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62" r:id="rId5"/>
    <p:sldId id="259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36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096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38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665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46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68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86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72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001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62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375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E008B-8F94-4E33-AAA9-7552B26DDF14}" type="datetimeFigureOut">
              <a:rPr lang="en-GB" smtClean="0"/>
              <a:t>18/01/2012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4C555-0F2E-417E-9F8A-D3593108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85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0"/>
            <a:ext cx="57606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El Carnaval</a:t>
            </a:r>
          </a:p>
          <a:p>
            <a:r>
              <a:rPr lang="es-E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Carnival</a:t>
            </a:r>
            <a:endParaRPr lang="en-GB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2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1907704" y="332656"/>
            <a:ext cx="5155976" cy="3456384"/>
          </a:xfrm>
          <a:ln w="381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11560" y="4005064"/>
            <a:ext cx="7704856" cy="2736304"/>
          </a:xfrm>
        </p:spPr>
        <p:txBody>
          <a:bodyPr>
            <a:normAutofit/>
          </a:bodyPr>
          <a:lstStyle/>
          <a:p>
            <a:pPr lvl="0" algn="ctr"/>
            <a:r>
              <a:rPr lang="en-GB" sz="2200" dirty="0" smtClean="0">
                <a:latin typeface="Berlin Sans FB" pitchFamily="34" charset="0"/>
              </a:rPr>
              <a:t>Hundreds </a:t>
            </a:r>
            <a:r>
              <a:rPr lang="en-GB" sz="2200" dirty="0">
                <a:latin typeface="Berlin Sans FB" pitchFamily="34" charset="0"/>
              </a:rPr>
              <a:t>of years ago, the followers of the Catholic religion in Italy started the tradition of holding a wild costume festival right before the first day of Lent. Because Catholics are not supposed to eat meat during Lent, they called their festival, </a:t>
            </a:r>
            <a:r>
              <a:rPr lang="en-GB" sz="2200" i="1" dirty="0" err="1">
                <a:latin typeface="Berlin Sans FB" pitchFamily="34" charset="0"/>
              </a:rPr>
              <a:t>carnevale</a:t>
            </a:r>
            <a:r>
              <a:rPr lang="en-GB" sz="2200" dirty="0">
                <a:latin typeface="Berlin Sans FB" pitchFamily="34" charset="0"/>
              </a:rPr>
              <a:t> — which means “to put away the meat</a:t>
            </a:r>
            <a:r>
              <a:rPr lang="en-GB" sz="2200" dirty="0" smtClean="0">
                <a:latin typeface="Berlin Sans FB" pitchFamily="34" charset="0"/>
              </a:rPr>
              <a:t>.”</a:t>
            </a:r>
            <a:r>
              <a:rPr lang="en-GB" sz="2200" dirty="0">
                <a:solidFill>
                  <a:prstClr val="black"/>
                </a:solidFill>
                <a:latin typeface="Berlin Sans FB" pitchFamily="34" charset="0"/>
              </a:rPr>
              <a:t> As time passed, carnivals in Italy became quite </a:t>
            </a:r>
            <a:r>
              <a:rPr lang="en-GB" sz="2200" dirty="0" smtClean="0">
                <a:solidFill>
                  <a:prstClr val="black"/>
                </a:solidFill>
                <a:latin typeface="Berlin Sans FB" pitchFamily="34" charset="0"/>
              </a:rPr>
              <a:t>famous </a:t>
            </a:r>
            <a:r>
              <a:rPr lang="en-GB" sz="2200" dirty="0">
                <a:solidFill>
                  <a:prstClr val="black"/>
                </a:solidFill>
                <a:latin typeface="Berlin Sans FB" pitchFamily="34" charset="0"/>
              </a:rPr>
              <a:t>and </a:t>
            </a:r>
            <a:r>
              <a:rPr lang="en-GB" sz="2200" dirty="0" smtClean="0">
                <a:solidFill>
                  <a:prstClr val="black"/>
                </a:solidFill>
                <a:latin typeface="Berlin Sans FB" pitchFamily="34" charset="0"/>
              </a:rPr>
              <a:t>spread </a:t>
            </a:r>
            <a:r>
              <a:rPr lang="en-GB" sz="2200" dirty="0">
                <a:solidFill>
                  <a:prstClr val="black"/>
                </a:solidFill>
                <a:latin typeface="Berlin Sans FB" pitchFamily="34" charset="0"/>
              </a:rPr>
              <a:t>to France, Spain, and </a:t>
            </a:r>
            <a:r>
              <a:rPr lang="en-GB" sz="2200" dirty="0" smtClean="0">
                <a:solidFill>
                  <a:prstClr val="black"/>
                </a:solidFill>
                <a:latin typeface="Berlin Sans FB" pitchFamily="34" charset="0"/>
              </a:rPr>
              <a:t>many Catholic </a:t>
            </a:r>
            <a:r>
              <a:rPr lang="en-GB" sz="2200" dirty="0">
                <a:solidFill>
                  <a:prstClr val="black"/>
                </a:solidFill>
                <a:latin typeface="Berlin Sans FB" pitchFamily="34" charset="0"/>
              </a:rPr>
              <a:t>countries in </a:t>
            </a:r>
            <a:r>
              <a:rPr lang="en-GB" sz="2200" dirty="0" smtClean="0">
                <a:solidFill>
                  <a:prstClr val="black"/>
                </a:solidFill>
                <a:latin typeface="Berlin Sans FB" pitchFamily="34" charset="0"/>
              </a:rPr>
              <a:t>Europe and America. </a:t>
            </a:r>
            <a:endParaRPr lang="en-GB" sz="2200" dirty="0">
              <a:solidFill>
                <a:prstClr val="black"/>
              </a:solidFill>
              <a:latin typeface="Berlin Sans FB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358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300" dirty="0" err="1" smtClean="0">
                <a:solidFill>
                  <a:srgbClr val="7030A0"/>
                </a:solidFill>
                <a:latin typeface="Berlin Sans FB" pitchFamily="34" charset="0"/>
              </a:rPr>
              <a:t>Una</a:t>
            </a:r>
            <a:r>
              <a:rPr lang="en-GB" sz="5300" dirty="0" smtClean="0">
                <a:solidFill>
                  <a:srgbClr val="7030A0"/>
                </a:solidFill>
                <a:latin typeface="Berlin Sans FB" pitchFamily="34" charset="0"/>
              </a:rPr>
              <a:t> m</a:t>
            </a:r>
            <a:r>
              <a:rPr lang="es-ES" sz="5300" dirty="0" err="1" smtClean="0">
                <a:solidFill>
                  <a:srgbClr val="7030A0"/>
                </a:solidFill>
                <a:latin typeface="Berlin Sans FB" pitchFamily="34" charset="0"/>
              </a:rPr>
              <a:t>áscara</a:t>
            </a:r>
            <a:r>
              <a:rPr lang="es-ES" dirty="0" smtClean="0">
                <a:solidFill>
                  <a:srgbClr val="7030A0"/>
                </a:solidFill>
                <a:latin typeface="Berlin Sans FB" pitchFamily="34" charset="0"/>
              </a:rPr>
              <a:t/>
            </a:r>
            <a:br>
              <a:rPr lang="es-ES" dirty="0" smtClean="0">
                <a:solidFill>
                  <a:srgbClr val="7030A0"/>
                </a:solidFill>
                <a:latin typeface="Berlin Sans FB" pitchFamily="34" charset="0"/>
              </a:rPr>
            </a:br>
            <a:r>
              <a:rPr lang="es-ES" sz="3600" dirty="0" smtClean="0">
                <a:solidFill>
                  <a:srgbClr val="7030A0"/>
                </a:solidFill>
                <a:latin typeface="Berlin Sans FB" pitchFamily="34" charset="0"/>
              </a:rPr>
              <a:t>A </a:t>
            </a:r>
            <a:r>
              <a:rPr lang="es-ES" sz="3600" dirty="0" err="1" smtClean="0">
                <a:solidFill>
                  <a:srgbClr val="7030A0"/>
                </a:solidFill>
                <a:latin typeface="Berlin Sans FB" pitchFamily="34" charset="0"/>
              </a:rPr>
              <a:t>mask</a:t>
            </a:r>
            <a:endParaRPr lang="en-GB" sz="3600" dirty="0">
              <a:solidFill>
                <a:srgbClr val="7030A0"/>
              </a:solidFill>
              <a:latin typeface="Berlin Sans FB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2180431"/>
            <a:ext cx="5080000" cy="3365500"/>
          </a:xfrm>
          <a:ln w="3810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847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28" y="1484784"/>
            <a:ext cx="4632176" cy="4632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5300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El disfraz</a:t>
            </a:r>
            <a:r>
              <a:rPr lang="es-ES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/>
            </a:r>
            <a:br>
              <a:rPr lang="es-ES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</a:br>
            <a:r>
              <a:rPr lang="es-ES" sz="3600" dirty="0" err="1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The</a:t>
            </a:r>
            <a:r>
              <a:rPr lang="es-ES" sz="3600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 </a:t>
            </a:r>
            <a:r>
              <a:rPr lang="es-ES" sz="3600" dirty="0" err="1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costume</a:t>
            </a:r>
            <a:endParaRPr lang="en-GB" sz="3600" dirty="0">
              <a:solidFill>
                <a:schemeClr val="accent2">
                  <a:lumMod val="50000"/>
                </a:schemeClr>
              </a:solidFill>
              <a:latin typeface="Berlin Sans FB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0" y="476672"/>
            <a:ext cx="2278356" cy="441786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86" y="2343441"/>
            <a:ext cx="2421992" cy="415537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611560" y="4653136"/>
            <a:ext cx="792088" cy="1224136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698116" y="4653136"/>
            <a:ext cx="305932" cy="1224136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014204" y="1844824"/>
            <a:ext cx="294100" cy="1008112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54216" y="1253951"/>
            <a:ext cx="2604302" cy="461665"/>
          </a:xfrm>
          <a:prstGeom prst="rect">
            <a:avLst/>
          </a:prstGeom>
          <a:noFill/>
          <a:ln w="254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El disfraz de india</a:t>
            </a:r>
            <a:endParaRPr lang="en-GB" sz="2400" dirty="0">
              <a:solidFill>
                <a:schemeClr val="accent2">
                  <a:lumMod val="50000"/>
                </a:schemeClr>
              </a:solidFill>
              <a:latin typeface="Berlin Sans FB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3968" y="5927900"/>
            <a:ext cx="2579552" cy="461665"/>
          </a:xfrm>
          <a:prstGeom prst="rect">
            <a:avLst/>
          </a:prstGeom>
          <a:noFill/>
          <a:ln w="254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El disfraz de pirata</a:t>
            </a:r>
            <a:endParaRPr lang="en-GB" sz="2400" dirty="0">
              <a:solidFill>
                <a:schemeClr val="accent2">
                  <a:lumMod val="50000"/>
                </a:schemeClr>
              </a:solidFill>
              <a:latin typeface="Berlin Sans FB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6016759"/>
            <a:ext cx="3304110" cy="461665"/>
          </a:xfrm>
          <a:prstGeom prst="rect">
            <a:avLst/>
          </a:prstGeom>
          <a:noFill/>
          <a:ln w="254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sz="2400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El disfraz de mosquetero</a:t>
            </a:r>
            <a:endParaRPr lang="en-GB" sz="2400" dirty="0">
              <a:solidFill>
                <a:schemeClr val="accent2">
                  <a:lumMod val="50000"/>
                </a:schemeClr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67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5300" dirty="0" smtClean="0">
                <a:solidFill>
                  <a:srgbClr val="FF0000"/>
                </a:solidFill>
                <a:latin typeface="Berlin Sans FB" pitchFamily="34" charset="0"/>
              </a:rPr>
              <a:t>La reina del carnaval</a:t>
            </a:r>
            <a:r>
              <a:rPr lang="es-ES" sz="4800" dirty="0" smtClean="0">
                <a:solidFill>
                  <a:srgbClr val="FF0000"/>
                </a:solidFill>
                <a:latin typeface="Berlin Sans FB" pitchFamily="34" charset="0"/>
              </a:rPr>
              <a:t/>
            </a:r>
            <a:br>
              <a:rPr lang="es-ES" sz="4800" dirty="0" smtClean="0">
                <a:solidFill>
                  <a:srgbClr val="FF0000"/>
                </a:solidFill>
                <a:latin typeface="Berlin Sans FB" pitchFamily="34" charset="0"/>
              </a:rPr>
            </a:br>
            <a:r>
              <a:rPr lang="es-ES" sz="3600" dirty="0" err="1" smtClean="0">
                <a:solidFill>
                  <a:srgbClr val="FF0000"/>
                </a:solidFill>
                <a:latin typeface="Berlin Sans FB" pitchFamily="34" charset="0"/>
              </a:rPr>
              <a:t>Carnival</a:t>
            </a:r>
            <a:r>
              <a:rPr lang="es-ES" sz="3600" dirty="0" smtClean="0">
                <a:solidFill>
                  <a:srgbClr val="FF0000"/>
                </a:solidFill>
                <a:latin typeface="Berlin Sans FB" pitchFamily="34" charset="0"/>
              </a:rPr>
              <a:t> </a:t>
            </a:r>
            <a:r>
              <a:rPr lang="es-ES" sz="3600" dirty="0" err="1" smtClean="0">
                <a:solidFill>
                  <a:srgbClr val="FF0000"/>
                </a:solidFill>
                <a:latin typeface="Berlin Sans FB" pitchFamily="34" charset="0"/>
              </a:rPr>
              <a:t>Queen</a:t>
            </a:r>
            <a:endParaRPr lang="en-GB" sz="4800" dirty="0">
              <a:solidFill>
                <a:srgbClr val="FF0000"/>
              </a:solidFill>
              <a:latin typeface="Berlin Sans FB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72816"/>
            <a:ext cx="6474991" cy="4336879"/>
          </a:xfr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52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5300" dirty="0" smtClean="0">
                <a:solidFill>
                  <a:srgbClr val="0070C0"/>
                </a:solidFill>
                <a:latin typeface="Berlin Sans FB" pitchFamily="34" charset="0"/>
              </a:rPr>
              <a:t>La cabalgata de carnaval</a:t>
            </a:r>
            <a:r>
              <a:rPr lang="es-ES" dirty="0" smtClean="0">
                <a:solidFill>
                  <a:srgbClr val="0070C0"/>
                </a:solidFill>
                <a:latin typeface="Berlin Sans FB" pitchFamily="34" charset="0"/>
              </a:rPr>
              <a:t/>
            </a:r>
            <a:br>
              <a:rPr lang="es-ES" dirty="0" smtClean="0">
                <a:solidFill>
                  <a:srgbClr val="0070C0"/>
                </a:solidFill>
                <a:latin typeface="Berlin Sans FB" pitchFamily="34" charset="0"/>
              </a:rPr>
            </a:br>
            <a:r>
              <a:rPr lang="es-ES" sz="3600" dirty="0" err="1" smtClean="0">
                <a:solidFill>
                  <a:srgbClr val="0070C0"/>
                </a:solidFill>
                <a:latin typeface="Berlin Sans FB" pitchFamily="34" charset="0"/>
              </a:rPr>
              <a:t>Carnival</a:t>
            </a:r>
            <a:r>
              <a:rPr lang="es-ES" sz="3600" dirty="0" smtClean="0">
                <a:solidFill>
                  <a:srgbClr val="0070C0"/>
                </a:solidFill>
                <a:latin typeface="Berlin Sans FB" pitchFamily="34" charset="0"/>
              </a:rPr>
              <a:t> </a:t>
            </a:r>
            <a:r>
              <a:rPr lang="es-ES" sz="3600" dirty="0" err="1" smtClean="0">
                <a:solidFill>
                  <a:srgbClr val="0070C0"/>
                </a:solidFill>
                <a:latin typeface="Berlin Sans FB" pitchFamily="34" charset="0"/>
              </a:rPr>
              <a:t>parade</a:t>
            </a:r>
            <a:endParaRPr lang="en-GB" sz="3600" dirty="0">
              <a:solidFill>
                <a:srgbClr val="0070C0"/>
              </a:solidFill>
              <a:latin typeface="Berlin Sans FB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212976"/>
            <a:ext cx="4762500" cy="3352800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4338666" cy="2313955"/>
          </a:xfrm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487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5300" dirty="0" smtClean="0">
                <a:solidFill>
                  <a:srgbClr val="FF0066"/>
                </a:solidFill>
                <a:latin typeface="Berlin Sans FB" pitchFamily="34" charset="0"/>
              </a:rPr>
              <a:t>Una carroza de carnaval</a:t>
            </a:r>
            <a:r>
              <a:rPr lang="es-ES" dirty="0" smtClean="0">
                <a:solidFill>
                  <a:srgbClr val="FF0066"/>
                </a:solidFill>
                <a:latin typeface="Berlin Sans FB" pitchFamily="34" charset="0"/>
              </a:rPr>
              <a:t/>
            </a:r>
            <a:br>
              <a:rPr lang="es-ES" dirty="0" smtClean="0">
                <a:solidFill>
                  <a:srgbClr val="FF0066"/>
                </a:solidFill>
                <a:latin typeface="Berlin Sans FB" pitchFamily="34" charset="0"/>
              </a:rPr>
            </a:br>
            <a:r>
              <a:rPr lang="es-ES" sz="3600" dirty="0" smtClean="0">
                <a:solidFill>
                  <a:srgbClr val="FF0066"/>
                </a:solidFill>
                <a:latin typeface="Berlin Sans FB" pitchFamily="34" charset="0"/>
              </a:rPr>
              <a:t>A </a:t>
            </a:r>
            <a:r>
              <a:rPr lang="es-ES" sz="3600" dirty="0" err="1" smtClean="0">
                <a:solidFill>
                  <a:srgbClr val="FF0066"/>
                </a:solidFill>
                <a:latin typeface="Berlin Sans FB" pitchFamily="34" charset="0"/>
              </a:rPr>
              <a:t>carnival</a:t>
            </a:r>
            <a:r>
              <a:rPr lang="es-ES" sz="3600" dirty="0" smtClean="0">
                <a:solidFill>
                  <a:srgbClr val="FF0066"/>
                </a:solidFill>
                <a:latin typeface="Berlin Sans FB" pitchFamily="34" charset="0"/>
              </a:rPr>
              <a:t> </a:t>
            </a:r>
            <a:r>
              <a:rPr lang="es-ES" sz="3600" dirty="0" err="1" smtClean="0">
                <a:solidFill>
                  <a:srgbClr val="FF0066"/>
                </a:solidFill>
                <a:latin typeface="Berlin Sans FB" pitchFamily="34" charset="0"/>
              </a:rPr>
              <a:t>float</a:t>
            </a:r>
            <a:endParaRPr lang="en-GB" sz="3600" dirty="0">
              <a:solidFill>
                <a:srgbClr val="FF0066"/>
              </a:solidFill>
              <a:latin typeface="Berlin Sans FB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32856"/>
            <a:ext cx="5923359" cy="3924225"/>
          </a:xfrm>
          <a:ln w="38100">
            <a:solidFill>
              <a:srgbClr val="FF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615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5300" dirty="0" smtClean="0">
                <a:latin typeface="Berlin Sans FB" pitchFamily="34" charset="0"/>
              </a:rPr>
              <a:t>El entierro de la sardina</a:t>
            </a:r>
            <a:r>
              <a:rPr lang="es-ES" dirty="0" smtClean="0">
                <a:latin typeface="Berlin Sans FB" pitchFamily="34" charset="0"/>
              </a:rPr>
              <a:t/>
            </a:r>
            <a:br>
              <a:rPr lang="es-ES" dirty="0" smtClean="0">
                <a:latin typeface="Berlin Sans FB" pitchFamily="34" charset="0"/>
              </a:rPr>
            </a:br>
            <a:r>
              <a:rPr lang="es-ES" sz="3600" dirty="0" err="1">
                <a:latin typeface="Berlin Sans FB" pitchFamily="34" charset="0"/>
              </a:rPr>
              <a:t>T</a:t>
            </a:r>
            <a:r>
              <a:rPr lang="es-ES" sz="3600" dirty="0" err="1" smtClean="0">
                <a:latin typeface="Berlin Sans FB" pitchFamily="34" charset="0"/>
              </a:rPr>
              <a:t>he</a:t>
            </a:r>
            <a:r>
              <a:rPr lang="es-ES" sz="3600" dirty="0" smtClean="0">
                <a:latin typeface="Berlin Sans FB" pitchFamily="34" charset="0"/>
              </a:rPr>
              <a:t> </a:t>
            </a:r>
            <a:r>
              <a:rPr lang="es-ES" sz="3600" dirty="0" err="1" smtClean="0">
                <a:latin typeface="Berlin Sans FB" pitchFamily="34" charset="0"/>
              </a:rPr>
              <a:t>burial</a:t>
            </a:r>
            <a:r>
              <a:rPr lang="es-ES" sz="3600" dirty="0" smtClean="0">
                <a:latin typeface="Berlin Sans FB" pitchFamily="34" charset="0"/>
              </a:rPr>
              <a:t> of </a:t>
            </a:r>
            <a:r>
              <a:rPr lang="es-ES" sz="3600" dirty="0" err="1" smtClean="0">
                <a:latin typeface="Berlin Sans FB" pitchFamily="34" charset="0"/>
              </a:rPr>
              <a:t>the</a:t>
            </a:r>
            <a:r>
              <a:rPr lang="es-ES" sz="3600" dirty="0" smtClean="0">
                <a:latin typeface="Berlin Sans FB" pitchFamily="34" charset="0"/>
              </a:rPr>
              <a:t> </a:t>
            </a:r>
            <a:r>
              <a:rPr lang="es-ES" sz="3600" dirty="0" err="1" smtClean="0">
                <a:latin typeface="Berlin Sans FB" pitchFamily="34" charset="0"/>
              </a:rPr>
              <a:t>sardine</a:t>
            </a:r>
            <a:endParaRPr lang="en-GB" sz="3600" dirty="0">
              <a:latin typeface="Berlin Sans FB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1556793"/>
            <a:ext cx="5295053" cy="3312368"/>
          </a:xfr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72476"/>
            <a:ext cx="4458072" cy="2975763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3568" y="5060357"/>
            <a:ext cx="3024336" cy="138499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Berlin Sans FB" pitchFamily="34" charset="0"/>
              </a:rPr>
              <a:t>It marks the end of carnival and the beginning of Lent</a:t>
            </a:r>
            <a:endParaRPr lang="en-GB" sz="28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16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300" dirty="0" smtClean="0">
                <a:solidFill>
                  <a:srgbClr val="00B050"/>
                </a:solidFill>
                <a:latin typeface="Berlin Sans FB" pitchFamily="34" charset="0"/>
              </a:rPr>
              <a:t>Los </a:t>
            </a:r>
            <a:r>
              <a:rPr lang="en-GB" sz="5300" dirty="0" err="1" smtClean="0">
                <a:solidFill>
                  <a:srgbClr val="00B050"/>
                </a:solidFill>
                <a:latin typeface="Berlin Sans FB" pitchFamily="34" charset="0"/>
              </a:rPr>
              <a:t>fuegos</a:t>
            </a:r>
            <a:r>
              <a:rPr lang="en-GB" sz="5300" dirty="0" smtClean="0">
                <a:solidFill>
                  <a:srgbClr val="00B050"/>
                </a:solidFill>
                <a:latin typeface="Berlin Sans FB" pitchFamily="34" charset="0"/>
              </a:rPr>
              <a:t> </a:t>
            </a:r>
            <a:r>
              <a:rPr lang="en-GB" sz="5300" dirty="0" err="1" smtClean="0">
                <a:solidFill>
                  <a:srgbClr val="00B050"/>
                </a:solidFill>
                <a:latin typeface="Berlin Sans FB" pitchFamily="34" charset="0"/>
              </a:rPr>
              <a:t>artificiales</a:t>
            </a:r>
            <a:r>
              <a:rPr lang="en-GB" sz="4800" dirty="0" smtClean="0">
                <a:solidFill>
                  <a:srgbClr val="00B050"/>
                </a:solidFill>
                <a:latin typeface="Berlin Sans FB" pitchFamily="34" charset="0"/>
              </a:rPr>
              <a:t/>
            </a:r>
            <a:br>
              <a:rPr lang="en-GB" sz="4800" dirty="0" smtClean="0">
                <a:solidFill>
                  <a:srgbClr val="00B050"/>
                </a:solidFill>
                <a:latin typeface="Berlin Sans FB" pitchFamily="34" charset="0"/>
              </a:rPr>
            </a:br>
            <a:r>
              <a:rPr lang="en-GB" sz="3600" dirty="0" smtClean="0">
                <a:solidFill>
                  <a:srgbClr val="00B050"/>
                </a:solidFill>
                <a:latin typeface="Berlin Sans FB" pitchFamily="34" charset="0"/>
              </a:rPr>
              <a:t>Fireworks</a:t>
            </a:r>
            <a:endParaRPr lang="en-GB" sz="3600" dirty="0">
              <a:solidFill>
                <a:srgbClr val="00B050"/>
              </a:solidFill>
              <a:latin typeface="Berlin Sans FB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6048672" cy="4158462"/>
          </a:xfrm>
          <a:ln w="3810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077072"/>
            <a:ext cx="4111592" cy="2360953"/>
          </a:xfrm>
          <a:prstGeom prst="rect">
            <a:avLst/>
          </a:prstGeom>
          <a:ln w="3810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" name="Straight Arrow Connector 6"/>
          <p:cNvCxnSpPr/>
          <p:nvPr/>
        </p:nvCxnSpPr>
        <p:spPr>
          <a:xfrm flipH="1">
            <a:off x="6804248" y="3212976"/>
            <a:ext cx="360040" cy="1296144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04248" y="2507704"/>
            <a:ext cx="2098651" cy="461665"/>
          </a:xfrm>
          <a:prstGeom prst="rect">
            <a:avLst/>
          </a:prstGeom>
          <a:noFill/>
          <a:ln w="2540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B050"/>
                </a:solidFill>
                <a:latin typeface="Berlin Sans FB" pitchFamily="34" charset="0"/>
              </a:rPr>
              <a:t>Grilled sardines</a:t>
            </a:r>
            <a:endParaRPr lang="en-GB" sz="2400" dirty="0">
              <a:solidFill>
                <a:srgbClr val="00B050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44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136</Words>
  <Application>Microsoft Office PowerPoint</Application>
  <PresentationFormat>On-screen Show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Una máscara A mask</vt:lpstr>
      <vt:lpstr>El disfraz The costume</vt:lpstr>
      <vt:lpstr>La reina del carnaval Carnival Queen</vt:lpstr>
      <vt:lpstr>La cabalgata de carnaval Carnival parade</vt:lpstr>
      <vt:lpstr>Una carroza de carnaval A carnival float</vt:lpstr>
      <vt:lpstr>El entierro de la sardina The burial of the sardine</vt:lpstr>
      <vt:lpstr>Los fuegos artificiales Fireworks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Carnaval</dc:title>
  <dc:creator>jon&amp;yolanda</dc:creator>
  <cp:lastModifiedBy>jon&amp;yolanda</cp:lastModifiedBy>
  <cp:revision>13</cp:revision>
  <dcterms:created xsi:type="dcterms:W3CDTF">2012-01-18T19:03:56Z</dcterms:created>
  <dcterms:modified xsi:type="dcterms:W3CDTF">2012-01-18T20:53:56Z</dcterms:modified>
</cp:coreProperties>
</file>