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1"/>
  </p:notesMasterIdLst>
  <p:sldIdLst>
    <p:sldId id="299" r:id="rId2"/>
    <p:sldId id="279" r:id="rId3"/>
    <p:sldId id="280" r:id="rId4"/>
    <p:sldId id="282" r:id="rId5"/>
    <p:sldId id="269" r:id="rId6"/>
    <p:sldId id="259" r:id="rId7"/>
    <p:sldId id="260" r:id="rId8"/>
    <p:sldId id="270" r:id="rId9"/>
    <p:sldId id="272" r:id="rId10"/>
    <p:sldId id="273" r:id="rId11"/>
    <p:sldId id="274" r:id="rId12"/>
    <p:sldId id="265" r:id="rId13"/>
    <p:sldId id="266" r:id="rId14"/>
    <p:sldId id="267" r:id="rId15"/>
    <p:sldId id="283" r:id="rId16"/>
    <p:sldId id="284" r:id="rId17"/>
    <p:sldId id="285" r:id="rId18"/>
    <p:sldId id="297" r:id="rId19"/>
    <p:sldId id="298" r:id="rId2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29"/>
  </p:normalViewPr>
  <p:slideViewPr>
    <p:cSldViewPr>
      <p:cViewPr varScale="1">
        <p:scale>
          <a:sx n="110" d="100"/>
          <a:sy n="110" d="100"/>
        </p:scale>
        <p:origin x="161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B2FC24B-3DFA-4A12-9DD9-E4F2CCAC5B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BE9CEA-5621-4257-9670-05F1B1D15026}" type="slidenum">
              <a:rPr lang="en-US"/>
              <a:pPr/>
              <a:t>2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noFill/>
          <a:ln/>
        </p:spPr>
        <p:txBody>
          <a:bodyPr lIns="93401" tIns="46701" rIns="93401" bIns="46701"/>
          <a:lstStyle/>
          <a:p>
            <a:pPr eaLnBrk="0" hangingPunct="0">
              <a:spcBef>
                <a:spcPct val="0"/>
              </a:spcBef>
            </a:pPr>
            <a:r>
              <a:rPr lang="en-US" sz="1400"/>
              <a:t>Ratios are compared to industry averages.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There are 14 to 16 common ratios grouped into 4 types.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Dun and Bradstreet and Robert Morris Associates give industry average ratios for hundreds of industries.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We will describe the types of ratios and focus on several important financial ratios.</a:t>
            </a:r>
          </a:p>
          <a:p>
            <a:pPr eaLnBrk="0" hangingPunct="0">
              <a:spcBef>
                <a:spcPct val="0"/>
              </a:spcBef>
            </a:pPr>
            <a:endParaRPr lang="en-US" sz="1400"/>
          </a:p>
          <a:p>
            <a:pPr eaLnBrk="0" hangingPunct="0">
              <a:spcBef>
                <a:spcPct val="0"/>
              </a:spcBef>
            </a:pPr>
            <a:r>
              <a:rPr lang="en-US" sz="1400" b="1" i="1"/>
              <a:t>Financial Statements</a:t>
            </a:r>
            <a:r>
              <a:rPr lang="en-US" sz="1400"/>
              <a:t> 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1.  Financial statements report a firm’s position at a point in time and on operations over some past period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2.  Investors use financial statements to predict future earnings/dividends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3.  Management uses financial statements to help anticipate future conditions and as starting point for planning actions that will affect future event</a:t>
            </a:r>
          </a:p>
          <a:p>
            <a:pPr eaLnBrk="0" hangingPunct="0">
              <a:spcBef>
                <a:spcPct val="0"/>
              </a:spcBef>
            </a:pPr>
            <a:endParaRPr lang="en-US" sz="1400"/>
          </a:p>
          <a:p>
            <a:pPr eaLnBrk="0" hangingPunct="0">
              <a:spcBef>
                <a:spcPct val="0"/>
              </a:spcBef>
            </a:pPr>
            <a:r>
              <a:rPr lang="en-US" sz="1400" b="1" i="1"/>
              <a:t>Financial ratios 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1.  Help evaluate a financial statement</a:t>
            </a:r>
          </a:p>
          <a:p>
            <a:pPr eaLnBrk="0" hangingPunct="0">
              <a:spcBef>
                <a:spcPct val="0"/>
              </a:spcBef>
            </a:pPr>
            <a:r>
              <a:rPr lang="en-US" sz="1400"/>
              <a:t>2.  Facilitate comparison of firms</a:t>
            </a:r>
            <a:endParaRPr lang="en-US" sz="2800"/>
          </a:p>
        </p:txBody>
      </p:sp>
      <p:sp>
        <p:nvSpPr>
          <p:cNvPr id="286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2625"/>
            <a:ext cx="4567237" cy="3425825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E0C3A5-9E84-4C59-99B2-56F4E48E4CB1}" type="slidenum">
              <a:rPr lang="en-US"/>
              <a:pPr/>
              <a:t>3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w="12699" cap="flat">
            <a:solidFill>
              <a:schemeClr val="tx1"/>
            </a:solidFill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  <a:ln/>
        </p:spPr>
        <p:txBody>
          <a:bodyPr lIns="92063" tIns="46032" rIns="92063" bIns="46032"/>
          <a:lstStyle/>
          <a:p>
            <a:pPr>
              <a:lnSpc>
                <a:spcPct val="90000"/>
              </a:lnSpc>
            </a:pPr>
            <a:r>
              <a:rPr lang="en-US"/>
              <a:t> </a:t>
            </a:r>
            <a:r>
              <a:rPr lang="en-US" b="1" i="1"/>
              <a:t>Balance Sheet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Statement of financial position at specific point in time 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 b="1" i="1"/>
              <a:t>Income Statement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Summarizes revenues and expenses over an accounting period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 b="1" i="1"/>
              <a:t>Statement of Cash Flows</a:t>
            </a:r>
            <a:endParaRPr lang="en-US" i="1"/>
          </a:p>
          <a:p>
            <a:pPr>
              <a:lnSpc>
                <a:spcPct val="90000"/>
              </a:lnSpc>
            </a:pPr>
            <a:r>
              <a:rPr lang="en-US"/>
              <a:t>Amount of cash generated during period is not what is shown on balance sheet</a:t>
            </a:r>
          </a:p>
          <a:p>
            <a:pPr>
              <a:lnSpc>
                <a:spcPct val="90000"/>
              </a:lnSpc>
            </a:pPr>
            <a:r>
              <a:rPr lang="en-US"/>
              <a:t>Tells you what happened to cash generated during specified period</a:t>
            </a:r>
          </a:p>
          <a:p>
            <a:pPr>
              <a:lnSpc>
                <a:spcPct val="90000"/>
              </a:lnSpc>
            </a:pPr>
            <a:r>
              <a:rPr lang="en-US"/>
              <a:t> Categories in Statement of Cash Flows</a:t>
            </a:r>
          </a:p>
          <a:p>
            <a:pPr>
              <a:lnSpc>
                <a:spcPct val="90000"/>
              </a:lnSpc>
            </a:pPr>
            <a:r>
              <a:rPr lang="en-US" i="1"/>
              <a:t>          </a:t>
            </a:r>
            <a:r>
              <a:rPr lang="en-US"/>
              <a:t>(a) Operating activities</a:t>
            </a:r>
          </a:p>
          <a:p>
            <a:pPr>
              <a:lnSpc>
                <a:spcPct val="90000"/>
              </a:lnSpc>
            </a:pPr>
            <a:r>
              <a:rPr lang="en-US"/>
              <a:t>          (b) Investing activities</a:t>
            </a:r>
          </a:p>
          <a:p>
            <a:pPr>
              <a:lnSpc>
                <a:spcPct val="90000"/>
              </a:lnSpc>
            </a:pPr>
            <a:r>
              <a:rPr lang="en-US"/>
              <a:t>          (c) Financing activities</a:t>
            </a:r>
          </a:p>
          <a:p>
            <a:pPr>
              <a:lnSpc>
                <a:spcPct val="90000"/>
              </a:lnSpc>
            </a:pPr>
            <a:endParaRPr lang="en-US" i="1"/>
          </a:p>
          <a:p>
            <a:pPr>
              <a:lnSpc>
                <a:spcPct val="90000"/>
              </a:lnSpc>
            </a:pPr>
            <a:r>
              <a:rPr lang="en-US" b="1" i="1"/>
              <a:t>Statement of Retained Earnings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Reports how much of earnings retained in business rather than paid out in dividends over the life of the firm</a:t>
            </a:r>
          </a:p>
          <a:p>
            <a:pPr>
              <a:lnSpc>
                <a:spcPct val="90000"/>
              </a:lnSpc>
            </a:pPr>
            <a:r>
              <a:rPr lang="en-US"/>
              <a:t>  Retained earnings is claim against assets</a:t>
            </a:r>
          </a:p>
          <a:p>
            <a:pPr>
              <a:lnSpc>
                <a:spcPct val="90000"/>
              </a:lnSpc>
            </a:pPr>
            <a:r>
              <a:rPr lang="en-US"/>
              <a:t>          (a) Earnings retained to expand business</a:t>
            </a:r>
          </a:p>
          <a:p>
            <a:pPr>
              <a:lnSpc>
                <a:spcPct val="90000"/>
              </a:lnSpc>
            </a:pPr>
            <a:r>
              <a:rPr lang="en-US"/>
              <a:t>          (b)  Do </a:t>
            </a:r>
            <a:r>
              <a:rPr lang="en-US" u="sng"/>
              <a:t>not</a:t>
            </a:r>
            <a:r>
              <a:rPr lang="en-US"/>
              <a:t> represent cash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47723-8AD7-4273-AECD-C84A73002B7D}" type="slidenum">
              <a:rPr lang="en-US"/>
              <a:pPr/>
              <a:t>4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w="12700" cap="flat">
            <a:solidFill>
              <a:schemeClr val="tx1"/>
            </a:solidFill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noFill/>
          <a:ln/>
        </p:spPr>
        <p:txBody>
          <a:bodyPr lIns="93401" tIns="46701" rIns="93401" bIns="46701"/>
          <a:lstStyle/>
          <a:p>
            <a:pPr eaLnBrk="0" hangingPunct="0">
              <a:spcBef>
                <a:spcPct val="0"/>
              </a:spcBef>
            </a:pPr>
            <a:r>
              <a:rPr lang="en-US" i="1"/>
              <a:t>Uses</a:t>
            </a:r>
            <a:endParaRPr lang="en-US"/>
          </a:p>
          <a:p>
            <a:pPr eaLnBrk="0" hangingPunct="0">
              <a:spcBef>
                <a:spcPct val="0"/>
              </a:spcBef>
            </a:pPr>
            <a:r>
              <a:rPr lang="en-US"/>
              <a:t>1.      Managers – to help analyze, control, improve a firm’s operations</a:t>
            </a:r>
          </a:p>
          <a:p>
            <a:pPr eaLnBrk="0" hangingPunct="0">
              <a:spcBef>
                <a:spcPct val="0"/>
              </a:spcBef>
            </a:pPr>
            <a:r>
              <a:rPr lang="en-US"/>
              <a:t>2.      Credit analysts – to help ascertain a company’s ability to pay its debts</a:t>
            </a:r>
          </a:p>
          <a:p>
            <a:pPr eaLnBrk="0" hangingPunct="0">
              <a:spcBef>
                <a:spcPct val="0"/>
              </a:spcBef>
            </a:pPr>
            <a:r>
              <a:rPr lang="en-US"/>
              <a:t>3.      Stock analysts – to determine a company’s efficiency, risk and growth potential</a:t>
            </a:r>
            <a:endParaRPr lang="en-US" sz="2400"/>
          </a:p>
          <a:p>
            <a:pPr eaLnBrk="0" hangingPunct="0">
              <a:spcBef>
                <a:spcPct val="0"/>
              </a:spcBef>
            </a:pPr>
            <a:endParaRPr lang="en-US" sz="2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B62882-3CE2-40F2-86F7-C04DC6A7C161}" type="slidenum">
              <a:rPr lang="en-US"/>
              <a:pPr/>
              <a:t>18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 w="12700" cap="flat">
            <a:solidFill>
              <a:schemeClr val="tx1"/>
            </a:solidFill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2075" tIns="46038" rIns="92075" bIns="46038"/>
          <a:lstStyle/>
          <a:p>
            <a:r>
              <a:rPr lang="en-US" sz="1400"/>
              <a:t>Knowing the absolute level of a single entry on the income statement or balance sheet doesn’t provide sufficient information to evaluate performance.   Ratios help by focusing on relationships   among entries on the financial statements.</a:t>
            </a:r>
          </a:p>
          <a:p>
            <a:endParaRPr lang="en-US" sz="1400"/>
          </a:p>
          <a:p>
            <a:r>
              <a:rPr lang="en-US" sz="1400"/>
              <a:t>The ratios in the DuPont system show the connection between the firm’s operations, its capital structure and the returns for investors.</a:t>
            </a:r>
          </a:p>
          <a:p>
            <a:endParaRPr lang="en-US" sz="1400"/>
          </a:p>
          <a:p>
            <a:r>
              <a:rPr lang="en-US" sz="1400"/>
              <a:t>Because a firm’s size affects financial statement values, it’s hard to evaluate performance using absolute levels. By controlling for differences in size to make comparisons ratios facilitate the evaluation of a firm’s performance.</a:t>
            </a:r>
          </a:p>
          <a:p>
            <a:endParaRPr lang="en-US"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824ED-8BAC-4B1B-BA04-544220D3DA39}" type="slidenum">
              <a:rPr lang="en-US"/>
              <a:pPr/>
              <a:t>19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noFill/>
          <a:ln/>
        </p:spPr>
        <p:txBody>
          <a:bodyPr lIns="93401" tIns="46701" rIns="93401" bIns="46701"/>
          <a:lstStyle/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 b="1" i="1"/>
              <a:t>Limitations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1.      Large firms operate different divisions in different industries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         </a:t>
            </a:r>
            <a:r>
              <a:rPr lang="en-US" sz="1400"/>
              <a:t>a.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Difficult to develop meaningful industry averages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b.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More useful for small, narrowly focused firms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2.      Firms want to be better than average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a.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Attaining average performance not necessarily good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b.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Best to focus on industry leaders’ ratios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3.      Inflation may have distorted balance sheets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a.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Must consider effects when comparing over time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4.      Seasonal factors distort ratio analysis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a.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Use monthly averages for season items such as inventory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5.      Window dressing can make financial statements look better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6.      Different accounting practices can distort comparisons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a.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Inventory valuation, depreciation methods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7.      Difficult to generalize whether a ratio is “good” or “bad”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a.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High current ratio – strong liquidity or too much cash (nonearning)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/>
              <a:t>8.      Ratios can give “mixed” view of company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sz="1400">
                <a:latin typeface="Symbol" pitchFamily="18" charset="2"/>
              </a:rPr>
              <a:t>	</a:t>
            </a:r>
            <a:r>
              <a:rPr lang="en-US" sz="1400"/>
              <a:t>a.</a:t>
            </a:r>
            <a:r>
              <a:rPr lang="en-US" sz="1400">
                <a:latin typeface="Symbol" pitchFamily="18" charset="2"/>
              </a:rPr>
              <a:t>  </a:t>
            </a:r>
            <a:r>
              <a:rPr lang="en-US" sz="1400"/>
              <a:t>Analyze net effects of a set of ratios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</a:pPr>
            <a:endParaRPr lang="en-US" sz="1400"/>
          </a:p>
        </p:txBody>
      </p:sp>
      <p:sp>
        <p:nvSpPr>
          <p:cNvPr id="552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25499-A513-41DE-B914-0D90F370F63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20B68-15A9-417E-A741-03285604027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433D9-6580-4D82-B045-D6FBDEE948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627D8-F128-4116-B584-7220402A0E9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0F159-A2EE-4211-9B0F-B4632244E0D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A8252-877A-4068-A0E3-B047AC85356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CF074-F97A-4CD6-9817-60319CA844F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C8BAF-8A57-4D59-9B9F-A818390245A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36DBC-503B-46FE-AFF6-33616940161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078B2-6883-4676-B50E-37152579AA4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914400"/>
            <a:ext cx="19431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56769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D61D7-5872-4783-9B8A-3A00BC3A288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58A50AB-D71F-4585-840B-64351DFFBCD7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25400">
            <a:solidFill>
              <a:srgbClr val="174174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174174"/>
          </a:solidFill>
          <a:latin typeface="Verdan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5C89C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5C89C2"/>
        </a:buClr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5C89C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5C89C2"/>
        </a:buClr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5C89C2"/>
        </a:buClr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5C89C2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5C89C2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5C89C2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5C89C2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Financial Statement &amp; Ratio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762000"/>
          </a:xfrm>
        </p:spPr>
        <p:txBody>
          <a:bodyPr/>
          <a:lstStyle/>
          <a:p>
            <a:r>
              <a:rPr lang="en-US"/>
              <a:t>Financial Analysis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7772400" cy="4114800"/>
          </a:xfrm>
        </p:spPr>
        <p:txBody>
          <a:bodyPr/>
          <a:lstStyle/>
          <a:p>
            <a:r>
              <a:rPr lang="en-US"/>
              <a:t>Assessment of the firm’s past, present and future financial conditions</a:t>
            </a:r>
          </a:p>
          <a:p>
            <a:r>
              <a:rPr lang="en-US"/>
              <a:t>Done to find firm’s financial strengths and weaknesses</a:t>
            </a:r>
          </a:p>
          <a:p>
            <a:r>
              <a:rPr lang="en-US"/>
              <a:t>Primary Tools:</a:t>
            </a:r>
          </a:p>
          <a:p>
            <a:pPr lvl="1"/>
            <a:r>
              <a:rPr lang="en-US"/>
              <a:t>Financial Statements</a:t>
            </a:r>
          </a:p>
          <a:p>
            <a:pPr lvl="1"/>
            <a:r>
              <a:rPr lang="en-US"/>
              <a:t>Comparison of financial ratios to past, industry, sector and all firms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utoUpdateAnimBg="0"/>
      <p:bldP spid="2662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Financial Statements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/>
              <a:t>Balance Sheet</a:t>
            </a:r>
          </a:p>
          <a:p>
            <a:r>
              <a:rPr lang="en-US" sz="4000"/>
              <a:t>Income Statement</a:t>
            </a:r>
          </a:p>
          <a:p>
            <a:r>
              <a:rPr lang="en-US" sz="4000"/>
              <a:t>Cashflow Statement</a:t>
            </a:r>
          </a:p>
          <a:p>
            <a:r>
              <a:rPr lang="en-US" sz="4000"/>
              <a:t>Statement of Retained Earnings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762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/>
              <a:t>Objectives of Ratio Analysis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258888"/>
            <a:ext cx="7989888" cy="4114800"/>
          </a:xfrm>
          <a:noFill/>
          <a:ln/>
        </p:spPr>
        <p:txBody>
          <a:bodyPr lIns="92075" tIns="46038" rIns="92075" bIns="46038"/>
          <a:lstStyle/>
          <a:p>
            <a:r>
              <a:rPr lang="en-US"/>
              <a:t>Standardize financial information for comparisons</a:t>
            </a:r>
          </a:p>
          <a:p>
            <a:r>
              <a:rPr lang="en-US"/>
              <a:t>Evaluate current operations</a:t>
            </a:r>
          </a:p>
          <a:p>
            <a:r>
              <a:rPr lang="en-US"/>
              <a:t>Compare performance with past performance</a:t>
            </a:r>
          </a:p>
          <a:p>
            <a:r>
              <a:rPr lang="en-US"/>
              <a:t>Compare performance against other firms or industry standards</a:t>
            </a:r>
          </a:p>
          <a:p>
            <a:r>
              <a:rPr lang="en-US"/>
              <a:t>Study the efficiency of operations</a:t>
            </a:r>
          </a:p>
          <a:p>
            <a:r>
              <a:rPr lang="en-US"/>
              <a:t>Study the risk of operations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Ratio Analysis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GB" sz="2000" b="1" dirty="0">
                <a:solidFill>
                  <a:srgbClr val="336699"/>
                </a:solidFill>
              </a:rPr>
              <a:t>Liquidity</a:t>
            </a:r>
            <a:r>
              <a:rPr lang="en-GB" sz="2000" dirty="0"/>
              <a:t> – the ability of the firm to pay its way</a:t>
            </a:r>
          </a:p>
          <a:p>
            <a:pPr marL="533400" indent="-533400">
              <a:buFontTx/>
              <a:buAutoNum type="arabicPeriod"/>
            </a:pPr>
            <a:r>
              <a:rPr lang="en-GB" sz="2000" b="1" dirty="0">
                <a:solidFill>
                  <a:srgbClr val="336699"/>
                </a:solidFill>
              </a:rPr>
              <a:t>Investment/shareholders</a:t>
            </a:r>
            <a:r>
              <a:rPr lang="en-GB" sz="2000" dirty="0"/>
              <a:t> – information to enable decisions to be made on the extent of the risk and the earning potential of a business investment</a:t>
            </a:r>
          </a:p>
          <a:p>
            <a:pPr marL="533400" indent="-533400">
              <a:buFontTx/>
              <a:buAutoNum type="arabicPeriod"/>
            </a:pPr>
            <a:r>
              <a:rPr lang="en-GB" sz="2000" b="1" dirty="0">
                <a:solidFill>
                  <a:srgbClr val="336699"/>
                </a:solidFill>
              </a:rPr>
              <a:t>Profitability</a:t>
            </a:r>
            <a:r>
              <a:rPr lang="en-GB" sz="2000" dirty="0"/>
              <a:t> – how effective the firm is at generating profits given sales and or its capital assets</a:t>
            </a:r>
          </a:p>
          <a:p>
            <a:pPr marL="533400" indent="-533400">
              <a:buFontTx/>
              <a:buAutoNum type="arabicPeriod"/>
            </a:pPr>
            <a:r>
              <a:rPr lang="en-GB" sz="2000" b="1" dirty="0">
                <a:solidFill>
                  <a:srgbClr val="336699"/>
                </a:solidFill>
              </a:rPr>
              <a:t>Financial</a:t>
            </a:r>
            <a:r>
              <a:rPr lang="en-GB" sz="2000" dirty="0"/>
              <a:t> – the rate at which the company sells its stock and the efficiency with which it uses its assets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44563"/>
            <a:ext cx="7772400" cy="701675"/>
          </a:xfrm>
        </p:spPr>
        <p:txBody>
          <a:bodyPr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Quick Ratio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9679"/>
            <a:ext cx="7772400" cy="4401205"/>
          </a:xfrm>
        </p:spPr>
        <p:txBody>
          <a:bodyPr>
            <a:spAutoFit/>
          </a:bodyPr>
          <a:lstStyle/>
          <a:p>
            <a:r>
              <a:rPr lang="en-GB" sz="2000" dirty="0"/>
              <a:t>Also referred to as the ‘Acid Test’</a:t>
            </a:r>
          </a:p>
          <a:p>
            <a:r>
              <a:rPr lang="en-GB" sz="2000" b="1" dirty="0">
                <a:solidFill>
                  <a:srgbClr val="336699"/>
                </a:solidFill>
              </a:rPr>
              <a:t>Quick Ratio = Current Assets – Inventory - Prepaid Expenses / Current Liabilities</a:t>
            </a:r>
          </a:p>
          <a:p>
            <a:r>
              <a:rPr lang="en-GB" sz="2000" dirty="0"/>
              <a:t>1:1 seen as ideal</a:t>
            </a:r>
          </a:p>
          <a:p>
            <a:r>
              <a:rPr lang="en-GB" sz="2000" dirty="0"/>
              <a:t>The omission of inventory gives an indication of the cash the firm has in relation to its liabilities (what it owes)</a:t>
            </a:r>
          </a:p>
          <a:p>
            <a:r>
              <a:rPr lang="en-GB" sz="2000" dirty="0"/>
              <a:t>A ratio of 3:1 therefore would suggest the firm has 3 times as much cash as it owes – very healthy!</a:t>
            </a:r>
          </a:p>
          <a:p>
            <a:r>
              <a:rPr lang="en-GB" sz="2000" dirty="0"/>
              <a:t>A ratio of 0.5:1 would suggest the firm has twice as many liabilities as it has cash to pay for those liabilities. This </a:t>
            </a:r>
            <a:r>
              <a:rPr lang="en-GB" sz="2000" b="1" i="1" dirty="0"/>
              <a:t>might</a:t>
            </a:r>
            <a:r>
              <a:rPr lang="en-GB" sz="2000" dirty="0"/>
              <a:t> put the firm under pressure but is not in itself the end of the world!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191C4C-7680-4556-A2F5-C72276913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342" y="944563"/>
            <a:ext cx="2171888" cy="6248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44563"/>
            <a:ext cx="7772400" cy="701675"/>
          </a:xfrm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</a:rPr>
              <a:t>Current Ratio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62760"/>
          </a:xfrm>
        </p:spPr>
        <p:txBody>
          <a:bodyPr>
            <a:spAutoFit/>
          </a:bodyPr>
          <a:lstStyle/>
          <a:p>
            <a:r>
              <a:rPr lang="en-GB" sz="2000" dirty="0"/>
              <a:t>Looks at the ratio between Current Assets and Current Liabilities</a:t>
            </a:r>
          </a:p>
          <a:p>
            <a:r>
              <a:rPr lang="en-GB" sz="2000" b="1" dirty="0">
                <a:solidFill>
                  <a:srgbClr val="336699"/>
                </a:solidFill>
              </a:rPr>
              <a:t>Current Ratio = Current Assets / Current Liabilities </a:t>
            </a:r>
          </a:p>
          <a:p>
            <a:r>
              <a:rPr lang="en-GB" sz="2000" dirty="0"/>
              <a:t>Ideal level? – 1.5 : 1</a:t>
            </a:r>
          </a:p>
          <a:p>
            <a:r>
              <a:rPr lang="en-GB" sz="2000" dirty="0"/>
              <a:t>A ratio of 5 : 1 would imply the firm has $5 of assets to cover every $1 in liabilities</a:t>
            </a:r>
          </a:p>
          <a:p>
            <a:r>
              <a:rPr lang="en-GB" sz="2000" dirty="0"/>
              <a:t>A ratio of 0.75 : 1 would suggest the firm has only .75 in assets available to cover every $1 it owes</a:t>
            </a:r>
          </a:p>
          <a:p>
            <a:r>
              <a:rPr lang="en-GB" sz="2000" dirty="0"/>
              <a:t>Too high – Might suggest that too much of its assets are tied up in unproductive activities – too much stock, for example?</a:t>
            </a:r>
          </a:p>
          <a:p>
            <a:r>
              <a:rPr lang="en-GB" sz="2000" dirty="0"/>
              <a:t>Too low - risk of not being able to pay your 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D7F723-6FDA-452C-8F1C-79356A8C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6" y="838201"/>
            <a:ext cx="2368617" cy="6049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7772400" cy="762000"/>
          </a:xfrm>
        </p:spPr>
        <p:txBody>
          <a:bodyPr/>
          <a:lstStyle/>
          <a:p>
            <a:r>
              <a:rPr lang="en-GB" dirty="0"/>
              <a:t>Investment/Shareholders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24744"/>
            <a:ext cx="8568952" cy="497125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336699"/>
                </a:solidFill>
              </a:rPr>
              <a:t>Earnings per share</a:t>
            </a:r>
            <a:r>
              <a:rPr lang="en-GB" sz="2400" dirty="0"/>
              <a:t> – profit after tax / number of shares</a:t>
            </a:r>
          </a:p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336699"/>
                </a:solidFill>
              </a:rPr>
              <a:t>Price earnings ratio</a:t>
            </a:r>
            <a:r>
              <a:rPr lang="en-GB" sz="2400" dirty="0"/>
              <a:t> – market price / earnings per share – the higher the better generally for company. Comparison with other firms helps to identify value placed on the market of the business.</a:t>
            </a:r>
          </a:p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336699"/>
                </a:solidFill>
              </a:rPr>
              <a:t>Dividend yield</a:t>
            </a:r>
            <a:r>
              <a:rPr lang="en-GB" sz="2400" dirty="0"/>
              <a:t> – ordinary share dividend / market price x 100 – higher the better. Relates the return on the investment to the share price.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Profitability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/>
              <a:t>Profitability measures look at how much profit the firm generates from sales or from its capital assets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Different measures of profit – gross and net</a:t>
            </a:r>
          </a:p>
          <a:p>
            <a:pPr lvl="1">
              <a:lnSpc>
                <a:spcPct val="90000"/>
              </a:lnSpc>
            </a:pPr>
            <a:r>
              <a:rPr lang="en-GB" sz="2400" b="1" dirty="0">
                <a:solidFill>
                  <a:srgbClr val="336699"/>
                </a:solidFill>
              </a:rPr>
              <a:t>Gross profit</a:t>
            </a:r>
            <a:r>
              <a:rPr lang="en-GB" sz="2400" dirty="0"/>
              <a:t> – </a:t>
            </a:r>
            <a:r>
              <a:rPr lang="en-US" sz="2400" dirty="0"/>
              <a:t>gross profit divided by net sales x 100.</a:t>
            </a:r>
          </a:p>
          <a:p>
            <a:pPr lvl="1">
              <a:lnSpc>
                <a:spcPct val="90000"/>
              </a:lnSpc>
            </a:pPr>
            <a:r>
              <a:rPr lang="en-GB" sz="2400" b="1" dirty="0">
                <a:solidFill>
                  <a:srgbClr val="336699"/>
                </a:solidFill>
              </a:rPr>
              <a:t>Net Profit</a:t>
            </a:r>
            <a:r>
              <a:rPr lang="en-GB" sz="2400" dirty="0"/>
              <a:t> – net profit divided by net sales x 100.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Profitability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800" b="1" dirty="0">
                <a:solidFill>
                  <a:srgbClr val="336699"/>
                </a:solidFill>
              </a:rPr>
              <a:t>Gross Profit Margin = Gross profit / turnover x 100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The higher the better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Enables the firm to assess the impact of its sales and how much it cost to generate (produce) those sales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A gross profit margin of 45% means that for every $1 of sales, the firm makes .45 in gross profit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Profitability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336699"/>
                </a:solidFill>
              </a:rPr>
              <a:t>Net Profit Margin = Net Profit / Turnover x 100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Net profit takes into account the fixed costs involved in production – the overheads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Keeping control over fixed costs is important – could be easy to overlook for example the amount of waste - paper, stationery, lighting, heating, water, etc.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e.g. – leaving a photocopier on overnight uses enough electricity to make 5,300 copies. </a:t>
            </a:r>
            <a:endParaRPr lang="en-GB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44563"/>
            <a:ext cx="7772400" cy="701675"/>
          </a:xfrm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</a:rPr>
              <a:t>Asset Turnover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97100"/>
            <a:ext cx="7772400" cy="1274195"/>
          </a:xfrm>
        </p:spPr>
        <p:txBody>
          <a:bodyPr>
            <a:spAutoFit/>
          </a:bodyPr>
          <a:lstStyle/>
          <a:p>
            <a:r>
              <a:rPr lang="en-GB" sz="2400" b="1" dirty="0"/>
              <a:t>Asset Turnover = Sales turnover / assets employed</a:t>
            </a:r>
          </a:p>
          <a:p>
            <a:r>
              <a:rPr lang="en-GB" sz="2400" dirty="0"/>
              <a:t>Using assets to generate profit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44563"/>
            <a:ext cx="7772400" cy="701675"/>
          </a:xfrm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</a:rPr>
              <a:t>Stock Turnover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05025"/>
            <a:ext cx="7772400" cy="3416320"/>
          </a:xfrm>
        </p:spPr>
        <p:txBody>
          <a:bodyPr>
            <a:spAutoFit/>
          </a:bodyPr>
          <a:lstStyle/>
          <a:p>
            <a:r>
              <a:rPr lang="en-GB" sz="2000" b="1" dirty="0">
                <a:solidFill>
                  <a:schemeClr val="accent2"/>
                </a:solidFill>
              </a:rPr>
              <a:t>Stock turnover =  Cost of goods sold / stock expressed as times per year</a:t>
            </a:r>
          </a:p>
          <a:p>
            <a:r>
              <a:rPr lang="en-GB" sz="2000" dirty="0"/>
              <a:t>The rate at which a company’s stock is turned over</a:t>
            </a:r>
          </a:p>
          <a:p>
            <a:r>
              <a:rPr lang="en-GB" sz="2000" dirty="0"/>
              <a:t>A high stock turnover might mean increased efficiency?</a:t>
            </a:r>
          </a:p>
          <a:p>
            <a:pPr lvl="1"/>
            <a:r>
              <a:rPr lang="en-GB" sz="2000" dirty="0"/>
              <a:t>But: dependent on the type of business – supermarkets might have high stock turnover ratios whereas a shop selling high value musical instruments might have low stock turnover ratio</a:t>
            </a:r>
          </a:p>
          <a:p>
            <a:pPr lvl="1"/>
            <a:r>
              <a:rPr lang="en-GB" sz="2000" dirty="0"/>
              <a:t>Low stock turnover could mean poor customer satisfaction if people are not buying the goods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44563"/>
            <a:ext cx="7772400" cy="701675"/>
          </a:xfrm>
        </p:spPr>
        <p:txBody>
          <a:bodyPr>
            <a:spAutoFit/>
          </a:bodyPr>
          <a:lstStyle/>
          <a:p>
            <a:r>
              <a:rPr lang="en-GB">
                <a:solidFill>
                  <a:srgbClr val="000000"/>
                </a:solidFill>
              </a:rPr>
              <a:t>Debtor Days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97100"/>
            <a:ext cx="7772400" cy="2867025"/>
          </a:xfrm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336699"/>
                </a:solidFill>
              </a:rPr>
              <a:t>Debtor Days = Debtors / sales turnover x 365</a:t>
            </a:r>
          </a:p>
          <a:p>
            <a:r>
              <a:rPr lang="en-GB" sz="2400"/>
              <a:t>Shorter the better</a:t>
            </a:r>
          </a:p>
          <a:p>
            <a:r>
              <a:rPr lang="en-GB" sz="2400"/>
              <a:t>Gives a measure of how long it takes the business to recover debts</a:t>
            </a:r>
          </a:p>
          <a:p>
            <a:r>
              <a:rPr lang="en-GB" sz="2400"/>
              <a:t>Can be skewed by the degree of credit facility a firm offers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8534400" cy="600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dirty="0">
                <a:latin typeface="Arial" charset="0"/>
                <a:cs typeface="+mn-cs"/>
              </a:rPr>
              <a:t>Before looking at the ratios there are a number of </a:t>
            </a:r>
            <a:r>
              <a:rPr lang="en-US" b="1" dirty="0">
                <a:latin typeface="Arial" charset="0"/>
                <a:cs typeface="+mn-cs"/>
              </a:rPr>
              <a:t>cautionary points concerning their use that need to be identified :</a:t>
            </a:r>
            <a:r>
              <a:rPr lang="en-US" dirty="0">
                <a:latin typeface="Arial" charset="0"/>
                <a:cs typeface="+mn-cs"/>
              </a:rPr>
              <a:t> </a:t>
            </a:r>
          </a:p>
          <a:p>
            <a:pPr algn="just">
              <a:defRPr/>
            </a:pPr>
            <a:endParaRPr lang="en-US" dirty="0">
              <a:latin typeface="Arial" charset="0"/>
              <a:cs typeface="+mn-cs"/>
            </a:endParaRPr>
          </a:p>
          <a:p>
            <a:pPr marL="342900" indent="-342900" algn="just">
              <a:buFontTx/>
              <a:buAutoNum type="alphaLcPeriod"/>
              <a:defRPr/>
            </a:pPr>
            <a:r>
              <a:rPr lang="en-US" dirty="0">
                <a:latin typeface="Arial" charset="0"/>
                <a:cs typeface="+mn-cs"/>
              </a:rPr>
              <a:t>The dates and duration of the financial statements being compared should be the same. If not, the effects of seasonality may cause erroneous conclusions to be drawn.</a:t>
            </a:r>
          </a:p>
          <a:p>
            <a:pPr marL="342900" indent="-342900" algn="just">
              <a:buFontTx/>
              <a:buAutoNum type="alphaLcPeriod"/>
              <a:defRPr/>
            </a:pPr>
            <a:endParaRPr lang="en-US" dirty="0">
              <a:latin typeface="Arial" charset="0"/>
              <a:cs typeface="+mn-cs"/>
            </a:endParaRPr>
          </a:p>
          <a:p>
            <a:pPr marL="342900" indent="-342900" algn="just">
              <a:buFontTx/>
              <a:buAutoNum type="alphaLcPeriod"/>
              <a:defRPr/>
            </a:pPr>
            <a:r>
              <a:rPr lang="en-US" dirty="0">
                <a:latin typeface="Arial" charset="0"/>
                <a:cs typeface="+mn-cs"/>
              </a:rPr>
              <a:t>The accounts to be compared should have been prepared on the same bases. Different treatment of stocks or depreciations or asset valuations will distort the results.</a:t>
            </a:r>
          </a:p>
          <a:p>
            <a:pPr marL="342900" indent="-342900" algn="just">
              <a:buFontTx/>
              <a:buAutoNum type="alphaLcPeriod"/>
              <a:defRPr/>
            </a:pPr>
            <a:endParaRPr lang="en-US" dirty="0">
              <a:latin typeface="Arial" charset="0"/>
              <a:cs typeface="+mn-cs"/>
            </a:endParaRPr>
          </a:p>
          <a:p>
            <a:pPr marL="342900" indent="-342900" algn="just">
              <a:buFontTx/>
              <a:buAutoNum type="alphaLcPeriod"/>
              <a:defRPr/>
            </a:pPr>
            <a:r>
              <a:rPr lang="en-US" dirty="0">
                <a:latin typeface="Arial" charset="0"/>
                <a:cs typeface="+mn-cs"/>
              </a:rPr>
              <a:t>In order to judge the overall performance of the firm a group of ratios, as opposed to just one or two should be used. In order to identify trends at least three years of ratios are normally required.    </a:t>
            </a:r>
          </a:p>
          <a:p>
            <a:pPr marL="342900" indent="-342900" algn="just"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50800"/>
            <a:ext cx="8686800" cy="838200"/>
          </a:xfrm>
          <a:noFill/>
          <a:ln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kern="12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Some important notes 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4294967295"/>
          </p:nvPr>
        </p:nvSpPr>
        <p:spPr>
          <a:xfrm>
            <a:off x="304800" y="933450"/>
            <a:ext cx="8686800" cy="5303838"/>
          </a:xfrm>
        </p:spPr>
        <p:txBody>
          <a:bodyPr/>
          <a:lstStyle/>
          <a:p>
            <a:pPr algn="just">
              <a:lnSpc>
                <a:spcPct val="110000"/>
              </a:lnSpc>
            </a:pPr>
            <a:r>
              <a:rPr lang="en-US" sz="2000"/>
              <a:t>Liabilities have Credit balance and Assets have Debit balance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Current Liabilities are those which have either become due for payment or shall fall due for payment within 12 months from the date of Balance Sheet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Current Assets are those which undergo change in their shape/form within 12 months. These are also called Working Capital or Gross Working Capital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Net Worth &amp; Long Term Liabilities are also called </a:t>
            </a:r>
            <a:r>
              <a:rPr lang="en-US" sz="2000" b="1" i="1" u="sng"/>
              <a:t>Long Term Sources of Funds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Current Liabilities are known as </a:t>
            </a:r>
            <a:r>
              <a:rPr lang="en-US" sz="2000" b="1" i="1" u="sng"/>
              <a:t>Short Term Sources of Funds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Long Term Liabilities &amp; Short Term Liabilities are also called </a:t>
            </a:r>
            <a:r>
              <a:rPr lang="en-US" sz="2000" b="1" i="1" u="sng"/>
              <a:t>Outside Liabilities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Current Assets are </a:t>
            </a:r>
            <a:r>
              <a:rPr lang="en-US" sz="2000" b="1" i="1" u="sng"/>
              <a:t>Short Term Use of Funds</a:t>
            </a:r>
          </a:p>
          <a:p>
            <a:pPr>
              <a:lnSpc>
                <a:spcPct val="110000"/>
              </a:lnSpc>
            </a:pP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-20638"/>
            <a:ext cx="8686800" cy="838201"/>
          </a:xfrm>
          <a:noFill/>
          <a:ln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kern="12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Some important notes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107504" y="1628800"/>
            <a:ext cx="8642350" cy="2232918"/>
          </a:xfrm>
        </p:spPr>
        <p:txBody>
          <a:bodyPr/>
          <a:lstStyle/>
          <a:p>
            <a:pPr algn="just"/>
            <a:r>
              <a:rPr lang="en-US" sz="2000" dirty="0"/>
              <a:t>Assets other than Current Assets are </a:t>
            </a:r>
            <a:r>
              <a:rPr lang="en-US" sz="2000" b="1" i="1" u="sng" dirty="0"/>
              <a:t>Long Term Use of Funds </a:t>
            </a:r>
          </a:p>
          <a:p>
            <a:pPr algn="just"/>
            <a:r>
              <a:rPr lang="en-US" sz="2000" dirty="0"/>
              <a:t>Installments of Term Loan Payable in 12 months are to be taken as Current Liability only for Calculation of Current Ratio &amp; Quick Ratio.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762000"/>
          </a:xfrm>
        </p:spPr>
        <p:txBody>
          <a:bodyPr/>
          <a:lstStyle/>
          <a:p>
            <a:r>
              <a:rPr lang="en-US"/>
              <a:t>Summary of Financial Ratios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84313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Ratios help to: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Evaluate performance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Structure analysis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Show the connection between activities and performance</a:t>
            </a:r>
          </a:p>
          <a:p>
            <a:pPr>
              <a:lnSpc>
                <a:spcPct val="80000"/>
              </a:lnSpc>
            </a:pPr>
            <a:r>
              <a:rPr lang="en-US" dirty="0"/>
              <a:t>Benchmark with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Past for the company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Industry</a:t>
            </a:r>
          </a:p>
          <a:p>
            <a:pPr>
              <a:lnSpc>
                <a:spcPct val="80000"/>
              </a:lnSpc>
            </a:pPr>
            <a:r>
              <a:rPr lang="en-US" dirty="0"/>
              <a:t>Ratios adjust for size differences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utoUpdateAnimBg="0"/>
      <p:bldP spid="52228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762000"/>
          </a:xfrm>
        </p:spPr>
        <p:txBody>
          <a:bodyPr/>
          <a:lstStyle/>
          <a:p>
            <a:r>
              <a:rPr lang="en-US"/>
              <a:t>Limitations of Ratio Analysis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424862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A firm’s industry category is often difficult to identify</a:t>
            </a:r>
          </a:p>
          <a:p>
            <a:pPr>
              <a:lnSpc>
                <a:spcPct val="80000"/>
              </a:lnSpc>
            </a:pPr>
            <a:r>
              <a:rPr lang="en-US"/>
              <a:t>Published industry averages are only guidelines</a:t>
            </a:r>
          </a:p>
          <a:p>
            <a:pPr>
              <a:lnSpc>
                <a:spcPct val="80000"/>
              </a:lnSpc>
            </a:pPr>
            <a:r>
              <a:rPr lang="en-US"/>
              <a:t>Accounting practices differ across firms</a:t>
            </a:r>
          </a:p>
          <a:p>
            <a:pPr>
              <a:lnSpc>
                <a:spcPct val="80000"/>
              </a:lnSpc>
            </a:pPr>
            <a:r>
              <a:rPr lang="en-US"/>
              <a:t>Sometimes difficult to interpret deviations in ratios</a:t>
            </a:r>
          </a:p>
          <a:p>
            <a:pPr>
              <a:lnSpc>
                <a:spcPct val="80000"/>
              </a:lnSpc>
            </a:pPr>
            <a:r>
              <a:rPr lang="en-US"/>
              <a:t>Industry ratios may not be desirable targets</a:t>
            </a:r>
          </a:p>
          <a:p>
            <a:pPr>
              <a:lnSpc>
                <a:spcPct val="80000"/>
              </a:lnSpc>
            </a:pPr>
            <a:r>
              <a:rPr lang="en-US"/>
              <a:t>Seasonality affects ratios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utoUpdateAnimBg="0"/>
      <p:bldP spid="54276" grpId="0" build="p" autoUpdateAnimBg="0"/>
    </p:bldLst>
  </p:timing>
</p:sld>
</file>

<file path=ppt/theme/theme1.xml><?xml version="1.0" encoding="utf-8"?>
<a:theme xmlns:a="http://schemas.openxmlformats.org/drawingml/2006/main" name="bized 05">
  <a:themeElements>
    <a:clrScheme name="bized 05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ized 05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ized 05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ized 05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zed 05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zed 05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zed 05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zed 05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zed 05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Settings\cmfkw\Application Data\Microsoft\Templates\bized 05.pot</Template>
  <TotalTime>235</TotalTime>
  <Words>1692</Words>
  <Application>Microsoft Office PowerPoint</Application>
  <PresentationFormat>On-screen Show (4:3)</PresentationFormat>
  <Paragraphs>170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Symbol</vt:lpstr>
      <vt:lpstr>Times New Roman</vt:lpstr>
      <vt:lpstr>Verdana</vt:lpstr>
      <vt:lpstr>bized 05</vt:lpstr>
      <vt:lpstr>Financial Statement &amp; Ratio Analysis</vt:lpstr>
      <vt:lpstr>Financial Analysis</vt:lpstr>
      <vt:lpstr>Financial Statements</vt:lpstr>
      <vt:lpstr>Objectives of Ratio Analysis</vt:lpstr>
      <vt:lpstr>Ratio Analysis</vt:lpstr>
      <vt:lpstr>Quick Ratio</vt:lpstr>
      <vt:lpstr>Current Ratio</vt:lpstr>
      <vt:lpstr>Investment/Shareholders</vt:lpstr>
      <vt:lpstr>Profitability</vt:lpstr>
      <vt:lpstr>Profitability</vt:lpstr>
      <vt:lpstr>Profitability</vt:lpstr>
      <vt:lpstr>Asset Turnover</vt:lpstr>
      <vt:lpstr>Stock Turnover</vt:lpstr>
      <vt:lpstr>Debtor Days</vt:lpstr>
      <vt:lpstr>PowerPoint Presentation</vt:lpstr>
      <vt:lpstr>Some important notes </vt:lpstr>
      <vt:lpstr>Some important notes </vt:lpstr>
      <vt:lpstr>Summary of Financial Ratios</vt:lpstr>
      <vt:lpstr>Limitations of Ratio Analysis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###Ratio Analysis - PowerPoint Presentation###</dc:title>
  <dc:creator>A Ashwin</dc:creator>
  <cp:lastModifiedBy>Trina Schmidt</cp:lastModifiedBy>
  <cp:revision>54</cp:revision>
  <dcterms:created xsi:type="dcterms:W3CDTF">2004-12-08T08:49:00Z</dcterms:created>
  <dcterms:modified xsi:type="dcterms:W3CDTF">2022-02-28T14:32:55Z</dcterms:modified>
</cp:coreProperties>
</file>