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1" r:id="rId3"/>
    <p:sldId id="257" r:id="rId4"/>
    <p:sldId id="258" r:id="rId5"/>
    <p:sldId id="263" r:id="rId6"/>
    <p:sldId id="262" r:id="rId7"/>
    <p:sldId id="260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7770D-2430-44B4-8863-68DE1E60FE0D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6E32-1CF8-4E72-8359-372ECE8D4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39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DB610-2FC6-48AA-AFA5-5E1E48D3F4CA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DB610-2FC6-48AA-AFA5-5E1E48D3F4CA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DB610-2FC6-48AA-AFA5-5E1E48D3F4CA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E6E32-1CF8-4E72-8359-372ECE8D428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237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DB610-2FC6-48AA-AFA5-5E1E48D3F4CA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DB610-2FC6-48AA-AFA5-5E1E48D3F4CA}" type="slidenum">
              <a:rPr lang="en-US" smtClean="0"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A39F69D-C1BD-43B6-95AF-6C57505CDB83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2CE9560-622C-428D-AFF1-9648FDF3EAA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8201" y="2708476"/>
            <a:ext cx="3581400" cy="170216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Chapter 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Business Ownership</a:t>
            </a:r>
          </a:p>
        </p:txBody>
      </p:sp>
    </p:spTree>
    <p:extLst>
      <p:ext uri="{BB962C8B-B14F-4D97-AF65-F5344CB8AC3E}">
        <p14:creationId xmlns:p14="http://schemas.microsoft.com/office/powerpoint/2010/main" val="378119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Legal Forms of Business Ownership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848600" cy="4003829"/>
          </a:xfrm>
        </p:spPr>
        <p:txBody>
          <a:bodyPr>
            <a:normAutofit/>
          </a:bodyPr>
          <a:lstStyle/>
          <a:p>
            <a:r>
              <a:rPr lang="en-US" sz="3200" dirty="0"/>
              <a:t>3 different ways you can own a business:</a:t>
            </a:r>
          </a:p>
          <a:p>
            <a:endParaRPr lang="en-US" sz="1800" dirty="0"/>
          </a:p>
          <a:p>
            <a:pPr marL="365760" lvl="1" indent="0">
              <a:buNone/>
            </a:pPr>
            <a:r>
              <a:rPr lang="en-US" sz="4000" dirty="0"/>
              <a:t>1. Sole proprietorship</a:t>
            </a:r>
          </a:p>
          <a:p>
            <a:pPr marL="365760" lvl="1" indent="0">
              <a:buNone/>
            </a:pPr>
            <a:r>
              <a:rPr lang="en-US" sz="4000" dirty="0"/>
              <a:t>2. Partnership</a:t>
            </a:r>
          </a:p>
          <a:p>
            <a:pPr marL="365760" lvl="1" indent="0">
              <a:buNone/>
            </a:pPr>
            <a:r>
              <a:rPr lang="en-US" sz="4000" dirty="0"/>
              <a:t>3. Corporation</a:t>
            </a:r>
          </a:p>
        </p:txBody>
      </p:sp>
    </p:spTree>
    <p:extLst>
      <p:ext uri="{BB962C8B-B14F-4D97-AF65-F5344CB8AC3E}">
        <p14:creationId xmlns:p14="http://schemas.microsoft.com/office/powerpoint/2010/main" val="196839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09600"/>
            <a:ext cx="7024744" cy="9906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Sole Proprietorship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543800" cy="4495800"/>
          </a:xfrm>
        </p:spPr>
        <p:txBody>
          <a:bodyPr>
            <a:normAutofit lnSpcReduction="10000"/>
          </a:bodyPr>
          <a:lstStyle/>
          <a:p>
            <a:r>
              <a:rPr lang="en-US" sz="4000" b="1" u="sng" dirty="0"/>
              <a:t>Sole Proprietorship </a:t>
            </a:r>
            <a:r>
              <a:rPr lang="en-US" sz="4000" dirty="0"/>
              <a:t>= Business owned by one person that is not incorporated.</a:t>
            </a:r>
          </a:p>
          <a:p>
            <a:endParaRPr lang="en-US" sz="1800" dirty="0"/>
          </a:p>
          <a:p>
            <a:r>
              <a:rPr lang="en-US" sz="3900" dirty="0"/>
              <a:t>No legal formalities required (no legal forms to fill out and register with the state)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0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024744" cy="990600"/>
          </a:xfrm>
        </p:spPr>
        <p:txBody>
          <a:bodyPr>
            <a:normAutofit/>
          </a:bodyPr>
          <a:lstStyle/>
          <a:p>
            <a:r>
              <a:rPr lang="en-US" dirty="0"/>
              <a:t>Risks and Liabilities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01000" cy="4876800"/>
          </a:xfrm>
        </p:spPr>
        <p:txBody>
          <a:bodyPr>
            <a:noAutofit/>
          </a:bodyPr>
          <a:lstStyle/>
          <a:p>
            <a:r>
              <a:rPr lang="en-US" sz="3400" dirty="0"/>
              <a:t>Law states the business and owner are one.</a:t>
            </a:r>
          </a:p>
          <a:p>
            <a:endParaRPr lang="en-US" sz="1000" dirty="0"/>
          </a:p>
          <a:p>
            <a:r>
              <a:rPr lang="en-US" sz="3400" dirty="0"/>
              <a:t>The business cannot own property or any asset in its name, which means all “business” assets are the personal assets of the owner.</a:t>
            </a:r>
          </a:p>
          <a:p>
            <a:endParaRPr lang="en-US" sz="1000" dirty="0"/>
          </a:p>
          <a:p>
            <a:r>
              <a:rPr lang="en-US" sz="3400" dirty="0"/>
              <a:t>Lawsuits will personally name the owner as the defendant </a:t>
            </a:r>
          </a:p>
        </p:txBody>
      </p:sp>
    </p:spTree>
    <p:extLst>
      <p:ext uri="{BB962C8B-B14F-4D97-AF65-F5344CB8AC3E}">
        <p14:creationId xmlns:p14="http://schemas.microsoft.com/office/powerpoint/2010/main" val="15767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848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Advantages of sole proprietorships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010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Easy to open</a:t>
            </a:r>
          </a:p>
          <a:p>
            <a:r>
              <a:rPr lang="en-US" sz="3200" dirty="0"/>
              <a:t>Profits for the owner</a:t>
            </a:r>
          </a:p>
          <a:p>
            <a:r>
              <a:rPr lang="en-US" sz="3200" dirty="0"/>
              <a:t>Pride and satisfaction of ownership</a:t>
            </a:r>
          </a:p>
          <a:p>
            <a:r>
              <a:rPr lang="en-US" sz="3200" dirty="0"/>
              <a:t>Privacy</a:t>
            </a:r>
          </a:p>
          <a:p>
            <a:r>
              <a:rPr lang="en-US" sz="3200" dirty="0"/>
              <a:t>Control and flexibility</a:t>
            </a:r>
          </a:p>
          <a:p>
            <a:r>
              <a:rPr lang="en-US" sz="3200" dirty="0"/>
              <a:t>Tax advantages</a:t>
            </a:r>
          </a:p>
          <a:p>
            <a:r>
              <a:rPr lang="en-US" sz="3200" dirty="0"/>
              <a:t>Easy to close</a:t>
            </a:r>
          </a:p>
          <a:p>
            <a:pPr lvl="0"/>
            <a:r>
              <a:rPr lang="en-US" sz="3200" dirty="0"/>
              <a:t>Energy and resources can be devoted to business matters instead of legal necessities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4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0010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Disadvantages of sole proprietorships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001000" cy="4156229"/>
          </a:xfrm>
        </p:spPr>
        <p:txBody>
          <a:bodyPr>
            <a:noAutofit/>
          </a:bodyPr>
          <a:lstStyle/>
          <a:p>
            <a:pPr lvl="0"/>
            <a:r>
              <a:rPr lang="en-US" sz="3200" b="1" u="sng" dirty="0"/>
              <a:t>Unlimited liability </a:t>
            </a:r>
            <a:r>
              <a:rPr lang="en-US" sz="3200" dirty="0"/>
              <a:t>-- full responsibility for your company’s debts. </a:t>
            </a:r>
            <a:endParaRPr lang="en-US" dirty="0"/>
          </a:p>
          <a:p>
            <a:pPr marL="365760" lvl="1" indent="0">
              <a:buNone/>
            </a:pPr>
            <a:r>
              <a:rPr lang="en-US" sz="2800" dirty="0"/>
              <a:t>--You could lose your personal savings, your property, or even your car if your business has debts it cannot repay. </a:t>
            </a:r>
            <a:endParaRPr lang="en-US" sz="2400" dirty="0"/>
          </a:p>
          <a:p>
            <a:r>
              <a:rPr lang="en-US" sz="3200" dirty="0"/>
              <a:t>Limited capital</a:t>
            </a:r>
          </a:p>
          <a:p>
            <a:r>
              <a:rPr lang="en-US" sz="3200" dirty="0"/>
              <a:t>Limited capabilities</a:t>
            </a:r>
          </a:p>
          <a:p>
            <a:r>
              <a:rPr lang="en-US" sz="3200" dirty="0"/>
              <a:t>Uncertain life</a:t>
            </a:r>
          </a:p>
        </p:txBody>
      </p:sp>
    </p:spTree>
    <p:extLst>
      <p:ext uri="{BB962C8B-B14F-4D97-AF65-F5344CB8AC3E}">
        <p14:creationId xmlns:p14="http://schemas.microsoft.com/office/powerpoint/2010/main" val="402993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024744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Partnership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01000" cy="4953000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Partnership</a:t>
            </a:r>
            <a:r>
              <a:rPr lang="en-US" sz="3600" dirty="0"/>
              <a:t>: Business owned by two or more persons that is not incorporated.</a:t>
            </a:r>
          </a:p>
          <a:p>
            <a:endParaRPr lang="en-US" sz="1800" dirty="0"/>
          </a:p>
          <a:p>
            <a:r>
              <a:rPr lang="en-US" sz="3600" dirty="0"/>
              <a:t>No legal formalities required</a:t>
            </a:r>
          </a:p>
          <a:p>
            <a:endParaRPr lang="en-US" sz="1800" dirty="0"/>
          </a:p>
          <a:p>
            <a:r>
              <a:rPr lang="en-US" sz="3600" dirty="0"/>
              <a:t>Best thing partners can do is to prepare and use a written partnership agreement.</a:t>
            </a:r>
          </a:p>
        </p:txBody>
      </p:sp>
    </p:spTree>
    <p:extLst>
      <p:ext uri="{BB962C8B-B14F-4D97-AF65-F5344CB8AC3E}">
        <p14:creationId xmlns:p14="http://schemas.microsoft.com/office/powerpoint/2010/main" val="213578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024744" cy="838200"/>
          </a:xfrm>
        </p:spPr>
        <p:txBody>
          <a:bodyPr/>
          <a:lstStyle/>
          <a:p>
            <a:r>
              <a:rPr lang="en-US" dirty="0"/>
              <a:t>Partnership 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2578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dirty="0"/>
              <a:t>Describes the partner’s relationship to each other. Specific elements that should be included:</a:t>
            </a:r>
          </a:p>
          <a:p>
            <a:pPr marL="68580" lvl="0" indent="0">
              <a:buNone/>
            </a:pPr>
            <a:r>
              <a:rPr lang="en-US" sz="3600" dirty="0"/>
              <a:t>1. Name and location of the business</a:t>
            </a:r>
          </a:p>
          <a:p>
            <a:pPr marL="68580" lvl="0" indent="0">
              <a:buNone/>
            </a:pPr>
            <a:r>
              <a:rPr lang="en-US" sz="3600" dirty="0"/>
              <a:t>2. Purpose of the business</a:t>
            </a:r>
          </a:p>
          <a:p>
            <a:pPr marL="68580" lvl="0" indent="0">
              <a:buNone/>
            </a:pPr>
            <a:r>
              <a:rPr lang="en-US" sz="3600" dirty="0"/>
              <a:t>3. Identity of the partners</a:t>
            </a:r>
          </a:p>
          <a:p>
            <a:pPr marL="68580" lvl="0" indent="0">
              <a:buNone/>
            </a:pPr>
            <a:r>
              <a:rPr lang="en-US" sz="3600" dirty="0"/>
              <a:t>4. Capital contributions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94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848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Partnership Agreement continued.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800600"/>
          </a:xfrm>
        </p:spPr>
        <p:txBody>
          <a:bodyPr>
            <a:normAutofit/>
          </a:bodyPr>
          <a:lstStyle/>
          <a:p>
            <a:pPr marL="68580" lvl="0" indent="0">
              <a:buNone/>
            </a:pPr>
            <a:r>
              <a:rPr lang="en-US" sz="3600" dirty="0"/>
              <a:t>5. Share of ownership</a:t>
            </a:r>
          </a:p>
          <a:p>
            <a:pPr marL="68580" lvl="0" indent="0">
              <a:buNone/>
            </a:pPr>
            <a:r>
              <a:rPr lang="en-US" sz="3600" dirty="0"/>
              <a:t>6. Sharing of profits and losses</a:t>
            </a:r>
          </a:p>
          <a:p>
            <a:pPr marL="68580" lvl="0" indent="0">
              <a:buNone/>
            </a:pPr>
            <a:r>
              <a:rPr lang="en-US" sz="3600" dirty="0"/>
              <a:t>7. Management of the business</a:t>
            </a:r>
          </a:p>
          <a:p>
            <a:pPr marL="68580" lvl="0" indent="0">
              <a:buNone/>
            </a:pPr>
            <a:r>
              <a:rPr lang="en-US" sz="3600" dirty="0"/>
              <a:t>8. Financial issues</a:t>
            </a:r>
          </a:p>
          <a:p>
            <a:pPr marL="68580" lvl="0" indent="0">
              <a:buNone/>
            </a:pPr>
            <a:r>
              <a:rPr lang="en-US" sz="3600" dirty="0"/>
              <a:t>9. Other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5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33400"/>
            <a:ext cx="7024744" cy="1066800"/>
          </a:xfrm>
        </p:spPr>
        <p:txBody>
          <a:bodyPr>
            <a:normAutofit/>
          </a:bodyPr>
          <a:lstStyle/>
          <a:p>
            <a:r>
              <a:rPr lang="en-US" dirty="0"/>
              <a:t>Risk and Liabilities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00200"/>
            <a:ext cx="6777317" cy="4232429"/>
          </a:xfrm>
        </p:spPr>
        <p:txBody>
          <a:bodyPr>
            <a:noAutofit/>
          </a:bodyPr>
          <a:lstStyle/>
          <a:p>
            <a:r>
              <a:rPr lang="en-US" sz="4000" dirty="0"/>
              <a:t>Unlimited personal liability</a:t>
            </a:r>
          </a:p>
          <a:p>
            <a:r>
              <a:rPr lang="en-US" sz="4000" dirty="0"/>
              <a:t>The other partners</a:t>
            </a:r>
          </a:p>
          <a:p>
            <a:r>
              <a:rPr lang="en-US" sz="4000" dirty="0"/>
              <a:t>Each partner’s share of liability is not limited to his/her normal share of partnership losses</a:t>
            </a:r>
          </a:p>
        </p:txBody>
      </p:sp>
    </p:spTree>
    <p:extLst>
      <p:ext uri="{BB962C8B-B14F-4D97-AF65-F5344CB8AC3E}">
        <p14:creationId xmlns:p14="http://schemas.microsoft.com/office/powerpoint/2010/main" val="65102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9248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Advantages of general 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848600" cy="4572000"/>
          </a:xfrm>
        </p:spPr>
        <p:txBody>
          <a:bodyPr>
            <a:noAutofit/>
          </a:bodyPr>
          <a:lstStyle/>
          <a:p>
            <a:r>
              <a:rPr lang="en-US" sz="3600" dirty="0"/>
              <a:t>Easy to start</a:t>
            </a:r>
          </a:p>
          <a:p>
            <a:r>
              <a:rPr lang="en-US" sz="3600" dirty="0"/>
              <a:t>Increased capital</a:t>
            </a:r>
          </a:p>
          <a:p>
            <a:r>
              <a:rPr lang="en-US" sz="3600" dirty="0"/>
              <a:t>Combined capabilities</a:t>
            </a:r>
          </a:p>
          <a:p>
            <a:r>
              <a:rPr lang="en-US" sz="3600" dirty="0"/>
              <a:t>Increased goodwill</a:t>
            </a:r>
          </a:p>
          <a:p>
            <a:r>
              <a:rPr lang="en-US" sz="3600" dirty="0"/>
              <a:t>Decreased competition</a:t>
            </a:r>
          </a:p>
          <a:p>
            <a:r>
              <a:rPr lang="en-US" sz="3600" dirty="0"/>
              <a:t>Reduced expenses</a:t>
            </a:r>
          </a:p>
          <a:p>
            <a:r>
              <a:rPr lang="en-US" sz="3600" dirty="0"/>
              <a:t>Tax advantages</a:t>
            </a:r>
          </a:p>
        </p:txBody>
      </p:sp>
    </p:spTree>
    <p:extLst>
      <p:ext uri="{BB962C8B-B14F-4D97-AF65-F5344CB8AC3E}">
        <p14:creationId xmlns:p14="http://schemas.microsoft.com/office/powerpoint/2010/main" val="338704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924800" cy="1295400"/>
          </a:xfrm>
        </p:spPr>
        <p:txBody>
          <a:bodyPr>
            <a:normAutofit fontScale="90000"/>
          </a:bodyPr>
          <a:lstStyle/>
          <a:p>
            <a:r>
              <a:rPr lang="en-US" dirty="0"/>
              <a:t>Disadvantages of general 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01000" cy="4648200"/>
          </a:xfrm>
        </p:spPr>
        <p:txBody>
          <a:bodyPr>
            <a:normAutofit/>
          </a:bodyPr>
          <a:lstStyle/>
          <a:p>
            <a:r>
              <a:rPr lang="en-US" sz="3600" dirty="0"/>
              <a:t>Unlimited liability</a:t>
            </a:r>
          </a:p>
          <a:p>
            <a:r>
              <a:rPr lang="en-US" sz="3600" dirty="0"/>
              <a:t>Limited capital</a:t>
            </a:r>
          </a:p>
          <a:p>
            <a:r>
              <a:rPr lang="en-US" sz="3600" dirty="0"/>
              <a:t>Difficult to share profits</a:t>
            </a:r>
          </a:p>
          <a:p>
            <a:r>
              <a:rPr lang="en-US" sz="3600" dirty="0"/>
              <a:t>Disagreements</a:t>
            </a:r>
          </a:p>
          <a:p>
            <a:r>
              <a:rPr lang="en-US" sz="3600" dirty="0"/>
              <a:t>Difficult to end</a:t>
            </a:r>
          </a:p>
          <a:p>
            <a:r>
              <a:rPr lang="en-US" sz="3600" dirty="0"/>
              <a:t>Uncertain life</a:t>
            </a:r>
          </a:p>
        </p:txBody>
      </p:sp>
    </p:spTree>
    <p:extLst>
      <p:ext uri="{BB962C8B-B14F-4D97-AF65-F5344CB8AC3E}">
        <p14:creationId xmlns:p14="http://schemas.microsoft.com/office/powerpoint/2010/main" val="392519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024744" cy="914400"/>
          </a:xfrm>
        </p:spPr>
        <p:txBody>
          <a:bodyPr/>
          <a:lstStyle/>
          <a:p>
            <a:r>
              <a:rPr lang="en-US" dirty="0"/>
              <a:t>Corporations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029200"/>
          </a:xfrm>
        </p:spPr>
        <p:txBody>
          <a:bodyPr>
            <a:noAutofit/>
          </a:bodyPr>
          <a:lstStyle/>
          <a:p>
            <a:pPr lvl="0"/>
            <a:r>
              <a:rPr lang="en-US" sz="3200" b="1" u="sng" dirty="0"/>
              <a:t>Corporations</a:t>
            </a:r>
            <a:r>
              <a:rPr lang="en-US" sz="3200" dirty="0"/>
              <a:t> – business owned by many people but treated by law as a separate entity. </a:t>
            </a:r>
          </a:p>
          <a:p>
            <a:pPr lvl="0"/>
            <a:endParaRPr lang="en-US" sz="400" dirty="0"/>
          </a:p>
          <a:p>
            <a:pPr lvl="0"/>
            <a:r>
              <a:rPr lang="en-US" sz="3200" dirty="0"/>
              <a:t>Artificial person.</a:t>
            </a:r>
          </a:p>
          <a:p>
            <a:pPr lvl="0"/>
            <a:r>
              <a:rPr lang="en-US" sz="3200" dirty="0"/>
              <a:t>Many legal formalities required to start</a:t>
            </a:r>
          </a:p>
          <a:p>
            <a:pPr lvl="1"/>
            <a:r>
              <a:rPr lang="en-US" sz="2400" dirty="0"/>
              <a:t>Must obtain a corporate charter. To do so, Articles of Incorporation must be filed.</a:t>
            </a:r>
          </a:p>
          <a:p>
            <a:pPr lvl="0"/>
            <a:endParaRPr lang="en-US" sz="400" dirty="0"/>
          </a:p>
          <a:p>
            <a:pPr lvl="0"/>
            <a:r>
              <a:rPr lang="en-US" sz="3200" b="1" u="sng" dirty="0"/>
              <a:t>Stock</a:t>
            </a:r>
            <a:r>
              <a:rPr lang="en-US" sz="3200" dirty="0"/>
              <a:t> = shares of ownership in your corporation</a:t>
            </a:r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96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744" cy="877336"/>
          </a:xfrm>
        </p:spPr>
        <p:txBody>
          <a:bodyPr>
            <a:normAutofit fontScale="90000"/>
          </a:bodyPr>
          <a:lstStyle/>
          <a:p>
            <a:r>
              <a:rPr lang="en-US" dirty="0"/>
              <a:t>Advantages of a Corporation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153400" cy="45720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sz="3800" b="1" u="sng" dirty="0"/>
              <a:t>Limited liability  </a:t>
            </a:r>
            <a:r>
              <a:rPr lang="en-US" sz="3800" dirty="0"/>
              <a:t>- shareholders have immunity from liabilities because of the corporate veil. </a:t>
            </a:r>
            <a:r>
              <a:rPr lang="en-US" sz="2800" dirty="0"/>
              <a:t>---The veil serves as a wall between the corporation and all corporate obligations on one side, while the shareholders and their individual assets are safe and protected on the other side. </a:t>
            </a:r>
          </a:p>
          <a:p>
            <a:pPr lvl="0"/>
            <a:r>
              <a:rPr lang="en-US" sz="3800" dirty="0"/>
              <a:t>Unlimited life</a:t>
            </a:r>
          </a:p>
          <a:p>
            <a:pPr lvl="0"/>
            <a:r>
              <a:rPr lang="en-US" sz="3800" dirty="0"/>
              <a:t>Easy to transfer ownership</a:t>
            </a:r>
          </a:p>
          <a:p>
            <a:pPr lvl="0"/>
            <a:r>
              <a:rPr lang="en-US" sz="3800" dirty="0"/>
              <a:t>Skilled personnel</a:t>
            </a:r>
          </a:p>
          <a:p>
            <a:pPr lvl="0"/>
            <a:r>
              <a:rPr lang="en-US" sz="3800" dirty="0"/>
              <a:t>Financial power</a:t>
            </a:r>
          </a:p>
        </p:txBody>
      </p:sp>
    </p:spTree>
    <p:extLst>
      <p:ext uri="{BB962C8B-B14F-4D97-AF65-F5344CB8AC3E}">
        <p14:creationId xmlns:p14="http://schemas.microsoft.com/office/powerpoint/2010/main" val="23281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Disadvantages of a Corporation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01000" cy="4572000"/>
          </a:xfrm>
        </p:spPr>
        <p:txBody>
          <a:bodyPr/>
          <a:lstStyle/>
          <a:p>
            <a:pPr lvl="0"/>
            <a:r>
              <a:rPr lang="en-US" sz="3600" dirty="0"/>
              <a:t>Difficult to form and operate</a:t>
            </a:r>
          </a:p>
          <a:p>
            <a:pPr lvl="0"/>
            <a:r>
              <a:rPr lang="en-US" sz="3600" dirty="0"/>
              <a:t>Separate owners and managers</a:t>
            </a:r>
          </a:p>
          <a:p>
            <a:pPr lvl="0"/>
            <a:r>
              <a:rPr lang="en-US" sz="3600" dirty="0"/>
              <a:t>More complex requirements</a:t>
            </a:r>
          </a:p>
          <a:p>
            <a:pPr lvl="0"/>
            <a:r>
              <a:rPr lang="en-US" sz="3600" dirty="0"/>
              <a:t>Taxation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61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744" cy="877336"/>
          </a:xfrm>
        </p:spPr>
        <p:txBody>
          <a:bodyPr/>
          <a:lstStyle/>
          <a:p>
            <a:r>
              <a:rPr lang="en-US" dirty="0"/>
              <a:t>Other Ways to do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696200" cy="4308629"/>
          </a:xfrm>
        </p:spPr>
        <p:txBody>
          <a:bodyPr>
            <a:noAutofit/>
          </a:bodyPr>
          <a:lstStyle/>
          <a:p>
            <a:r>
              <a:rPr lang="en-US" sz="2800" b="1" u="sng" dirty="0"/>
              <a:t>Franchise</a:t>
            </a:r>
            <a:r>
              <a:rPr lang="en-US" sz="2800" dirty="0"/>
              <a:t> = a contractual agreement to sell a company’s products or services in a designated geographic area. </a:t>
            </a:r>
          </a:p>
          <a:p>
            <a:r>
              <a:rPr lang="en-US" sz="2800" b="1" u="sng" dirty="0"/>
              <a:t>Nonprofit organization </a:t>
            </a:r>
            <a:r>
              <a:rPr lang="en-US" sz="2800" dirty="0"/>
              <a:t>= type of business that focuses on providing a service rather than making a profit. </a:t>
            </a:r>
          </a:p>
          <a:p>
            <a:r>
              <a:rPr lang="en-US" sz="2800" dirty="0"/>
              <a:t>A </a:t>
            </a:r>
            <a:r>
              <a:rPr lang="en-US" sz="2800" b="1" u="sng" dirty="0"/>
              <a:t>cooperative</a:t>
            </a:r>
            <a:r>
              <a:rPr lang="en-US" sz="2800" dirty="0"/>
              <a:t> is an organization owned and operated by its members for the purpose of saving money on the purchase of certain goods and services</a:t>
            </a:r>
          </a:p>
        </p:txBody>
      </p:sp>
    </p:spTree>
    <p:extLst>
      <p:ext uri="{BB962C8B-B14F-4D97-AF65-F5344CB8AC3E}">
        <p14:creationId xmlns:p14="http://schemas.microsoft.com/office/powerpoint/2010/main" val="5654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7024744" cy="724936"/>
          </a:xfrm>
        </p:spPr>
        <p:txBody>
          <a:bodyPr/>
          <a:lstStyle/>
          <a:p>
            <a:r>
              <a:rPr lang="en-US" dirty="0"/>
              <a:t>Types of Businesses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077200" cy="4689629"/>
          </a:xfrm>
        </p:spPr>
        <p:txBody>
          <a:bodyPr>
            <a:noAutofit/>
          </a:bodyPr>
          <a:lstStyle/>
          <a:p>
            <a:r>
              <a:rPr lang="en-US" sz="3200" b="1" u="sng" dirty="0"/>
              <a:t>Producer</a:t>
            </a:r>
            <a:r>
              <a:rPr lang="en-US" sz="3200" dirty="0"/>
              <a:t> = a business that gathers raw products in their natural state.</a:t>
            </a:r>
          </a:p>
          <a:p>
            <a:pPr lvl="2"/>
            <a:r>
              <a:rPr lang="en-US" dirty="0"/>
              <a:t>Example: farmer growing wheat</a:t>
            </a:r>
          </a:p>
          <a:p>
            <a:r>
              <a:rPr lang="en-US" sz="3200" b="1" u="sng" dirty="0"/>
              <a:t>Processors</a:t>
            </a:r>
            <a:r>
              <a:rPr lang="en-US" sz="3200" dirty="0"/>
              <a:t> change raw materials into more finished products</a:t>
            </a:r>
          </a:p>
          <a:p>
            <a:pPr lvl="2"/>
            <a:r>
              <a:rPr lang="en-US" dirty="0"/>
              <a:t>Example: wheat is turned into flour</a:t>
            </a:r>
          </a:p>
          <a:p>
            <a:r>
              <a:rPr lang="en-US" sz="3200" b="1" u="sng" dirty="0"/>
              <a:t>Manufacturers</a:t>
            </a:r>
            <a:r>
              <a:rPr lang="en-US" sz="3200" dirty="0"/>
              <a:t> = businesses that make finished products out of processed goods.</a:t>
            </a:r>
          </a:p>
          <a:p>
            <a:pPr lvl="2"/>
            <a:r>
              <a:rPr lang="en-US" dirty="0"/>
              <a:t>Example: automobile plant that makes car out of steal</a:t>
            </a:r>
          </a:p>
        </p:txBody>
      </p:sp>
    </p:spTree>
    <p:extLst>
      <p:ext uri="{BB962C8B-B14F-4D97-AF65-F5344CB8AC3E}">
        <p14:creationId xmlns:p14="http://schemas.microsoft.com/office/powerpoint/2010/main" val="325760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024744" cy="722864"/>
          </a:xfrm>
        </p:spPr>
        <p:txBody>
          <a:bodyPr>
            <a:normAutofit fontScale="90000"/>
          </a:bodyPr>
          <a:lstStyle/>
          <a:p>
            <a:r>
              <a:rPr lang="en-US" dirty="0"/>
              <a:t>Types of Businesses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4876800"/>
          </a:xfrm>
        </p:spPr>
        <p:txBody>
          <a:bodyPr>
            <a:normAutofit fontScale="92500"/>
          </a:bodyPr>
          <a:lstStyle/>
          <a:p>
            <a:r>
              <a:rPr lang="en-US" sz="2800" b="1" u="sng" dirty="0"/>
              <a:t>Intermediary</a:t>
            </a:r>
            <a:r>
              <a:rPr lang="en-US" sz="2800" dirty="0"/>
              <a:t> is any business in a distribution channel between the manufacturer and the consumer. </a:t>
            </a:r>
          </a:p>
          <a:p>
            <a:pPr marL="880110" lvl="1" indent="-514350">
              <a:buAutoNum type="arabicPeriod"/>
            </a:pPr>
            <a:r>
              <a:rPr lang="en-US" sz="2600" b="1" u="sng" dirty="0"/>
              <a:t>Wholesaler</a:t>
            </a:r>
            <a:r>
              <a:rPr lang="en-US" sz="2600" dirty="0"/>
              <a:t> - distributes goods. </a:t>
            </a:r>
          </a:p>
          <a:p>
            <a:pPr marL="640080" lvl="2" indent="0">
              <a:buNone/>
            </a:pPr>
            <a:r>
              <a:rPr lang="en-US" dirty="0"/>
              <a:t>	Wholesalers buy goods from manufacturers in huge 	quantities and resell them in smaller quantities to their 	customers, usually other companies.</a:t>
            </a:r>
          </a:p>
          <a:p>
            <a:pPr marL="822960" lvl="1" indent="-457200">
              <a:buAutoNum type="arabicPeriod"/>
            </a:pPr>
            <a:r>
              <a:rPr lang="en-US" sz="2600" b="1" u="sng" dirty="0"/>
              <a:t>Retailer</a:t>
            </a:r>
            <a:r>
              <a:rPr lang="en-US" sz="2600" dirty="0"/>
              <a:t> - purchases goods from a wholesaler and resells them to the consumer, or the final buyer of the goods.</a:t>
            </a:r>
          </a:p>
          <a:p>
            <a:r>
              <a:rPr lang="en-US" sz="2800" dirty="0"/>
              <a:t>Service businesses provide services rather than goods. Examples are hairstyling or car repair.  </a:t>
            </a:r>
          </a:p>
        </p:txBody>
      </p:sp>
    </p:spTree>
    <p:extLst>
      <p:ext uri="{BB962C8B-B14F-4D97-AF65-F5344CB8AC3E}">
        <p14:creationId xmlns:p14="http://schemas.microsoft.com/office/powerpoint/2010/main" val="234154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265</TotalTime>
  <Words>704</Words>
  <Application>Microsoft Office PowerPoint</Application>
  <PresentationFormat>On-screen Show (4:3)</PresentationFormat>
  <Paragraphs>112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Century Gothic</vt:lpstr>
      <vt:lpstr>Wingdings 2</vt:lpstr>
      <vt:lpstr>Austin</vt:lpstr>
      <vt:lpstr>Chapter  6</vt:lpstr>
      <vt:lpstr>Legal Forms of Business Ownership</vt:lpstr>
      <vt:lpstr>Sole Proprietorship</vt:lpstr>
      <vt:lpstr>Risks and Liabilities</vt:lpstr>
      <vt:lpstr>Advantages of sole proprietorships</vt:lpstr>
      <vt:lpstr>Disadvantages of sole proprietorships</vt:lpstr>
      <vt:lpstr>Partnership</vt:lpstr>
      <vt:lpstr>Partnership Agreement</vt:lpstr>
      <vt:lpstr>Partnership Agreement continued.</vt:lpstr>
      <vt:lpstr>Risk and Liabilities</vt:lpstr>
      <vt:lpstr>Advantages of general partnerships</vt:lpstr>
      <vt:lpstr>Disadvantages of general partnerships</vt:lpstr>
      <vt:lpstr>Corporations</vt:lpstr>
      <vt:lpstr>Advantages of a Corporation</vt:lpstr>
      <vt:lpstr>Disadvantages of a Corporation</vt:lpstr>
      <vt:lpstr>Other Ways to do Business</vt:lpstr>
      <vt:lpstr>Types of Businesses</vt:lpstr>
      <vt:lpstr>Types of Businesses Continued</vt:lpstr>
    </vt:vector>
  </TitlesOfParts>
  <Company>Allen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Buisness Ownership</dc:title>
  <dc:creator>Mallory West</dc:creator>
  <cp:lastModifiedBy>Trina Schmidt</cp:lastModifiedBy>
  <cp:revision>21</cp:revision>
  <dcterms:created xsi:type="dcterms:W3CDTF">2013-05-06T12:33:23Z</dcterms:created>
  <dcterms:modified xsi:type="dcterms:W3CDTF">2022-09-15T15:57:15Z</dcterms:modified>
</cp:coreProperties>
</file>