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70" r:id="rId4"/>
    <p:sldId id="277" r:id="rId5"/>
    <p:sldId id="258" r:id="rId6"/>
    <p:sldId id="274" r:id="rId7"/>
    <p:sldId id="259" r:id="rId8"/>
    <p:sldId id="260" r:id="rId9"/>
    <p:sldId id="261" r:id="rId10"/>
    <p:sldId id="262" r:id="rId11"/>
    <p:sldId id="281" r:id="rId12"/>
    <p:sldId id="263" r:id="rId13"/>
    <p:sldId id="264" r:id="rId14"/>
    <p:sldId id="265" r:id="rId15"/>
    <p:sldId id="266" r:id="rId16"/>
    <p:sldId id="271" r:id="rId17"/>
    <p:sldId id="267" r:id="rId18"/>
    <p:sldId id="268" r:id="rId19"/>
    <p:sldId id="269" r:id="rId20"/>
    <p:sldId id="272" r:id="rId21"/>
    <p:sldId id="275" r:id="rId22"/>
    <p:sldId id="276" r:id="rId23"/>
    <p:sldId id="273" r:id="rId24"/>
    <p:sldId id="282" r:id="rId25"/>
    <p:sldId id="283" r:id="rId26"/>
    <p:sldId id="284" r:id="rId27"/>
    <p:sldId id="285" r:id="rId28"/>
    <p:sldId id="278" r:id="rId29"/>
    <p:sldId id="279" r:id="rId30"/>
    <p:sldId id="28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2714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7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72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91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9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8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82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6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5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10/14/2022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9971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AA7154-A2EC-9BA1-26BF-E8078803F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Amasis MT Pro Black" panose="02040A04050005020304" pitchFamily="18" charset="0"/>
              </a:rPr>
              <a:t>Act Tips</a:t>
            </a:r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733CF774-F4F7-1478-D69A-86AC377F61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592" b="5075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4E94918-4485-D9EF-A015-C0FA0773AAA4}"/>
              </a:ext>
            </a:extLst>
          </p:cNvPr>
          <p:cNvSpPr txBox="1"/>
          <p:nvPr/>
        </p:nvSpPr>
        <p:spPr>
          <a:xfrm>
            <a:off x="7216588" y="5192587"/>
            <a:ext cx="3558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Schmidt</a:t>
            </a:r>
          </a:p>
          <a:p>
            <a:r>
              <a:rPr lang="en-US" dirty="0" err="1"/>
              <a:t>Culleoka</a:t>
            </a:r>
            <a:r>
              <a:rPr lang="en-US" dirty="0"/>
              <a:t> High School</a:t>
            </a:r>
          </a:p>
        </p:txBody>
      </p:sp>
    </p:spTree>
    <p:extLst>
      <p:ext uri="{BB962C8B-B14F-4D97-AF65-F5344CB8AC3E}">
        <p14:creationId xmlns:p14="http://schemas.microsoft.com/office/powerpoint/2010/main" val="3691019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D61E4F-0759-C53F-04D8-56D901C75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985" y="716045"/>
            <a:ext cx="1004403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0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A91DE3-4ED5-7880-BEF5-B744AF7C0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40" y="712234"/>
            <a:ext cx="10150720" cy="54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4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A9CFDB-D52B-FE49-53F8-B3DD3F9DF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23" y="1369644"/>
            <a:ext cx="10091420" cy="4651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B4C4EF-0DA2-57EF-09EF-E037CB02888F}"/>
              </a:ext>
            </a:extLst>
          </p:cNvPr>
          <p:cNvSpPr txBox="1"/>
          <p:nvPr/>
        </p:nvSpPr>
        <p:spPr>
          <a:xfrm>
            <a:off x="2418550" y="446314"/>
            <a:ext cx="6803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effectLst/>
                <a:latin typeface="Open Sans" panose="020B0606030504020204" pitchFamily="34" charset="0"/>
              </a:rPr>
              <a:t>Skip Hard Questions (but </a:t>
            </a:r>
            <a:r>
              <a:rPr lang="en-US" b="1" dirty="0">
                <a:latin typeface="Open Sans" panose="020B0606030504020204" pitchFamily="34" charset="0"/>
              </a:rPr>
              <a:t>r</a:t>
            </a:r>
            <a:r>
              <a:rPr lang="en-US" b="1" i="0" dirty="0">
                <a:effectLst/>
                <a:latin typeface="Open Sans" panose="020B0606030504020204" pitchFamily="34" charset="0"/>
              </a:rPr>
              <a:t>eturn and answer before </a:t>
            </a:r>
            <a:r>
              <a:rPr lang="en-US" b="1" dirty="0">
                <a:latin typeface="Open Sans" panose="020B0606030504020204" pitchFamily="34" charset="0"/>
              </a:rPr>
              <a:t>t</a:t>
            </a:r>
            <a:r>
              <a:rPr lang="en-US" b="1" i="0" dirty="0">
                <a:effectLst/>
                <a:latin typeface="Open Sans" panose="020B0606030504020204" pitchFamily="34" charset="0"/>
              </a:rPr>
              <a:t>ime even </a:t>
            </a:r>
            <a:r>
              <a:rPr lang="en-US" b="1" dirty="0">
                <a:latin typeface="Open Sans" panose="020B0606030504020204" pitchFamily="34" charset="0"/>
              </a:rPr>
              <a:t>i</a:t>
            </a:r>
            <a:r>
              <a:rPr lang="en-US" b="1" i="0" dirty="0">
                <a:effectLst/>
                <a:latin typeface="Open Sans" panose="020B0606030504020204" pitchFamily="34" charset="0"/>
              </a:rPr>
              <a:t>f i</a:t>
            </a:r>
            <a:r>
              <a:rPr lang="en-US" b="1" dirty="0">
                <a:latin typeface="Open Sans" panose="020B0606030504020204" pitchFamily="34" charset="0"/>
              </a:rPr>
              <a:t>t is a guess)</a:t>
            </a:r>
            <a:r>
              <a:rPr lang="en-US" b="1" i="0" dirty="0">
                <a:effectLst/>
                <a:latin typeface="Open Sans" panose="020B0606030504020204" pitchFamily="34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37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C4D5A78-88D0-4BF3-B3D6-0CC8F27C5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E63F70D-FACC-4143-A82D-6E8F7EC16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31686" y="432884"/>
            <a:ext cx="11113200" cy="5778000"/>
          </a:xfrm>
          <a:custGeom>
            <a:avLst/>
            <a:gdLst>
              <a:gd name="connsiteX0" fmla="*/ 0 w 6660000"/>
              <a:gd name="connsiteY0" fmla="*/ 0 h 5760000"/>
              <a:gd name="connsiteX1" fmla="*/ 6660000 w 6660000"/>
              <a:gd name="connsiteY1" fmla="*/ 0 h 5760000"/>
              <a:gd name="connsiteX2" fmla="*/ 6660000 w 6660000"/>
              <a:gd name="connsiteY2" fmla="*/ 5760000 h 5760000"/>
              <a:gd name="connsiteX3" fmla="*/ 0 w 6660000"/>
              <a:gd name="connsiteY3" fmla="*/ 5760000 h 5760000"/>
              <a:gd name="connsiteX4" fmla="*/ 0 w 6660000"/>
              <a:gd name="connsiteY4" fmla="*/ 0 h 5760000"/>
              <a:gd name="connsiteX0" fmla="*/ 6660000 w 6751440"/>
              <a:gd name="connsiteY0" fmla="*/ 0 h 5760000"/>
              <a:gd name="connsiteX1" fmla="*/ 6660000 w 6751440"/>
              <a:gd name="connsiteY1" fmla="*/ 5760000 h 5760000"/>
              <a:gd name="connsiteX2" fmla="*/ 0 w 6751440"/>
              <a:gd name="connsiteY2" fmla="*/ 5760000 h 5760000"/>
              <a:gd name="connsiteX3" fmla="*/ 0 w 6751440"/>
              <a:gd name="connsiteY3" fmla="*/ 0 h 5760000"/>
              <a:gd name="connsiteX4" fmla="*/ 6751440 w 6751440"/>
              <a:gd name="connsiteY4" fmla="*/ 9144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4" fmla="*/ 5068690 w 6660000"/>
              <a:gd name="connsiteY4" fmla="*/ 22479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0" fmla="*/ 6660000 w 6660000"/>
              <a:gd name="connsiteY0" fmla="*/ 5760000 h 5760000"/>
              <a:gd name="connsiteX1" fmla="*/ 0 w 6660000"/>
              <a:gd name="connsiteY1" fmla="*/ 5760000 h 5760000"/>
              <a:gd name="connsiteX2" fmla="*/ 0 w 6660000"/>
              <a:gd name="connsiteY2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0000" h="5760000">
                <a:moveTo>
                  <a:pt x="6660000" y="5760000"/>
                </a:moveTo>
                <a:lnTo>
                  <a:pt x="0" y="57600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AFC40-9653-2833-2669-14A907002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47" b="571"/>
          <a:stretch/>
        </p:blipFill>
        <p:spPr>
          <a:xfrm>
            <a:off x="539400" y="540000"/>
            <a:ext cx="11113200" cy="577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4198D1D3-18D0-4451-8DD8-21B40D900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431686" y="6210884"/>
            <a:ext cx="11113200" cy="0"/>
          </a:xfrm>
          <a:custGeom>
            <a:avLst/>
            <a:gdLst>
              <a:gd name="connsiteX0" fmla="*/ 0 w 6660000"/>
              <a:gd name="connsiteY0" fmla="*/ 0 h 5760000"/>
              <a:gd name="connsiteX1" fmla="*/ 6660000 w 6660000"/>
              <a:gd name="connsiteY1" fmla="*/ 0 h 5760000"/>
              <a:gd name="connsiteX2" fmla="*/ 6660000 w 6660000"/>
              <a:gd name="connsiteY2" fmla="*/ 5760000 h 5760000"/>
              <a:gd name="connsiteX3" fmla="*/ 0 w 6660000"/>
              <a:gd name="connsiteY3" fmla="*/ 5760000 h 5760000"/>
              <a:gd name="connsiteX4" fmla="*/ 0 w 6660000"/>
              <a:gd name="connsiteY4" fmla="*/ 0 h 5760000"/>
              <a:gd name="connsiteX0" fmla="*/ 6660000 w 6751440"/>
              <a:gd name="connsiteY0" fmla="*/ 0 h 5760000"/>
              <a:gd name="connsiteX1" fmla="*/ 6660000 w 6751440"/>
              <a:gd name="connsiteY1" fmla="*/ 5760000 h 5760000"/>
              <a:gd name="connsiteX2" fmla="*/ 0 w 6751440"/>
              <a:gd name="connsiteY2" fmla="*/ 5760000 h 5760000"/>
              <a:gd name="connsiteX3" fmla="*/ 0 w 6751440"/>
              <a:gd name="connsiteY3" fmla="*/ 0 h 5760000"/>
              <a:gd name="connsiteX4" fmla="*/ 6751440 w 6751440"/>
              <a:gd name="connsiteY4" fmla="*/ 9144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4" fmla="*/ 5068690 w 6660000"/>
              <a:gd name="connsiteY4" fmla="*/ 22479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0" fmla="*/ 6660000 w 6660000"/>
              <a:gd name="connsiteY0" fmla="*/ 5760000 h 5760000"/>
              <a:gd name="connsiteX1" fmla="*/ 0 w 6660000"/>
              <a:gd name="connsiteY1" fmla="*/ 5760000 h 5760000"/>
              <a:gd name="connsiteX2" fmla="*/ 0 w 6660000"/>
              <a:gd name="connsiteY2" fmla="*/ 0 h 5760000"/>
              <a:gd name="connsiteX0" fmla="*/ 6660000 w 6660000"/>
              <a:gd name="connsiteY0" fmla="*/ 0 h 0"/>
              <a:gd name="connsiteX1" fmla="*/ 0 w 66600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0000">
                <a:moveTo>
                  <a:pt x="6660000" y="0"/>
                </a:moveTo>
                <a:lnTo>
                  <a:pt x="0" y="0"/>
                </a:lnTo>
              </a:path>
            </a:pathLst>
          </a:custGeom>
          <a:solidFill>
            <a:schemeClr val="tx2">
              <a:alpha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DBA117BE-BC79-418E-81BF-D08D79CB9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1544886" y="432884"/>
            <a:ext cx="0" cy="5778000"/>
          </a:xfrm>
          <a:custGeom>
            <a:avLst/>
            <a:gdLst>
              <a:gd name="connsiteX0" fmla="*/ 0 w 6660000"/>
              <a:gd name="connsiteY0" fmla="*/ 0 h 5760000"/>
              <a:gd name="connsiteX1" fmla="*/ 6660000 w 6660000"/>
              <a:gd name="connsiteY1" fmla="*/ 0 h 5760000"/>
              <a:gd name="connsiteX2" fmla="*/ 6660000 w 6660000"/>
              <a:gd name="connsiteY2" fmla="*/ 5760000 h 5760000"/>
              <a:gd name="connsiteX3" fmla="*/ 0 w 6660000"/>
              <a:gd name="connsiteY3" fmla="*/ 5760000 h 5760000"/>
              <a:gd name="connsiteX4" fmla="*/ 0 w 6660000"/>
              <a:gd name="connsiteY4" fmla="*/ 0 h 5760000"/>
              <a:gd name="connsiteX0" fmla="*/ 6660000 w 6751440"/>
              <a:gd name="connsiteY0" fmla="*/ 0 h 5760000"/>
              <a:gd name="connsiteX1" fmla="*/ 6660000 w 6751440"/>
              <a:gd name="connsiteY1" fmla="*/ 5760000 h 5760000"/>
              <a:gd name="connsiteX2" fmla="*/ 0 w 6751440"/>
              <a:gd name="connsiteY2" fmla="*/ 5760000 h 5760000"/>
              <a:gd name="connsiteX3" fmla="*/ 0 w 6751440"/>
              <a:gd name="connsiteY3" fmla="*/ 0 h 5760000"/>
              <a:gd name="connsiteX4" fmla="*/ 6751440 w 6751440"/>
              <a:gd name="connsiteY4" fmla="*/ 9144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4" fmla="*/ 5068690 w 6660000"/>
              <a:gd name="connsiteY4" fmla="*/ 22479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0" fmla="*/ 6660000 w 6660000"/>
              <a:gd name="connsiteY0" fmla="*/ 5760000 h 5760000"/>
              <a:gd name="connsiteX1" fmla="*/ 0 w 6660000"/>
              <a:gd name="connsiteY1" fmla="*/ 5760000 h 5760000"/>
              <a:gd name="connsiteX2" fmla="*/ 0 w 6660000"/>
              <a:gd name="connsiteY2" fmla="*/ 0 h 5760000"/>
              <a:gd name="connsiteX0" fmla="*/ 0 w 0"/>
              <a:gd name="connsiteY0" fmla="*/ 5760000 h 5760000"/>
              <a:gd name="connsiteX1" fmla="*/ 0 w 0"/>
              <a:gd name="connsiteY1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760000">
                <a:moveTo>
                  <a:pt x="0" y="5760000"/>
                </a:moveTo>
                <a:lnTo>
                  <a:pt x="0" y="0"/>
                </a:lnTo>
              </a:path>
            </a:pathLst>
          </a:custGeom>
          <a:solidFill>
            <a:schemeClr val="tx2">
              <a:alpha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8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158B73-EA32-B5B1-C1E0-10E917A48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58" y="1981073"/>
            <a:ext cx="10560398" cy="3625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59E779-D4DF-6EFD-7C3E-D071774E4098}"/>
              </a:ext>
            </a:extLst>
          </p:cNvPr>
          <p:cNvSpPr txBox="1"/>
          <p:nvPr/>
        </p:nvSpPr>
        <p:spPr>
          <a:xfrm>
            <a:off x="1066799" y="707572"/>
            <a:ext cx="9035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Skimming Passages Can Save Time</a:t>
            </a:r>
          </a:p>
        </p:txBody>
      </p:sp>
    </p:spTree>
    <p:extLst>
      <p:ext uri="{BB962C8B-B14F-4D97-AF65-F5344CB8AC3E}">
        <p14:creationId xmlns:p14="http://schemas.microsoft.com/office/powerpoint/2010/main" val="177874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28901-5254-3A0A-4C37-9E8542B0B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985" y="1123750"/>
            <a:ext cx="10044030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8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84BA06-963E-73DD-4F1A-6E0DCCB4E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795" y="696993"/>
            <a:ext cx="10036410" cy="546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44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CF9644-8A21-7421-279F-FF1326394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156" y="788441"/>
            <a:ext cx="9769687" cy="52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21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099DD6-9052-958C-9A5D-5A50B7028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9" y="2038223"/>
            <a:ext cx="11085034" cy="3872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DD6AF-84B9-4866-EB26-FE61179580A6}"/>
              </a:ext>
            </a:extLst>
          </p:cNvPr>
          <p:cNvSpPr txBox="1"/>
          <p:nvPr/>
        </p:nvSpPr>
        <p:spPr>
          <a:xfrm>
            <a:off x="1317171" y="468086"/>
            <a:ext cx="9231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dirty="0">
                <a:effectLst/>
                <a:latin typeface="Open Sans" panose="020B0606030504020204" pitchFamily="34" charset="0"/>
              </a:rPr>
              <a:t>Use the Process of Elimination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69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A6D53-B4DE-6F99-9C41-63C21BE3E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29" y="2824786"/>
            <a:ext cx="11120506" cy="1747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B4824A-BDC2-4622-36BB-EE34F7DEEC0E}"/>
              </a:ext>
            </a:extLst>
          </p:cNvPr>
          <p:cNvSpPr txBox="1"/>
          <p:nvPr/>
        </p:nvSpPr>
        <p:spPr>
          <a:xfrm>
            <a:off x="1741714" y="794657"/>
            <a:ext cx="8915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dirty="0">
                <a:effectLst/>
                <a:latin typeface="Poppins" panose="00000500000000000000" pitchFamily="2" charset="0"/>
              </a:rPr>
              <a:t>Read the Entire </a:t>
            </a:r>
            <a:r>
              <a:rPr lang="en-US" sz="2800" b="1" dirty="0">
                <a:latin typeface="Poppins" panose="00000500000000000000" pitchFamily="2" charset="0"/>
              </a:rPr>
              <a:t>Q</a:t>
            </a:r>
            <a:r>
              <a:rPr lang="en-US" sz="2800" b="1" i="0" dirty="0">
                <a:effectLst/>
                <a:latin typeface="Poppins" panose="00000500000000000000" pitchFamily="2" charset="0"/>
              </a:rPr>
              <a:t>uestion </a:t>
            </a:r>
            <a:r>
              <a:rPr lang="en-US" sz="2800" b="1" dirty="0">
                <a:latin typeface="Poppins" panose="00000500000000000000" pitchFamily="2" charset="0"/>
              </a:rPr>
              <a:t>B</a:t>
            </a:r>
            <a:r>
              <a:rPr lang="en-US" sz="2800" b="1" i="0" dirty="0">
                <a:effectLst/>
                <a:latin typeface="Poppins" panose="00000500000000000000" pitchFamily="2" charset="0"/>
              </a:rPr>
              <a:t>efore </a:t>
            </a:r>
            <a:r>
              <a:rPr lang="en-US" sz="2800" b="1" dirty="0">
                <a:latin typeface="Poppins" panose="00000500000000000000" pitchFamily="2" charset="0"/>
              </a:rPr>
              <a:t>A</a:t>
            </a:r>
            <a:r>
              <a:rPr lang="en-US" sz="2800" b="1" i="0" dirty="0">
                <a:effectLst/>
                <a:latin typeface="Poppins" panose="00000500000000000000" pitchFamily="2" charset="0"/>
              </a:rPr>
              <a:t>nswering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1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8F6D45-70C2-3281-6F06-542D0A93F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035" y="792251"/>
            <a:ext cx="9563929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03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ADF6B3-8E98-8BA4-8F80-55F700BE4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70" y="948475"/>
            <a:ext cx="9906859" cy="49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66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2FD087-52D2-201B-57C4-1BD2248B4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37" y="830355"/>
            <a:ext cx="10226926" cy="51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11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F1B178-A241-1755-B1C3-B46CF85EB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551" y="1234250"/>
            <a:ext cx="8740897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8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362EA-7DFE-3EDC-109E-C0855ABDA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Careful with “no change” answers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FCDBC5-A7F8-FAEE-662E-66DA69219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672" y="2041283"/>
            <a:ext cx="10157722" cy="3630174"/>
          </a:xfrm>
        </p:spPr>
      </p:pic>
    </p:spTree>
    <p:extLst>
      <p:ext uri="{BB962C8B-B14F-4D97-AF65-F5344CB8AC3E}">
        <p14:creationId xmlns:p14="http://schemas.microsoft.com/office/powerpoint/2010/main" val="515194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D1D99B-C270-E55B-9EBA-3DCE08BDF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37" y="742717"/>
            <a:ext cx="10226926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21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525CD-15DB-5A18-7DE6-B5A73BD26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950" y="849406"/>
            <a:ext cx="9922100" cy="51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57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F1C5D-D7E4-568D-E9A9-27AE9C1C2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27" y="811303"/>
            <a:ext cx="10455546" cy="52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91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A6F585-38E3-CA00-5340-906B8A798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30" y="2051240"/>
            <a:ext cx="10210877" cy="3058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664179-382E-35E4-D537-0986FEC03417}"/>
              </a:ext>
            </a:extLst>
          </p:cNvPr>
          <p:cNvSpPr txBox="1"/>
          <p:nvPr/>
        </p:nvSpPr>
        <p:spPr>
          <a:xfrm>
            <a:off x="1197429" y="905436"/>
            <a:ext cx="910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Pay Attention to Diagrams </a:t>
            </a:r>
          </a:p>
        </p:txBody>
      </p:sp>
    </p:spTree>
    <p:extLst>
      <p:ext uri="{BB962C8B-B14F-4D97-AF65-F5344CB8AC3E}">
        <p14:creationId xmlns:p14="http://schemas.microsoft.com/office/powerpoint/2010/main" val="2725713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163E-9E66-5539-4D57-49839C6D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0" dirty="0">
                <a:effectLst/>
                <a:latin typeface="Open Sans" panose="020B0606030504020204" pitchFamily="34" charset="0"/>
              </a:rPr>
              <a:t>Do the Conflicting Viewpoints Section Last IN </a:t>
            </a:r>
            <a:r>
              <a:rPr lang="en-US" b="1" i="0" dirty="0" err="1">
                <a:effectLst/>
                <a:latin typeface="Open Sans" panose="020B0606030504020204" pitchFamily="34" charset="0"/>
              </a:rPr>
              <a:t>SCience</a:t>
            </a:r>
            <a:b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3FEFF4-E2E5-0D3C-1919-4A2D34997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2246706"/>
            <a:ext cx="10014474" cy="285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04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D4F6-F3B7-E523-0255-A5A203D5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350" y="2051145"/>
            <a:ext cx="10026650" cy="655637"/>
          </a:xfrm>
        </p:spPr>
        <p:txBody>
          <a:bodyPr>
            <a:normAutofit fontScale="90000"/>
          </a:bodyPr>
          <a:lstStyle/>
          <a:p>
            <a:r>
              <a:rPr lang="en-US" b="1" i="0" dirty="0">
                <a:effectLst/>
                <a:latin typeface="Open Sans" panose="020B0606030504020204" pitchFamily="34" charset="0"/>
              </a:rPr>
              <a:t>Rely On Visuals</a:t>
            </a:r>
            <a:b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7B6117-E0A2-F02A-9C4F-940055DB3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456" y="3482185"/>
            <a:ext cx="9416144" cy="2983929"/>
          </a:xfrm>
        </p:spPr>
      </p:pic>
      <p:pic>
        <p:nvPicPr>
          <p:cNvPr id="1026" name="Picture 2" descr="body_caffeinecurve">
            <a:extLst>
              <a:ext uri="{FF2B5EF4-FFF2-40B4-BE49-F238E27FC236}">
                <a16:creationId xmlns:a16="http://schemas.microsoft.com/office/drawing/2014/main" id="{EB2F6422-EB7E-C59D-90DC-6822E5CF6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166" y="391886"/>
            <a:ext cx="2931506" cy="271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53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3C7A9-C084-B189-252C-8B70959F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i="0" dirty="0">
                <a:effectLst/>
                <a:latin typeface="Open Sans" panose="020B0606030504020204" pitchFamily="34" charset="0"/>
              </a:rPr>
              <a:t>Plug In Answers and Numbers</a:t>
            </a:r>
            <a:b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402EB-6592-EA32-8794-FB64F0932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C0CAB0-3D8C-8057-9FCF-3B449D284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61" y="1951481"/>
            <a:ext cx="9241910" cy="389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72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8D48-F29F-8827-5F0C-5BADDC6F1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i="0" dirty="0">
                <a:effectLst/>
                <a:latin typeface="Poppins" panose="00000500000000000000" pitchFamily="2" charset="0"/>
              </a:rPr>
              <a:t>Don’t change your answers</a:t>
            </a:r>
            <a:br>
              <a:rPr lang="en-US" b="1" i="0" dirty="0">
                <a:solidFill>
                  <a:srgbClr val="0D9C78"/>
                </a:solidFill>
                <a:effectLst/>
                <a:latin typeface="Poppins" panose="00000500000000000000" pitchFamily="2" charset="0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433A8F-9D58-9757-873E-EC525A14B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35" y="2799198"/>
            <a:ext cx="11054930" cy="19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15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F7AD-8246-DC11-261C-BB6928E8A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i="0" dirty="0">
                <a:effectLst/>
                <a:latin typeface="Poppins" panose="00000500000000000000" pitchFamily="2" charset="0"/>
              </a:rPr>
              <a:t>Answer every question</a:t>
            </a:r>
            <a:br>
              <a:rPr lang="en-US" b="1" i="0" dirty="0">
                <a:solidFill>
                  <a:srgbClr val="0D9C78"/>
                </a:solidFill>
                <a:effectLst/>
                <a:latin typeface="Poppins" panose="00000500000000000000" pitchFamily="2" charset="0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3AA3F9-3C24-EB3E-3D33-F25D2C92D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04" y="2307678"/>
            <a:ext cx="10968191" cy="278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69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972AD-177D-D37C-211B-9634487D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0" dirty="0">
                <a:effectLst/>
                <a:latin typeface="Poppins" panose="00000500000000000000" pitchFamily="2" charset="0"/>
              </a:rPr>
              <a:t>Have a guessing letter- When in doubt, choose answer B</a:t>
            </a:r>
            <a:br>
              <a:rPr lang="en-US" b="1" i="0" dirty="0">
                <a:solidFill>
                  <a:srgbClr val="0D9C78"/>
                </a:solidFill>
                <a:effectLst/>
                <a:latin typeface="Poppins" panose="00000500000000000000" pitchFamily="2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3386B1-E79B-38ED-8A92-34F56440B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893" y="2702604"/>
            <a:ext cx="11060214" cy="2805567"/>
          </a:xfrm>
        </p:spPr>
      </p:pic>
    </p:spTree>
    <p:extLst>
      <p:ext uri="{BB962C8B-B14F-4D97-AF65-F5344CB8AC3E}">
        <p14:creationId xmlns:p14="http://schemas.microsoft.com/office/powerpoint/2010/main" val="2833193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E07E7-FA18-32F5-9C42-4D4462F0E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0" dirty="0">
                <a:effectLst/>
                <a:latin typeface="Poppins" panose="00000500000000000000" pitchFamily="2" charset="0"/>
              </a:rPr>
              <a:t>Check Your Calculator</a:t>
            </a:r>
            <a:br>
              <a:rPr lang="en-US" b="1" i="0" dirty="0">
                <a:solidFill>
                  <a:srgbClr val="0D9C78"/>
                </a:solidFill>
                <a:effectLst/>
                <a:latin typeface="Poppins" panose="00000500000000000000" pitchFamily="2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647E00-D780-4710-EF5B-AC4487880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501" y="2254627"/>
            <a:ext cx="9659468" cy="3316478"/>
          </a:xfrm>
        </p:spPr>
      </p:pic>
    </p:spTree>
    <p:extLst>
      <p:ext uri="{BB962C8B-B14F-4D97-AF65-F5344CB8AC3E}">
        <p14:creationId xmlns:p14="http://schemas.microsoft.com/office/powerpoint/2010/main" val="1125429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1EF1-18F0-3961-C1CB-6D0BDF38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Stay Calm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8B943F-4C99-39AB-D324-02B6D6DA0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31" y="2344311"/>
            <a:ext cx="10976338" cy="307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91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C2ED4-B24A-8AC7-7CE0-AF1550DF8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2CBCD0-76C7-E34A-DC2E-834063615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0630" y="789213"/>
            <a:ext cx="5442856" cy="5709834"/>
          </a:xfrm>
        </p:spPr>
      </p:pic>
    </p:spTree>
    <p:extLst>
      <p:ext uri="{BB962C8B-B14F-4D97-AF65-F5344CB8AC3E}">
        <p14:creationId xmlns:p14="http://schemas.microsoft.com/office/powerpoint/2010/main" val="2602449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F4CD6D0-88B6-45F4-AC60-54587D3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Question marks in a line and one question mark is lit">
            <a:extLst>
              <a:ext uri="{FF2B5EF4-FFF2-40B4-BE49-F238E27FC236}">
                <a16:creationId xmlns:a16="http://schemas.microsoft.com/office/drawing/2014/main" id="{EC4E4DDB-4FCE-6ED1-282B-FF809E904A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6" b="13674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CFCE6BC-4706-49A2-816A-A44669F98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637" y="1"/>
            <a:ext cx="889472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80000">
                <a:srgbClr val="000000">
                  <a:alpha val="0"/>
                </a:srgbClr>
              </a:gs>
              <a:gs pos="51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2519508-A780-4D3C-AFC8-363D53F24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9400 w 12192000"/>
              <a:gd name="connsiteY0" fmla="*/ 540000 h 6858000"/>
              <a:gd name="connsiteX1" fmla="*/ 539400 w 12192000"/>
              <a:gd name="connsiteY1" fmla="*/ 6318000 h 6858000"/>
              <a:gd name="connsiteX2" fmla="*/ 11652600 w 12192000"/>
              <a:gd name="connsiteY2" fmla="*/ 6318000 h 6858000"/>
              <a:gd name="connsiteX3" fmla="*/ 11652600 w 12192000"/>
              <a:gd name="connsiteY3" fmla="*/ 54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39400" y="540000"/>
                </a:moveTo>
                <a:lnTo>
                  <a:pt x="539400" y="6318000"/>
                </a:lnTo>
                <a:lnTo>
                  <a:pt x="11652600" y="6318000"/>
                </a:lnTo>
                <a:lnTo>
                  <a:pt x="11652600" y="54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96FFB859-0BF4-44C8-92CE-827BC0BED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31686" y="432884"/>
            <a:ext cx="11113200" cy="5778000"/>
          </a:xfrm>
          <a:custGeom>
            <a:avLst/>
            <a:gdLst>
              <a:gd name="connsiteX0" fmla="*/ 0 w 6660000"/>
              <a:gd name="connsiteY0" fmla="*/ 0 h 5760000"/>
              <a:gd name="connsiteX1" fmla="*/ 6660000 w 6660000"/>
              <a:gd name="connsiteY1" fmla="*/ 0 h 5760000"/>
              <a:gd name="connsiteX2" fmla="*/ 6660000 w 6660000"/>
              <a:gd name="connsiteY2" fmla="*/ 5760000 h 5760000"/>
              <a:gd name="connsiteX3" fmla="*/ 0 w 6660000"/>
              <a:gd name="connsiteY3" fmla="*/ 5760000 h 5760000"/>
              <a:gd name="connsiteX4" fmla="*/ 0 w 6660000"/>
              <a:gd name="connsiteY4" fmla="*/ 0 h 5760000"/>
              <a:gd name="connsiteX0" fmla="*/ 6660000 w 6751440"/>
              <a:gd name="connsiteY0" fmla="*/ 0 h 5760000"/>
              <a:gd name="connsiteX1" fmla="*/ 6660000 w 6751440"/>
              <a:gd name="connsiteY1" fmla="*/ 5760000 h 5760000"/>
              <a:gd name="connsiteX2" fmla="*/ 0 w 6751440"/>
              <a:gd name="connsiteY2" fmla="*/ 5760000 h 5760000"/>
              <a:gd name="connsiteX3" fmla="*/ 0 w 6751440"/>
              <a:gd name="connsiteY3" fmla="*/ 0 h 5760000"/>
              <a:gd name="connsiteX4" fmla="*/ 6751440 w 6751440"/>
              <a:gd name="connsiteY4" fmla="*/ 9144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4" fmla="*/ 5068690 w 6660000"/>
              <a:gd name="connsiteY4" fmla="*/ 22479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0" fmla="*/ 6660000 w 6660000"/>
              <a:gd name="connsiteY0" fmla="*/ 5760000 h 5760000"/>
              <a:gd name="connsiteX1" fmla="*/ 0 w 6660000"/>
              <a:gd name="connsiteY1" fmla="*/ 5760000 h 5760000"/>
              <a:gd name="connsiteX2" fmla="*/ 0 w 6660000"/>
              <a:gd name="connsiteY2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0000" h="5760000">
                <a:moveTo>
                  <a:pt x="6660000" y="5760000"/>
                </a:moveTo>
                <a:lnTo>
                  <a:pt x="0" y="57600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BA672-3C69-861C-6E69-1FA963F3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100" y="1079500"/>
            <a:ext cx="7797799" cy="21384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Questions?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">
            <a:extLst>
              <a:ext uri="{FF2B5EF4-FFF2-40B4-BE49-F238E27FC236}">
                <a16:creationId xmlns:a16="http://schemas.microsoft.com/office/drawing/2014/main" id="{AA3C88C9-7D12-4F69-958C-2A345F96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431686" y="6210884"/>
            <a:ext cx="11113200" cy="0"/>
          </a:xfrm>
          <a:custGeom>
            <a:avLst/>
            <a:gdLst>
              <a:gd name="connsiteX0" fmla="*/ 0 w 6660000"/>
              <a:gd name="connsiteY0" fmla="*/ 0 h 5760000"/>
              <a:gd name="connsiteX1" fmla="*/ 6660000 w 6660000"/>
              <a:gd name="connsiteY1" fmla="*/ 0 h 5760000"/>
              <a:gd name="connsiteX2" fmla="*/ 6660000 w 6660000"/>
              <a:gd name="connsiteY2" fmla="*/ 5760000 h 5760000"/>
              <a:gd name="connsiteX3" fmla="*/ 0 w 6660000"/>
              <a:gd name="connsiteY3" fmla="*/ 5760000 h 5760000"/>
              <a:gd name="connsiteX4" fmla="*/ 0 w 6660000"/>
              <a:gd name="connsiteY4" fmla="*/ 0 h 5760000"/>
              <a:gd name="connsiteX0" fmla="*/ 6660000 w 6751440"/>
              <a:gd name="connsiteY0" fmla="*/ 0 h 5760000"/>
              <a:gd name="connsiteX1" fmla="*/ 6660000 w 6751440"/>
              <a:gd name="connsiteY1" fmla="*/ 5760000 h 5760000"/>
              <a:gd name="connsiteX2" fmla="*/ 0 w 6751440"/>
              <a:gd name="connsiteY2" fmla="*/ 5760000 h 5760000"/>
              <a:gd name="connsiteX3" fmla="*/ 0 w 6751440"/>
              <a:gd name="connsiteY3" fmla="*/ 0 h 5760000"/>
              <a:gd name="connsiteX4" fmla="*/ 6751440 w 6751440"/>
              <a:gd name="connsiteY4" fmla="*/ 9144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4" fmla="*/ 5068690 w 6660000"/>
              <a:gd name="connsiteY4" fmla="*/ 22479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0" fmla="*/ 6660000 w 6660000"/>
              <a:gd name="connsiteY0" fmla="*/ 5760000 h 5760000"/>
              <a:gd name="connsiteX1" fmla="*/ 0 w 6660000"/>
              <a:gd name="connsiteY1" fmla="*/ 5760000 h 5760000"/>
              <a:gd name="connsiteX2" fmla="*/ 0 w 6660000"/>
              <a:gd name="connsiteY2" fmla="*/ 0 h 5760000"/>
              <a:gd name="connsiteX0" fmla="*/ 6660000 w 6660000"/>
              <a:gd name="connsiteY0" fmla="*/ 0 h 0"/>
              <a:gd name="connsiteX1" fmla="*/ 0 w 66600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0000">
                <a:moveTo>
                  <a:pt x="6660000" y="0"/>
                </a:moveTo>
                <a:lnTo>
                  <a:pt x="0" y="0"/>
                </a:lnTo>
              </a:path>
            </a:pathLst>
          </a:custGeom>
          <a:solidFill>
            <a:schemeClr val="tx2">
              <a:alpha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D6F31C7F-BCF9-4876-B103-B1470FB2E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1544886" y="432884"/>
            <a:ext cx="0" cy="5778000"/>
          </a:xfrm>
          <a:custGeom>
            <a:avLst/>
            <a:gdLst>
              <a:gd name="connsiteX0" fmla="*/ 0 w 6660000"/>
              <a:gd name="connsiteY0" fmla="*/ 0 h 5760000"/>
              <a:gd name="connsiteX1" fmla="*/ 6660000 w 6660000"/>
              <a:gd name="connsiteY1" fmla="*/ 0 h 5760000"/>
              <a:gd name="connsiteX2" fmla="*/ 6660000 w 6660000"/>
              <a:gd name="connsiteY2" fmla="*/ 5760000 h 5760000"/>
              <a:gd name="connsiteX3" fmla="*/ 0 w 6660000"/>
              <a:gd name="connsiteY3" fmla="*/ 5760000 h 5760000"/>
              <a:gd name="connsiteX4" fmla="*/ 0 w 6660000"/>
              <a:gd name="connsiteY4" fmla="*/ 0 h 5760000"/>
              <a:gd name="connsiteX0" fmla="*/ 6660000 w 6751440"/>
              <a:gd name="connsiteY0" fmla="*/ 0 h 5760000"/>
              <a:gd name="connsiteX1" fmla="*/ 6660000 w 6751440"/>
              <a:gd name="connsiteY1" fmla="*/ 5760000 h 5760000"/>
              <a:gd name="connsiteX2" fmla="*/ 0 w 6751440"/>
              <a:gd name="connsiteY2" fmla="*/ 5760000 h 5760000"/>
              <a:gd name="connsiteX3" fmla="*/ 0 w 6751440"/>
              <a:gd name="connsiteY3" fmla="*/ 0 h 5760000"/>
              <a:gd name="connsiteX4" fmla="*/ 6751440 w 6751440"/>
              <a:gd name="connsiteY4" fmla="*/ 9144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4" fmla="*/ 5068690 w 6660000"/>
              <a:gd name="connsiteY4" fmla="*/ 224790 h 5760000"/>
              <a:gd name="connsiteX0" fmla="*/ 6660000 w 6660000"/>
              <a:gd name="connsiteY0" fmla="*/ 0 h 5760000"/>
              <a:gd name="connsiteX1" fmla="*/ 6660000 w 6660000"/>
              <a:gd name="connsiteY1" fmla="*/ 5760000 h 5760000"/>
              <a:gd name="connsiteX2" fmla="*/ 0 w 6660000"/>
              <a:gd name="connsiteY2" fmla="*/ 5760000 h 5760000"/>
              <a:gd name="connsiteX3" fmla="*/ 0 w 6660000"/>
              <a:gd name="connsiteY3" fmla="*/ 0 h 5760000"/>
              <a:gd name="connsiteX0" fmla="*/ 6660000 w 6660000"/>
              <a:gd name="connsiteY0" fmla="*/ 5760000 h 5760000"/>
              <a:gd name="connsiteX1" fmla="*/ 0 w 6660000"/>
              <a:gd name="connsiteY1" fmla="*/ 5760000 h 5760000"/>
              <a:gd name="connsiteX2" fmla="*/ 0 w 6660000"/>
              <a:gd name="connsiteY2" fmla="*/ 0 h 5760000"/>
              <a:gd name="connsiteX0" fmla="*/ 0 w 0"/>
              <a:gd name="connsiteY0" fmla="*/ 5760000 h 5760000"/>
              <a:gd name="connsiteX1" fmla="*/ 0 w 0"/>
              <a:gd name="connsiteY1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760000">
                <a:moveTo>
                  <a:pt x="0" y="5760000"/>
                </a:moveTo>
                <a:lnTo>
                  <a:pt x="0" y="0"/>
                </a:lnTo>
              </a:path>
            </a:pathLst>
          </a:custGeom>
          <a:solidFill>
            <a:schemeClr val="tx2">
              <a:alpha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9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Leaf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102</Words>
  <Application>Microsoft Office PowerPoint</Application>
  <PresentationFormat>Widescreen</PresentationFormat>
  <Paragraphs>19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Aharoni</vt:lpstr>
      <vt:lpstr>Amasis MT Pro Black</vt:lpstr>
      <vt:lpstr>Arial</vt:lpstr>
      <vt:lpstr>Avenir Next LT Pro Light</vt:lpstr>
      <vt:lpstr>Open Sans</vt:lpstr>
      <vt:lpstr>Poppins</vt:lpstr>
      <vt:lpstr>Rockwell Nova Light</vt:lpstr>
      <vt:lpstr>Wingdings</vt:lpstr>
      <vt:lpstr>LeafVTI</vt:lpstr>
      <vt:lpstr>Act Tips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 Careful with “no change” answers</vt:lpstr>
      <vt:lpstr>PowerPoint Presentation</vt:lpstr>
      <vt:lpstr>PowerPoint Presentation</vt:lpstr>
      <vt:lpstr>PowerPoint Presentation</vt:lpstr>
      <vt:lpstr>PowerPoint Presentation</vt:lpstr>
      <vt:lpstr>Do the Conflicting Viewpoints Section Last IN SCience </vt:lpstr>
      <vt:lpstr>Rely On Visuals </vt:lpstr>
      <vt:lpstr>Plug In Answers and Numbers </vt:lpstr>
      <vt:lpstr>Don’t change your answers </vt:lpstr>
      <vt:lpstr>Answer every question </vt:lpstr>
      <vt:lpstr>Have a guessing letter- When in doubt, choose answer B </vt:lpstr>
      <vt:lpstr>Check Your Calculator </vt:lpstr>
      <vt:lpstr>Stay Calm</vt:lpstr>
      <vt:lpstr>Review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 Tips</dc:title>
  <dc:creator>Trina Schmidt</dc:creator>
  <cp:lastModifiedBy>Trina Schmidt</cp:lastModifiedBy>
  <cp:revision>2</cp:revision>
  <dcterms:created xsi:type="dcterms:W3CDTF">2022-09-21T15:29:23Z</dcterms:created>
  <dcterms:modified xsi:type="dcterms:W3CDTF">2022-10-14T17:50:43Z</dcterms:modified>
</cp:coreProperties>
</file>