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F7D65D1-CE6C-407B-9AAD-542CC6E6987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3EB0C37-524D-44F4-B22E-E601C9897D0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743200"/>
            <a:ext cx="8229600" cy="1828800"/>
          </a:xfrm>
        </p:spPr>
        <p:txBody>
          <a:bodyPr/>
          <a:lstStyle/>
          <a:p>
            <a:r>
              <a:rPr lang="en-US" dirty="0"/>
              <a:t>International Trade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76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Resource Distribution and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country has different types and quantities of land, labor and capital</a:t>
            </a:r>
          </a:p>
          <a:p>
            <a:r>
              <a:rPr lang="en-US" dirty="0"/>
              <a:t>Specialization can help countries use resources more efficiently </a:t>
            </a:r>
          </a:p>
          <a:p>
            <a:r>
              <a:rPr lang="en-US" dirty="0"/>
              <a:t>Specialization and trade benefit all nations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7848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8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Absolute and Comparative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09160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b="1" i="1" u="sng" dirty="0"/>
              <a:t>absolute advantage</a:t>
            </a:r>
            <a:r>
              <a:rPr lang="en-US" dirty="0"/>
              <a:t> is when a person or country can produce a good cheaper than anybody else</a:t>
            </a:r>
          </a:p>
          <a:p>
            <a:r>
              <a:rPr lang="en-US" dirty="0"/>
              <a:t>A </a:t>
            </a:r>
            <a:r>
              <a:rPr lang="en-US" b="1" i="1" u="sng" dirty="0"/>
              <a:t>comparative advantage</a:t>
            </a:r>
            <a:r>
              <a:rPr lang="en-US" dirty="0"/>
              <a:t> is when a person or country can produce a good at a lower opportunity cost than anybody else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19600"/>
            <a:ext cx="82296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31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Absolute and Comparative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i="1" u="sng" dirty="0"/>
              <a:t>law of comparative advantage</a:t>
            </a:r>
            <a:r>
              <a:rPr lang="en-US" dirty="0"/>
              <a:t> states that nations are better off producing goods and services that they have a comparative advantage in supplying</a:t>
            </a:r>
          </a:p>
        </p:txBody>
      </p:sp>
    </p:spTree>
    <p:extLst>
      <p:ext uri="{BB962C8B-B14F-4D97-AF65-F5344CB8AC3E}">
        <p14:creationId xmlns:p14="http://schemas.microsoft.com/office/powerpoint/2010/main" val="189934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Imports and Exports of the United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United States is the world’s largest importer and exporter</a:t>
            </a:r>
          </a:p>
          <a:p>
            <a:r>
              <a:rPr lang="en-US" dirty="0"/>
              <a:t>Our main trading partners are Canada, Mexico and China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29000"/>
            <a:ext cx="819378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9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 and Employment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Specialization can have harmful effects</a:t>
            </a:r>
          </a:p>
          <a:p>
            <a:r>
              <a:rPr lang="en-US" dirty="0"/>
              <a:t>1) </a:t>
            </a:r>
            <a:r>
              <a:rPr lang="en-US" b="1" i="1" u="sng" dirty="0"/>
              <a:t>Unemployment</a:t>
            </a:r>
            <a:r>
              <a:rPr lang="en-US" dirty="0"/>
              <a:t>: people cannot adapt or find new job</a:t>
            </a:r>
          </a:p>
          <a:p>
            <a:r>
              <a:rPr lang="en-US" dirty="0"/>
              <a:t>2) </a:t>
            </a:r>
            <a:r>
              <a:rPr lang="en-US" b="1" i="1" u="sng" dirty="0"/>
              <a:t>Relocation</a:t>
            </a:r>
            <a:r>
              <a:rPr lang="en-US" dirty="0"/>
              <a:t>: move to where skills meet jobs</a:t>
            </a:r>
          </a:p>
          <a:p>
            <a:r>
              <a:rPr lang="en-US" dirty="0"/>
              <a:t>3) </a:t>
            </a:r>
            <a:r>
              <a:rPr lang="en-US" b="1" i="1" u="sng" dirty="0"/>
              <a:t>Retraining</a:t>
            </a:r>
            <a:r>
              <a:rPr lang="en-US" dirty="0"/>
              <a:t>: improving human capital to meet demands of specialized labor markets</a:t>
            </a:r>
          </a:p>
        </p:txBody>
      </p:sp>
    </p:spTree>
    <p:extLst>
      <p:ext uri="{BB962C8B-B14F-4D97-AF65-F5344CB8AC3E}">
        <p14:creationId xmlns:p14="http://schemas.microsoft.com/office/powerpoint/2010/main" val="1560522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Trade Barriers?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i="1" u="sng" dirty="0"/>
              <a:t>trade barrier</a:t>
            </a:r>
            <a:r>
              <a:rPr lang="en-US" dirty="0"/>
              <a:t> is preventing a foreign product from entering a nation’s territory/market</a:t>
            </a:r>
          </a:p>
          <a:p>
            <a:r>
              <a:rPr lang="en-US" b="1" i="1" u="sng" dirty="0"/>
              <a:t>Import quotas</a:t>
            </a:r>
            <a:r>
              <a:rPr lang="en-US" dirty="0"/>
              <a:t> are limits on the amount of a good that can be imported.</a:t>
            </a:r>
          </a:p>
          <a:p>
            <a:r>
              <a:rPr lang="en-US" dirty="0"/>
              <a:t>A </a:t>
            </a:r>
            <a:r>
              <a:rPr lang="en-US" b="1" i="1" u="sng" dirty="0"/>
              <a:t>tariff</a:t>
            </a:r>
            <a:r>
              <a:rPr lang="en-US" dirty="0"/>
              <a:t> is a tax on imported goods, such as customs duty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81500"/>
            <a:ext cx="7620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43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Effects of Trade Restrictions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Tariffs increase the price of foreign goods making domestic products more competitive</a:t>
            </a:r>
          </a:p>
          <a:p>
            <a:r>
              <a:rPr lang="en-US" dirty="0"/>
              <a:t>Restricting imports, however, could lead to a countries trading partner imposing its own restrictions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505200"/>
            <a:ext cx="59436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3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Arguments for Protectionism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/>
              <a:t>Protectionism</a:t>
            </a:r>
            <a:r>
              <a:rPr lang="en-US" dirty="0"/>
              <a:t> is the use of trade barriers to protect a nation’s industries from foreign competition. This would:</a:t>
            </a:r>
          </a:p>
          <a:p>
            <a:r>
              <a:rPr lang="en-US" dirty="0"/>
              <a:t>1) Protect jobs-  those who would be hurt by specialization</a:t>
            </a:r>
          </a:p>
          <a:p>
            <a:r>
              <a:rPr lang="en-US" dirty="0"/>
              <a:t>2) Protect new industries- those who are just starting out</a:t>
            </a:r>
          </a:p>
          <a:p>
            <a:r>
              <a:rPr lang="en-US" dirty="0"/>
              <a:t>3) National Security- companies/products essential to the defense of National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7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been effort to reduce barriers and increase trade internationally</a:t>
            </a:r>
          </a:p>
          <a:p>
            <a:r>
              <a:rPr lang="en-US" dirty="0"/>
              <a:t>In 1948, General Agreement on Tariffs and Trade (GATT)–reduced tariffs, expand trade world wide</a:t>
            </a:r>
          </a:p>
          <a:p>
            <a:r>
              <a:rPr lang="en-US" dirty="0"/>
              <a:t>1995, World Trade Organization (WTO) – Comply with GATT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470400"/>
            <a:ext cx="450056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59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Exchange Rates and International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/>
              <a:t>Appreciation</a:t>
            </a:r>
            <a:r>
              <a:rPr lang="en-US" dirty="0"/>
              <a:t>- Increase in value of currency</a:t>
            </a:r>
          </a:p>
          <a:p>
            <a:r>
              <a:rPr lang="en-US" b="1" i="1" u="sng" dirty="0"/>
              <a:t>Depreciation</a:t>
            </a:r>
            <a:r>
              <a:rPr lang="en-US" dirty="0"/>
              <a:t>- Decrease in value of currency</a:t>
            </a:r>
          </a:p>
          <a:p>
            <a:r>
              <a:rPr lang="en-US" dirty="0"/>
              <a:t>The value of a foreign nation’s currency in relation to your own currency is the </a:t>
            </a:r>
            <a:r>
              <a:rPr lang="en-US" b="1" i="1" u="sng" dirty="0"/>
              <a:t>exchange rate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543300"/>
            <a:ext cx="4572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63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Exchange Rate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/>
              <a:t>Fixed Exchange Rate System</a:t>
            </a:r>
            <a:r>
              <a:rPr lang="en-US" dirty="0"/>
              <a:t>- governments tries to keep value of currencies constant against one another</a:t>
            </a:r>
          </a:p>
          <a:p>
            <a:r>
              <a:rPr lang="en-US" b="1" i="1" u="sng" dirty="0"/>
              <a:t>Flexible Exchange Rate System</a:t>
            </a:r>
            <a:r>
              <a:rPr lang="en-US" dirty="0"/>
              <a:t>- Exchange rate determined by supply and demand</a:t>
            </a:r>
          </a:p>
        </p:txBody>
      </p:sp>
    </p:spTree>
    <p:extLst>
      <p:ext uri="{BB962C8B-B14F-4D97-AF65-F5344CB8AC3E}">
        <p14:creationId xmlns:p14="http://schemas.microsoft.com/office/powerpoint/2010/main" val="107896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 of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/>
              <a:t>Trade Surplus</a:t>
            </a:r>
            <a:r>
              <a:rPr lang="en-US" dirty="0"/>
              <a:t>- Nation exports more than it imports</a:t>
            </a:r>
          </a:p>
          <a:p>
            <a:r>
              <a:rPr lang="en-US" b="1" i="1" u="sng" dirty="0"/>
              <a:t>Trade Deficit</a:t>
            </a:r>
            <a:r>
              <a:rPr lang="en-US" dirty="0"/>
              <a:t>- Nation imports more than it exports</a:t>
            </a:r>
          </a:p>
          <a:p>
            <a:r>
              <a:rPr lang="en-US" b="1" i="1" u="sng" dirty="0"/>
              <a:t>Balance of Trade</a:t>
            </a:r>
            <a:r>
              <a:rPr lang="en-US" dirty="0"/>
              <a:t>- relationship between a nation’s imports and exports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37" y="4419600"/>
            <a:ext cx="26003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59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United States Trade Deficit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U.S. has been in a trade deficit since the 1970s</a:t>
            </a:r>
          </a:p>
          <a:p>
            <a:r>
              <a:rPr lang="en-US" dirty="0"/>
              <a:t>Imports of foreign oil as well as Americans enjoyment of imported goods account for America’s trade deficit</a:t>
            </a:r>
          </a:p>
        </p:txBody>
      </p:sp>
    </p:spTree>
    <p:extLst>
      <p:ext uri="{BB962C8B-B14F-4D97-AF65-F5344CB8AC3E}">
        <p14:creationId xmlns:p14="http://schemas.microsoft.com/office/powerpoint/2010/main" val="2154109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145</TotalTime>
  <Words>485</Words>
  <Application>Microsoft Office PowerPoint</Application>
  <PresentationFormat>On-screen Show (4:3)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Book Antiqua</vt:lpstr>
      <vt:lpstr>Lucida Sans</vt:lpstr>
      <vt:lpstr>Wingdings</vt:lpstr>
      <vt:lpstr>Wingdings 2</vt:lpstr>
      <vt:lpstr>Wingdings 3</vt:lpstr>
      <vt:lpstr>Apex</vt:lpstr>
      <vt:lpstr>International Trade </vt:lpstr>
      <vt:lpstr>Resource Distribution and Trade</vt:lpstr>
      <vt:lpstr>Absolute and Comparative Advantage</vt:lpstr>
      <vt:lpstr>Absolute and Comparative Advantage</vt:lpstr>
      <vt:lpstr>Imports and Exports of the United States</vt:lpstr>
      <vt:lpstr>Trade and Employment</vt:lpstr>
      <vt:lpstr>What are Trade Barriers?</vt:lpstr>
      <vt:lpstr>The Effects of Trade Restrictions </vt:lpstr>
      <vt:lpstr>Arguments for Protectionism</vt:lpstr>
      <vt:lpstr>International Cooperation</vt:lpstr>
      <vt:lpstr>Exchange Rates and International Markets</vt:lpstr>
      <vt:lpstr>Types of Exchange Rate Systems</vt:lpstr>
      <vt:lpstr>Balance of Trade</vt:lpstr>
      <vt:lpstr>The United States Trade Deficit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17</dc:title>
  <dc:creator>Akt163</dc:creator>
  <cp:lastModifiedBy>Trina Schmidt</cp:lastModifiedBy>
  <cp:revision>12</cp:revision>
  <dcterms:created xsi:type="dcterms:W3CDTF">2014-05-01T15:07:21Z</dcterms:created>
  <dcterms:modified xsi:type="dcterms:W3CDTF">2022-12-05T03:46:48Z</dcterms:modified>
</cp:coreProperties>
</file>