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6" r:id="rId3"/>
    <p:sldId id="257" r:id="rId4"/>
    <p:sldId id="266" r:id="rId5"/>
    <p:sldId id="258" r:id="rId6"/>
    <p:sldId id="259" r:id="rId7"/>
    <p:sldId id="277" r:id="rId8"/>
    <p:sldId id="265" r:id="rId9"/>
    <p:sldId id="262" r:id="rId10"/>
    <p:sldId id="263" r:id="rId11"/>
    <p:sldId id="274" r:id="rId12"/>
    <p:sldId id="278" r:id="rId13"/>
    <p:sldId id="279" r:id="rId14"/>
    <p:sldId id="280" r:id="rId15"/>
  </p:sldIdLst>
  <p:sldSz cx="9144000" cy="6858000" type="screen4x3"/>
  <p:notesSz cx="7315200" cy="96012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413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6224" autoAdjust="0"/>
  </p:normalViewPr>
  <p:slideViewPr>
    <p:cSldViewPr>
      <p:cViewPr varScale="1">
        <p:scale>
          <a:sx n="80" d="100"/>
          <a:sy n="80" d="100"/>
        </p:scale>
        <p:origin x="1526" y="8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232247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C42963AD-D409-4514-9632-CB3ADA023971}" type="datetimeFigureOut">
              <a:rPr lang="en-US" smtClean="0"/>
              <a:t>7/24/2023</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8D58511C-8868-4C35-8A89-116F0861C957}" type="slidenum">
              <a:rPr lang="en-US" smtClean="0"/>
              <a:t>‹#›</a:t>
            </a:fld>
            <a:endParaRPr lang="en-US" dirty="0"/>
          </a:p>
        </p:txBody>
      </p:sp>
    </p:spTree>
    <p:extLst>
      <p:ext uri="{BB962C8B-B14F-4D97-AF65-F5344CB8AC3E}">
        <p14:creationId xmlns:p14="http://schemas.microsoft.com/office/powerpoint/2010/main" val="500696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1</a:t>
            </a:fld>
            <a:endParaRPr lang="en-US" dirty="0"/>
          </a:p>
        </p:txBody>
      </p:sp>
    </p:spTree>
    <p:extLst>
      <p:ext uri="{BB962C8B-B14F-4D97-AF65-F5344CB8AC3E}">
        <p14:creationId xmlns:p14="http://schemas.microsoft.com/office/powerpoint/2010/main" val="2195042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2</a:t>
            </a:fld>
            <a:endParaRPr lang="en-US" dirty="0"/>
          </a:p>
        </p:txBody>
      </p:sp>
    </p:spTree>
    <p:extLst>
      <p:ext uri="{BB962C8B-B14F-4D97-AF65-F5344CB8AC3E}">
        <p14:creationId xmlns:p14="http://schemas.microsoft.com/office/powerpoint/2010/main" val="54403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3</a:t>
            </a:fld>
            <a:endParaRPr lang="en-US" dirty="0"/>
          </a:p>
        </p:txBody>
      </p:sp>
    </p:spTree>
    <p:extLst>
      <p:ext uri="{BB962C8B-B14F-4D97-AF65-F5344CB8AC3E}">
        <p14:creationId xmlns:p14="http://schemas.microsoft.com/office/powerpoint/2010/main" val="2057505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4</a:t>
            </a:fld>
            <a:endParaRPr lang="en-US" dirty="0"/>
          </a:p>
        </p:txBody>
      </p:sp>
    </p:spTree>
    <p:extLst>
      <p:ext uri="{BB962C8B-B14F-4D97-AF65-F5344CB8AC3E}">
        <p14:creationId xmlns:p14="http://schemas.microsoft.com/office/powerpoint/2010/main" val="2696656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5</a:t>
            </a:fld>
            <a:endParaRPr lang="en-US" dirty="0"/>
          </a:p>
        </p:txBody>
      </p:sp>
    </p:spTree>
    <p:extLst>
      <p:ext uri="{BB962C8B-B14F-4D97-AF65-F5344CB8AC3E}">
        <p14:creationId xmlns:p14="http://schemas.microsoft.com/office/powerpoint/2010/main" val="221732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6</a:t>
            </a:fld>
            <a:endParaRPr lang="en-US" dirty="0"/>
          </a:p>
        </p:txBody>
      </p:sp>
    </p:spTree>
    <p:extLst>
      <p:ext uri="{BB962C8B-B14F-4D97-AF65-F5344CB8AC3E}">
        <p14:creationId xmlns:p14="http://schemas.microsoft.com/office/powerpoint/2010/main" val="4284304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7</a:t>
            </a:fld>
            <a:endParaRPr lang="en-US" dirty="0"/>
          </a:p>
        </p:txBody>
      </p:sp>
    </p:spTree>
    <p:extLst>
      <p:ext uri="{BB962C8B-B14F-4D97-AF65-F5344CB8AC3E}">
        <p14:creationId xmlns:p14="http://schemas.microsoft.com/office/powerpoint/2010/main" val="254269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8</a:t>
            </a:fld>
            <a:endParaRPr lang="en-US" dirty="0"/>
          </a:p>
        </p:txBody>
      </p:sp>
    </p:spTree>
    <p:extLst>
      <p:ext uri="{BB962C8B-B14F-4D97-AF65-F5344CB8AC3E}">
        <p14:creationId xmlns:p14="http://schemas.microsoft.com/office/powerpoint/2010/main" val="2319627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9</a:t>
            </a:fld>
            <a:endParaRPr lang="en-US" dirty="0"/>
          </a:p>
        </p:txBody>
      </p:sp>
    </p:spTree>
    <p:extLst>
      <p:ext uri="{BB962C8B-B14F-4D97-AF65-F5344CB8AC3E}">
        <p14:creationId xmlns:p14="http://schemas.microsoft.com/office/powerpoint/2010/main" val="2377501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10</a:t>
            </a:fld>
            <a:endParaRPr lang="en-US" dirty="0"/>
          </a:p>
        </p:txBody>
      </p:sp>
    </p:spTree>
    <p:extLst>
      <p:ext uri="{BB962C8B-B14F-4D97-AF65-F5344CB8AC3E}">
        <p14:creationId xmlns:p14="http://schemas.microsoft.com/office/powerpoint/2010/main" val="462372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11</a:t>
            </a:fld>
            <a:endParaRPr lang="en-US" dirty="0"/>
          </a:p>
        </p:txBody>
      </p:sp>
    </p:spTree>
    <p:extLst>
      <p:ext uri="{BB962C8B-B14F-4D97-AF65-F5344CB8AC3E}">
        <p14:creationId xmlns:p14="http://schemas.microsoft.com/office/powerpoint/2010/main" val="995752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12</a:t>
            </a:fld>
            <a:endParaRPr lang="en-US" dirty="0"/>
          </a:p>
        </p:txBody>
      </p:sp>
    </p:spTree>
    <p:extLst>
      <p:ext uri="{BB962C8B-B14F-4D97-AF65-F5344CB8AC3E}">
        <p14:creationId xmlns:p14="http://schemas.microsoft.com/office/powerpoint/2010/main" val="1067160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13</a:t>
            </a:fld>
            <a:endParaRPr lang="en-US" dirty="0"/>
          </a:p>
        </p:txBody>
      </p:sp>
    </p:spTree>
    <p:extLst>
      <p:ext uri="{BB962C8B-B14F-4D97-AF65-F5344CB8AC3E}">
        <p14:creationId xmlns:p14="http://schemas.microsoft.com/office/powerpoint/2010/main" val="1356791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8511C-8868-4C35-8A89-116F0861C957}" type="slidenum">
              <a:rPr lang="en-US" smtClean="0"/>
              <a:t>14</a:t>
            </a:fld>
            <a:endParaRPr lang="en-US" dirty="0"/>
          </a:p>
        </p:txBody>
      </p:sp>
    </p:spTree>
    <p:extLst>
      <p:ext uri="{BB962C8B-B14F-4D97-AF65-F5344CB8AC3E}">
        <p14:creationId xmlns:p14="http://schemas.microsoft.com/office/powerpoint/2010/main" val="38029888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DFCF34-A73C-42C5-AED3-5304F7F76202}"/>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4162503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alphaModFix amt="50000"/>
            <a:lum/>
          </a:blip>
          <a:srcRect/>
          <a:stretch>
            <a:fillRect t="-1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909EA7-F590-49BF-9D84-A87DA05DF0A8}"/>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
        <p:nvSpPr>
          <p:cNvPr id="8" name="Title 1">
            <a:extLst>
              <a:ext uri="{FF2B5EF4-FFF2-40B4-BE49-F238E27FC236}">
                <a16:creationId xmlns:a16="http://schemas.microsoft.com/office/drawing/2014/main" id="{6373A0A4-C75E-438D-938F-B8C10BC23A33}"/>
              </a:ext>
            </a:extLst>
          </p:cNvPr>
          <p:cNvSpPr>
            <a:spLocks noGrp="1"/>
          </p:cNvSpPr>
          <p:nvPr>
            <p:ph type="title"/>
          </p:nvPr>
        </p:nvSpPr>
        <p:spPr>
          <a:xfrm>
            <a:off x="470019" y="-2346"/>
            <a:ext cx="8229600" cy="1207303"/>
          </a:xfrm>
        </p:spPr>
        <p:txBody>
          <a:bodyPr/>
          <a:lstStyle>
            <a:lvl1pPr algn="ctr">
              <a:defRPr>
                <a:latin typeface="Arial" panose="020B0604020202020204" pitchFamily="34" charset="0"/>
                <a:cs typeface="Arial" panose="020B060402020202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2AAB4568-466E-4FF8-835D-65CAC41A06F1}"/>
              </a:ext>
            </a:extLst>
          </p:cNvPr>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BF48E01D-E178-48C4-B92C-4FD359CCC91F}"/>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spTree>
    <p:extLst>
      <p:ext uri="{BB962C8B-B14F-4D97-AF65-F5344CB8AC3E}">
        <p14:creationId xmlns:p14="http://schemas.microsoft.com/office/powerpoint/2010/main" val="374762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l="-7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464135"/>
            <a:ext cx="77724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1963948"/>
            <a:ext cx="7772400" cy="1500187"/>
          </a:xfrm>
        </p:spPr>
        <p:txBody>
          <a:bodyPr anchor="b"/>
          <a:lstStyle>
            <a:lvl1pPr marL="0" indent="0">
              <a:buNone/>
              <a:defRPr sz="20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pic>
        <p:nvPicPr>
          <p:cNvPr id="6" name="Picture 5">
            <a:extLst>
              <a:ext uri="{FF2B5EF4-FFF2-40B4-BE49-F238E27FC236}">
                <a16:creationId xmlns:a16="http://schemas.microsoft.com/office/drawing/2014/main" id="{24A21273-2F8A-4B8E-B998-2556BA292D06}"/>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20805891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38B41-34B3-4841-87A0-C7459251AB01}" type="datetime1">
              <a:rPr lang="en-US" smtClean="0"/>
              <a:t>7/24/2023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6349B-C3AE-40C0-8DB7-B54E66D16D86}" type="slidenum">
              <a:rPr lang="en-US" smtClean="0"/>
              <a:t>‹#›</a:t>
            </a:fld>
            <a:endParaRPr lang="en-US" dirty="0"/>
          </a:p>
        </p:txBody>
      </p:sp>
    </p:spTree>
    <p:extLst>
      <p:ext uri="{BB962C8B-B14F-4D97-AF65-F5344CB8AC3E}">
        <p14:creationId xmlns:p14="http://schemas.microsoft.com/office/powerpoint/2010/main" val="3701531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9D60F7-8C82-4FB6-8C8F-6D2A886A289F}"/>
              </a:ext>
            </a:extLst>
          </p:cNvPr>
          <p:cNvSpPr>
            <a:spLocks noGrp="1"/>
          </p:cNvSpPr>
          <p:nvPr>
            <p:ph type="title" idx="4294967295"/>
          </p:nvPr>
        </p:nvSpPr>
        <p:spPr>
          <a:xfrm>
            <a:off x="0" y="-457200"/>
            <a:ext cx="9144000" cy="457200"/>
          </a:xfrm>
        </p:spPr>
        <p:txBody>
          <a:bodyPr vert="horz" lIns="91440" tIns="45720" rIns="91440" bIns="45720" rtlCol="0" anchor="b">
            <a:normAutofit/>
          </a:bodyPr>
          <a:lstStyle/>
          <a:p>
            <a:r>
              <a:rPr lang="en-US" sz="2000" dirty="0">
                <a:latin typeface="Arial" panose="020B0604020202020204" pitchFamily="34" charset="0"/>
                <a:cs typeface="Arial" panose="020B0604020202020204" pitchFamily="34" charset="0"/>
              </a:rPr>
              <a:t>Career Cluster Interest Inventory</a:t>
            </a:r>
          </a:p>
        </p:txBody>
      </p:sp>
    </p:spTree>
    <p:extLst>
      <p:ext uri="{BB962C8B-B14F-4D97-AF65-F5344CB8AC3E}">
        <p14:creationId xmlns:p14="http://schemas.microsoft.com/office/powerpoint/2010/main" val="4128027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a:t>Career Cluster Interest Inventory</a:t>
            </a:r>
          </a:p>
        </p:txBody>
      </p:sp>
      <p:sp>
        <p:nvSpPr>
          <p:cNvPr id="5" name="Title 4"/>
          <p:cNvSpPr>
            <a:spLocks noGrp="1"/>
          </p:cNvSpPr>
          <p:nvPr>
            <p:ph type="title"/>
          </p:nvPr>
        </p:nvSpPr>
        <p:spPr/>
        <p:txBody>
          <a:bodyPr/>
          <a:lstStyle/>
          <a:p>
            <a:r>
              <a:rPr lang="en-US" dirty="0"/>
              <a:t>Understanding Career ClusterS</a:t>
            </a:r>
          </a:p>
        </p:txBody>
      </p:sp>
    </p:spTree>
    <p:extLst>
      <p:ext uri="{BB962C8B-B14F-4D97-AF65-F5344CB8AC3E}">
        <p14:creationId xmlns:p14="http://schemas.microsoft.com/office/powerpoint/2010/main" val="129046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CCII?</a:t>
            </a:r>
          </a:p>
        </p:txBody>
      </p:sp>
      <p:sp>
        <p:nvSpPr>
          <p:cNvPr id="3" name="Content Placeholder 2"/>
          <p:cNvSpPr>
            <a:spLocks noGrp="1"/>
          </p:cNvSpPr>
          <p:nvPr>
            <p:ph idx="1"/>
          </p:nvPr>
        </p:nvSpPr>
        <p:spPr/>
        <p:txBody>
          <a:bodyPr/>
          <a:lstStyle/>
          <a:p>
            <a:pPr marL="0" indent="0" algn="ctr">
              <a:spcAft>
                <a:spcPts val="2500"/>
              </a:spcAft>
              <a:buNone/>
            </a:pPr>
            <a:r>
              <a:rPr lang="en-US" dirty="0"/>
              <a:t>The </a:t>
            </a:r>
            <a:r>
              <a:rPr lang="en-US" b="1" i="1" dirty="0"/>
              <a:t>Career Cluster Interest Inventory (CCII) </a:t>
            </a:r>
            <a:r>
              <a:rPr lang="en-US" dirty="0"/>
              <a:t>is designed to help you determine which Career Cluster best fits your interests and skills.</a:t>
            </a:r>
          </a:p>
          <a:p>
            <a:pPr marL="0" indent="0" algn="ctr">
              <a:spcAft>
                <a:spcPts val="2500"/>
              </a:spcAft>
              <a:buNone/>
            </a:pPr>
            <a:r>
              <a:rPr lang="en-US" dirty="0"/>
              <a:t>Before you begin the survey, let’s get a better understanding of the Career Clusters.</a:t>
            </a:r>
          </a:p>
        </p:txBody>
      </p:sp>
    </p:spTree>
    <p:extLst>
      <p:ext uri="{BB962C8B-B14F-4D97-AF65-F5344CB8AC3E}">
        <p14:creationId xmlns:p14="http://schemas.microsoft.com/office/powerpoint/2010/main" val="2775484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Career Clusters</a:t>
            </a:r>
          </a:p>
        </p:txBody>
      </p:sp>
      <p:sp>
        <p:nvSpPr>
          <p:cNvPr id="3" name="Content Placeholder 2"/>
          <p:cNvSpPr>
            <a:spLocks noGrp="1"/>
          </p:cNvSpPr>
          <p:nvPr>
            <p:ph idx="1"/>
          </p:nvPr>
        </p:nvSpPr>
        <p:spPr/>
        <p:txBody>
          <a:bodyPr/>
          <a:lstStyle/>
          <a:p>
            <a:pPr marL="0" indent="0" algn="ctr">
              <a:buNone/>
            </a:pPr>
            <a:r>
              <a:rPr lang="en-US" dirty="0"/>
              <a:t>Developed by the U.S. Department of Education, the 16 Career Clusters are designed to group jobs and industries as they relate to skills needed or products produced. Basically, the clusters are a way to organize the “world of work.”</a:t>
            </a:r>
          </a:p>
        </p:txBody>
      </p:sp>
    </p:spTree>
    <p:extLst>
      <p:ext uri="{BB962C8B-B14F-4D97-AF65-F5344CB8AC3E}">
        <p14:creationId xmlns:p14="http://schemas.microsoft.com/office/powerpoint/2010/main" val="84997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Clusters Include</a:t>
            </a:r>
          </a:p>
        </p:txBody>
      </p:sp>
      <p:sp>
        <p:nvSpPr>
          <p:cNvPr id="3" name="Content Placeholder 2"/>
          <p:cNvSpPr>
            <a:spLocks noGrp="1"/>
          </p:cNvSpPr>
          <p:nvPr>
            <p:ph idx="1"/>
          </p:nvPr>
        </p:nvSpPr>
        <p:spPr/>
        <p:txBody>
          <a:bodyPr/>
          <a:lstStyle/>
          <a:p>
            <a:r>
              <a:rPr lang="en-US" dirty="0"/>
              <a:t>Agriculture, Food &amp; Natural Resources</a:t>
            </a:r>
          </a:p>
          <a:p>
            <a:r>
              <a:rPr lang="en-US" dirty="0"/>
              <a:t>Architecture &amp; Construction</a:t>
            </a:r>
          </a:p>
          <a:p>
            <a:r>
              <a:rPr lang="en-US" dirty="0"/>
              <a:t>Arts, A/V Technology &amp; Communications</a:t>
            </a:r>
          </a:p>
          <a:p>
            <a:r>
              <a:rPr lang="en-US" dirty="0"/>
              <a:t>Business, Management &amp; Administrations</a:t>
            </a:r>
          </a:p>
          <a:p>
            <a:r>
              <a:rPr lang="en-US" dirty="0"/>
              <a:t>Education &amp; Training</a:t>
            </a:r>
          </a:p>
          <a:p>
            <a:r>
              <a:rPr lang="en-US" dirty="0"/>
              <a:t>Finance</a:t>
            </a:r>
          </a:p>
          <a:p>
            <a:r>
              <a:rPr lang="en-US" dirty="0"/>
              <a:t>Government &amp; Public Administration</a:t>
            </a:r>
          </a:p>
          <a:p>
            <a:r>
              <a:rPr lang="en-US" dirty="0"/>
              <a:t>Health Science</a:t>
            </a:r>
          </a:p>
        </p:txBody>
      </p:sp>
    </p:spTree>
    <p:extLst>
      <p:ext uri="{BB962C8B-B14F-4D97-AF65-F5344CB8AC3E}">
        <p14:creationId xmlns:p14="http://schemas.microsoft.com/office/powerpoint/2010/main" val="1641021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Clusters Include</a:t>
            </a:r>
          </a:p>
        </p:txBody>
      </p:sp>
      <p:sp>
        <p:nvSpPr>
          <p:cNvPr id="3" name="Content Placeholder 2"/>
          <p:cNvSpPr>
            <a:spLocks noGrp="1"/>
          </p:cNvSpPr>
          <p:nvPr>
            <p:ph idx="1"/>
          </p:nvPr>
        </p:nvSpPr>
        <p:spPr/>
        <p:txBody>
          <a:bodyPr/>
          <a:lstStyle/>
          <a:p>
            <a:r>
              <a:rPr lang="en-US" dirty="0"/>
              <a:t>Hospitality &amp; Tourism</a:t>
            </a:r>
          </a:p>
          <a:p>
            <a:r>
              <a:rPr lang="en-US" dirty="0"/>
              <a:t>Human Services</a:t>
            </a:r>
          </a:p>
          <a:p>
            <a:r>
              <a:rPr lang="en-US" dirty="0"/>
              <a:t>Information Technology</a:t>
            </a:r>
          </a:p>
          <a:p>
            <a:r>
              <a:rPr lang="en-US" dirty="0"/>
              <a:t>Law, Public Safety, Corrections &amp; Security</a:t>
            </a:r>
          </a:p>
          <a:p>
            <a:r>
              <a:rPr lang="en-US" dirty="0"/>
              <a:t>Manufacturing</a:t>
            </a:r>
          </a:p>
          <a:p>
            <a:r>
              <a:rPr lang="en-US" dirty="0"/>
              <a:t>Marketing</a:t>
            </a:r>
          </a:p>
          <a:p>
            <a:r>
              <a:rPr lang="en-US" dirty="0"/>
              <a:t>Science, Technology, Engineering &amp; Mathematics</a:t>
            </a:r>
          </a:p>
          <a:p>
            <a:r>
              <a:rPr lang="en-US" dirty="0"/>
              <a:t>Transportation, Distribution &amp; Logistics</a:t>
            </a:r>
          </a:p>
        </p:txBody>
      </p:sp>
    </p:spTree>
    <p:extLst>
      <p:ext uri="{BB962C8B-B14F-4D97-AF65-F5344CB8AC3E}">
        <p14:creationId xmlns:p14="http://schemas.microsoft.com/office/powerpoint/2010/main" val="3191901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a:t>Career Cluster Interest Inventory</a:t>
            </a:r>
          </a:p>
        </p:txBody>
      </p:sp>
      <p:sp>
        <p:nvSpPr>
          <p:cNvPr id="5" name="Title 4"/>
          <p:cNvSpPr>
            <a:spLocks noGrp="1"/>
          </p:cNvSpPr>
          <p:nvPr>
            <p:ph type="title"/>
          </p:nvPr>
        </p:nvSpPr>
        <p:spPr/>
        <p:txBody>
          <a:bodyPr/>
          <a:lstStyle/>
          <a:p>
            <a:r>
              <a:rPr lang="en-US" dirty="0"/>
              <a:t>Completing the survey</a:t>
            </a:r>
          </a:p>
        </p:txBody>
      </p:sp>
    </p:spTree>
    <p:extLst>
      <p:ext uri="{BB962C8B-B14F-4D97-AF65-F5344CB8AC3E}">
        <p14:creationId xmlns:p14="http://schemas.microsoft.com/office/powerpoint/2010/main" val="3424300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Completing the Survey</a:t>
            </a:r>
          </a:p>
        </p:txBody>
      </p:sp>
      <p:sp>
        <p:nvSpPr>
          <p:cNvPr id="3" name="Content Placeholder 2"/>
          <p:cNvSpPr>
            <a:spLocks noGrp="1"/>
          </p:cNvSpPr>
          <p:nvPr>
            <p:ph idx="1"/>
          </p:nvPr>
        </p:nvSpPr>
        <p:spPr/>
        <p:txBody>
          <a:bodyPr/>
          <a:lstStyle/>
          <a:p>
            <a:pPr marL="0" indent="0" algn="ctr">
              <a:buNone/>
            </a:pPr>
            <a:r>
              <a:rPr lang="en-US" dirty="0"/>
              <a:t>You will begin by reading 80 statements and choosing from the following responses regarding your interest concerning the statement. This should take you 15 to 20 minutes. </a:t>
            </a:r>
          </a:p>
          <a:p>
            <a:pPr lvl="1">
              <a:buFont typeface="Arial" panose="020B0604020202020204" pitchFamily="34" charset="0"/>
              <a:buChar char="•"/>
            </a:pPr>
            <a:r>
              <a:rPr lang="en-US" dirty="0"/>
              <a:t>Dislike</a:t>
            </a:r>
          </a:p>
          <a:p>
            <a:pPr lvl="1">
              <a:buFont typeface="Arial" panose="020B0604020202020204" pitchFamily="34" charset="0"/>
              <a:buChar char="•"/>
            </a:pPr>
            <a:r>
              <a:rPr lang="en-US" dirty="0"/>
              <a:t>Uncertain</a:t>
            </a:r>
          </a:p>
          <a:p>
            <a:pPr lvl="1">
              <a:buFont typeface="Arial" panose="020B0604020202020204" pitchFamily="34" charset="0"/>
              <a:buChar char="•"/>
            </a:pPr>
            <a:r>
              <a:rPr lang="en-US" dirty="0"/>
              <a:t>Like</a:t>
            </a:r>
          </a:p>
          <a:p>
            <a:pPr lvl="1">
              <a:buFont typeface="Arial" panose="020B0604020202020204" pitchFamily="34" charset="0"/>
              <a:buChar char="•"/>
            </a:pPr>
            <a:r>
              <a:rPr lang="en-US" dirty="0"/>
              <a:t>Like very much</a:t>
            </a:r>
          </a:p>
        </p:txBody>
      </p:sp>
    </p:spTree>
    <p:extLst>
      <p:ext uri="{BB962C8B-B14F-4D97-AF65-F5344CB8AC3E}">
        <p14:creationId xmlns:p14="http://schemas.microsoft.com/office/powerpoint/2010/main" val="405204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Completing the Survey</a:t>
            </a:r>
          </a:p>
        </p:txBody>
      </p:sp>
      <p:sp>
        <p:nvSpPr>
          <p:cNvPr id="3" name="Content Placeholder 2"/>
          <p:cNvSpPr>
            <a:spLocks noGrp="1"/>
          </p:cNvSpPr>
          <p:nvPr>
            <p:ph idx="1"/>
          </p:nvPr>
        </p:nvSpPr>
        <p:spPr/>
        <p:txBody>
          <a:bodyPr/>
          <a:lstStyle/>
          <a:p>
            <a:pPr marL="0" indent="0" algn="ctr">
              <a:spcAft>
                <a:spcPts val="2500"/>
              </a:spcAft>
              <a:buNone/>
            </a:pPr>
            <a:r>
              <a:rPr lang="en-US" dirty="0"/>
              <a:t>To access the survey, simply click on the interactive link found below the lesson viewer entitled </a:t>
            </a:r>
            <a:r>
              <a:rPr lang="en-US" b="1" i="1" dirty="0"/>
              <a:t>Career Cluster Interest Inventory Survey</a:t>
            </a:r>
            <a:r>
              <a:rPr lang="en-US" dirty="0"/>
              <a:t>.</a:t>
            </a:r>
          </a:p>
          <a:p>
            <a:pPr marL="0" indent="0" algn="ctr">
              <a:spcAft>
                <a:spcPts val="2500"/>
              </a:spcAft>
              <a:buNone/>
            </a:pPr>
            <a:r>
              <a:rPr lang="en-US" dirty="0"/>
              <a:t>After completing the survey, the CCII ranks and graphs your most applicable Career Clusters from a high of 15 (most interested) to a low of 0 (least interested) depending on how you responded to statements related to each Career Cluster.</a:t>
            </a:r>
          </a:p>
        </p:txBody>
      </p:sp>
    </p:spTree>
    <p:extLst>
      <p:ext uri="{BB962C8B-B14F-4D97-AF65-F5344CB8AC3E}">
        <p14:creationId xmlns:p14="http://schemas.microsoft.com/office/powerpoint/2010/main" val="3170325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Results</a:t>
            </a:r>
          </a:p>
        </p:txBody>
      </p:sp>
      <p:sp>
        <p:nvSpPr>
          <p:cNvPr id="3" name="Content Placeholder 2"/>
          <p:cNvSpPr>
            <a:spLocks noGrp="1"/>
          </p:cNvSpPr>
          <p:nvPr>
            <p:ph idx="1"/>
          </p:nvPr>
        </p:nvSpPr>
        <p:spPr/>
        <p:txBody>
          <a:bodyPr/>
          <a:lstStyle/>
          <a:p>
            <a:pPr marL="0" indent="0">
              <a:buNone/>
            </a:pPr>
            <a:r>
              <a:rPr lang="en-US" dirty="0"/>
              <a:t>Let’s say your top three Career Cluster interests were as follows:</a:t>
            </a:r>
          </a:p>
          <a:p>
            <a:pPr lvl="1"/>
            <a:r>
              <a:rPr lang="en-US" dirty="0"/>
              <a:t>Arts, A/V Technology &amp; Communications</a:t>
            </a:r>
          </a:p>
          <a:p>
            <a:pPr lvl="1"/>
            <a:r>
              <a:rPr lang="en-US" dirty="0"/>
              <a:t>Business, Management &amp; Administrations</a:t>
            </a:r>
          </a:p>
          <a:p>
            <a:pPr lvl="1"/>
            <a:r>
              <a:rPr lang="en-US" dirty="0"/>
              <a:t>Marketing</a:t>
            </a:r>
          </a:p>
        </p:txBody>
      </p:sp>
    </p:spTree>
    <p:extLst>
      <p:ext uri="{BB962C8B-B14F-4D97-AF65-F5344CB8AC3E}">
        <p14:creationId xmlns:p14="http://schemas.microsoft.com/office/powerpoint/2010/main" val="35556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Results</a:t>
            </a:r>
          </a:p>
        </p:txBody>
      </p:sp>
      <p:sp>
        <p:nvSpPr>
          <p:cNvPr id="3" name="Content Placeholder 2"/>
          <p:cNvSpPr>
            <a:spLocks noGrp="1"/>
          </p:cNvSpPr>
          <p:nvPr>
            <p:ph idx="1"/>
          </p:nvPr>
        </p:nvSpPr>
        <p:spPr/>
        <p:txBody>
          <a:bodyPr/>
          <a:lstStyle/>
          <a:p>
            <a:pPr marL="0" indent="0" algn="ctr">
              <a:spcAft>
                <a:spcPts val="2000"/>
              </a:spcAft>
              <a:buNone/>
            </a:pPr>
            <a:r>
              <a:rPr lang="en-US" sz="3100" dirty="0"/>
              <a:t>Now that you know your top Career Clusters, watch the corresponding career exploration video that accompanies your top three cluster results. For this example, you would watch the following videos and complete the corresponding Projects and Activities.</a:t>
            </a:r>
          </a:p>
          <a:p>
            <a:pPr lvl="1">
              <a:buFont typeface="Arial" panose="020B0604020202020204" pitchFamily="34" charset="0"/>
              <a:buChar char="•"/>
            </a:pPr>
            <a:r>
              <a:rPr lang="en-US" dirty="0"/>
              <a:t>Career Cluster: Arts, A/V Technology &amp; Communications</a:t>
            </a:r>
          </a:p>
          <a:p>
            <a:pPr lvl="1">
              <a:buFont typeface="Arial" panose="020B0604020202020204" pitchFamily="34" charset="0"/>
              <a:buChar char="•"/>
            </a:pPr>
            <a:r>
              <a:rPr lang="en-US" dirty="0"/>
              <a:t>Career Cluster: Business, Management &amp; Administrations</a:t>
            </a:r>
          </a:p>
          <a:p>
            <a:pPr lvl="1">
              <a:buFont typeface="Arial" panose="020B0604020202020204" pitchFamily="34" charset="0"/>
              <a:buChar char="•"/>
            </a:pPr>
            <a:r>
              <a:rPr lang="en-US" dirty="0"/>
              <a:t>Career Cluster: Marketing</a:t>
            </a:r>
          </a:p>
        </p:txBody>
      </p:sp>
    </p:spTree>
    <p:extLst>
      <p:ext uri="{BB962C8B-B14F-4D97-AF65-F5344CB8AC3E}">
        <p14:creationId xmlns:p14="http://schemas.microsoft.com/office/powerpoint/2010/main" val="891199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a:t>Career Cluster Interest Inventory</a:t>
            </a:r>
          </a:p>
        </p:txBody>
      </p:sp>
      <p:sp>
        <p:nvSpPr>
          <p:cNvPr id="5" name="Title 4"/>
          <p:cNvSpPr>
            <a:spLocks noGrp="1"/>
          </p:cNvSpPr>
          <p:nvPr>
            <p:ph type="title"/>
          </p:nvPr>
        </p:nvSpPr>
        <p:spPr/>
        <p:txBody>
          <a:bodyPr/>
          <a:lstStyle/>
          <a:p>
            <a:r>
              <a:rPr lang="en-US" dirty="0"/>
              <a:t>In summary</a:t>
            </a:r>
          </a:p>
        </p:txBody>
      </p:sp>
    </p:spTree>
    <p:extLst>
      <p:ext uri="{BB962C8B-B14F-4D97-AF65-F5344CB8AC3E}">
        <p14:creationId xmlns:p14="http://schemas.microsoft.com/office/powerpoint/2010/main" val="316768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Summary</a:t>
            </a:r>
          </a:p>
        </p:txBody>
      </p:sp>
      <p:sp>
        <p:nvSpPr>
          <p:cNvPr id="3" name="Content Placeholder 2"/>
          <p:cNvSpPr>
            <a:spLocks noGrp="1"/>
          </p:cNvSpPr>
          <p:nvPr>
            <p:ph idx="1"/>
          </p:nvPr>
        </p:nvSpPr>
        <p:spPr/>
        <p:txBody>
          <a:bodyPr/>
          <a:lstStyle/>
          <a:p>
            <a:pPr marL="514350" indent="-514350">
              <a:buFont typeface="+mj-lt"/>
              <a:buAutoNum type="arabicPeriod"/>
            </a:pPr>
            <a:r>
              <a:rPr lang="en-US" dirty="0"/>
              <a:t>Complete the </a:t>
            </a:r>
            <a:r>
              <a:rPr lang="en-US" b="1" i="1" dirty="0"/>
              <a:t>Career Cluster Interest Inventory Survey</a:t>
            </a:r>
          </a:p>
          <a:p>
            <a:pPr marL="514350" indent="-514350">
              <a:buFont typeface="+mj-lt"/>
              <a:buAutoNum type="arabicPeriod"/>
            </a:pPr>
            <a:r>
              <a:rPr lang="en-US" dirty="0"/>
              <a:t>Watch the corresponding </a:t>
            </a:r>
            <a:r>
              <a:rPr lang="en-US" b="1" dirty="0"/>
              <a:t>Career Exploration </a:t>
            </a:r>
            <a:r>
              <a:rPr lang="en-US" dirty="0"/>
              <a:t>videos (i.e., your top clusters from the survey) and complete the corresponding Projects and Activities</a:t>
            </a:r>
          </a:p>
        </p:txBody>
      </p:sp>
    </p:spTree>
    <p:extLst>
      <p:ext uri="{BB962C8B-B14F-4D97-AF65-F5344CB8AC3E}">
        <p14:creationId xmlns:p14="http://schemas.microsoft.com/office/powerpoint/2010/main" val="124102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D2A9911-1B55-4519-B62E-F779019822FB}"/>
              </a:ext>
            </a:extLst>
          </p:cNvPr>
          <p:cNvSpPr>
            <a:spLocks noGrp="1"/>
          </p:cNvSpPr>
          <p:nvPr>
            <p:ph type="title"/>
          </p:nvPr>
        </p:nvSpPr>
        <p:spPr>
          <a:xfrm>
            <a:off x="722313" y="2605293"/>
            <a:ext cx="7772400" cy="1625811"/>
          </a:xfrm>
        </p:spPr>
        <p:txBody>
          <a:bodyPr>
            <a:normAutofit/>
          </a:bodyPr>
          <a:lstStyle/>
          <a:p>
            <a:pPr algn="ctr"/>
            <a:r>
              <a:rPr lang="en-US" sz="9600" b="0" cap="none" dirty="0">
                <a:ln w="18415" cmpd="sng">
                  <a:solidFill>
                    <a:srgbClr val="FFFFFF"/>
                  </a:solidFill>
                  <a:prstDash val="solid"/>
                </a:ln>
                <a:solidFill>
                  <a:srgbClr val="FFFFFF"/>
                </a:solidFill>
                <a:effectLst>
                  <a:outerShdw blurRad="63500" dir="3600000" algn="tl" rotWithShape="0">
                    <a:srgbClr val="000000">
                      <a:alpha val="70000"/>
                    </a:srgbClr>
                  </a:outerShdw>
                </a:effectLst>
              </a:rPr>
              <a:t>Let’s Begin!</a:t>
            </a:r>
          </a:p>
        </p:txBody>
      </p:sp>
      <p:sp>
        <p:nvSpPr>
          <p:cNvPr id="5" name="TextBox 6"/>
          <p:cNvSpPr txBox="1"/>
          <p:nvPr/>
        </p:nvSpPr>
        <p:spPr>
          <a:xfrm>
            <a:off x="3162300" y="6096000"/>
            <a:ext cx="28575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Arial" panose="020B0604020202020204" pitchFamily="34" charset="0"/>
                <a:cs typeface="Arial" panose="020B0604020202020204" pitchFamily="34" charset="0"/>
              </a:rPr>
              <a:t>© MMXVII</a:t>
            </a:r>
          </a:p>
          <a:p>
            <a:pPr algn="ctr"/>
            <a:r>
              <a:rPr lang="en-US" sz="2000" dirty="0">
                <a:latin typeface="Arial" panose="020B0604020202020204" pitchFamily="34" charset="0"/>
                <a:cs typeface="Arial" panose="020B0604020202020204" pitchFamily="34" charset="0"/>
              </a:rPr>
              <a:t>CEV Multimedia, Ltd. </a:t>
            </a:r>
          </a:p>
        </p:txBody>
      </p:sp>
    </p:spTree>
    <p:extLst>
      <p:ext uri="{BB962C8B-B14F-4D97-AF65-F5344CB8AC3E}">
        <p14:creationId xmlns:p14="http://schemas.microsoft.com/office/powerpoint/2010/main" val="3865149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PASSING_SCORE" val="100.000000"/>
  <p:tag name="ISPRING_ULTRA_SCORM_COURSE_ID" val="49FA83D5-04AA-48D5-B879-5B32ED1BD6B2"/>
  <p:tag name="ISPRING_FIRST_PUBLISH" val="1"/>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CEV70800_Career_Cluster_Interest_Inventory_NAT_LOGO"/>
  <p:tag name="ISPRING_PLAYERS_CUSTOMIZATION_2" val="UEsDBBQAAgAIALJUk0/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A4rFUA0c70A5BQAAMBQAACYAAAB1bml2ZXJzYWwtbm8tdmlkZW8vY29tbW9uX21lc3NhZ2VzLmxuZ61Y627bNhT+X6DvQAgosAFd2g5oMAyJA1piYiGy5Ip00m4YBFaibSKS6OriJPu1p9mD7Ul2SMmO3TaQlBSwAVPy+c6F37mQJ2d3WYo2oiilyk+td0dvLSTyWCUyX55ac3b+y28WKiueJzxVuTi1cmWhs9HLFycpz5c1Xwr4/fIFQieZKEtYliO9elgjmZxas3E0xvZlxIIIz2bReM5Y4EceHhPPGo15fHPypv37I9J2MJ1h/1PkBRdBNHYvrJGtsjXP75GnluqnX4+P7969P/55EAydYs87BEIG6f3bHkA+CwMvAjTiRT75yKyRL+6qYXLBnHmuT6xR+2OY9CwkV9ZoVoiNVHXZKTsPQ+KziHquQyKXRn7ATDw8wohjjT6pGq34RqBKoY0Ut6haCWBCJQuBylQm5kWs4EFeiy5lTjDFrh+FhLLQtZkb+NaIqqK4f21geV2tVAHqSpTIkn9ORWJ0AufM+3UhSlDNK+Akgk+1kvBPlXGZH3Wrvva9ADuGaFNCKb6AALOdU4B0AH8rqxW8S4R6DSpu81TxBC0KAYABRXy9TmXc/FPSdaEtnKX8vtOKEF+7/gUQPvBoRHxn+8QakTxBTsG1swNRQkxJCAAFL0XxBNnI8N2II5ymwxAm7sXEgy/TJkzkcpXCtxpqx4wAE2Yi75ICppIQeE7pdRA6OmigCnG05mV5q4rkgKX7+9kF7Pp2AIlgsz1wpjG2wMAPCfWvKERcdYOBldjwu80rcBUIGDFTEHRKZXVZQdpk61RUwlgrtSs8NpT6LBYK8isVfNNwH7SbZOukuYfnvj2JxmxXRj1e5/Gqpxwk53fzYz8baqDJPuc7bWrRonHwEaoLFMRgiERwCXXwcojEJ0IhyIR2yfj4yr3AZpeg7m2L0rboxVzXmPQe8TgGOc0mU1DhiQ4JlCazI+XRMDWUfJgDi13sPVJbG1Sgg1kt5UaAHUUiik5FUPht4uik+jB3/4jOsesR5zvU4/coVxXiyYbnsQCyxVzv6T28S2Ri3mnaG/1favk34lVb6l+1XcJ3yMdXQ+05aCyPZASvKpGtqy7VOmCt+U+xQqf4oyb0cf1p+qlNfBy6wY/ZmVJmddp0oGfvz86yoXvUacQzI9V/t360JbRpNQQGFt0cYcZI+0tNtNqxG+iOmIj+cq5/HpjRTfctaGxuvlD9pf2gBfAVeioGnUCMjeUURp0MulB/2Svw+sD8K90w+stfkzF1GXSda/G5lFWnZpPPvfurSeenN9a9mfWg2TCXeWCyD4DLdh4sUSozsD/pgTmfkm0EmhZx4Mm1qtPEpH8qb0ybgNjWmfh2Gl4UKjNPU15u6d+0qbPnWNE4FzZKZwPmqV0G996fvQR++i5RgkMYY2zs23r2sXW2pz2FIH10KDxGt6MT5FHGq3gF7Xih6jzpCdQcwxxyjgGs9ZkKXsSr//75tyfGV5Y0T1H79PdBIHqogzpKdmB/+qoS5V+DQbQnOwzanP3gbNsNNB8bItEoOD+HYW6x6JJgeHxosln0kWpPzFu5ngdo5kIC/JBTKW/6YqYyeHTUrRfC0vIFM4btyRRSkJqMU3UBc+cQhC3j7GAewqmuTV4bgGCGYLJKBSJ3XKfcENQpDi+hOJtzmjWa8uJGO86USgcZZ3ZQp1Q1zKmHu5C6SmU+yPTnNVbtMXNnEXYcczEEoYQz/00zRyRw6IzbG6JULXuD2RPsQ+f4Ck8kshoKGBKyu/jRFxvmEsFTXN/Q9agzpllv6zKUvmb9UPg23/bu3ao0d3snb/au+v4HUEsDBBQAAgAIAAOKxVDFTWnbpAAAAH4BAAA3AAAAdW5pdmVyc2FsLW5vLXZpZGVvL3BsYXliYWNrX2FuZF9uYXZpZ2F0aW9uX3NldHRpbmdzLnhtbHWQTQqDMBCF957CGxS6DoGuS4tQLzDiKIEkEzKj4O2bSLTF2uW87735U4wixo+sq7pWMAm9BKJoiROqy6fOlGHGmzcOxJBPsiAX3xnJCUsUmoiMXlZU7D/yNruxsOx9WA9guWxxIOeB1jjU17PASnLIw2zGVWuXgHqImAYcxOxDD53FOy4dQeyfu6Fc8BfnbLpscvigHnWI5IKoy5dUpXdtP38DUEsDBBQAAgAIAAOKxVDlaOhvrgQAAKIYAAAwAAAAdW5pdmVyc2FsLW5vLXZpZGVvL2ZsYXNoX3B1Ymxpc2hpbmdfc2V0dGluZ3MueG1s5Vndcto4FL7nKTTe6WVx6CZpkjFkKJgJU/4Wu9tmdnYywhZYG1lyLRlKr/Zp9sH2SfYIEQIJSUS2dPpzwYCPzvnO0fnTkfHOP6UMTUkuqeBVp1I+cBDhkYgpn1Sdd2Hr5YmDpMI8xkxwUnW4cNB5reRlxYhRmQREKWCVCGC4PMtU1UmUys5cdzablanMcr0qWKEAX5YjkbpZTiThiuRuxvAcvtQ8I9JZIlgAwCcVfClWK5UQ8gxSV8QFI4jGYDmnelOYtRiWieMathGOrie5KHjcEEzkKJ+Mqs4vFf/48PT4hsdANWlKuPaJrAFRk9UZjmOqrcAsoJ8JSgidJGBu5dWhg2Y0VknVgZ+uFvDc+zALcLN3rGEaApzA1RI/JQrHWGHzaBQq8knJG4IhxXOOUxqFsIK0A6pOM7wKOu2mf9Xrh35wdRF2O8aGHYRC/0O4g1DYDjv+Lvy28I1+d1DvXV69998E7dBOxcXlwB922r23V2G/3wnbg1spiMKGEz1308seREMUeURWTvZUUqQjjimDxL7jekkUlAbD+YSEokUh8mPMJHHQXxmZ/FZgRtUcsuEAKuiakKwuMxKpoQ511VF5QZxbOAMIhkH8V3l0dLpKo9cnG1t3jfbbbW210oO6yDCfd8REfGXTK0fHtyVwfPy48dvM9LBSOEqgWGA/C9s8d510w0Z138CRolOoRHJnl+OCsaDIMpGrmrZ6oXqduDLhARhvLPhG1PUzGgkWrxxG0hGJezglay0muKa8BZwVB40hPxm4sp8RjgLMoa1RBe6NVgCyGElF1aKdtZbc9ZxihgAP+i5B3eCeu6ME53IjIVeR1b0kqv3RE4rIP42zDelB1oBR0KLLworf5zFq5ngGbdiGfUC4DdsFJA7TyUNyKyNyLHfgRHXGbJjfi4LFaC4KxOg1+EQg6AhFCr8SgtZ7NRrnIl1Q4ThRSC5cOKVkRuJzG0WXoCItQFInPyPKaPhY0M9oRMYiB1yCp+BioFNp8Ms7AWdYyltQfGPjC9OB272m/+GF3iCOp5hHO4JDKZI0U3vBx3PEhbqRA3dEuIAI6qDENF6s2eyt/PwwrLoBxPkLRWMDX9K0YPhLwq8csga9x5DvR8sugX/SAmu1CZ4uCl0X7wIaSpxCSAwmLETQySlfnh4WgBHmSHA2RziCQULqtjGlopBAMQ3CQMvnW2jkIU0XTxM4dUBjHpPcCvKg8urXw6Pj1yenZ2X337//efmo0HLEGjCs1ZkZq/Hg3GcndWf6e0LokRnwCclHJsF7si2RpzrF43vmbp+ILcTbvdAf1hth+/d2eLkFYOH3+ye55+opY/vQsZi9vtWZI/Drw8YFGvrBu04YnNnkYk9A2asogWwe61uY1UCxrCcrfBhqrMrMD6zg+jZc/bc2XEMzWAzWhgorE+CgmJjGB0cFoymFpPsuyt6qjp7VMb6P2v3fFwZT/HuqXYLzKIG02Fsq/RwNdp8x+oHd/m1fpn/kG28X59f65hEKwayO1H6hGOXkq/aJzYwL/G77Tb/T/Ana8jfqQfO0eom68dbUc7e+09YrKeU0Bbfq68vqRXjt6PDAc7cvlUqAtvm/Qq30H1BLAwQUAAIACAADisVQYKErBGQ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Hy7+eKfHIINVdfUVjVScbfSBhpzpQo9RDmGoUNdPR3WlxyhBJ6Q3GlWXILhQZWC8MAJZXOkxBHZnaQ7m0QO5n36TSPTd5oy86SIcdQ+tkIxAKnkNyaSZWZ/Yso/XWqrLBOkaEaEAvqkD6R71hmoRwDpjB/wLH5gWPspZOsiKkbqEuY3YR4aOjjCfP5jW4mNbmxcjh70z2lyPjB3yRZ3sCdIzdsh3XbBXSg4n8GOP5TSSeECunl4BXPRBBZQbKFLTwi3dzBqv3upZ33Th7e0MDaZkBaRGWktcgq5cMjE2G9PkJKiEoj3eIKkeqT8alx1MNiKZHDmc2vq1lUgsCfRJLmc1FyoY5V6Fyfd4LMU+HuJePsNaNujQ2FVFvxj+cejpuNjdau2x2Xkk1XOi7zII9TgCf6JrFkeOOYtNJPZtPiWViO+ALxkjwqPovYcYSEqUb0u1kzh3E8oknA1m9uYORNOeqC1sf/0St0ZfYWldZsAXSg8YGkGGNovb4s2WqK9cYfiAIiQMOC1TbtVyFOFW757BCQAQz7dN+e3EesqaSExgD8R5PYNJeCizRCj19+Wr1RVK0rMc6dEDeIJ0PajTVtBAA0cPYaXi6mdYz8Vog0kkyoRJLWgpY02/aZRaez7IGpyYgqWVv+8QVbmCE0W1ZO8ScelK1M1d+mgP9xSXpgcph2xl0+exHMJY5Q7GOB3hxNxFoF+udq02wR7PEEU32vSmj2I8x112qS5nuuYAfoc1xgvvDfgNh4whXry0kOBR6HFbtspRvZumYatWX1YymXgmW5u2Cuq3+o+S/gdQSwMEFAACAAgAA4rFUHuDd2yqBAAALBgAAC8AAAB1bml2ZXJzYWwtbm8tdmlkZW8vaHRtbF9wdWJsaXNoaW5nX3NldHRpbmdzLnhtbN1YX1PbOBB/51NofNPHxtCDFBgnTJqYIdP8u9i9lrm5YRRbiXXIks+Sk6ZP92nug/WTdGWFQCCAwhA69CETW9797Wp3f6u1vZOvKUNTkksqeM3Zq+w6iPBIxJRPas6n8PTtoYOkwjzGTHBSc7hw0El9x8uKEaMyCYhSICoRwHB5nKmakyiVHbvubDarUJnl+qlghQJ8WYlE6mY5kYQrkrsZw3P4U/OMSGeBYAEAv1TwhVp9ZwchzyB1RVwwgmgMnnOqN4XZmUqZ4xqpEY4uJ7koeNwUTOQon4xqzm97fnX/qHolY5BaNCVch0TWYVEvq2Mcx1Q7gVlAvxGUEDpJwNu9d/sOmtFYJTUHLl2t4Ll3YUpws3WsYZoCYsDVAj8lCsdYYXNrDCryVcmrBbMUzzlOaRTCE6T3X3Na4UXQabf8i14/9IOLs7DbMT5soBT6X8INlMJ22PE3kbeFb/a7g0bv/OKz/yFoh3Ymzs4H/rDT7n28CPv9TtgeXGtBFlaC6LmrUfYgG6LII7IMsqeSIh1xTBnU9a3QS6KAGQznExKKUwqZH2MmiYP+ycjkjwIzquZQDbtAoEtCsobMSKSGOtU1R+UFca7hDCA4Bvlf1tHB0bKM3h+ubN011q+3tdZLD2iRYT7viIl4Ydf3DqrXFKhWH3Z+nZseVgpHCZAF9lP65rk3l67EqG4bOFJ0Ckwkt3Y5LhgLiiwTuaprr0vTNxeXLtwD440FX8m6vkcjweJlwEg6InEPp1B7g1PuoDEUJIPY9TPCUYA5tDGqIJ7RUkMWI6moKtvX6UK6kVPMELQo6LMEdYM78Y0SnMuVClymUjePqP5XTygi/zbRNUv3igaMghXNAyt5n8eoleMZtF0b8QHhNmJnUClMVwvJrZzIsdxAEjUYsxH+LAoWo7koEKOXEBOBoAUUKVwlBN1szmici7RcZVgqJMsQTimZkfjExtA5mEgL0NTVzogyFv4t6Dc0ImORAy7BUwgxrFNp8CsbAWdYymtQfOXjG9Ny272W/+WN3iCOp5hHG4ID90iaqa3g4zniQl3pQTgiXEAGdVJiGpfPbPZWeXoalvSHPD9TNlbwJU0Lhp8TfhmQG9BbTPl2rGyS+Ec9sDab4GlJdE3eEhooTiElBhMeRNDkKV8cFxaAEeZIcDZHOILJQeq2MaWikLBiGoSBlk/30OhDmZZ3ExhkwWIek9wKcnfv3e/7B9X3h0fHFff7f/+/fVBpMVMNGNbmzFDVvHfQs9O6Ne49ovTA0PeI5gOj3x3dU5GnusTjO+6uH4Et1Nu90B82mmH7z3Z4vgagjPvdk9xz9Vixfsooh61bQ8bo500Zgd8YNs/Q0A8+dcLg2Kb6egKIrqIE6nesX7SsRogFg6zwYYyxIpYfWMH1baT6H22khmaUGNwYI6xcgKNhYlodHA6MphTK7FUQ3Yo5T+oRr4Ota98J6IN0NQTfElsJzqMECmFrxfOKm+jPS8svHOm1BJDrDiwUkJRqpRc6uX7ll9guzi/1y0QoBLM6M/uFYpSTF20Lq9UW+N32h36ntdWyo3Z19yq4/rzhM3fLr6Arnz09d+1H6R1YX/3CX9/5AVBLAwQUAAIACAADisVQ0W4DBaABAABrBgAAKAAAAHVuaXZlcnNhbC1uby12aWRlby9odG1sX3NraW5fc2V0dGluZ3MuanONlM9vwiAUx+/+FQ27Lkaj6X7ctuiSJR6WzNuyA22ftZFCA7SzM/7vK2xVoDDlXco3n34f7xHeYRR1C6UoeowO+lvv3+y91kBpktdwa+skoJdKR4IUGayLEkhBATlIo5ANJgJO+vGM+JwR1a5J+658hWGI2MnMECufyD2+wgc2HvDLB+594nf/98go7Lcoo9VJLSWj45RRCVSOKeMl1gy6edHLrNGBWQP8ArrBKVim02U8f4hD5NnxPn6ezWcml7KywrRdsZyNE5zucs5qmoXyb9sKeHfpu5AdKYR8lVBeTmyTFQchIAtVc4IJToAYvhO9/kEt42FBDt0UopA9/TRVYdIVzmHQpeFpu4Z2XoNu3qkYchL2MuhEcAt8YLWYq7BAVtXVFRdYcZarjgzQeKnCixKGs4Lmf6knKrycOqyyDd24nhrjhPGsv73lRIXJnJuhS1wg65kx55ltPU+5DM0X32xwNOl93MLJuvLNBeITqU+8fqQ5k7Q/j3SHjdp/dJVjvgO+Zox0I7TLU0s9nqNPcyx4z5kGK3Ia1NgNGh1/AFBLAwQUAAIACAADisVQiRErV2kAAABuAAAAJQAAAHVuaXZlcnNhbC1uby12aWRlby9sb2NhbF9zZXR0aW5ncy54bWyzsa/IzVEoSy0qzszPs1Uy1DNQUkjNS85PycxLt1UKDXHTtVBSKC5JzEtJzMnPS7VVystXUrC347LJyU9OzAlOLSkBKixWKMhJrEwtCknNBTJKUv0Sc4Eq/VLLFTKdXcMUAsCSSvp2XABQSwMEFAACAAgAA4rFUKFW0cnnFwAAQCwAACAAAAB1bml2ZXJzYWwtbm8tdmlkZW8vdW5pdmVyc2FsLnBuZ+1ae1ySZ/sno4O1Zsu3w6rp1kG2WTozTRRh67ByGWxva+pEqVBpmXggNeSUm6u5SmqkSCns8O51LYUpS8QDmJakorythBwipAJbyEEJATn9oFXb531/h/9/H/94Ps/nvr/3fV3Xfd3X4b6e5y5/H7532ZK1SwAAwLKEfbv/DgDMt3kf5OKF3h7dR8Bc72se7u97dwLYg+t/9zaAmHcOvAMANFKXOo8s8Lb98/al4ACAF7t9zzxR7g8ZAEDoUMLudz48la5X3Dx3kpCunHLQW1Y3naw80DwvPxT7HXvDxlsHag69cAnolx/9ZszxV/3Ra26q0qqB2959reflrk1rXtn3ruloV+b7wN5XXx77kSah2SuEYGtS2iHFECKJYtAtDWcafjyorYk9xHtIghcqA4Kq7FKewGKaEgXDiI/v7jUS9dmo+V7pDLcel/wav0w4WOznWae09czc9HZ2kt7rl7QvdcI8ZpgybLG3Z4S33dXW6ekXOvv1fr4R8ovNnldZcqXC39tqX/aJI0DgtnByjUBvc/TMz65FbXFwe2mwrZR2PoIlGHZtWdPGes07r/8lW081SGLA3HzgemEeAJA+SPNTrkHDL3QuApyWvWa6ELHjldIAAICzS7UOjY31C/YOOdu5o2fkJBDqZfRiae55/u+LiQDAqVeSFggiepCxf6G7mqGQLAcAVOrFRLT4nNiA8YpuKgAKIjR7sqyRQICK6boZbPq1PcSjnIpBPhoAulHO2ygI0fbwbADLNYlR2n+hCx7rCecjrDFPyFqPrU5uD+P0g5R19BZHp2eaLnSa+BKSIY7CIGSe5yuHfYto2dvWMlaIT4PaoR230ha6Wc5eFsTZx3H2dVOdd6gnusktX+aKXYM+eTo7hj9fOXJOQZiJKF5p858hOsmrzXEp0jU4Ftfxsh8gL7fogwXWo1YmSXx9kTvYdTe4w7HYHeD6V0DORncNUs9SDkgOeWo22VxKjyuXo1hj/viPedSiI7d1063EaVJJeZK/0/4ZHuYehwkuzBzUUHXqKZxcC/PYi0H+UvW78LUTEeDSizaETVt2OkKjxjzRTZB+7EuZutA+4Xi8whhlCnZ8hq+bsJoCtaK3WJYJt5ivlMH6ej+3/Cg07dA0P2Oaf1vXp5vmCB6r9STWKpH1983pEFO46zP8Xn9bzfKYKH5u1YDMvrtz1patPk6B+h8+zx+YJJ/xWtR3acip1unWxU5dxzEVinADmjQU+Mi+2L05ErSMPFtHmVWUl43PsiupDlQsbuyoK+oz76q3uzI9EC1hlrAIHz+dfmeC9DPzw75sHOTIZRKKDnbf7cFZYdHm6qFYkSdaaj3A3NWtvPTg2R6VbA12OzgQov26kNdhHM0Ucj1tDnalTJ3u51nq0RQ384Q/j3tXH77KVkcOd7/+sPIBvm/IDLTXg27W7uvL8W+sL1YMbl7xBT1xJkonmfZvvGQMjwfffQucZV3xLdiAP6CxaUkX77AYKlZvgd1935+Bs7Kurr96kGZFwF8YEGiURJgw5CsjB8zI4zzXYOEghjzTfVZoQZBzCCisxNXmGLS7hdbPc953T4S7e+JEctYYDuX8pU0/OVkl/HDGwdetwacxV9jAvaYAt13oYmsvy8au0EJQs1SUi20UavdSyA7L/jgBInzq2yRT8LlJoBjHKeIk6Yvzme+/dzrEEObvEZE3H66tz2b/DRaNJw9zYqAy8BtvsYBflKuBqpHou/SUYJr2Z2hW7YlQq2Q6Eo809OczSP0FgVdE+swsVBEN3Sx3Jxr60VQ5I4UqSabe44s4tMyCb3+7P9E4rGRs8STvhhVRpJUOmSsltz9C7Ji8n8FP1p5KZfajRTNbn3hnZ/yvt4fA/iKjSy40lYdK7VAeLOqkuSVNBYqlPsQvrWu2/s263BZoHaZPPeitrg12nkU52UbZD8KhxtZbU15TX73MaVlCmPjy2AbNmksShv0LZ0nhzMimrhWI8h7Ld7/QyV8e7vi15Pj0CNfgz7s1tjbPHqtjOLTJAwWXOFyxGBLSRBQg9rFBIVlp3IoRmCRUAha9AQJp3Cc29mOahGZLIvacIoOC2HNs5hMSOUW0VsyHOaKtmOERWCnFMCViFNZeaU9PUYpbGxQ1bTBRXvxH9pKKgxW9aMcVR4Voq5IDujCNDAOXn5T8ueHwDQWrK3AW8jIF/yhTLrtu4seDgCu+xyP9yGPbrVrBrSw2FDNcLcpkQLDsSQ5orWYGEq07N17+RSM2NwMmLZQU7RWwHE0jyFckJU2ClDClZFtdM+W9dHodkAxnT8LLiEqlXW2c3JV+tpAiRV+VHYH/K4M/0rzQPetsOiHlBp3jh0vRpyA99JgnNlLK+uHKKfIWATOy/KfhnmsPiCekItQ2MDgPO4wfFYW283PgL0ycWr8x79OirKBISba1ukyNfi0GdGhbimStk1H2GMIaoUA+KICU/jTYmivqLamg9puvHhs0J8+3t+hxVBRIom0k9Wakgr+JpKlxI9POaQsRhjO426P54fLzk/L2UTs5iCY3I2Uyy4cqDidHIJlVTj8PFLW0f+3fF7JQJvf0INxcRBl2p9EsdMuNE27/m2UogUQfeBqPFMC3c1jLq9+v4QTWp4RpHCN00nsXB0nlznqYVS+ekcqzSFwUt2GETuGi8C9y3cMcIkwSxwOdxqWO2RtJD3p1BTkqTCqY2eaQ0kJF2hp5seRIzewXZMHg+HT1nfwrgQvAUPBCHKpiOEoYsvxJrNtuiiyvQq9XFIR8On6/UiMKeVgpCuqeuZ/YHh/dtlxS/w2dIvutf7IrXH5FXkQd1iM+3cHDDEM4+ERsnEE2NZWdrFWKKvpbc3WTM2/QXNV6reunheTmKCp/Ykonnq6DHrpE8/PXFzYRpVEfMHu3mYmDChZjnCYPdjwWEUsOx/Mb2SCaUaaNBpWP/kVfkS9VU0CPpo1AZcQK0VqavZi9ggrBwoHiEsywKGjHQ/zIDHIP00htOhHEHa1ak8b5FANbcd0e62E7bjAnknnxrIxqtS80vlFK6c2HQbUWgSI2aKkz6leZRRzxcts4cfCJ9wV4vc9+DUAwbJrErMu+mLat/EcI9sJ1URZ7FWwGCf/8GPbqg0GfFxlgZ1DNUTx9EM3RlBji2H6ToV7xtbnQ67QMyxTDfuPzRHfaRmeMTtCAQ2oTZ9DNrPHq0PvmmiYWt2F/kHDwmjoS71FHiKx7qliBL0dyw72hVTIBRhZMvykqnIn3BFFTBTAo76Dk94a/RJbA0nKFd1Ehp2T7xCttu/MFVKS6djHyszzxNlGoQNfUJmp4yBBlBWfBgpb2K1y61qMkKHWrMIxOQqi0fMjmx+bW9s87WRx0GsLQX/KRjrMAOWbzJvlzi9wln7vW7OVd4c+u04l+CmeUqW84mtNXKgcMX+aH8AYOjaRtMXSFO6J5mXZ0HoZk/sAAtE99SZCC5cN7MrD90VkaS58wxYgGbZOSUjFsaPB3sQ4BuW8DSmvpi5VakLM2Bv5F0fXfzLHrZbRevcjaN3vFG19oroQRbXUQYuF6EPVq4DyRJaOCN1D+Dx7k2XElSVv/Usw78Ul874pJ1LRyFmdvED3UxicpeviihkaGoyncXrxsuPbEeEvit8R4/kUXQ1sVataJ9NwRZMPo7fyJg8AU7dSMaKIQf01507fzpwzM7oPzKfFnEPlEVvrY7fkw2uv76yEz+UZt4s4tOiq6k3kVPxIFWqgp2/npidVU/tbSloVaZCNTXXypOEGlXcOWJ26HP9a4Lcend4+dAOnAq22M+twuS2OKVR8TaIwc1k46trC+kEzdseZDKrRBlJrJ/hpIL2SVlVFPIMVnucxXattgxlI+BQqOAO3SKBl4PcYz7WrNtVtt5N4mmYBuzCmC7fKeZu+GsQdTNr6V9EPgyUBB9iaN0l7rAKJ24jbkLetq7MFA/ylMLbK2REVr/9G1trGuXr4OD9XNyqhqxCRit5a/edZsmW2X3YEnB6NtNe1hCH/nJKFCXnID4uC5seQZSjrtDlRiHsBVB65CK6wHUaLZ1oyruugw/NaKCuO9/e30TsTlzZ0VL83UJOze3LXiI64h5l0zmvb1FVHtEtFBmjowR9eMzvo27NKq7PVZTSwRaaBA5Eq25viRpYzXkbvyv8V3wPpR62w4OV92nGk+nkZphjm+csWmqwdd4DB7cZAQ6vFF0342C5ts/eRGkBk8ddmCgVWwKmIKPeu1FouYEOF4C4WxD1vrx1sM6+UpWTw9kdKubxj40yt0osFALu7zuBV0HEUAn9y8AXQZVCXzGsoOb4zzwyOlFEO+NzDpTkTq+mSi0OnrhYSN/Vko84PkXVFZHdzaFOtsO5fCTVxvtf6hpBhs3N0OqGc8+yvaKp17gGRGTltGih/p7sRmxQ+P1mPq+9OfuA3B35m4Ievo79doFw+s2fwxl31o7M0jhQPiSltMemFHRhPM/5fGVBHamhanSyi9lSmNy4dxDfemBPsxcDjEMqWbwGNQ0jWDE6S8F2YUh3QHqTB40FWSoEiTXPuxh+9ADEwW15TouYMHdYM4/m2CJur5yfZRw3sfBqFjkzisggX2KHUh/riK9yT1jfrBkjay1t4r/xp54MBjcewGpXYmezw7pBGiK1nKXejeD4d/3T4xNN7OBD/E1QApza77+L4EJqEGcpZHtkCf53TLR+ovHyPxFcgG8uQSd0efboOJY/US/wAWQUpoz7DfmkTaUeo3jXwqFbVNt/cnZVf7SRVGgc/BFlrc9zMU5sbHeDjOT3sNlL0NL4Fop6zb8C+G451K2fOg3nHIrPMzN5puuVPPOe48Y0C7CH8fNFFE+4FB/YTzTrB/V5kK6ZIMje4+UjUg5D9ihHbLxCe04KQLSu0EX2KmlPdOtc2sgWKyCN+9dnwA9dwsVnJCOec6haOEZc5bDqCjZAH5KMmQqp6xp+lv6Z3zuIqmjVbQKG7nq9T4lbe5xKrInpGi5z53Ki2djvCpM30+LOkY9SXBOYs97dH4SgVSPVBeCsSzW43sx7As9oxkb5d2BlzqrQIUf6kC2sNYvsjSsZCsuV85q3XebEd+g3CCRswERR18fc30V8GEHZp7sc9j3LOS7JSxlFUNFyOQoJ7cqUVm+AD/unsZpVBRTajxFYKnCT+fC02ny9Q0n29aOyXilcVJgxd+r/1P8D1vtTn7n3WQtzQ1b/hjjzlFpbd1plaiNaLljLcebb/zRH5A+F7vzPSMJ5o4Td/orV/Dtz2tSPlvmrSUrZjzEXVZZPhfRv/vVa2XJe7eSzZv4RrL/JstrqcaoZwkrzr/l8KWhrFyDz+lp/3RWzd794Dme5328xEGLPERArz+qslbXn99+g8gaYE72DMV7Kv4jTfZ/cG4QpUR65uJ3avydr49z1dzAxb4pAH8bbmXO+D9t+eAOWAOmAPmgDlgDpgD5oA5YA6YA+aAOWAOmAPmgP//wOh+XwsQrgvwmAJ4ae7q608+MbUg/scvTX8CqgTyVLeSbLtJeXz7rNFzLRxCVCKc091W528S88KJG33ZVbIwzkPDjY77SW6zMZ6o0UKJPMGDHKpZY1Mna6oNFZbNPsnybgS7GSj5mSW5iPR+RTZx8KzQUnnW6GpEPWDT6vojBhoVr5hxT0ZW3hKFJZ5qY664bAd2YtMgqAq9oZq10Svg6evEGToZvW5zexr+QDHHgi7SPSwqEjnX+xaK3KOyvmSzYorFEn6sybzUg58yLwJgp85u1wRAMmoldrQfANDpeM3kWOx0cOM0WuRKm9DehiLdhX17sRCzri3HqyXrO38SedOkFKH6iI9QeUAAYDSgVLlXpWQpImDaHzspwZ6lZSfQvByvhqCLnVA/j3uywg5OWuDGfhd+5N+7JS86D5oDPY938PpRR/8dDF9hk5Q7HuSs8+5IAO9Fp9JlDKa0bQoaJXWkatJdNyTOX7oD3OMoiu0qxXNO7lAuKaV00MlKg3fujgAny26C5dDberBy35WflkyV577QGaAMKz971mMReiTdKE+b52jbyGC4q80zG1Y/pnTTqaM39iG5Fdq+mawiq3CldblNp7N/B3NwhDpBzdu9+pSsDleUmlRlnUwc7W9TM4/7tIFXaf2h1smhp4wOqerWScHvKsD+AsU/EgoySdbq1H6oxP+MwpV7Ox7oni1xS2AOTbGCjkjIaBKXOLZuuh+J4CfXyii1qeSv0D6SKSrPI6OTl0uxOD1fF8kXAgCG7gY/T7ZnXCJIWx6AWDLh3/Xzvp3ZHVeY8iYxsYysp+3fuIUaB42eto0w36qxiFrFYPxkPRpLeNSKfTjqB+MuLK5I0FzpZMl+t5VIIpho2NarlOJ+Fs1qSBy915bJPOrjm6CSGEe0SgakcZyymP7rU9Uvdkb1sEpK8z7NW3az/Ib/Tf9uIjE22MgEs9Ehjm2sTdWBy0XUdAwjseqqBaNxA4+y35Zk2HcfrqrN1NiNG6IjeQ0OCM0y4OIVIEphHrbxHDja3BoUHMkVkHVDlnK7vfLiFrpcGsMCY8drJtHSHVzBPyWNXkOExJmolPfDczUQfsuMWPTUFiTLnFEZkdm2dPQYdrXNXH56WLr2MK6QcjT8NVZh4knM8G45shMJCyO356xWB14YFkZEfgOWf2wl8diMMnLVQKtUNNIXv4DM1NW8ylDyWWhaZpYdx1G2DrZrsr9AiDQR3AZws6in49bsr5nTLiw/+6mt1pa5Do5Dn+4Hbj6FfR4Tcot1dGxraRVH6xDv/nVtuui3Kz+lfobH7oeELMb8MzdklPqQ0Wv1tzEKCboSs+vWb6368dajn26X5Hxr2TxyUKWtXs8RSBp7t3GdfFm4ksMR1XtszFRe2yi5AZ+bMR2k3Iq74HOtPX4UzOCHaU+9BLLDpO3LDplHOBBaHyKW9s6GCNCrB8YbGQ+uHutfqYpaBbJRdbAbHejdGqXF8SA+WpIZIslh75Z49yC3VEhmyQ6vtlEHSpDaZEzBC1SRsUVRd4eAhvdkaIDdON9yjZtN5hAxLT59CFZYSXnOdXxVUhxI/Ms6/86YHvk1VQUDAs3n9Y03iZEJcIm4vLyQ8he+MZYHxLVHglj820MPvyO84Hw8Jm5/MSWrioWftJyzdFSBi37Lb0PkX0d8X++NVTW+/+0HWt8luwesIvXTEDKywRQ4plspqbs1tPlI0ZtX0NBBkqGYjYFhCLqh4fFZc3uW9A4EG+qoSagZ3KYbmuXnVIoGa1qTZz+0rrFFiDIqlGtt9Haybq8L4xIFbqK3U4MiOZkhxspUUpfP5vHhSSbZjqPMPAHLs6+o39i8DAAYOZsKJNdPVfKjPw7354r8KF1bcr7ibHyHkYek7y/jcN3v3cS6uEQpjVRzvS3b2XDhcqaGLxa3NlVM3puUiw9SGh5eJixzjpd/vSXSWktwTT8A+190SAsbQJ9ollAM/bPcCr6xph0j6yWU8EYOPlG3vtgrhim2LbP4mbvDpKfgi1E4C2512V7qAnLiJjbuBWfUWEWwEHrDbdkoZxCFzM4Y92CRYDRtseJA1VVHrjp9PqwCtEvqCCK4NGX7BCzrkPPKngpzzSYw81gsdvxyPY5UK0OgR7q8ecPsDQtFiyi8kecRkpOUEilDxndUlqXvjMfa71oLO+rgSLGLmnaJlRmUKsEpdqlgQ1vThYWvUDtWXbcErtQllKUOe9PTaKpK+zYH80NWUb/hqQYXQq0Pty4iX/cZbwfQfa1FMlml/MOB/YTUTiGsDU0eJLi+cH//h0N91mncaDJKvILhDqkoRqqrq6ibdzln8gm5RX/NMZ6HLPsN/ZncN+QP/p3eoVLPVaFjaHXHl6z/PnGNdytn+7qtnvurm+NM61Mw0g55iDezwoDk4FIKxWeF1+d7c7ztZKCNBHS7hp+nXonrEb35nS55peyk9WOYxkEeo/N0Y/aCE8XPsuxmyo7s1d4EjLCnHjOOU3+ifBxvoUqW+s4Kx1l2fgDvSJecJiuwrmWZf6GUue49AlOI6b4DCOIrpXzVqdyk9LY6p8H16Hv3YkfdEM5ja/8/fnsFE106lHJ03rM7qlC3bVxf++z+qipVOSudgXubqpx9corJ5NH4rsAW+YarBN//Hmn0g5nrKLN18gXertOOy1UsO1yFEdgHcqG+S7TyRb6R1tf0zDOe6/hTNuFh3ro1HQWXvRoHABL2wHezdx7+9L8AUEsDBBQAAgAIAAOKxVANc9U7TAAAAGoAAAAkAAAAdW5pdmVyc2FsLW5vLXZpZGVvL3VuaXZlcnNhbC5wbmcueG1ss7GvyM1RKEstKs7Mz7NVMtQzULK34+WyKShKLctMLVeoAIoBBSFASaHSVsnMCMEtz0wpybBVsrREEstIzUzPKLFVMjcxgQvqA40EAFBLAQIAABQAAgAIALJUk0/W9W53OQMAAFkJAAAdAAAAAAAAAAEAAAAAAAAAAAB1bml2ZXJzYWwtbm8tdmlkZW8vcGxheWVyLnhtbFBLAQIAABQAAgAIAAOKxVANHO9AOQUAADAUAAAmAAAAAAAAAAEAAAAAAHQDAAB1bml2ZXJzYWwtbm8tdmlkZW8vY29tbW9uX21lc3NhZ2VzLmxuZ1BLAQIAABQAAgAIAAOKxVDFTWnbpAAAAH4BAAA3AAAAAAAAAAEAAAAAAPEIAAB1bml2ZXJzYWwtbm8tdmlkZW8vcGxheWJhY2tfYW5kX25hdmlnYXRpb25fc2V0dGluZ3MueG1sUEsBAgAAFAACAAgAA4rFUOVo6G+uBAAAohgAADAAAAAAAAAAAQAAAAAA6gkAAHVuaXZlcnNhbC1uby12aWRlby9mbGFzaF9wdWJsaXNoaW5nX3NldHRpbmdzLnhtbFBLAQIAABQAAgAIAAOKxVBgoSsEZAMAAKoMAAAqAAAAAAAAAAEAAAAAAOYOAAB1bml2ZXJzYWwtbm8tdmlkZW8vZmxhc2hfc2tpbl9zZXR0aW5ncy54bWxQSwECAAAUAAIACAADisVQe4N3bKoEAAAsGAAALwAAAAAAAAABAAAAAACSEgAAdW5pdmVyc2FsLW5vLXZpZGVvL2h0bWxfcHVibGlzaGluZ19zZXR0aW5ncy54bWxQSwECAAAUAAIACAADisVQ0W4DBaABAABrBgAAKAAAAAAAAAABAAAAAACJFwAAdW5pdmVyc2FsLW5vLXZpZGVvL2h0bWxfc2tpbl9zZXR0aW5ncy5qc1BLAQIAABQAAgAIAAOKxVCJEStXaQAAAG4AAAAlAAAAAAAAAAEAAAAAAG8ZAAB1bml2ZXJzYWwtbm8tdmlkZW8vbG9jYWxfc2V0dGluZ3MueG1sUEsBAgAAFAACAAgAA4rFUKFW0cnnFwAAQCwAACAAAAAAAAAAAAAAAAAAGxoAAHVuaXZlcnNhbC1uby12aWRlby91bml2ZXJzYWwucG5nUEsBAgAAFAACAAgAA4rFUA1z1TtMAAAAagAAACQAAAAAAAAAAQAAAAAAQDIAAHVuaXZlcnNhbC1uby12aWRlby91bml2ZXJzYWwucG5nLnhtbFBLBQYAAAAACgAKAGADAADOMgAAAAA="/>
  <p:tag name="ISPRING_LMS_API_VERSION" val="SCORM 1.2"/>
  <p:tag name="ISPRING_ULTRA_SCORM_COURCE_TITLE" val="CEV70800_Career_Cluster_Interest_Inventory_NAT_LOGO"/>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18{\uFFFD\uFFFD{4C164EFE-55ED-4573-8385-AFC332AEAD2A}&quot;,&quot;S:\\Current Productions\\ALT Tag PPTs\\RRTL (Really Ready to Load)&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QUIZZES" val="0"/>
  <p:tag name="ISPRING_CURRENT_PLAYER_ID" val="universal-no-video"/>
  <p:tag name="ISPRING_PRESENTATION_TITLE" val="CEV70800_Career_Cluster_Interest_Inventory_NAT_LOGO"/>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847</TotalTime>
  <Words>447</Words>
  <Application>Microsoft Office PowerPoint</Application>
  <PresentationFormat>On-screen Show (4:3)</PresentationFormat>
  <Paragraphs>69</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Career Cluster Interest Inventory</vt:lpstr>
      <vt:lpstr>Understanding Career ClusterS</vt:lpstr>
      <vt:lpstr>What is CCII?</vt:lpstr>
      <vt:lpstr>Understanding Career Clusters</vt:lpstr>
      <vt:lpstr>Career Clusters Include</vt:lpstr>
      <vt:lpstr>Career Clusters Include</vt:lpstr>
      <vt:lpstr>Completing the survey</vt:lpstr>
      <vt:lpstr>Completing the Survey</vt:lpstr>
      <vt:lpstr>Completing the Survey</vt:lpstr>
      <vt:lpstr>Applying Results</vt:lpstr>
      <vt:lpstr>Applying Results</vt:lpstr>
      <vt:lpstr>In summary</vt:lpstr>
      <vt:lpstr>In Summary</vt:lpstr>
      <vt:lpstr>Let’s Begin!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CEV70800_Career_Cluster_Interest_Inventory_NAT_LOGO</dc:title>
  <dc:creator>Clayton Franklin</dc:creator>
  <cp:lastModifiedBy>Trina Schmidt</cp:lastModifiedBy>
  <cp:revision>44</cp:revision>
  <cp:lastPrinted>2016-10-10T15:06:27Z</cp:lastPrinted>
  <dcterms:created xsi:type="dcterms:W3CDTF">2016-10-04T17:15:51Z</dcterms:created>
  <dcterms:modified xsi:type="dcterms:W3CDTF">2023-07-24T17:51:10Z</dcterms:modified>
</cp:coreProperties>
</file>