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7" r:id="rId3"/>
    <p:sldId id="300" r:id="rId4"/>
    <p:sldId id="301" r:id="rId5"/>
    <p:sldId id="258" r:id="rId6"/>
    <p:sldId id="322" r:id="rId7"/>
    <p:sldId id="259" r:id="rId8"/>
    <p:sldId id="296" r:id="rId9"/>
    <p:sldId id="260" r:id="rId10"/>
    <p:sldId id="297" r:id="rId11"/>
    <p:sldId id="261" r:id="rId12"/>
    <p:sldId id="262" r:id="rId13"/>
    <p:sldId id="320" r:id="rId14"/>
    <p:sldId id="263" r:id="rId15"/>
    <p:sldId id="265" r:id="rId16"/>
    <p:sldId id="266" r:id="rId17"/>
    <p:sldId id="299" r:id="rId18"/>
    <p:sldId id="315" r:id="rId19"/>
    <p:sldId id="316" r:id="rId20"/>
    <p:sldId id="318" r:id="rId21"/>
    <p:sldId id="319" r:id="rId22"/>
    <p:sldId id="317" r:id="rId23"/>
    <p:sldId id="321" r:id="rId24"/>
    <p:sldId id="267" r:id="rId25"/>
    <p:sldId id="298" r:id="rId26"/>
    <p:sldId id="268" r:id="rId27"/>
    <p:sldId id="269" r:id="rId28"/>
    <p:sldId id="270" r:id="rId29"/>
    <p:sldId id="323" r:id="rId30"/>
    <p:sldId id="271" r:id="rId31"/>
    <p:sldId id="272" r:id="rId32"/>
    <p:sldId id="273" r:id="rId33"/>
    <p:sldId id="275" r:id="rId34"/>
    <p:sldId id="276" r:id="rId35"/>
    <p:sldId id="278" r:id="rId36"/>
    <p:sldId id="279" r:id="rId37"/>
    <p:sldId id="280" r:id="rId38"/>
    <p:sldId id="324" r:id="rId39"/>
    <p:sldId id="285" r:id="rId40"/>
    <p:sldId id="295" r:id="rId41"/>
  </p:sldIdLst>
  <p:sldSz cx="9144000" cy="6858000" type="screen4x3"/>
  <p:notesSz cx="7315200" cy="96012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1B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2" autoAdjust="0"/>
    <p:restoredTop sz="95128" autoAdjust="0"/>
  </p:normalViewPr>
  <p:slideViewPr>
    <p:cSldViewPr>
      <p:cViewPr varScale="1">
        <p:scale>
          <a:sx n="80" d="100"/>
          <a:sy n="80" d="100"/>
        </p:scale>
        <p:origin x="1536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455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842" y="-10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76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>
              <a:defRPr sz="1300"/>
            </a:lvl1pPr>
          </a:lstStyle>
          <a:p>
            <a:fld id="{35BDB618-9D75-445C-AF1A-0FE260979938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7" tIns="48324" rIns="96647" bIns="483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7" tIns="48324" rIns="96647" bIns="4832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>
              <a:defRPr sz="1300"/>
            </a:lvl1pPr>
          </a:lstStyle>
          <a:p>
            <a:fld id="{71C77D7E-7C5D-449D-98F1-8812FDFC5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32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590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64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62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994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41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3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235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44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8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901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667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0505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920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65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050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6136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6676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330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4710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769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538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8392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674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7408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819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56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289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5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828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521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2587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6802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445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775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8624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022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1066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090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1698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77D7E-7C5D-449D-98F1-8812FDFC59B9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85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AE6C30-77E0-4156-A33B-F26B40C04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94B7BE-D57A-4D40-AE64-5AE9364A6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356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749F18-989D-4F25-9B0D-3E1F8DE151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39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91600" cy="1143000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9625" y="1402399"/>
            <a:ext cx="8458200" cy="510507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 marL="1143000" indent="-228600">
              <a:spcBef>
                <a:spcPts val="0"/>
              </a:spcBef>
              <a:buFont typeface="Arial" panose="020B0604020202020204" pitchFamily="34" charset="0"/>
              <a:buChar char="•"/>
              <a:defRPr sz="2600"/>
            </a:lvl3pPr>
            <a:lvl4pPr>
              <a:spcBef>
                <a:spcPts val="0"/>
              </a:spcBef>
              <a:defRPr/>
            </a:lvl4pPr>
            <a:lvl5pPr marL="2057400" indent="-228600">
              <a:spcBef>
                <a:spcPts val="0"/>
              </a:spcBef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176F76-65CD-46A3-A9DF-568B85D9B2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5" y="6547103"/>
            <a:ext cx="865775" cy="3108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591FBF-A763-40E7-AC70-35C575A41E38}"/>
              </a:ext>
            </a:extLst>
          </p:cNvPr>
          <p:cNvSpPr txBox="1"/>
          <p:nvPr userDrawn="1"/>
        </p:nvSpPr>
        <p:spPr>
          <a:xfrm>
            <a:off x="6990460" y="6547103"/>
            <a:ext cx="1709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C58360-7E0F-43A3-B29F-F2B4CB06C34C}" type="slidenum">
              <a:rPr lang="en-US" sz="1400" smtClean="0"/>
              <a:pPr algn="r"/>
              <a:t>‹#›</a:t>
            </a:fld>
            <a:endParaRPr lang="en-US" sz="14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8BE6E5-1532-4DC3-90FE-F0CCFD2C1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5" y="6547103"/>
            <a:ext cx="865775" cy="3108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6588E4-7440-4560-8631-C42FC0DA0BF3}"/>
              </a:ext>
            </a:extLst>
          </p:cNvPr>
          <p:cNvSpPr txBox="1"/>
          <p:nvPr userDrawn="1"/>
        </p:nvSpPr>
        <p:spPr>
          <a:xfrm>
            <a:off x="6990460" y="6547103"/>
            <a:ext cx="1709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C58360-7E0F-43A3-B29F-F2B4CB06C34C}" type="slidenum">
              <a:rPr lang="en-US" sz="1400" smtClean="0"/>
              <a:pPr algn="r"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04978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3962"/>
            <a:ext cx="8458200" cy="4922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ACA08-4717-4898-B585-6084679548E2}" type="datetime1">
              <a:rPr lang="en-US" smtClean="0"/>
              <a:pPr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2883CC3-0F98-4DE4-85ED-EE747FB7CA0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62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800" b="0" kern="1200" cap="none" spc="0">
          <a:ln w="0"/>
          <a:solidFill>
            <a:schemeClr val="tx1"/>
          </a:solidFill>
          <a:effectLst>
            <a:outerShdw blurRad="38100" dist="19050" dir="2700000" algn="tl" rotWithShape="0">
              <a:schemeClr val="dk1">
                <a:alpha val="40000"/>
              </a:schemeClr>
            </a:outerShdw>
          </a:effectLst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slide" Target="slide38.xml"/><Relationship Id="rId4" Type="http://schemas.openxmlformats.org/officeDocument/2006/relationships/slide" Target="slide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CDDC54-8515-4979-9AE9-989F10470F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609600"/>
            <a:ext cx="9144000" cy="6096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000" dirty="0">
                <a:effectLst/>
              </a:rPr>
              <a:t>Personal Financial Planning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To describe the family life cycle. </a:t>
            </a:r>
          </a:p>
          <a:p>
            <a:pPr lvl="0"/>
            <a:r>
              <a:rPr lang="en-US" dirty="0"/>
              <a:t>To formulate a personal budget.</a:t>
            </a:r>
          </a:p>
          <a:p>
            <a:pPr lvl="0"/>
            <a:r>
              <a:rPr lang="en-US" dirty="0"/>
              <a:t>To describe the various tools available to invest extra funds.</a:t>
            </a:r>
          </a:p>
          <a:p>
            <a:pPr lvl="0"/>
            <a:r>
              <a:rPr lang="en-US" dirty="0"/>
              <a:t>To associate risks involved with various types of investments.</a:t>
            </a:r>
          </a:p>
          <a:p>
            <a:pPr lvl="0"/>
            <a:r>
              <a:rPr lang="en-US" dirty="0"/>
              <a:t>To compare traditional IRAs with Roth IRAs. </a:t>
            </a:r>
          </a:p>
          <a:p>
            <a:pPr lvl="0"/>
            <a:r>
              <a:rPr lang="en-US" dirty="0"/>
              <a:t>To examine how economic conditions affect personal finances.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Menu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0" indent="0">
              <a:spcAft>
                <a:spcPts val="2000"/>
              </a:spcAft>
              <a:buNone/>
            </a:pPr>
            <a:r>
              <a:rPr lang="en-US" dirty="0"/>
              <a:t>Family Life Cycle &amp; Budgeting</a:t>
            </a:r>
          </a:p>
          <a:p>
            <a:pPr marL="2286000" indent="0">
              <a:spcAft>
                <a:spcPts val="2000"/>
              </a:spcAft>
              <a:buNone/>
            </a:pPr>
            <a:r>
              <a:rPr lang="en-US" dirty="0"/>
              <a:t>CDs, IRAs &amp; Other Saving Plans</a:t>
            </a:r>
          </a:p>
          <a:p>
            <a:pPr marL="2743200" lvl="1" indent="0">
              <a:spcAft>
                <a:spcPts val="2000"/>
              </a:spcAft>
              <a:buNone/>
            </a:pPr>
            <a:r>
              <a:rPr lang="en-US" sz="2600" dirty="0"/>
              <a:t>Expert Tips &amp; Advice </a:t>
            </a:r>
            <a:r>
              <a:rPr lang="en-US" sz="2600" i="1" dirty="0"/>
              <a:t>Video Segment</a:t>
            </a:r>
          </a:p>
        </p:txBody>
      </p:sp>
      <p:sp>
        <p:nvSpPr>
          <p:cNvPr id="5" name="Rectangle 4" descr="Button link to Family Life Cycle and Budgeting segment.&#10;">
            <a:hlinkClick r:id="rId3" action="ppaction://hlinksldjump"/>
          </p:cNvPr>
          <p:cNvSpPr/>
          <p:nvPr/>
        </p:nvSpPr>
        <p:spPr>
          <a:xfrm>
            <a:off x="2209800" y="1524000"/>
            <a:ext cx="381000" cy="381000"/>
          </a:xfrm>
          <a:prstGeom prst="rect">
            <a:avLst/>
          </a:prstGeom>
          <a:solidFill>
            <a:srgbClr val="01B0AD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 descr="Button link to CDs, IRAs and Other Saving Plans segment.">
            <a:hlinkClick r:id="rId4" action="ppaction://hlinksldjump"/>
          </p:cNvPr>
          <p:cNvSpPr/>
          <p:nvPr/>
        </p:nvSpPr>
        <p:spPr>
          <a:xfrm>
            <a:off x="2209800" y="2224383"/>
            <a:ext cx="381000" cy="381000"/>
          </a:xfrm>
          <a:prstGeom prst="rect">
            <a:avLst/>
          </a:prstGeom>
          <a:solidFill>
            <a:srgbClr val="01B0AD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 descr="Button link to Expert Tips and Advice Video Segment.">
            <a:hlinkClick r:id="rId5" action="ppaction://hlinksldjump"/>
          </p:cNvPr>
          <p:cNvSpPr/>
          <p:nvPr/>
        </p:nvSpPr>
        <p:spPr>
          <a:xfrm>
            <a:off x="2667000" y="2924766"/>
            <a:ext cx="381000" cy="381000"/>
          </a:xfrm>
          <a:prstGeom prst="rect">
            <a:avLst/>
          </a:prstGeom>
          <a:solidFill>
            <a:srgbClr val="3333CC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AF1C-C1C9-4674-9BE4-6E55E09B61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533400"/>
            <a:ext cx="9144000" cy="5334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000" dirty="0"/>
              <a:t>Personal Financial Planning: Family Life Cycle and Budgeting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624" y="1402399"/>
            <a:ext cx="8641975" cy="5105079"/>
          </a:xfrm>
        </p:spPr>
        <p:txBody>
          <a:bodyPr/>
          <a:lstStyle/>
          <a:p>
            <a:pPr lvl="0"/>
            <a:r>
              <a:rPr lang="en-US" dirty="0"/>
              <a:t>Are the focal points of developing a personal financial plan</a:t>
            </a:r>
          </a:p>
          <a:p>
            <a:pPr lvl="0"/>
            <a:r>
              <a:rPr lang="en-US" dirty="0"/>
              <a:t>Can be either: </a:t>
            </a:r>
          </a:p>
          <a:p>
            <a:pPr lvl="1"/>
            <a:r>
              <a:rPr lang="en-US" dirty="0"/>
              <a:t>short-term</a:t>
            </a:r>
          </a:p>
          <a:p>
            <a:pPr lvl="2"/>
            <a:r>
              <a:rPr lang="en-US" dirty="0"/>
              <a:t>usually less than one year, such as:</a:t>
            </a:r>
          </a:p>
          <a:p>
            <a:pPr lvl="3"/>
            <a:r>
              <a:rPr lang="en-US" dirty="0"/>
              <a:t>a vacation or piece of furniture</a:t>
            </a:r>
          </a:p>
          <a:p>
            <a:pPr lvl="1"/>
            <a:r>
              <a:rPr lang="en-US" dirty="0"/>
              <a:t>long-term </a:t>
            </a:r>
          </a:p>
          <a:p>
            <a:pPr lvl="2"/>
            <a:r>
              <a:rPr lang="en-US" dirty="0"/>
              <a:t>usually more than one year, such as:</a:t>
            </a:r>
          </a:p>
          <a:p>
            <a:pPr lvl="3"/>
            <a:r>
              <a:rPr lang="en-US" dirty="0"/>
              <a:t> a house, education or retirement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624" y="1402399"/>
            <a:ext cx="8641975" cy="5105079"/>
          </a:xfrm>
        </p:spPr>
        <p:txBody>
          <a:bodyPr/>
          <a:lstStyle/>
          <a:p>
            <a:pPr lvl="0"/>
            <a:r>
              <a:rPr lang="en-US" dirty="0"/>
              <a:t>Need to have a set of priorities and a target date for achievement</a:t>
            </a:r>
          </a:p>
          <a:p>
            <a:pPr lvl="0"/>
            <a:r>
              <a:rPr lang="en-US" dirty="0"/>
              <a:t>Require constant updating as a result of the changing family life cycle</a:t>
            </a:r>
          </a:p>
        </p:txBody>
      </p:sp>
      <p:pic>
        <p:nvPicPr>
          <p:cNvPr id="5" name="Picture 4" descr="Image of a goals notebook. ">
            <a:extLst>
              <a:ext uri="{FF2B5EF4-FFF2-40B4-BE49-F238E27FC236}">
                <a16:creationId xmlns:a16="http://schemas.microsoft.com/office/drawing/2014/main" id="{51E6D344-4428-402E-B1C8-ADF7F05252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3954938"/>
            <a:ext cx="35433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38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Explains how a person changes financial position, earnings, consumption and savings throughout the life cycle</a:t>
            </a:r>
          </a:p>
          <a:p>
            <a:pPr lvl="0"/>
            <a:r>
              <a:rPr lang="en-US" dirty="0"/>
              <a:t>Was introduced by marketers to define target markets, for example:</a:t>
            </a:r>
          </a:p>
          <a:p>
            <a:pPr lvl="1"/>
            <a:r>
              <a:rPr lang="en-US" dirty="0"/>
              <a:t>a single male of 30 will most likely not purchase diapers</a:t>
            </a:r>
          </a:p>
          <a:p>
            <a:pPr lvl="1"/>
            <a:r>
              <a:rPr lang="en-US" dirty="0"/>
              <a:t>a married male of 30 with an infant will purchase many diapers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Was extended to the realm of personal finance in 2000</a:t>
            </a:r>
          </a:p>
          <a:p>
            <a:pPr lvl="0"/>
            <a:r>
              <a:rPr lang="en-US" dirty="0"/>
              <a:t>Is categorized into eight stages:</a:t>
            </a:r>
          </a:p>
          <a:p>
            <a:pPr lvl="1"/>
            <a:r>
              <a:rPr lang="en-US" dirty="0"/>
              <a:t>younger single</a:t>
            </a:r>
          </a:p>
          <a:p>
            <a:pPr lvl="1"/>
            <a:r>
              <a:rPr lang="en-US" dirty="0"/>
              <a:t>younger couple, no children</a:t>
            </a:r>
          </a:p>
          <a:p>
            <a:pPr lvl="1"/>
            <a:r>
              <a:rPr lang="en-US" dirty="0"/>
              <a:t>couple, dependent children</a:t>
            </a:r>
          </a:p>
          <a:p>
            <a:pPr lvl="1"/>
            <a:r>
              <a:rPr lang="en-US" dirty="0"/>
              <a:t>single, dependent children</a:t>
            </a:r>
          </a:p>
          <a:p>
            <a:pPr lvl="1"/>
            <a:r>
              <a:rPr lang="en-US" dirty="0"/>
              <a:t>older couple, independent children</a:t>
            </a:r>
          </a:p>
          <a:p>
            <a:pPr lvl="1"/>
            <a:r>
              <a:rPr lang="en-US" dirty="0"/>
              <a:t>older single</a:t>
            </a:r>
          </a:p>
          <a:p>
            <a:pPr lvl="1"/>
            <a:r>
              <a:rPr lang="en-US" dirty="0"/>
              <a:t>couple, retired</a:t>
            </a:r>
          </a:p>
          <a:p>
            <a:pPr lvl="1"/>
            <a:r>
              <a:rPr lang="en-US" dirty="0"/>
              <a:t>single, retired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Categorization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Provides a framework to examine important issues for a variety of family units</a:t>
            </a:r>
          </a:p>
          <a:p>
            <a:pPr lvl="0"/>
            <a:r>
              <a:rPr lang="en-US" dirty="0"/>
              <a:t>Allows personal finance professionals to argue the first four </a:t>
            </a:r>
            <a:br>
              <a:rPr lang="en-US" dirty="0"/>
            </a:br>
            <a:r>
              <a:rPr lang="en-US" dirty="0"/>
              <a:t>stages involve a </a:t>
            </a:r>
            <a:br>
              <a:rPr lang="en-US" dirty="0"/>
            </a:br>
            <a:r>
              <a:rPr lang="en-US" dirty="0"/>
              <a:t>greater need for</a:t>
            </a:r>
            <a:br>
              <a:rPr lang="en-US" dirty="0"/>
            </a:br>
            <a:r>
              <a:rPr lang="en-US" dirty="0"/>
              <a:t>budgeting</a:t>
            </a:r>
          </a:p>
        </p:txBody>
      </p:sp>
      <p:pic>
        <p:nvPicPr>
          <p:cNvPr id="7" name="Picture 6" descr="Image of two people working at a table. ">
            <a:extLst>
              <a:ext uri="{FF2B5EF4-FFF2-40B4-BE49-F238E27FC236}">
                <a16:creationId xmlns:a16="http://schemas.microsoft.com/office/drawing/2014/main" id="{5DAF0F22-613B-410E-8A00-1A34F5DE28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429000"/>
            <a:ext cx="4343400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Categorization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Differentiates the various financial planning issues among groups, for example:</a:t>
            </a:r>
          </a:p>
          <a:p>
            <a:pPr lvl="1"/>
            <a:r>
              <a:rPr lang="en-US" dirty="0"/>
              <a:t>a single person with children is going to have financial needs such as preparing for college and putting food on the table</a:t>
            </a:r>
          </a:p>
          <a:p>
            <a:pPr lvl="1"/>
            <a:r>
              <a:rPr lang="en-US" dirty="0"/>
              <a:t>a single person who is retired will have financial needs such as traveling and investing in hobbies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Scholars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Recommend the life cycle as the initial tool when evaluating a family unit</a:t>
            </a:r>
          </a:p>
          <a:p>
            <a:pPr lvl="0"/>
            <a:r>
              <a:rPr lang="en-US" dirty="0"/>
              <a:t>Argue financial behavior does conform to the eight stages within the family life cycle</a:t>
            </a:r>
          </a:p>
          <a:p>
            <a:pPr lvl="0"/>
            <a:r>
              <a:rPr lang="en-US" dirty="0"/>
              <a:t>Recognize faults in the family life cycle model, for example:</a:t>
            </a:r>
          </a:p>
          <a:p>
            <a:pPr lvl="1"/>
            <a:r>
              <a:rPr lang="en-US" dirty="0"/>
              <a:t>goal-planning is not strongly emphasized, focuses more on the “here and now”</a:t>
            </a:r>
          </a:p>
          <a:p>
            <a:pPr lvl="1"/>
            <a:r>
              <a:rPr lang="en-US" dirty="0"/>
              <a:t>fails to incorporate an empirical way to measure consumption and satisfaction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Financial Process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Begins with budgeting finances</a:t>
            </a:r>
          </a:p>
          <a:p>
            <a:pPr lvl="1"/>
            <a:r>
              <a:rPr lang="en-US" dirty="0"/>
              <a:t>calculate income sources (fixed and variable)</a:t>
            </a:r>
          </a:p>
          <a:p>
            <a:pPr lvl="2"/>
            <a:r>
              <a:rPr lang="en-US" dirty="0"/>
              <a:t>salary </a:t>
            </a:r>
          </a:p>
          <a:p>
            <a:pPr lvl="2"/>
            <a:r>
              <a:rPr lang="en-US" dirty="0"/>
              <a:t>savings account</a:t>
            </a:r>
          </a:p>
          <a:p>
            <a:pPr lvl="2"/>
            <a:r>
              <a:rPr lang="en-US" dirty="0"/>
              <a:t>benefits (Social Security, alimony)</a:t>
            </a:r>
          </a:p>
          <a:p>
            <a:pPr lvl="1"/>
            <a:r>
              <a:rPr lang="en-US" dirty="0"/>
              <a:t>calculate expenses </a:t>
            </a:r>
            <a:br>
              <a:rPr lang="en-US" dirty="0"/>
            </a:br>
            <a:r>
              <a:rPr lang="en-US" dirty="0"/>
              <a:t>(fixed and variable)</a:t>
            </a:r>
          </a:p>
          <a:p>
            <a:pPr lvl="2"/>
            <a:r>
              <a:rPr lang="en-US" dirty="0"/>
              <a:t>rent</a:t>
            </a:r>
          </a:p>
          <a:p>
            <a:pPr lvl="2"/>
            <a:r>
              <a:rPr lang="en-US" dirty="0"/>
              <a:t>utilities</a:t>
            </a:r>
          </a:p>
          <a:p>
            <a:pPr lvl="2"/>
            <a:r>
              <a:rPr lang="en-US" dirty="0"/>
              <a:t>insurance</a:t>
            </a:r>
          </a:p>
          <a:p>
            <a:pPr lvl="2"/>
            <a:r>
              <a:rPr lang="en-US" dirty="0"/>
              <a:t>food</a:t>
            </a:r>
          </a:p>
        </p:txBody>
      </p:sp>
      <p:pic>
        <p:nvPicPr>
          <p:cNvPr id="4" name="Picture 3" descr="Image of financial paperwork and a calculator. ">
            <a:extLst>
              <a:ext uri="{FF2B5EF4-FFF2-40B4-BE49-F238E27FC236}">
                <a16:creationId xmlns:a16="http://schemas.microsoft.com/office/drawing/2014/main" id="{B1A73770-855A-4174-A5E6-B730B803C4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780" y="3749597"/>
            <a:ext cx="41148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Recording Accurate Financial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extremely important so individuals can:</a:t>
            </a:r>
          </a:p>
          <a:p>
            <a:pPr lvl="1"/>
            <a:r>
              <a:rPr lang="en-US" dirty="0"/>
              <a:t>track expenses and income</a:t>
            </a:r>
          </a:p>
          <a:p>
            <a:pPr lvl="1"/>
            <a:r>
              <a:rPr lang="en-US" dirty="0"/>
              <a:t>apply for additional funds</a:t>
            </a:r>
          </a:p>
          <a:p>
            <a:pPr lvl="1"/>
            <a:r>
              <a:rPr lang="en-US" dirty="0"/>
              <a:t>save time and accounting costs</a:t>
            </a:r>
          </a:p>
          <a:p>
            <a:pPr lvl="1"/>
            <a:r>
              <a:rPr lang="en-US" dirty="0"/>
              <a:t>pay taxes on time</a:t>
            </a:r>
          </a:p>
          <a:p>
            <a:pPr lvl="1"/>
            <a:r>
              <a:rPr lang="en-US" dirty="0"/>
              <a:t>mitigate errors</a:t>
            </a:r>
          </a:p>
          <a:p>
            <a:pPr lvl="1"/>
            <a:r>
              <a:rPr lang="en-US" dirty="0"/>
              <a:t>correctly budget finances</a:t>
            </a:r>
          </a:p>
        </p:txBody>
      </p:sp>
    </p:spTree>
    <p:extLst>
      <p:ext uri="{BB962C8B-B14F-4D97-AF65-F5344CB8AC3E}">
        <p14:creationId xmlns:p14="http://schemas.microsoft.com/office/powerpoint/2010/main" val="92054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Assist in planning financial situations throughout the year</a:t>
            </a:r>
          </a:p>
          <a:p>
            <a:pPr lvl="0"/>
            <a:r>
              <a:rPr lang="en-US" dirty="0"/>
              <a:t>Identify shortages before they happen</a:t>
            </a:r>
          </a:p>
          <a:p>
            <a:pPr lvl="0"/>
            <a:r>
              <a:rPr lang="en-US" dirty="0"/>
              <a:t>Act as a control mechanism in regard to the way money is spent</a:t>
            </a:r>
          </a:p>
          <a:p>
            <a:pPr lvl="0"/>
            <a:r>
              <a:rPr lang="en-US" dirty="0"/>
              <a:t>Allow the larger picture to be seen</a:t>
            </a:r>
          </a:p>
          <a:p>
            <a:pPr lvl="0"/>
            <a:r>
              <a:rPr lang="en-US" dirty="0"/>
              <a:t>Assist in reorganizing finances to reduce debt or increase savings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If…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Expenses exceed income</a:t>
            </a:r>
          </a:p>
          <a:p>
            <a:pPr lvl="1"/>
            <a:r>
              <a:rPr lang="en-US" dirty="0"/>
              <a:t>cut down</a:t>
            </a:r>
          </a:p>
          <a:p>
            <a:pPr lvl="2"/>
            <a:r>
              <a:rPr lang="en-US" dirty="0"/>
              <a:t>do not eat out as much</a:t>
            </a:r>
          </a:p>
          <a:p>
            <a:pPr lvl="2"/>
            <a:r>
              <a:rPr lang="en-US" dirty="0"/>
              <a:t>get the best prices possible</a:t>
            </a:r>
          </a:p>
          <a:p>
            <a:pPr lvl="1"/>
            <a:r>
              <a:rPr lang="en-US" dirty="0"/>
              <a:t>increase income sources</a:t>
            </a:r>
          </a:p>
          <a:p>
            <a:pPr lvl="2"/>
            <a:r>
              <a:rPr lang="en-US" dirty="0"/>
              <a:t>invest in stacked certificates of deposit (CDs)</a:t>
            </a:r>
          </a:p>
          <a:p>
            <a:pPr lvl="2"/>
            <a:r>
              <a:rPr lang="en-US" dirty="0"/>
              <a:t>obtain another job</a:t>
            </a:r>
          </a:p>
          <a:p>
            <a:pPr lvl="1"/>
            <a:r>
              <a:rPr lang="en-US" dirty="0"/>
              <a:t>consolidate debt</a:t>
            </a:r>
          </a:p>
          <a:p>
            <a:pPr lvl="2"/>
            <a:r>
              <a:rPr lang="en-US" dirty="0"/>
              <a:t>consumer loan</a:t>
            </a:r>
          </a:p>
          <a:p>
            <a:pPr lvl="2"/>
            <a:r>
              <a:rPr lang="en-US" dirty="0"/>
              <a:t>home equity loan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Income exceeds expenses</a:t>
            </a:r>
          </a:p>
          <a:p>
            <a:pPr lvl="1"/>
            <a:r>
              <a:rPr lang="en-US" dirty="0"/>
              <a:t>research investment and savings options</a:t>
            </a:r>
          </a:p>
          <a:p>
            <a:pPr lvl="2"/>
            <a:r>
              <a:rPr lang="en-US" dirty="0"/>
              <a:t>certificates of deposit</a:t>
            </a:r>
          </a:p>
          <a:p>
            <a:pPr lvl="2"/>
            <a:r>
              <a:rPr lang="en-US" dirty="0"/>
              <a:t>401K/IRA plans</a:t>
            </a:r>
          </a:p>
          <a:p>
            <a:pPr lvl="2"/>
            <a:r>
              <a:rPr lang="en-US" dirty="0"/>
              <a:t>mutual funds</a:t>
            </a:r>
          </a:p>
          <a:p>
            <a:pPr lvl="2"/>
            <a:r>
              <a:rPr lang="en-US" dirty="0"/>
              <a:t>stock market</a:t>
            </a:r>
          </a:p>
        </p:txBody>
      </p:sp>
      <p:pic>
        <p:nvPicPr>
          <p:cNvPr id="7" name="Picture 6" descr="Image of the stock market. ">
            <a:extLst>
              <a:ext uri="{FF2B5EF4-FFF2-40B4-BE49-F238E27FC236}">
                <a16:creationId xmlns:a16="http://schemas.microsoft.com/office/drawing/2014/main" id="{BDC1623C-5B1D-4110-BFE1-74B27EF0DF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124200"/>
            <a:ext cx="4267200" cy="2844800"/>
          </a:xfrm>
          <a:prstGeom prst="rect">
            <a:avLst/>
          </a:prstGeom>
        </p:spPr>
      </p:pic>
      <p:pic>
        <p:nvPicPr>
          <p:cNvPr id="6" name="Picture 5" descr="Link to Main Menu.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15200" y="6120064"/>
            <a:ext cx="950976" cy="71323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00271C-03B2-4ED9-B028-1E60DEC08E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000" dirty="0"/>
              <a:t>Personal Financial Planning: CDs, IRAs and Other Savings Plans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Bank Accounts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 </a:t>
            </a:r>
          </a:p>
          <a:p>
            <a:pPr lvl="1"/>
            <a:r>
              <a:rPr lang="en-US" dirty="0"/>
              <a:t>checking </a:t>
            </a:r>
          </a:p>
          <a:p>
            <a:pPr lvl="1"/>
            <a:r>
              <a:rPr lang="en-US" dirty="0"/>
              <a:t>savings</a:t>
            </a:r>
          </a:p>
          <a:p>
            <a:pPr lvl="1"/>
            <a:r>
              <a:rPr lang="en-US" dirty="0"/>
              <a:t>certificate of deposit (CD) </a:t>
            </a:r>
          </a:p>
          <a:p>
            <a:pPr lvl="1"/>
            <a:r>
              <a:rPr lang="en-US" dirty="0"/>
              <a:t>401K plans </a:t>
            </a:r>
          </a:p>
        </p:txBody>
      </p:sp>
      <p:pic>
        <p:nvPicPr>
          <p:cNvPr id="6" name="Picture 5" descr="Image of a 401(k) form. ">
            <a:extLst>
              <a:ext uri="{FF2B5EF4-FFF2-40B4-BE49-F238E27FC236}">
                <a16:creationId xmlns:a16="http://schemas.microsoft.com/office/drawing/2014/main" id="{00B92779-570D-4710-8BE8-AB44052033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451264"/>
            <a:ext cx="403860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318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Checking Accounts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 users to withdraw and deposit money through: </a:t>
            </a:r>
          </a:p>
          <a:p>
            <a:pPr lvl="1"/>
            <a:r>
              <a:rPr lang="en-US" dirty="0"/>
              <a:t>checks</a:t>
            </a:r>
          </a:p>
          <a:p>
            <a:pPr lvl="1"/>
            <a:r>
              <a:rPr lang="en-US" dirty="0"/>
              <a:t>ATM</a:t>
            </a:r>
          </a:p>
          <a:p>
            <a:pPr lvl="1"/>
            <a:r>
              <a:rPr lang="en-US" dirty="0"/>
              <a:t>electronic debits </a:t>
            </a:r>
          </a:p>
        </p:txBody>
      </p:sp>
      <p:pic>
        <p:nvPicPr>
          <p:cNvPr id="5" name="Picture 4" descr="Image of someone using an ATM. ">
            <a:extLst>
              <a:ext uri="{FF2B5EF4-FFF2-40B4-BE49-F238E27FC236}">
                <a16:creationId xmlns:a16="http://schemas.microsoft.com/office/drawing/2014/main" id="{4DD4153C-6101-4392-A0C6-1BC940B705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526445"/>
            <a:ext cx="44577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278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Account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Disadvantages may include: </a:t>
            </a:r>
          </a:p>
          <a:p>
            <a:pPr lvl="1"/>
            <a:r>
              <a:rPr lang="en-US" dirty="0"/>
              <a:t>ATM withdraw fees </a:t>
            </a:r>
          </a:p>
          <a:p>
            <a:pPr lvl="1"/>
            <a:r>
              <a:rPr lang="en-US" dirty="0"/>
              <a:t>withdraw limits </a:t>
            </a:r>
          </a:p>
          <a:p>
            <a:pPr lvl="1"/>
            <a:r>
              <a:rPr lang="en-US" dirty="0"/>
              <a:t>overdraft fees</a:t>
            </a:r>
          </a:p>
          <a:p>
            <a:r>
              <a:rPr lang="en-US" dirty="0"/>
              <a:t>Advantages may include: </a:t>
            </a:r>
          </a:p>
          <a:p>
            <a:pPr lvl="1"/>
            <a:r>
              <a:rPr lang="en-US" dirty="0"/>
              <a:t>no monthly fee to keep account open</a:t>
            </a:r>
          </a:p>
          <a:p>
            <a:pPr lvl="2"/>
            <a:r>
              <a:rPr lang="en-US" dirty="0"/>
              <a:t>some financial institutions charge a fee if the minimum balance is not maintained </a:t>
            </a:r>
          </a:p>
          <a:p>
            <a:pPr lvl="1"/>
            <a:r>
              <a:rPr lang="en-US" dirty="0"/>
              <a:t>free online banking </a:t>
            </a:r>
          </a:p>
          <a:p>
            <a:pPr lvl="1"/>
            <a:r>
              <a:rPr lang="en-US" dirty="0"/>
              <a:t>free bill pay </a:t>
            </a:r>
          </a:p>
          <a:p>
            <a:pPr lvl="1"/>
            <a:r>
              <a:rPr lang="en-US" dirty="0"/>
              <a:t>free direct deposit </a:t>
            </a:r>
          </a:p>
        </p:txBody>
      </p:sp>
    </p:spTree>
    <p:extLst>
      <p:ext uri="{BB962C8B-B14F-4D97-AF65-F5344CB8AC3E}">
        <p14:creationId xmlns:p14="http://schemas.microsoft.com/office/powerpoint/2010/main" val="25592125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Savings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 users to: </a:t>
            </a:r>
          </a:p>
          <a:p>
            <a:pPr lvl="1"/>
            <a:r>
              <a:rPr lang="en-US" dirty="0"/>
              <a:t>manage money for long-term financial goals</a:t>
            </a:r>
          </a:p>
          <a:p>
            <a:pPr lvl="1"/>
            <a:r>
              <a:rPr lang="en-US" dirty="0"/>
              <a:t>have money for emergency use </a:t>
            </a:r>
          </a:p>
          <a:p>
            <a:pPr lvl="1"/>
            <a:r>
              <a:rPr lang="en-US" dirty="0"/>
              <a:t>have $250,000 worth of funds insured by the Federal Deposit Insurance Corporation (FDIC)</a:t>
            </a:r>
          </a:p>
        </p:txBody>
      </p:sp>
      <p:pic>
        <p:nvPicPr>
          <p:cNvPr id="5" name="Picture 4" descr="Image of someone working on the computer with saving account pulled up. ">
            <a:extLst>
              <a:ext uri="{FF2B5EF4-FFF2-40B4-BE49-F238E27FC236}">
                <a16:creationId xmlns:a16="http://schemas.microsoft.com/office/drawing/2014/main" id="{758BED14-9342-48D0-9E54-DAF43C16C9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0" y="3805579"/>
            <a:ext cx="4343400" cy="290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01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Savings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Have the disadvantage of a limited number of transfers or transactions</a:t>
            </a:r>
          </a:p>
          <a:p>
            <a:pPr lvl="1"/>
            <a:r>
              <a:rPr lang="en-US" dirty="0"/>
              <a:t>the Federal Reserve limits number of “convenient” transfers or withdraws to six a month </a:t>
            </a:r>
          </a:p>
          <a:p>
            <a:r>
              <a:rPr lang="en-US" dirty="0"/>
              <a:t>Have the advantage of earing interest on money in the account as well as keeping it safe </a:t>
            </a:r>
          </a:p>
        </p:txBody>
      </p:sp>
    </p:spTree>
    <p:extLst>
      <p:ext uri="{BB962C8B-B14F-4D97-AF65-F5344CB8AC3E}">
        <p14:creationId xmlns:p14="http://schemas.microsoft.com/office/powerpoint/2010/main" val="1271635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Steps to Open a Banking Account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Choose a financial institution</a:t>
            </a:r>
          </a:p>
          <a:p>
            <a:r>
              <a:rPr lang="en-US" dirty="0"/>
              <a:t>Visit the bank branch or website</a:t>
            </a:r>
          </a:p>
          <a:p>
            <a:r>
              <a:rPr lang="en-US" dirty="0"/>
              <a:t>Pick the type of checking account wanted</a:t>
            </a:r>
          </a:p>
          <a:p>
            <a:r>
              <a:rPr lang="en-US" dirty="0"/>
              <a:t>Provide information to the institution</a:t>
            </a:r>
          </a:p>
          <a:p>
            <a:r>
              <a:rPr lang="en-US" dirty="0"/>
              <a:t>Agree to terms</a:t>
            </a:r>
          </a:p>
          <a:p>
            <a:r>
              <a:rPr lang="en-US" dirty="0"/>
              <a:t>Print, sign and mail (if applicable) any documents needed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9625" y="5537537"/>
            <a:ext cx="8444750" cy="1015663"/>
          </a:xfrm>
          <a:prstGeom prst="rect">
            <a:avLst/>
          </a:prstGeom>
          <a:noFill/>
          <a:ln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 checking and savings accounts require a minimum amount be kept in the account or to open the account. Be sure and read the fine print, in order to not incur extra fees.</a:t>
            </a:r>
          </a:p>
        </p:txBody>
      </p:sp>
    </p:spTree>
    <p:extLst>
      <p:ext uri="{BB962C8B-B14F-4D97-AF65-F5344CB8AC3E}">
        <p14:creationId xmlns:p14="http://schemas.microsoft.com/office/powerpoint/2010/main" val="633513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of Deposit (CDs)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similar to a savings accounts, with the following exceptions:</a:t>
            </a:r>
          </a:p>
          <a:p>
            <a:pPr lvl="1"/>
            <a:r>
              <a:rPr lang="en-US" dirty="0"/>
              <a:t>CDs have higher interest rates</a:t>
            </a:r>
          </a:p>
          <a:p>
            <a:pPr lvl="1"/>
            <a:r>
              <a:rPr lang="en-US" dirty="0"/>
              <a:t>CDs have fixed terms</a:t>
            </a:r>
          </a:p>
          <a:p>
            <a:pPr lvl="2"/>
            <a:r>
              <a:rPr lang="en-US" dirty="0"/>
              <a:t>must invest an amount of cash for six months, 12 months, 18 months, etc. </a:t>
            </a:r>
          </a:p>
          <a:p>
            <a:pPr lvl="1"/>
            <a:r>
              <a:rPr lang="en-US" dirty="0"/>
              <a:t>CDs have a fixed interest rate</a:t>
            </a:r>
          </a:p>
          <a:p>
            <a:pPr lvl="2"/>
            <a:r>
              <a:rPr lang="en-US" dirty="0"/>
              <a:t>interest rates of savings accounts fluctuate depending on the market, while CD interest rates cannot change as a result of poor or strong market performance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of Deposit (CDs)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Provides periodic income</a:t>
            </a:r>
          </a:p>
          <a:p>
            <a:pPr lvl="1"/>
            <a:r>
              <a:rPr lang="en-US" dirty="0"/>
              <a:t>at the end of the month</a:t>
            </a:r>
          </a:p>
          <a:p>
            <a:pPr lvl="2"/>
            <a:r>
              <a:rPr lang="en-US" dirty="0"/>
              <a:t>interest accrued can be mailed in the form of a check or can be transferred to a bank account</a:t>
            </a:r>
          </a:p>
        </p:txBody>
      </p:sp>
      <p:pic>
        <p:nvPicPr>
          <p:cNvPr id="5" name="Picture 4" descr="Image of a woman on a laptop with a transaction approved check. ">
            <a:extLst>
              <a:ext uri="{FF2B5EF4-FFF2-40B4-BE49-F238E27FC236}">
                <a16:creationId xmlns:a16="http://schemas.microsoft.com/office/drawing/2014/main" id="{8AA9FA83-5D0A-4837-A9F9-F2C61C62C0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525" y="3492141"/>
            <a:ext cx="4724400" cy="31496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 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Vary according to the: </a:t>
            </a:r>
          </a:p>
          <a:p>
            <a:pPr lvl="1"/>
            <a:r>
              <a:rPr lang="en-US" dirty="0"/>
              <a:t>size of the bank</a:t>
            </a:r>
          </a:p>
          <a:p>
            <a:pPr lvl="1"/>
            <a:r>
              <a:rPr lang="en-US" dirty="0"/>
              <a:t>length of maturity</a:t>
            </a:r>
          </a:p>
          <a:p>
            <a:pPr lvl="0"/>
            <a:r>
              <a:rPr lang="en-US" dirty="0"/>
              <a:t>Can secure a new loan with a lower interest rate, for example:</a:t>
            </a:r>
          </a:p>
          <a:p>
            <a:pPr lvl="1"/>
            <a:r>
              <a:rPr lang="en-US" dirty="0"/>
              <a:t>a car loan may have an interest rate of 9.75 percent; however, if a CD has been pledged as collateral and the CD rate is 5.75 percent, the loan rate will also be 5.75 percent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49" y="5845314"/>
            <a:ext cx="8448675" cy="707886"/>
          </a:xfrm>
          <a:prstGeom prst="rect">
            <a:avLst/>
          </a:prstGeom>
          <a:noFill/>
          <a:ln w="254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Collateral: property of value which can be transferred to a creditor in the event a person fails to repay the debt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401K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625" y="1402399"/>
            <a:ext cx="8489576" cy="5105079"/>
          </a:xfrm>
        </p:spPr>
        <p:txBody>
          <a:bodyPr/>
          <a:lstStyle/>
          <a:p>
            <a:pPr lvl="0"/>
            <a:r>
              <a:rPr lang="en-US" dirty="0"/>
              <a:t>Are employer-sponsored benefit plans</a:t>
            </a:r>
          </a:p>
          <a:p>
            <a:pPr lvl="0"/>
            <a:r>
              <a:rPr lang="en-US" dirty="0"/>
              <a:t>Provide individuals with the chance to put a portion of their earnings in a financial portfolio </a:t>
            </a:r>
          </a:p>
          <a:p>
            <a:pPr lvl="0"/>
            <a:r>
              <a:rPr lang="en-US" dirty="0"/>
              <a:t>Are exempt from income tax on the portion of earnings placed in a financial portfolio</a:t>
            </a:r>
          </a:p>
          <a:p>
            <a:pPr lvl="0"/>
            <a:r>
              <a:rPr lang="en-US" dirty="0"/>
              <a:t>Can be rolled over into an Individual Retirement Account or to a future employer’s 401K plan, in the event an individual changes employment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Can contribute a portion of their profit into employees 401K plans based on a formula</a:t>
            </a:r>
          </a:p>
          <a:p>
            <a:pPr lvl="1"/>
            <a:r>
              <a:rPr lang="en-US" dirty="0"/>
              <a:t>formulas vary based on: position in the company, years of service, age, department, geographic location, etc. </a:t>
            </a:r>
          </a:p>
          <a:p>
            <a:pPr lvl="0"/>
            <a:r>
              <a:rPr lang="en-US" dirty="0"/>
              <a:t>Have the right to enforce a vesting policy, for example:</a:t>
            </a:r>
          </a:p>
          <a:p>
            <a:pPr lvl="1"/>
            <a:r>
              <a:rPr lang="en-US" dirty="0"/>
              <a:t>employees may accrue profit sharing earnings; however, the employees are not entitled to the earnings until they have provided five years of service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Have to sponsor a 401K plan</a:t>
            </a:r>
          </a:p>
          <a:p>
            <a:pPr lvl="1"/>
            <a:r>
              <a:rPr lang="en-US" dirty="0"/>
              <a:t>individuals cannot start 401K plans on their own</a:t>
            </a:r>
          </a:p>
        </p:txBody>
      </p:sp>
      <p:pic>
        <p:nvPicPr>
          <p:cNvPr id="5" name="Picture 4" descr="Image of a retirement plan form. ">
            <a:extLst>
              <a:ext uri="{FF2B5EF4-FFF2-40B4-BE49-F238E27FC236}">
                <a16:creationId xmlns:a16="http://schemas.microsoft.com/office/drawing/2014/main" id="{89721FC7-5B3D-4E53-BA71-B3743FCA4F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535" y="3422708"/>
            <a:ext cx="4282929" cy="285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0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Individual Retirement Accounts (IRAs)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Allow individuals to open an account and begin saving funds toward retirement with tax benefits</a:t>
            </a:r>
          </a:p>
          <a:p>
            <a:pPr lvl="0"/>
            <a:r>
              <a:rPr lang="en-US" dirty="0"/>
              <a:t>Come in two different types:</a:t>
            </a:r>
          </a:p>
          <a:p>
            <a:pPr lvl="1"/>
            <a:r>
              <a:rPr lang="en-US" dirty="0"/>
              <a:t>traditional IRA</a:t>
            </a:r>
          </a:p>
          <a:p>
            <a:pPr lvl="1"/>
            <a:r>
              <a:rPr lang="en-US" dirty="0"/>
              <a:t>Roth IRA</a:t>
            </a:r>
          </a:p>
          <a:p>
            <a:pPr lvl="0"/>
            <a:r>
              <a:rPr lang="en-US" dirty="0"/>
              <a:t>Restrict the amount of cash which can contributed to the account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IRAs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Reduces tax liability, in other words, contributions are tax deductible</a:t>
            </a:r>
          </a:p>
          <a:p>
            <a:pPr lvl="0"/>
            <a:r>
              <a:rPr lang="en-US" dirty="0"/>
              <a:t>Require taxes be paid on interest </a:t>
            </a:r>
          </a:p>
          <a:p>
            <a:pPr lvl="0"/>
            <a:r>
              <a:rPr lang="en-US" dirty="0"/>
              <a:t>Includes the option to withdraw the money at the age of 59.5</a:t>
            </a:r>
          </a:p>
          <a:p>
            <a:pPr lvl="0"/>
            <a:r>
              <a:rPr lang="en-US" dirty="0"/>
              <a:t>Require withdrawing the money at the age of 70.5</a:t>
            </a:r>
          </a:p>
          <a:p>
            <a:pPr lvl="0"/>
            <a:r>
              <a:rPr lang="en-US" dirty="0"/>
              <a:t>Apply a 10 percent tax penalty on any withdrawals made before the age of 59.5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Roth IRAs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Do not provide a tax shelter on contributions, in other words, tax liability is not reduced</a:t>
            </a:r>
          </a:p>
          <a:p>
            <a:pPr lvl="0"/>
            <a:r>
              <a:rPr lang="en-US" dirty="0"/>
              <a:t>Do not require taxes paid on the interest</a:t>
            </a:r>
          </a:p>
          <a:p>
            <a:pPr lvl="0"/>
            <a:r>
              <a:rPr lang="en-US" dirty="0"/>
              <a:t>Can be withdrawn at any time</a:t>
            </a:r>
          </a:p>
        </p:txBody>
      </p:sp>
      <p:pic>
        <p:nvPicPr>
          <p:cNvPr id="5" name="Picture 4" descr="Image of an IRA search. ">
            <a:extLst>
              <a:ext uri="{FF2B5EF4-FFF2-40B4-BE49-F238E27FC236}">
                <a16:creationId xmlns:a16="http://schemas.microsoft.com/office/drawing/2014/main" id="{49293B01-AB1A-4760-A870-566682C1D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725" y="4182093"/>
            <a:ext cx="3810000" cy="252350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Mutual Funds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Consist of a portfolio of securities, such as:</a:t>
            </a:r>
          </a:p>
          <a:p>
            <a:pPr lvl="1"/>
            <a:r>
              <a:rPr lang="en-US" dirty="0"/>
              <a:t>common stock</a:t>
            </a:r>
          </a:p>
          <a:p>
            <a:pPr lvl="1"/>
            <a:r>
              <a:rPr lang="en-US" dirty="0"/>
              <a:t>bonds</a:t>
            </a:r>
          </a:p>
          <a:p>
            <a:pPr lvl="1"/>
            <a:r>
              <a:rPr lang="en-US" dirty="0"/>
              <a:t>money-market accounts</a:t>
            </a:r>
          </a:p>
          <a:p>
            <a:pPr lvl="0"/>
            <a:r>
              <a:rPr lang="en-US" dirty="0"/>
              <a:t>Are professionally managed</a:t>
            </a:r>
          </a:p>
        </p:txBody>
      </p:sp>
      <p:pic>
        <p:nvPicPr>
          <p:cNvPr id="5" name="Picture 4" descr="Image of graph paperwork on a laptop. ">
            <a:extLst>
              <a:ext uri="{FF2B5EF4-FFF2-40B4-BE49-F238E27FC236}">
                <a16:creationId xmlns:a16="http://schemas.microsoft.com/office/drawing/2014/main" id="{E65C7006-444C-4C21-B4B2-34BF59EA6E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425" y="3954938"/>
            <a:ext cx="4038600" cy="26924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Stocks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an investment in publicly traded companies</a:t>
            </a:r>
          </a:p>
          <a:p>
            <a:pPr lvl="0"/>
            <a:r>
              <a:rPr lang="en-US" dirty="0"/>
              <a:t>Provide ownership in a company</a:t>
            </a:r>
          </a:p>
          <a:p>
            <a:pPr lvl="0"/>
            <a:r>
              <a:rPr lang="en-US" dirty="0"/>
              <a:t>Consist of two types:</a:t>
            </a:r>
          </a:p>
          <a:p>
            <a:pPr lvl="1"/>
            <a:r>
              <a:rPr lang="en-US" dirty="0"/>
              <a:t>common: </a:t>
            </a:r>
          </a:p>
          <a:p>
            <a:pPr lvl="2"/>
            <a:r>
              <a:rPr lang="en-US" dirty="0"/>
              <a:t>voting rights in a company, last to receive dividends</a:t>
            </a:r>
          </a:p>
          <a:p>
            <a:pPr lvl="1"/>
            <a:r>
              <a:rPr lang="en-US" dirty="0"/>
              <a:t>preferred: </a:t>
            </a:r>
          </a:p>
          <a:p>
            <a:pPr lvl="2"/>
            <a:r>
              <a:rPr lang="en-US" dirty="0"/>
              <a:t>no voting rights in a company, first to receive dividends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Emergency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Serve a critical purpose in personal finance</a:t>
            </a:r>
          </a:p>
          <a:p>
            <a:pPr lvl="0"/>
            <a:r>
              <a:rPr lang="en-US" dirty="0"/>
              <a:t>Provide a cushion for unforeseen financial conditions in the event of an emergency</a:t>
            </a:r>
          </a:p>
          <a:p>
            <a:pPr lvl="0"/>
            <a:r>
              <a:rPr lang="en-US" dirty="0"/>
              <a:t>Should be developed through a type of savings, for instance:</a:t>
            </a:r>
          </a:p>
          <a:p>
            <a:pPr lvl="1"/>
            <a:r>
              <a:rPr lang="en-US" dirty="0"/>
              <a:t>savings account</a:t>
            </a:r>
          </a:p>
          <a:p>
            <a:pPr lvl="1"/>
            <a:r>
              <a:rPr lang="en-US" dirty="0"/>
              <a:t>money market account</a:t>
            </a:r>
          </a:p>
          <a:p>
            <a:pPr lvl="0"/>
            <a:r>
              <a:rPr lang="en-US" dirty="0"/>
              <a:t>Earn interest</a:t>
            </a:r>
          </a:p>
          <a:p>
            <a:r>
              <a:rPr lang="en-US" dirty="0"/>
              <a:t>Should be easily accessible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Savings vs. Money Market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D0D5490-52EB-43EF-AA5F-83C95323A7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097715"/>
              </p:ext>
            </p:extLst>
          </p:nvPr>
        </p:nvGraphicFramePr>
        <p:xfrm>
          <a:off x="371475" y="1602105"/>
          <a:ext cx="8458200" cy="301752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4229100">
                  <a:extLst>
                    <a:ext uri="{9D8B030D-6E8A-4147-A177-3AD203B41FA5}">
                      <a16:colId xmlns:a16="http://schemas.microsoft.com/office/drawing/2014/main" val="1704659996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3573071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Savings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Money Market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277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Lower return rate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Higher return rate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566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Lower minimum balance required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Higher minimum balance required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649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check writing authority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writing authority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1248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Limited withdrawals per 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Limited withdrawals per 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617025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Unemployment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Effects personal financial planning</a:t>
            </a:r>
          </a:p>
          <a:p>
            <a:pPr lvl="1"/>
            <a:r>
              <a:rPr lang="en-US" dirty="0"/>
              <a:t>for example:</a:t>
            </a:r>
          </a:p>
          <a:p>
            <a:pPr lvl="2"/>
            <a:r>
              <a:rPr lang="en-US" dirty="0"/>
              <a:t>when the unemployment rate is low, monetary supply is increased, which leads to an increase in savings </a:t>
            </a:r>
          </a:p>
          <a:p>
            <a:pPr lvl="0"/>
            <a:r>
              <a:rPr lang="en-US" dirty="0"/>
              <a:t>Is only one example of</a:t>
            </a:r>
            <a:br>
              <a:rPr lang="en-US" dirty="0"/>
            </a:br>
            <a:r>
              <a:rPr lang="en-US" dirty="0"/>
              <a:t>the economic shifts in</a:t>
            </a:r>
            <a:br>
              <a:rPr lang="en-US" dirty="0"/>
            </a:br>
            <a:r>
              <a:rPr lang="en-US" dirty="0"/>
              <a:t>a national economy</a:t>
            </a:r>
            <a:br>
              <a:rPr lang="en-US" dirty="0"/>
            </a:br>
            <a:r>
              <a:rPr lang="en-US" dirty="0"/>
              <a:t>affecting monetary</a:t>
            </a:r>
            <a:br>
              <a:rPr lang="en-US" dirty="0"/>
            </a:br>
            <a:r>
              <a:rPr lang="en-US" dirty="0"/>
              <a:t>supply, thus an</a:t>
            </a:r>
            <a:br>
              <a:rPr lang="en-US" dirty="0"/>
            </a:br>
            <a:r>
              <a:rPr lang="en-US" dirty="0"/>
              <a:t>individual’s ability to save</a:t>
            </a:r>
          </a:p>
        </p:txBody>
      </p:sp>
      <p:graphicFrame>
        <p:nvGraphicFramePr>
          <p:cNvPr id="32769" name="Object 1" descr="Image of the unemployment rate in a graph. 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3201257"/>
              </p:ext>
            </p:extLst>
          </p:nvPr>
        </p:nvGraphicFramePr>
        <p:xfrm>
          <a:off x="5029200" y="3657600"/>
          <a:ext cx="3886200" cy="2266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4753051" imgH="3162300" progId="MSGraph.Chart.8">
                  <p:embed/>
                </p:oleObj>
              </mc:Choice>
              <mc:Fallback>
                <p:oleObj name="Chart" r:id="rId3" imgW="4753051" imgH="3162300" progId="MSGraph.Chart.8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3657600"/>
                        <a:ext cx="3886200" cy="22666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EAD69-1E39-4B28-B04A-8CAE6E6432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533400"/>
            <a:ext cx="9144000" cy="5334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000" dirty="0"/>
              <a:t>Play </a:t>
            </a:r>
            <a:r>
              <a:rPr lang="en-US" sz="2000" dirty="0" err="1"/>
              <a:t>iCEV</a:t>
            </a:r>
            <a:r>
              <a:rPr lang="en-US" sz="2000" dirty="0"/>
              <a:t> Video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44B1E6-0491-4346-90A5-0B4E5A2856EF}"/>
              </a:ext>
            </a:extLst>
          </p:cNvPr>
          <p:cNvSpPr txBox="1"/>
          <p:nvPr/>
        </p:nvSpPr>
        <p:spPr>
          <a:xfrm>
            <a:off x="0" y="1727053"/>
            <a:ext cx="9144000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A707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Instructions</a:t>
            </a:r>
            <a:r>
              <a:rPr lang="en-US" sz="2200" dirty="0">
                <a:solidFill>
                  <a:srgbClr val="A707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Show the 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Expert Tips &amp; Advice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video segment</a:t>
            </a:r>
          </a:p>
        </p:txBody>
      </p:sp>
    </p:spTree>
    <p:extLst>
      <p:ext uri="{BB962C8B-B14F-4D97-AF65-F5344CB8AC3E}">
        <p14:creationId xmlns:p14="http://schemas.microsoft.com/office/powerpoint/2010/main" val="26316554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Brooks, R. (1996). Computing Yields on Enhanced CDs. Financial Services Review, 5(1), 31-42. </a:t>
            </a:r>
          </a:p>
          <a:p>
            <a:r>
              <a:rPr lang="en-US" sz="2000" dirty="0"/>
              <a:t>Davis, E.P. &amp; Car, R.A. (1992). Budgeting Practices Over the Life Cycle. Financial Counseling and Planning, 3, 12-18.</a:t>
            </a:r>
          </a:p>
          <a:p>
            <a:r>
              <a:rPr lang="en-US" sz="2000" dirty="0"/>
              <a:t>Robinson Chris (1998). Conceptual Frameworks for Personal Finance. Unpublished Manuscript.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Acknowledgements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1800" b="1" dirty="0"/>
              <a:t>Assistant Brand Manager</a:t>
            </a:r>
          </a:p>
          <a:p>
            <a:pPr marL="0" indent="0">
              <a:buNone/>
            </a:pPr>
            <a:r>
              <a:rPr lang="en-US" sz="1800" dirty="0"/>
              <a:t>Caroline Huang-Loggains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Brand Manager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Amy Hogan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Production Coordinator</a:t>
            </a:r>
          </a:p>
          <a:p>
            <a:pPr marL="0" indent="0">
              <a:buNone/>
            </a:pPr>
            <a:r>
              <a:rPr lang="en-US" sz="1800" dirty="0"/>
              <a:t>Erin Metzler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b="1" dirty="0"/>
              <a:t>Director of Brand Management</a:t>
            </a:r>
          </a:p>
          <a:p>
            <a:pPr marL="0" indent="0">
              <a:buNone/>
            </a:pPr>
            <a:r>
              <a:rPr lang="en-US" sz="1800" dirty="0"/>
              <a:t>Megan O’Quinn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b="1" dirty="0"/>
              <a:t>Videography/Post Production</a:t>
            </a:r>
          </a:p>
          <a:p>
            <a:pPr marL="0" indent="0">
              <a:buNone/>
            </a:pPr>
            <a:r>
              <a:rPr lang="en-US" sz="1800" dirty="0"/>
              <a:t>Holley Baker</a:t>
            </a:r>
          </a:p>
          <a:p>
            <a:pPr marL="0" indent="0">
              <a:buNone/>
            </a:pPr>
            <a:r>
              <a:rPr lang="en-US" sz="1800" dirty="0"/>
              <a:t>Jake Saye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Quality Control Director</a:t>
            </a:r>
          </a:p>
          <a:p>
            <a:pPr marL="0" indent="0">
              <a:buNone/>
            </a:pPr>
            <a:r>
              <a:rPr lang="en-US" sz="1800" dirty="0"/>
              <a:t>Angela </a:t>
            </a:r>
            <a:r>
              <a:rPr lang="en-US" sz="1800" dirty="0" err="1"/>
              <a:t>Dehls</a:t>
            </a:r>
            <a:endParaRPr lang="en-US" sz="1800" dirty="0"/>
          </a:p>
          <a:p>
            <a:pPr marL="0" lvl="0" indent="0" algn="r" defTabSz="457200">
              <a:buNone/>
              <a:defRPr/>
            </a:pPr>
            <a:r>
              <a:rPr lang="en-US" sz="1800" b="1" dirty="0">
                <a:solidFill>
                  <a:prstClr val="black"/>
                </a:solidFill>
                <a:latin typeface="Arial"/>
                <a:ea typeface="宋体"/>
              </a:rPr>
              <a:t>Collaborator</a:t>
            </a:r>
            <a:endParaRPr lang="en-US" sz="1800" dirty="0">
              <a:solidFill>
                <a:prstClr val="black"/>
              </a:solidFill>
              <a:latin typeface="Arial"/>
              <a:ea typeface="宋体"/>
            </a:endParaRPr>
          </a:p>
          <a:p>
            <a:pPr marL="0" lvl="0" indent="0" algn="r" defTabSz="457200">
              <a:buNone/>
              <a:defRPr/>
            </a:pPr>
            <a:r>
              <a:rPr lang="en-US" sz="1800" dirty="0">
                <a:solidFill>
                  <a:prstClr val="black"/>
                </a:solidFill>
                <a:latin typeface="Arial"/>
                <a:ea typeface="宋体"/>
              </a:rPr>
              <a:t>John Salter, Ph.D., CFP</a:t>
            </a:r>
            <a:r>
              <a:rPr lang="en-US" sz="1800" baseline="30000" dirty="0">
                <a:solidFill>
                  <a:prstClr val="black"/>
                </a:solidFill>
                <a:latin typeface="Arial"/>
                <a:ea typeface="宋体"/>
              </a:rPr>
              <a:t>®</a:t>
            </a:r>
            <a:endParaRPr lang="en-US" sz="1800" dirty="0">
              <a:solidFill>
                <a:prstClr val="black"/>
              </a:solidFill>
              <a:latin typeface="Arial"/>
              <a:ea typeface="宋体"/>
            </a:endParaRPr>
          </a:p>
          <a:p>
            <a:pPr marL="0" lvl="0" indent="0" algn="r" defTabSz="457200">
              <a:buNone/>
              <a:defRPr/>
            </a:pPr>
            <a:r>
              <a:rPr lang="en-US" sz="1800" dirty="0">
                <a:solidFill>
                  <a:prstClr val="black"/>
                </a:solidFill>
                <a:latin typeface="Arial"/>
                <a:ea typeface="宋体"/>
              </a:rPr>
              <a:t>Associate Professor</a:t>
            </a:r>
          </a:p>
          <a:p>
            <a:pPr marL="0" lvl="0" indent="0" algn="r" defTabSz="457200">
              <a:buNone/>
              <a:defRPr/>
            </a:pPr>
            <a:r>
              <a:rPr lang="en-US" sz="1800" dirty="0">
                <a:solidFill>
                  <a:prstClr val="black"/>
                </a:solidFill>
                <a:latin typeface="Arial"/>
                <a:ea typeface="宋体"/>
              </a:rPr>
              <a:t>Texas Tech University</a:t>
            </a:r>
          </a:p>
          <a:p>
            <a:pPr marL="0" lvl="0" indent="0" algn="r" defTabSz="457200">
              <a:buNone/>
              <a:defRPr/>
            </a:pPr>
            <a:endParaRPr lang="en-US" sz="1800" b="1" dirty="0">
              <a:solidFill>
                <a:prstClr val="black"/>
              </a:solidFill>
              <a:latin typeface="Arial"/>
              <a:ea typeface="宋体"/>
            </a:endParaRPr>
          </a:p>
          <a:p>
            <a:pPr marL="0" lvl="0" indent="0" algn="r" defTabSz="457200">
              <a:buNone/>
              <a:defRPr/>
            </a:pPr>
            <a:endParaRPr lang="en-US" sz="1800" b="1" dirty="0">
              <a:solidFill>
                <a:prstClr val="black"/>
              </a:solidFill>
              <a:latin typeface="Arial"/>
              <a:ea typeface="宋体"/>
            </a:endParaRPr>
          </a:p>
          <a:p>
            <a:pPr marL="0" lvl="0" indent="0" algn="r" defTabSz="457200">
              <a:buNone/>
              <a:defRPr/>
            </a:pPr>
            <a:endParaRPr lang="en-US" sz="1800" b="1" dirty="0">
              <a:solidFill>
                <a:prstClr val="black"/>
              </a:solidFill>
              <a:latin typeface="Arial"/>
              <a:ea typeface="宋体"/>
            </a:endParaRPr>
          </a:p>
          <a:p>
            <a:pPr marL="0" lvl="0" indent="0" algn="r" defTabSz="457200">
              <a:buNone/>
              <a:defRPr/>
            </a:pPr>
            <a:endParaRPr lang="en-US" sz="1800" b="1" dirty="0">
              <a:solidFill>
                <a:prstClr val="black"/>
              </a:solidFill>
              <a:latin typeface="Arial"/>
              <a:ea typeface="宋体"/>
            </a:endParaRPr>
          </a:p>
          <a:p>
            <a:pPr marL="0" lvl="0" indent="0" algn="r" defTabSz="457200">
              <a:buNone/>
              <a:defRPr/>
            </a:pPr>
            <a:endParaRPr lang="en-US" sz="1800" b="1" dirty="0">
              <a:solidFill>
                <a:prstClr val="black"/>
              </a:solidFill>
              <a:latin typeface="Arial"/>
              <a:ea typeface="宋体"/>
            </a:endParaRPr>
          </a:p>
          <a:p>
            <a:pPr marL="0" lvl="0" indent="0" algn="r" defTabSz="457200">
              <a:buNone/>
              <a:defRPr/>
            </a:pPr>
            <a:endParaRPr lang="en-US" sz="1800" b="1" dirty="0">
              <a:solidFill>
                <a:prstClr val="black"/>
              </a:solidFill>
              <a:latin typeface="Arial"/>
              <a:ea typeface="宋体"/>
            </a:endParaRPr>
          </a:p>
          <a:p>
            <a:pPr marL="0" lvl="0" indent="0" algn="r" defTabSz="457200">
              <a:buNone/>
              <a:defRPr/>
            </a:pPr>
            <a:endParaRPr lang="en-US" sz="1800" b="1" dirty="0">
              <a:solidFill>
                <a:prstClr val="black"/>
              </a:solidFill>
              <a:latin typeface="Arial"/>
              <a:ea typeface="宋体"/>
            </a:endParaRPr>
          </a:p>
          <a:p>
            <a:pPr marL="0" lvl="0" indent="0" algn="r" defTabSz="457200">
              <a:buNone/>
              <a:defRPr/>
            </a:pPr>
            <a:endParaRPr lang="en-US" sz="1800" b="1" dirty="0">
              <a:solidFill>
                <a:prstClr val="black"/>
              </a:solidFill>
              <a:latin typeface="Arial"/>
              <a:ea typeface="宋体"/>
            </a:endParaRPr>
          </a:p>
          <a:p>
            <a:pPr marL="0" lvl="0" indent="0" algn="r" defTabSz="457200">
              <a:buNone/>
              <a:defRPr/>
            </a:pPr>
            <a:endParaRPr lang="en-US" sz="1800" b="1" dirty="0">
              <a:solidFill>
                <a:prstClr val="black"/>
              </a:solidFill>
              <a:latin typeface="Arial"/>
              <a:ea typeface="宋体"/>
            </a:endParaRPr>
          </a:p>
          <a:p>
            <a:pPr marL="0" lvl="0" indent="0" algn="r" defTabSz="457200">
              <a:buNone/>
              <a:defRPr/>
            </a:pPr>
            <a:r>
              <a:rPr lang="en-US" sz="1800" b="1" dirty="0">
                <a:solidFill>
                  <a:prstClr val="black"/>
                </a:solidFill>
                <a:latin typeface="Arial"/>
                <a:ea typeface="宋体"/>
              </a:rPr>
              <a:t>V.P. of Brand Management</a:t>
            </a:r>
          </a:p>
          <a:p>
            <a:pPr marL="0" lvl="0" indent="0" algn="r" defTabSz="457200">
              <a:buNone/>
              <a:defRPr/>
            </a:pPr>
            <a:r>
              <a:rPr lang="en-US" sz="1800" dirty="0">
                <a:solidFill>
                  <a:prstClr val="black"/>
                </a:solidFill>
                <a:latin typeface="Arial"/>
                <a:ea typeface="宋体"/>
              </a:rPr>
              <a:t>Clayton Franklin</a:t>
            </a:r>
          </a:p>
          <a:p>
            <a:pPr marL="0" lvl="0" indent="0" algn="r" defTabSz="457200">
              <a:buNone/>
              <a:defRPr/>
            </a:pPr>
            <a:endParaRPr lang="en-US" sz="1800" dirty="0">
              <a:solidFill>
                <a:prstClr val="black"/>
              </a:solidFill>
              <a:latin typeface="Arial"/>
              <a:ea typeface="宋体"/>
            </a:endParaRPr>
          </a:p>
          <a:p>
            <a:pPr marL="0" lvl="0" indent="0" algn="r" defTabSz="457200">
              <a:buNone/>
              <a:defRPr/>
            </a:pPr>
            <a:r>
              <a:rPr lang="en-US" sz="1800" b="1" dirty="0">
                <a:solidFill>
                  <a:prstClr val="black"/>
                </a:solidFill>
                <a:latin typeface="Arial"/>
                <a:ea typeface="宋体"/>
              </a:rPr>
              <a:t>Executive Producer</a:t>
            </a:r>
          </a:p>
          <a:p>
            <a:pPr marL="0" lvl="0" indent="0" algn="r" defTabSz="457200">
              <a:buNone/>
              <a:defRPr/>
            </a:pPr>
            <a:r>
              <a:rPr lang="en-US" sz="1800" dirty="0">
                <a:solidFill>
                  <a:prstClr val="black"/>
                </a:solidFill>
                <a:latin typeface="Arial"/>
                <a:ea typeface="宋体"/>
              </a:rPr>
              <a:t>Gordon W. Davis, Ph.D.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3375212" y="6148216"/>
            <a:ext cx="2393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/>
                <a:cs typeface="Arial" pitchFamily="34" charset="0"/>
              </a:rPr>
              <a:t>© 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ea typeface="宋体"/>
                <a:cs typeface="Arial" pitchFamily="34" charset="0"/>
              </a:rPr>
              <a:t>MMXIX</a:t>
            </a:r>
          </a:p>
          <a:p>
            <a:pPr algn="ctr" defTabSz="457200"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宋体"/>
                <a:cs typeface="Arial" pitchFamily="34" charset="0"/>
              </a:rPr>
              <a:t>CEV Multimedia, Ltd.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/>
              <a:cs typeface="Arial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 - &amp;quot;Objectives&amp;quot;&quot;/&gt;&lt;property id=&quot;20307&quot; value=&quot;257&quot;/&gt;&lt;/object&gt;&lt;object type=&quot;3&quot; unique_id=&quot;10006&quot;&gt;&lt;property id=&quot;20148&quot; value=&quot;5&quot;/&gt;&lt;property id=&quot;20300&quot; value=&quot;Slide 3 - &amp;quot;Main Menu&amp;quot;&quot;/&gt;&lt;property id=&quot;20307&quot; value=&quot;300&quot;/&gt;&lt;/object&gt;&lt;object type=&quot;3&quot; unique_id=&quot;10007&quot;&gt;&lt;property id=&quot;20148&quot; value=&quot;5&quot;/&gt;&lt;property id=&quot;20300&quot; value=&quot;Slide 4 - &amp;quot;The Family Life Cycle &amp;amp; Budgeting&amp;quot;&quot;/&gt;&lt;property id=&quot;20307&quot; value=&quot;301&quot;/&gt;&lt;/object&gt;&lt;object type=&quot;3&quot; unique_id=&quot;10008&quot;&gt;&lt;property id=&quot;20148&quot; value=&quot;5&quot;/&gt;&lt;property id=&quot;20300&quot; value=&quot;Slide 5 - &amp;quot;Goals&amp;quot;&quot;/&gt;&lt;property id=&quot;20307&quot; value=&quot;258&quot;/&gt;&lt;/object&gt;&lt;object type=&quot;3&quot; unique_id=&quot;10009&quot;&gt;&lt;property id=&quot;20148&quot; value=&quot;5&quot;/&gt;&lt;property id=&quot;20300&quot; value=&quot;Slide 6 - &amp;quot;&amp;#x0D;&amp;#x0A;Family Life Cycle&amp;#x0D;&amp;#x0A;&amp;quot;&quot;/&gt;&lt;property id=&quot;20307&quot; value=&quot;259&quot;/&gt;&lt;/object&gt;&lt;object type=&quot;3&quot; unique_id=&quot;10010&quot;&gt;&lt;property id=&quot;20148&quot; value=&quot;5&quot;/&gt;&lt;property id=&quot;20300&quot; value=&quot;Slide 7 - &amp;quot;&amp;#x0D;&amp;#x0A;Family Life Cycle&amp;#x0D;&amp;#x0A;&amp;quot;&quot;/&gt;&lt;property id=&quot;20307&quot; value=&quot;296&quot;/&gt;&lt;/object&gt;&lt;object type=&quot;3&quot; unique_id=&quot;10011&quot;&gt;&lt;property id=&quot;20148&quot; value=&quot;5&quot;/&gt;&lt;property id=&quot;20300&quot; value=&quot;Slide 8 - &amp;quot;Categorization&amp;quot;&quot;/&gt;&lt;property id=&quot;20307&quot; value=&quot;260&quot;/&gt;&lt;/object&gt;&lt;object type=&quot;3&quot; unique_id=&quot;10012&quot;&gt;&lt;property id=&quot;20148&quot; value=&quot;5&quot;/&gt;&lt;property id=&quot;20300&quot; value=&quot;Slide 9 - &amp;quot;Categorization&amp;quot;&quot;/&gt;&lt;property id=&quot;20307&quot; value=&quot;297&quot;/&gt;&lt;/object&gt;&lt;object type=&quot;3&quot; unique_id=&quot;10013&quot;&gt;&lt;property id=&quot;20148&quot; value=&quot;5&quot;/&gt;&lt;property id=&quot;20300&quot; value=&quot;Slide 10 - &amp;quot;Scholars&amp;quot;&quot;/&gt;&lt;property id=&quot;20307&quot; value=&quot;261&quot;/&gt;&lt;/object&gt;&lt;object type=&quot;3&quot; unique_id=&quot;10014&quot;&gt;&lt;property id=&quot;20148&quot; value=&quot;5&quot;/&gt;&lt;property id=&quot;20300&quot; value=&quot;Slide 11 - &amp;quot;&amp;#x0D;&amp;#x0A;Personal Financial Process &amp;#x0D;&amp;#x0A;&amp;quot;&quot;/&gt;&lt;property id=&quot;20307&quot; value=&quot;262&quot;/&gt;&lt;/object&gt;&lt;object type=&quot;3&quot; unique_id=&quot;10015&quot;&gt;&lt;property id=&quot;20148&quot; value=&quot;5&quot;/&gt;&lt;property id=&quot;20300&quot; value=&quot;Slide 12 - &amp;quot;Budgets&amp;quot;&quot;/&gt;&lt;property id=&quot;20307&quot; value=&quot;263&quot;/&gt;&lt;/object&gt;&lt;object type=&quot;3&quot; unique_id=&quot;10016&quot;&gt;&lt;property id=&quot;20148&quot; value=&quot;5&quot;/&gt;&lt;property id=&quot;20300&quot; value=&quot;Slide 13 - &amp;quot;What If…&amp;quot;&quot;/&gt;&lt;property id=&quot;20307&quot; value=&quot;265&quot;/&gt;&lt;/object&gt;&lt;object type=&quot;3&quot; unique_id=&quot;10017&quot;&gt;&lt;property id=&quot;20148&quot; value=&quot;5&quot;/&gt;&lt;property id=&quot;20300&quot; value=&quot;Slide 14 - &amp;quot;What If…&amp;quot;&quot;/&gt;&lt;property id=&quot;20307&quot; value=&quot;266&quot;/&gt;&lt;/object&gt;&lt;object type=&quot;3&quot; unique_id=&quot;10018&quot;&gt;&lt;property id=&quot;20148&quot; value=&quot;5&quot;/&gt;&lt;property id=&quot;20300&quot; value=&quot;Slide 15 - &amp;quot;The Family Life Cycle &amp;amp; Budgeting Assessment&amp;quot;&quot;/&gt;&lt;property id=&quot;20307&quot; value=&quot;303&quot;/&gt;&lt;/object&gt;&lt;object type=&quot;3&quot; unique_id=&quot;10019&quot;&gt;&lt;property id=&quot;20148&quot; value=&quot;5&quot;/&gt;&lt;property id=&quot;20300&quot; value=&quot;Slide 16 - &amp;quot;Assessment&amp;quot;&quot;/&gt;&lt;property id=&quot;20307&quot; value=&quot;304&quot;/&gt;&lt;/object&gt;&lt;object type=&quot;3&quot; unique_id=&quot;10020&quot;&gt;&lt;property id=&quot;20148&quot; value=&quot;5&quot;/&gt;&lt;property id=&quot;20300&quot; value=&quot;Slide 19 - &amp;quot;CDs, IRAs &amp;amp; Other Savings Plans &amp;quot;&quot;/&gt;&lt;property id=&quot;20307&quot; value=&quot;299&quot;/&gt;&lt;/object&gt;&lt;object type=&quot;3&quot; unique_id=&quot;10021&quot;&gt;&lt;property id=&quot;20148&quot; value=&quot;5&quot;/&gt;&lt;property id=&quot;20300&quot; value=&quot;Slide 20 - &amp;quot;&amp;#x0D;&amp;#x0A;Certificates of Deposit (CDs)&amp;#x0D;&amp;#x0A;&amp;quot;&quot;/&gt;&lt;property id=&quot;20307&quot; value=&quot;267&quot;/&gt;&lt;/object&gt;&lt;object type=&quot;3&quot; unique_id=&quot;10022&quot;&gt;&lt;property id=&quot;20148&quot; value=&quot;5&quot;/&gt;&lt;property id=&quot;20300&quot; value=&quot;Slide 21 - &amp;quot;&amp;#x0D;&amp;#x0A;Certificates of Deposit (CDs)&amp;#x0D;&amp;#x0A;&amp;quot;&quot;/&gt;&lt;property id=&quot;20307&quot; value=&quot;298&quot;/&gt;&lt;/object&gt;&lt;object type=&quot;3&quot; unique_id=&quot;10023&quot;&gt;&lt;property id=&quot;20148&quot; value=&quot;5&quot;/&gt;&lt;property id=&quot;20300&quot; value=&quot;Slide 22 - &amp;quot;CD Rates&amp;quot;&quot;/&gt;&lt;property id=&quot;20307&quot; value=&quot;268&quot;/&gt;&lt;/object&gt;&lt;object type=&quot;3&quot; unique_id=&quot;10024&quot;&gt;&lt;property id=&quot;20148&quot; value=&quot;5&quot;/&gt;&lt;property id=&quot;20300&quot; value=&quot;Slide 23 - &amp;quot;&amp;#x0D;&amp;#x0A;401k Plans&amp;#x0D;&amp;#x0A;&amp;quot;&quot;/&gt;&lt;property id=&quot;20307&quot; value=&quot;269&quot;/&gt;&lt;/object&gt;&lt;object type=&quot;3&quot; unique_id=&quot;10025&quot;&gt;&lt;property id=&quot;20148&quot; value=&quot;5&quot;/&gt;&lt;property id=&quot;20300&quot; value=&quot;Slide 24 - &amp;quot;&amp;#x0D;&amp;#x0A;Employers&amp;#x0D;&amp;#x0A;&amp;quot;&quot;/&gt;&lt;property id=&quot;20307&quot; value=&quot;270&quot;/&gt;&lt;/object&gt;&lt;object type=&quot;3&quot; unique_id=&quot;10026&quot;&gt;&lt;property id=&quot;20148&quot; value=&quot;5&quot;/&gt;&lt;property id=&quot;20300&quot; value=&quot;Slide 25 - &amp;quot;Individual Retirement Accounts (IRAs)&amp;quot;&quot;/&gt;&lt;property id=&quot;20307&quot; value=&quot;271&quot;/&gt;&lt;/object&gt;&lt;object type=&quot;3&quot; unique_id=&quot;10027&quot;&gt;&lt;property id=&quot;20148&quot; value=&quot;5&quot;/&gt;&lt;property id=&quot;20300&quot; value=&quot;Slide 26 - &amp;quot;Traditional IRA &amp;quot;&quot;/&gt;&lt;property id=&quot;20307&quot; value=&quot;272&quot;/&gt;&lt;/object&gt;&lt;object type=&quot;3&quot; unique_id=&quot;10028&quot;&gt;&lt;property id=&quot;20148&quot; value=&quot;5&quot;/&gt;&lt;property id=&quot;20300&quot; value=&quot;Slide 27 - &amp;quot;Roth IRA&amp;quot;&quot;/&gt;&lt;property id=&quot;20307&quot; value=&quot;273&quot;/&gt;&lt;/object&gt;&lt;object type=&quot;3&quot; unique_id=&quot;10029&quot;&gt;&lt;property id=&quot;20148&quot; value=&quot;5&quot;/&gt;&lt;property id=&quot;20300&quot; value=&quot;Slide 28 - &amp;quot;Mutual Funds&amp;quot;&quot;/&gt;&lt;property id=&quot;20307&quot; value=&quot;275&quot;/&gt;&lt;/object&gt;&lt;object type=&quot;3&quot; unique_id=&quot;10030&quot;&gt;&lt;property id=&quot;20148&quot; value=&quot;5&quot;/&gt;&lt;property id=&quot;20300&quot; value=&quot;Slide 29 - &amp;quot; Stocks&amp;quot;&quot;/&gt;&lt;property id=&quot;20307&quot; value=&quot;276&quot;/&gt;&lt;/object&gt;&lt;object type=&quot;3&quot; unique_id=&quot;10031&quot;&gt;&lt;property id=&quot;20148&quot; value=&quot;5&quot;/&gt;&lt;property id=&quot;20300&quot; value=&quot;Slide 30 - &amp;quot;Emergency Fund&amp;quot;&quot;/&gt;&lt;property id=&quot;20307&quot; value=&quot;278&quot;/&gt;&lt;/object&gt;&lt;object type=&quot;3&quot; unique_id=&quot;10032&quot;&gt;&lt;property id=&quot;20148&quot; value=&quot;5&quot;/&gt;&lt;property id=&quot;20300&quot; value=&quot;Slide 31 - &amp;quot;Savings vs. Money Market&amp;quot;&quot;/&gt;&lt;property id=&quot;20307&quot; value=&quot;279&quot;/&gt;&lt;/object&gt;&lt;object type=&quot;3&quot; unique_id=&quot;10033&quot;&gt;&lt;property id=&quot;20148&quot; value=&quot;5&quot;/&gt;&lt;property id=&quot;20300&quot; value=&quot;Slide 32 - &amp;quot;Unemployment Rate&amp;quot;&quot;/&gt;&lt;property id=&quot;20307&quot; value=&quot;280&quot;/&gt;&lt;/object&gt;&lt;object type=&quot;3&quot; unique_id=&quot;10034&quot;&gt;&lt;property id=&quot;20148&quot; value=&quot;5&quot;/&gt;&lt;property id=&quot;20300&quot; value=&quot;Slide 33 - &amp;quot;CDs, IRAs &amp;amp; Other Savings Plans Assessment&amp;quot;&quot;/&gt;&lt;property id=&quot;20307&quot; value=&quot;302&quot;/&gt;&lt;/object&gt;&lt;object type=&quot;3&quot; unique_id=&quot;10035&quot;&gt;&lt;property id=&quot;20148&quot; value=&quot;5&quot;/&gt;&lt;property id=&quot;20300&quot; value=&quot;Slide 34 - &amp;quot;Assessment&amp;quot;&quot;/&gt;&lt;property id=&quot;20307&quot; value=&quot;306&quot;/&gt;&lt;/object&gt;&lt;object type=&quot;3&quot; unique_id=&quot;10036&quot;&gt;&lt;property id=&quot;20148&quot; value=&quot;5&quot;/&gt;&lt;property id=&quot;20300&quot; value=&quot;Slide 37 - &amp;quot;Final Assessment&amp;quot;&quot;/&gt;&lt;property id=&quot;20307&quot; value=&quot;305&quot;/&gt;&lt;/object&gt;&lt;object type=&quot;3&quot; unique_id=&quot;10037&quot;&gt;&lt;property id=&quot;20148&quot; value=&quot;5&quot;/&gt;&lt;property id=&quot;20300&quot; value=&quot;Slide 38 - &amp;quot;Assessment&amp;quot;&quot;/&gt;&lt;property id=&quot;20307&quot; value=&quot;281&quot;/&gt;&lt;/object&gt;&lt;object type=&quot;3&quot; unique_id=&quot;10038&quot;&gt;&lt;property id=&quot;20148&quot; value=&quot;5&quot;/&gt;&lt;property id=&quot;20300&quot; value=&quot;Slide 39 - &amp;quot;Assessment &amp;quot;&quot;/&gt;&lt;property id=&quot;20307&quot; value=&quot;282&quot;/&gt;&lt;/object&gt;&lt;object type=&quot;3&quot; unique_id=&quot;10039&quot;&gt;&lt;property id=&quot;20148&quot; value=&quot;5&quot;/&gt;&lt;property id=&quot;20300&quot; value=&quot;Slide 40 - &amp;quot;Assessment&amp;quot;&quot;/&gt;&lt;property id=&quot;20307&quot; value=&quot;283&quot;/&gt;&lt;/object&gt;&lt;object type=&quot;3&quot; unique_id=&quot;10040&quot;&gt;&lt;property id=&quot;20148&quot; value=&quot;5&quot;/&gt;&lt;property id=&quot;20300&quot; value=&quot;Slide 41 - &amp;quot;Assessment&amp;quot;&quot;/&gt;&lt;property id=&quot;20307&quot; value=&quot;284&quot;/&gt;&lt;/object&gt;&lt;object type=&quot;3&quot; unique_id=&quot;10041&quot;&gt;&lt;property id=&quot;20148&quot; value=&quot;5&quot;/&gt;&lt;property id=&quot;20300&quot; value=&quot;Slide 42 - &amp;quot;Sources&amp;quot;&quot;/&gt;&lt;property id=&quot;20307&quot; value=&quot;285&quot;/&gt;&lt;/object&gt;&lt;object type=&quot;3&quot; unique_id=&quot;10042&quot;&gt;&lt;property id=&quot;20148&quot; value=&quot;5&quot;/&gt;&lt;property id=&quot;20300&quot; value=&quot;Slide 43 - &amp;quot;Acknowledgements&amp;quot;&quot;/&gt;&lt;property id=&quot;20307&quot; value=&quot;295&quot;/&gt;&lt;/object&gt;&lt;object type=&quot;3&quot; unique_id=&quot;10125&quot;&gt;&lt;property id=&quot;20148&quot; value=&quot;5&quot;/&gt;&lt;property id=&quot;20300&quot; value=&quot;Slide 17 - &amp;quot;Assessment&amp;quot;&quot;/&gt;&lt;property id=&quot;20307&quot; value=&quot;307&quot;/&gt;&lt;/object&gt;&lt;object type=&quot;3&quot; unique_id=&quot;10126&quot;&gt;&lt;property id=&quot;20148&quot; value=&quot;5&quot;/&gt;&lt;property id=&quot;20300&quot; value=&quot;Slide 18 - &amp;quot;Assessment&amp;quot;&quot;/&gt;&lt;property id=&quot;20307&quot; value=&quot;308&quot;/&gt;&lt;/object&gt;&lt;object type=&quot;3&quot; unique_id=&quot;10428&quot;&gt;&lt;property id=&quot;20148&quot; value=&quot;5&quot;/&gt;&lt;property id=&quot;20300&quot; value=&quot;Slide 35 - &amp;quot;Assessment&amp;quot;&quot;/&gt;&lt;property id=&quot;20307&quot; value=&quot;309&quot;/&gt;&lt;/object&gt;&lt;object type=&quot;3&quot; unique_id=&quot;10429&quot;&gt;&lt;property id=&quot;20148&quot; value=&quot;5&quot;/&gt;&lt;property id=&quot;20300&quot; value=&quot;Slide 36 - &amp;quot;Assessment&amp;quot;&quot;/&gt;&lt;property id=&quot;20307&quot; value=&quot;310&quot;/&gt;&lt;/object&gt;&lt;/object&gt;&lt;/object&gt;&lt;/database&gt;"/>
  <p:tag name="SECTOMILLISECCONVERTED" val="1"/>
  <p:tag name="ISPRING_SCORM_RATE_SLIDES" val="1"/>
  <p:tag name="ISPRING_SCORM_PASSING_SCORE" val="100.000000"/>
  <p:tag name="ISPRING_ULTRA_SCORM_COURSE_ID" val="00054E7B-CFE2-4C41-9EC3-9E72A624DA1D"/>
  <p:tag name="ISPRING_FIRST_PUBLISH" val="1"/>
  <p:tag name="ISPRING_PRESENTER_PHOTO_0" val="png|iVBORw0KGgoAAAANSUhEUgAAAH4AAAA3CAYAAADKdP4sAAAAAXNSR0IArs4c6QAAAARnQU1BAACx&#10;jwv8YQUAAAAJcEhZcwAADsQAAA7EAZUrDhsAAB1NSURBVHhe7XwJVFRXtnZFqSoH1OCQqNFEbefZ&#10;gCII3Lq3oMABWw1EIwIK1MBQzMhMMckoIihQVRRFMVPMsyAqTpk7wXSS7nS/9dJ5/fdbr7vfn/5X&#10;p/O60yvp7H+fy5VGLRAQfJ3hW+tb995zzt733L332eecqlvFGy9UH7kLUlspv4xeJv5cN51/4Zak&#10;Lr1TFM1V/4jvK9I6KLuCN1zgwh1nyLspgZL3D0J6JxPKVU8Myqr5/ED9NoGs1NVMXioXSEuT+DLt&#10;Bb5MrRZI1eUCmbrcTKbR8qWay8gcgUybYCZV+wvkWjezoNJ9Qv+yNTyZZg6nzSSwvTW2cxRKNdNH&#10;f6RCy7A3DLy0SBCgPyCUFptuO5JBFY5mPmorVm6KYOZbuIfoNXm/YWLf0CazpBqKE3s8UjpFccTh&#10;qe0iSOuk4Vw3A6o+aitXPTaUBUKhQs/wFWUZfEXpLb6s9A94BEFQJQiCa0AQUgt8PJpmLbYhxHbK&#10;KuAHlANfpvkaA+V3fLn2Dl+uK0ae5gcYtuCdnhm6IY/Hl2t+xQ+tB36gYRpZAYKwRjCTlsh5AZfN&#10;sT9fCkLqQIB1Y1JZDXyF7luBvGQd190ngkCm2SjwL2PtY/J+IxnZAnxpSRon+ngkt9FXsq87QUo7&#10;DZm9YkhpE32qGqDMuGqTEPhp1/MV+mx8yH8nRuITB6Oz+dhJNBJx4MRJ5OSlqEM/pIsEBAkQUhZY&#10;+QuhTKtk7y3T3mOdIyP3mS5qQICBKJBrPuepBsz4floP4vihvppqf59Yj7bAgKlnDfWEwCxZy9p2&#10;zPtiXQBrjz/wvMtncaJjI6bLzkLVJvom744L5A5IoOi9Q8TxzVz1o/DKewGdq8a08pUwtA6EgeUg&#10;lGuml5hBhBGN5AF7SRewbBBTn+m2U80wzCx+6gxyX4FUc0+gxExGgmIskv4GYPD6aXcSuckCs8Zm&#10;gb/+H0SfyfuMoJAEh1Ttx4k+HqktjptSO+me5HZRRXI7nZd1TRKv6mBe5qofAI7I0+jo/56FxpgV&#10;oEOH4A0V2qfDEBz5Mk0j6cdshWZwbnAVzPEvnX4G6WGWv+7vvDMFS3DuthFiymX7YypIRpL0V6ru&#10;Zg03SQikxUZhaK1p/SOJthDK1B/weDA8HU4ZBArtpdlhdTBHaUCDaB810HgYcJ86jty1qbYPkxiA&#10;c/xc/9LBeWHVYB6km34GIiONgCm3mtwbDdw+O6wWZqPzZ6MdRmcpzA6uBFzI2hG5iYKvKN46K0D/&#10;7Wy0k2n994n3CakGssDjRMeH6AbHBWl9TqtVXdTOc70SOr6VEmHxA5EjlGsN5lGNaIgyMEdHmQeO&#10;g2w7HcwLqYB54bVgHlEPc9Fgc0MqYS4GD0tyHloD5uF1bD1pNy+0EsyVelb2AX1Yd9/xWDdoEVUL&#10;z4boH0uL0HJYGF4xaVogF0VUYd9wBPuWbscdx4uzA8u/NsdMMBefcSya4/NioNxmjThBCP1Kmohd&#10;TOn9J7Ws7WbJ1V2c2Pig6rCcE98s+nVKp/hrTO+Q9/p+SGwVGblqFpiuUs2jm4acoUTHP5bo7OBy&#10;mBeJjg6tBozY32BUGmfJS2P5Cs0JEplmQYX7CGfidgm3cUfNZFoFBlfmLIWuGdt/PCdQ93fziDqY&#10;F2WEeRE1GDwGVh9OLazjn1WWDS6NNcLzERVjMxKdho63CC772iJY/wRE+ci6f+Cisp/cX+invjgv&#10;quHR7PAIy2AuBuxMmdqFyI0bZ0p2YGb9lrW5Sb0c0c5zleXf4By/kZMcH+KaHfemXnGCpA4xJLbR&#10;kHFNAkkt9GtcNdk/7puPkW4RVmFyND1MC+TCKHQYjlpMU00zpTrJuFeZI+GnXS0IKHObFVB2EefY&#10;d+cF6b+ySOrGyC5lF3eLwwyDa1TNsCqmekyuSWwADJLf8dzyN/D8ClcTvU9CspNh+3ey2GJ2oP7z&#10;BeFVMD+4DKkfhWWwAO2BKfl9Vm6cwCzRsuBsAytvWi8h6o5pglk4BXNi40eckYlO73eGuGYGEtrE&#10;EN/CfB3dSq3iqnmYrt9ZEtsIi8PKkYYxuSQcj3EkMxg+nOlbSqaLqQMafXZ4jb9AoY4gly9EVQxu&#10;zWiHTar6Mbn1XCssCTP8htUxxcA5P3hhbBMsQtssJNPJKCT1FtENuMIveZUTHRs+xbvm48BZRKYa&#10;E/ruc1FUNTq//E88z0uLOMnxI9oo6kvpcYLYRhpUXU4Q00TjynAIM33U4ufQ6cvPVsOyqKoxuTyq&#10;EpYltsDcQH0Pz11lzqmYNqyOrRm0vtADlpnNY9I6rwteiKr8jMdzF3CiUwdKZTY/qOyTZXGNw9OK&#10;SWLdsjgcvUG6XxEZTnpUzFFoOpYmtIytkzCxlSwwJ/7patRdW5xC6T/Ft4ohpoGGtF4JCYAirpq3&#10;QKmrWJPaMZQ2Y8cgSamqFpin1A/yNqum3sAmsCGpftBJcw1EFzvHpFPJVcAgmR7HIwS+atdlCc3w&#10;YmwNrIyuHpUvoo1eSGrDlfdj9tnexZbPna2Dl2JrTeoZYhWsSmomo/7XPEsZn5McPyIaxaL4Dic4&#10;28hANDo+uUcCMfWUO1uJCpdFVny2Ka0F1ifWjclNKiOsiDMC71SBLSv7FLDzXNOgW/VdOFx6dUy6&#10;Vd2GtQm1n3Ji0wILpe76hvQOWBtfg6wdlRtSWsi081sc9aOueeYHarvXP0bX+oQ6WJPSBrPlJT/l&#10;xCaGiDo6OemKM0Qa0fHNYogyMn8/W0WtYCuPX1q/Jq7m2x3nmmFrasOo3JZqhB3ZnbAoWPcWK/eU&#10;YJPbNihvexe8a2+OSWnT62CV2fzF0rByzYsxVcU48ibEVUlNJRb+unDutqbhfXnnqgS0RVoTbE6u&#10;RxpNckuKETZm4gJVpjWtz6twz6rERtia1mhSfoj1sC2nG54LNwxwUhNHeC1zM65dAhH1DLBHI/0e&#10;V8WbiVuu7VkdsCenFayyWkblnuwW2JXXB3MU2gRO9KlAXNg9mDDwEYR3vQ0Rj2P3OxDe/zFEXEPi&#10;kZyPh6Rt9OufwYakunvcbUfFouCyMsuLV+Hlc02wawzuPt+Jab/mjzzL6AWc6DAWh+ivWOX3jqnD&#10;KrsVSBbmn75k8pPVxyLMKFkYWsN8EdngCBgAkNDtDOF1dAFXzcM9ovvegj6g8jvA/kL7qCTz6M7c&#10;buCdLnLlRJ8KjhuuDxo++R1ceueXUPD2L+HiW7+AfOSFNz+GvDceJCkjdaQNaUtkLr/7CRT97BMo&#10;Zvkr9rwIy4b0cbpQtmDwN+iI5lvcbUfH0fRlG1Ia/+JQ2AOYjUblvvNtsPfydZgXoE3hJIfgeclm&#10;WyaxdadJOUJbpH3JACyLMJRzUhNHSI3IObpVAmHodMJYHPGh1aLhOQP3iScZ9Q1wKb4CkqKeUXlQ&#10;0wcvZ3cA70S+NSf6VLAl2TgoUV8Hm5w2sMxohh2YHrekNLBbuA2J9Q+sQcg1Kd+S3MC2I+2JnCi/&#10;E1zwGY7gWsCjcgCkDXcgrOMtSLz6PmTd+ZANjpp//wM6q/3xjkcsVpbHi0tvg+OlLhAXjk4XTT9s&#10;Tmn4gmejeo4T5a2IqrjqrLtlsj0hg3TRXIVdGS1f8g5nL+fEJo6gKjorusMZQqoZCK8XA47+vwU0&#10;UEu5at6CoNJj+8tuwTH9NTiiuzoq3Stu4JapE3ju5y050aeDM8WDPJ9SwPkVWUQyzggWD/EMd2Q5&#10;op60J3JeD5GUYduZfiXs5/ALg/XwElk9K/XjcjzvJe9ZuCb6jCw6D2n74BAOClN0xbqDlW/gukif&#10;z8p5Xrazv4z2LLtmsj0hkXGtehOWhpcnsjKTRWAF81Z4kwSCqhiIaJaAsop+m6tiIZSXOh0x3MYF&#10;0i04VT0wKs/U3wYnHHm8ExedONGnAoFMPci+eGDi68knJV+qBjM/NczwLQGevBxm+paMz/EIi2Dd&#10;iQPld8EDbUNsd99+r1XegOMV14douA5e9Xdg7/mOv/FWBi7HRV+7Z9O7/6x/mNjeu/EtsM5u+y1v&#10;Rdhs7lYTR8Blaql/BfPXoBoxBFYyENnuTI45XPUQThZYulfchGBMff7Nr49KZdsbcKb1fTAPKj/L&#10;ST4VTMjxcu3Q2yuTYUQzCKSaCX3cOkuuefP52EbYmFQP9nntcAwzow8OkMDWNyAIqWi+CzKcVnyb&#10;yAg23MOp5isF2tLXeNsk5U13wbPpZyRDnORuMTkoDPThkEYJoPNZhuLI968SH+Sqh7Bd8dwrZf3/&#10;kzzwc4i+8u4DjEEmXH0PUm/cg9SBexBz7UNYE1v9QMaYbozb8fJS4ri/8v3UPTiSuybMwAo8arK4&#10;244PPmqbGYpy4PlgxsDpxgwzCJk2SCA44lxNtplkt5HU/x4Ed70H4V3vsGsLUwxFxt/8JVkUPrl9&#10;pQamIKTZGeQGBgKqxYCB8KWyzGUJVz2Mg+re9wre/xTO3fwAzt36AHLufsiuivNxlRzX9zM4gSmI&#10;bD0WhxpASN5K8S05wIlOO8bt+KF3+Kb1AxxTIC9QkHcNSR8wcIamDXbNUcSWLY+sZFfpJBMk9r/P&#10;2jbrzs8h5cYgJF17f5gZtz+EgM73YNaZy5P6Tv8B+OjoQf9aJ5CWMxBklIBUz9zlqh7ArvTGTO0n&#10;v4fKjz+Fio8+hWxc6XrifLU9tRHMA3TcIqmIfSjWwArd7+Z4pC/jxKcVE3T8ZzzZzyb+0eYTQCgv&#10;WSXw1/1NoNA90ifMJPAMyQbEfj7FsCS0HPZhEPg3vc5uP0vv/Ru7vSQDrOTj/wT7863sV9FPBP8i&#10;+5Vnypi/+5aLwacMHd/oDH5lDPs+2SM4nLs5qhcj7/o93P60wrxAdDa7+i3Cla/6oQfCazInKso+&#10;EvpeXstpmDZM2PHuDU/lO4SRIO/psW/lmurXCD5DsgGxK2aE5REVcKikF9JwCm3/7e8B7f8VT6xa&#10;w6mcPLw1zAlZrTOcLmXgjI4Bea0EMANIuOpHMFehbeYFVAPP85IJZz9EjGTW+f76z3H0+3AqnhzK&#10;AqGZv343P7AyFUdLKima+IjXPNURz8JHN48v1/4X6YPJvj1E7CebAYitMWhg76XrsDO9MZvT9mTw&#10;1DAaKTreS4uO1zuCt5b+88kaOwuu+lGcKlzNl+v+KgjQm+zso0Tn+2Pb4Goy+t8V+htks8KLVnLa&#10;xgdl1XziaKFcH4Sp0shXlP6G6BSebUfjqHtIkwk5XqqZlu/jxwO+tNjv/lw/EeLzk8z6B95a5XxO&#10;1RPhmZPF9Meny50AAwB8qyQkAG5ydaNihl+JF/ujh3G84vsAyQ8SyHvx8tL/wes3cVulEci00ei8&#10;M8jjfD/tqzN8dJ7kXXm+TJuOdZXY5nUcJb9nf0DA/sgCA4gEHbslqyajgp3vxu14sqqXqf+Gzh/A&#10;bHHjiamsHkB9E/gOHJ7BTPgB++MSU/0bjez7+2oZp+TJcOoytdajhPnmlFoMeAS/Gmc4paYf/Mx4&#10;FAikJfHsfKVAh5BRbaqzo5EscO4HAfurGXTm8F4Zz0eWB2E74nTi6If1TMbxhEQXMfxUMKoVdZYY&#10;WKOME0KZWiwIwmc19UymSO4jVf+cp1LN4FQ8GdyKRL6nq13Ao9QRvPQS8K3ZDyeLGJqrfizwAZSY&#10;Or9lH8JUh6ebk3X8VJIEqbSkhDXIBIDZopOVNaVzJLkPm4RS9ajrrgnjlUu0zkPv9Ln7JdFnx0vE&#10;Hxy/TPd6FLhMaA4x8yu2Fyj0H7Cjf5yLlinjd9jxKEt+//a1qe3dA0T9fL8Sdh3zRMjrlSzM6Rr6&#10;8mWPymX+T/OpZ91VT/gakrtKgHvUSL6//v+wCxeSmti51MSDTBWJwSJagC9X95EufNccT8CXlhQO&#10;be9GmSrJGsq/7BvysylOZPIgP3zM6nLYlN1NHcq76rCNK54ayLIW8HHVjkFwGx3/NWsUQuIQ4qjx&#10;zmn3SdqTACJzPNFB5v9/BtafcZ1wiywGya2/i44nb8MKZKV/Ync9j+jGYCBB4acefudxSpDfSj2L&#10;zj+S00PFZHdRr2X0iyf+Su4YEARq1/MDdFJ0EFmZf4Ar9D+zzidOux8Qwz+JHklSThZ12G5o6vgG&#10;Zf+IegYFcl0DHuOFCr3znIDLw18ZE+CK9zNBZDMn/xQZ3UEcX8V1Y8IQSDUhgkhcIJKAHqk3vJEE&#10;/pc8mWYx13RqkY8BkNUj8j7fz1RevOlYePEm46RSjf1z6MnAXFm2hB9QvhN3AfvJDy3RmaEY1XG4&#10;rUrGrVsKXidgdEeTrdwMaak3GuSwmb/GVhhQuhYf/pHXkh4Gto/kBxjyUd/TZXB1vkBWPPRC6mSg&#10;GjDDRXKgUKZTCqWaILRJKD5LGAZ/GC7oxr3QnjSUPS7C89eY0xeui69euMbcO99P6/DomnlnjA9z&#10;fsT3C+ev07Y5vbQup4/+bW4f/cecfuY6BkU8njtk9Ts+dvR9rwC8Z8hOx8vAvHBCS2957TJl98ol&#10;6pBbgcjD7aIo4EghFXU4T5TkeoFJO3ieynLJpbJdckQZTjlUiiSLinHMooLE2SIPJt1hv326/R77&#10;NPvVe1R7puTTt2mDqmrP/Kweyi3nCl2f20v/Fzr+HzlX6f/OvUrfzb4iKsTg8Mrpo3YWvDWxLeC/&#10;CiIqneb6VVErfCrEu3zLxS4+erHPaR2d4K1jir1KmTZPDf32KTXzmUcJ81fPUkfwrnSBM7X74Uz9&#10;AfCuOwieNQfAo2I/vKpzhmMlTuBawMCBPBqcc0TfOmVT3zhmOnzDIOkMCkTnHIBKd4B9qfZf26Q4&#10;fLE32f4/rJPs37RKsq95OcE+cXuCw7EtCQ6bXlJRE/9d4XTiXDvzfPYV+jAGwsWcK6K3s3tFf87p&#10;YwDLIPMK/f8yekQfZfaIWpEZmd20F7azS+uhf/K/kSFUDZR5VJvj8rBq8baQOrEIeTy4igkJrGZy&#10;AirpKv8K5rrCQH8sN9D/V24QQ1CDMwS3H4DQnkMQ2u0KyvZDIDe6gHeZI6DjP/copn9+spjpOlHE&#10;FLsVMfFuhSLfo5eYo0cvMk5HLlJ2RwuovQfyRdYsz9O2h7DsYC4l2p9rzzjl2Eucshz2O2Y7HGbS&#10;KXcqjfK0S6P8bVKoGGuVXY5Vop1hV7xd17Y4+zvb4u3e3hptd3tzlG3zxuh92euj7DzXhdE7lsks&#10;x/zjp6eGzC47i6xr9nuye2kfHP15Ob2ibjz/RRYGAAYB5PSLIfeamP3vnPQu+ivkf6Z104NpnXRP&#10;egdtSGujzqd00DHJ7bS/qoU6pWqljiS2ipxTOkRUYrton6qZ2pvY4bA7sRnZJbJObHGwiW9xtItv&#10;FIvimkTOsY30segGxi+6ThQd1cDkRhkZfaSR7oioY95E/jq0lv48rJb59myLBOJ79kNC/0FIuu4K&#10;iTdcIbbvEER27IegOieQGZi/yMrpX/nqmX6fMrr0tJ5OOFMm9vLS0RJPnaPVmTJms3e5ZKOPzmnr&#10;ab3Dbi8dQ3tqxT89pRV7eGkY+Um1KPhEMRPhViQ661bIRGAwhB4pZIJcL9Ay1/PU6f059ElM/Sdc&#10;cih35yz6mCSbOsIg6Wz6MGYCV1Gm6KBDBn1gH04DtqkOB3YnOhzdlWB3anu8nXJTzL6UjZF2F9dF&#10;2BSvDrfNfyliX+yKMJsTy4Jpy+WBu6d0BzYpqEA1I2eAWnphwNEq74b4lQsD4jBcGJ7HbFCZ2Uv3&#10;nOth3sropn/JOr+T/ktaBw1ZfRgYNyRw4Y4L5N/dD/mv74cLyLy7LpB7G3nLBbJvOkP2gDNkccwc&#10;2A9ZN4eYc/sA5N49CLlvHILsN1wh4/YhSL1+ABK6nOFsoyOg478Mq6X/I7SGfie4hmlXVtElgVVM&#10;UmCNWBZYKX4loMpRHFjhYBNY62gVVMPsCapzsA+oFbtg+avyCkeprEIc7mcQJ2D6T/YuZ5KQZ71K&#10;xf5eWvo1T62j86sah92vlTiuO1Xs9Jybce/kX3ZEuDe4z6RUlLmNyuY5axW1yjrVYdNuFbVzVzpl&#10;tT1RZG0ZK9q3KcbOcW2Y7SurwvZ5rQix8VkWuPfkEoWNs4Xf7i0L/HHx7e4+k1P3v4uCHpf5hbec&#10;VmfcEFmf7xcfwiA4nd0vDsvsEydn9DI5GVeYwrQuugQDoTS1XaRPaaMNyW10laqNqU1so+uTWkUN&#10;SS10U0KLqCW+mW5NaKFbYpuYhrgmui62UVQR0yTSRhvpvLN1VOJZIxMU3SD2imwSvxLVKD4UaRS7&#10;nG1mnCIbnSQRRvHByHrxK5FG5lRkPSMPrxOHh9cx8cF1TFpwrThdWcukYkDEB1SLghUVtKe8gj4g&#10;xZHtV+m0Wqb511jEWsos+dti7CzWKvesWBdqt2Zj+O71a4Jttq4MtLVa6m+1e5HCdsMiH9t5XPN/&#10;PahUvBlkvs+9Tr+U3ue0M/uqI5Xew7ie66ROpHdRp9M7GAUGgzK5TRSS3EaFJbczEaoOOpIwqUkU&#10;kdgmCk/C8sQWUXgCHhOaqbBYLI9roqJiGqjYGCOVGN1IJ0cRNtAJkQ3MWRIU6HzvMCNzNMzoSJE5&#10;X4mLuQBcA3Dd+s6CzPsrwvYuXBxnv2yZbN+L6PzlC7ypZ3nKtUKsnvo/PHoKeIZ8pqAaoMxVRslC&#10;VbPTc+nN9stw3l+h6nB8Mb6Jfim+VbLyLF7HYXms0W6Jqspl/uP+g+97DxxYrNOVLt9Zx/+IH/Ej&#10;fsQYsLS05L/88ss/4S7HBZQR7dmzxwePbnhJ3myZsWvXLhcrKytXjo7IDXv37l3ICiCw7Rzk8L9J&#10;2djY7Nq+ffvwDx0JsB97STvuchioayXeb747twLfvXv3+m3btk3643C8x4s7d+5cMrI/Pzjgwy9G&#10;g7Nv29437FjAtgFIFRrfBo8ylM9Bp2/HowHpRIjl9iQAsE08J0bkPLCO/e9cAjzvxbLhf5jasWPH&#10;Frz+gjiZKxoGtg3DINqGzvfFds9i0NhiW/Y3ByP7vHnz5gfejUA5U28DP0P0kT6izuF/pn5Y9nsP&#10;iqLM0RBaNIS/tbV1NJ7boSPFaGD237rISEaDrybnWPcitism5/eBZcTRzsgQrogF6jUjbdGg7C4A&#10;zy+gnqF/CEHgdSrKGokjuetQZBuS4BApw/rFpC947YEBcQzZgtfHkTZYtxHLSRDKkLFYdgr1Ex3s&#10;/+Lg8SheEwdHPv/883NxhO/A80QkaV+KfBkdv488G57G4TEQj0dR9IexuEMDzsEHbsXRuZREPZ6n&#10;If2wXEHq8TybBAd3TiMjyflIoFHXYXkXOiYKDRiF5x6kHHUo8VxCdOP5Az80wfIoLCOBdgQdMBuv&#10;iVNC8ZpkDfalVUzna9Ch4SjvgUFJskoMSfHYLgDvdRivDWTE4zlxZhKRwfbnkC5Yl48yz2PdcaIP&#10;y5LxuNjFxUWIbeuQ5FlCsBybWO3GOhLUlaQvRM/3HmjURfjgKu6SOCQYaY0MxXIyV7Nv6RCggzdj&#10;+XnukgUazB35GpaTgJihGnqblR01aPh1KB9FdBBnkLL7wPZpeO+deIzAulN4JI4gI1iCwcP+Wnjd&#10;unUv4HUgkce2W/A+4StWrJiN9b54/lOsY1/NxvMjeE5G6/1g88djER69SdCQdngdQ+oJuDYkS/mj&#10;7t3IWGznjeUaDPJ/rS96pgv4sGTEDxDDIpfi+aW1a9eSUeGMdb1kEcQ1ZYHlmcQRpBwdJsY2xMB7&#10;kYVYvoaQpE+S6rn2hchuopNVwAHLLpEUTJyM569j0Qw8kmxjj8zDkbcQjyTFZ+N9zuD5NqQKr1fi&#10;MRDv64ZHdpRjX17DNmyAYnkyCTKsSydOxKM9lpHASMXyTeQZ8foK13clMhcD1BLLF2Gbtoef93sL&#10;fHA+GuEYGUVogHB8ePaPgPDwE+Tw//jcB3EgyihwgUXSNOFiYmA8hqFTSAoOIPUj5nayUj/CCo8A&#10;MTyZWtDQJCscJmVksWVrazsPZWjsC0nDp7BsD15jht9mgdcOqMsNnbQTuR7l2L+Ew/JNZHFIzrGc&#10;tOEjRUQHHpX4bPO5gInEtmeQZL2wkughsngeie1I1iIL0B/uSp9ss9AA59ApO7iiH/FDABnVJNVy&#10;lz9w8Hj/H73jms9cQS8ZAAAAAElFTkSuQmCC"/>
  <p:tag name="ISPRING_COMPANY_LOGO" val="ISPRING_PRESENTER_PHOTO_0"/>
  <p:tag name="ISPRING_PRESENTATION_COURSE_TITLE" val="CEV70961_Personal_Financial_Planning_LOGO"/>
  <p:tag name="ISPRING_PLAYERS_CUSTOMIZATION_2" val="UEsDBBQAAgAIALJUk0/W9W53OQMAAFkJAAAdAAAAdW5pdmVyc2FsLW5vLXZpZGVvL3BsYXllci54bWylVclu2zAQPbtfIfBu0o6bNjEkB2kAo4emCOCm7c2gpbHEWiJVkorifH25SLLlJW3QgwxrOO9xljej8Oa5yIMnkIoJHqExHqEAeCwSxtMIPX6bD6/QzSwsc7oFGSSgYslKbXwfqM4itGfAhggFLIlQxZklpPmQi+ETS0CgoJRMSKa3EZqMzBXdhRPzYoBcRSjTupwSUtc1Zsr481SJvLLUCseiIKUEBVyDJD6aBjgt9duxRG9LUC3DPxCYpxC8D3tWrAesJ1jIlFyMRmPy8/7LIs6goEPGlaY8BjR7N3B1XNF4cy+SKgdlTIPQUy9Aa3urNQ1CPWXjKx4oGUfIny8LUIqmoHDOU0Rat5awhXtIa11Sniw5fWIptaksVePletVxqExIHVe6AW9guxJUJsvOvnMPyXG04TqnKvNkaj8Lx71hTRrOa2nfT4XhcqlWOVOZOdlH7Kwnwye9K8PCFdbJ8LGV4dzyoEDC74pJSNzr907xozEKbFRzGmsht3fm1IixEQHuhIO9cLB1xZ3CcXfJYkeBfPidk0saqzpGTaproLqS0FRpELoZ+UqldF2aaVlBSA6MHkl60JD4dH1nujaEmS7yy782xHod9OOXeqUdzv//u/HZ0LSFYDyB5zkzLhoKU2ANpvLWhnWZY3thF4+qVsVuaHqWneZNf0wKgaYyBTPUCdWU7OzkDBIkVcYjruQBdO/gHDZjaZabR58kODw9x1JQuTlJsHdwDpuLeHMC2ZnP4VZS1CY7VZWlGfPjuh2ft60gB73oy7AVX0iOl10YV0qLgr04Te8vQT118jXfCXhiUC96AzRsrLg0q6+b49uSdVP8cfT6fPfnsRdFO51rdLx67b/+vrWWB7sT2m1pDcvSWw7WKuiq9E7tlFVl3yWBNa1yfbcfT3+TO+RBvCeX+CmqH2aWRL1gLxBkYGUYoQ9XExTULLEf7/HElK0jMIIxW6x3uTOduW8teFsCjIl787+ulM3HoumqU8OZ1odNbx3Az+ono5lUioonB41z/ffUKjfr8VYC7TL7OL5GQQ5r83d8YbQsygi9v+iSvb68bqAupAd/q4/jDdJpot2Jhnipt0mEzb6Z/QFQSwMEFAACAAgAYpfYUNharxY4BQAAMBQAACYAAAB1bml2ZXJzYWwtbm8tdmlkZW8vY29tbW9uX21lc3NhZ2VzLmxuZ61Y627bNhT+X6DvQAgosAFd2g5oMAyJA1piYiGy5Ip00m4YBFaibSKS6OriJPu1p9mD7Ul2SMmO3TaQlBSwDZPS+c455Hcu5MnZXZaijShKqfJT693RWwuJPFaJzJen1pyd//KbhcqK5wlPVS5OrVxZ6Gz08sVJyvNlzZcC/r98gdBJJsoShuVIjx7GSCan1mwcjbF9GbEgwrNZNJ4zFviRh8fEs0ZjHt+cvGlff0TaDqYz7H+KvOAiiMbuhTWyVbbm+T3y1FL99Ovx8d2798c/D4KhU+x5h0DIIL1/2wPIZ2HgRYBGvMgnH5k10r/D5II581yfWKP2zzDpWUiurJH+dYM57ZSdhyHxWUQ91yGRSyM/YGY9PMKIY40+qRqt+EagSqGNFLeoWglgQiULgcpUJuZBrGAir0WXMieYYtePQkJZ6NrMDXxrRFVR3L82sLyuVqoAdSVKZMk/pyIxOoFz5vm6ECWo5hVwEsGnWkl4U2Vc5kfdqq99L8COIdqUUIovYIHZzilAOoC/ldUKniVCvQYVt3mqeIIWhQDAgCK+Xqcybt6UdF1oC2cpv++0IsTXrn8BhA88GhHf2c5YI5InyCm4dnYgSogpCQGg4KUoniAbGb4bcYTTdBjCxL2YePBl2oSJXK5S+FZD7ZgRYMJM5F1SwFQSAs8pvQ5CRy8aqEIcrXlZ3qoiOWDp/n52Abu+HUAg2GwPnGmMLTDwQ0L+KwoRV91gYCU2/G7jClwFAkbMJAQdUlldVhA22ToVlTDWSu0Kjw2lPouFgvhKBd803AftJtg6ae7huW9PojHbpVGP13m86ikHwfnd+NiPhhposs/5TptatGgcfITsAgkxGCIRXEIevBwi8YlQWGTSmfp8fOVeYLNLkPe2SWmb9GKuc0x6j3gcg5xm00aquoQZvSSQmsyOlEfD1FDyYQ4sdrH3SG5tUIEOZrSUGwF2FIkoOhVByreJo4Pqw9z9IzrHrkec71CP36NcVYgnG57HAsgWc72n9/AskYl5pmlv9H+p5d+IV22qf9VWCd8hH18NteegsDwSEbyqRLauulTrBWvNf4oVOsQfNaGP60/TT23i49ANfszOlDKr06YCPXt/dpYN3aNOI565Uv1360dbQptSQ6Bh0cUReoy0v9REqx27ga6Iiegv5/rnIDNr6hYUNjdfqP7SftAC+Ao9FYNOYI2N5RRanQyqUH/ZK/D6wPwrXTD6y1+TMXUZVJ1r8bmUVadmE8+966sJ56cX1r2e9aDYMJd5YLIPgMu2HyxRKjOwP+mBOZ+S7Qo0JeLAk2tVp4kJ/1TemDIBa1tn4ttueFGozMymvNzSvylTZ8+xonEubJTOBvRTuwjuvT97Afz0XaIEh9DG2Ni3de9j62hPewpB+Oil8Bjdtk4QRxmv4hWU44Wq86QnUHMMc8g5BrDWZyp4Ea/+++ffnhhfWdLMonb290EguqmDPEp2YH/6qhLlX4NBtCc7DNqc/cRd1Q00Hxsi0Sg4P4dmbrHokmB4fGiyGfSRak/MW7meB2jmQgD8kFMpb+pipjKYOurWC8vS8gUzhu3JFEKQmohTdQF95xCELePsYB7Cqa4NXhuAoIdgskoFIndch9wQ1CkOLyE5m3OaNZry4kY7zpRKBxlndlCHVDXMqYe7kLpKZT7I9OcVVu0xc2cRdhxzMQRLCWf+m6aPSODQGbc3RKla9gazJ9iHyvEVnkhkNRQwJGR38aMvNswlgqe4vqHrkWdMsd7mZUh9zfgh8W2+rd27UWnu9k7e7F31/Q9QSwMEFAACAAgAYpfYUMVNadukAAAAfgEAADcAAAB1bml2ZXJzYWwtbm8tdmlkZW8vcGxheWJhY2tfYW5kX25hdmlnYXRpb25fc2V0dGluZ3MueG1sdZBNCoMwEIX3nsIbFLoOga5Li1AvMOIogSQTMqPg7ZtItMXa5bzvvflTjCLGj6yrulYwCb0EomiJE6rLp86UYcabNw7EkE+yIBffGckJSxSaiIxeVlTsP/I2u7Gw7H1YD2C5bHEg54HWONTXs8BKcsjDbMZVa5eAeoiYBhzE7EMPncU7Lh1B7J+7oVzwF+dsumxy+KAedYjkgqjLl1Sld20/fwNQSwMEFAACAAgAYpfYUNoL02+yBAAAohgAADAAAAB1bml2ZXJzYWwtbm8tdmlkZW8vZmxhc2hfcHVibGlzaGluZ19zZXR0aW5ncy54bWzlWd1y2jgUvucpNN7pZXHoJjTJGDIUzIQpf4udtpmdnYywBdZGlryWDKVX+zT7YPske2QTAglJRLZ00vYik1g+5ztH3/nRkeOcfY4ZmpFUUsFrVqV8YCHCAxFSPq1ZF3779bGFpMI8xExwUrO4sNBZveQk2ZhRGXlEKRCVCGC4PE1UzYqUSk5tez6fl6lMUv1WsEwBviwHIraTlEjCFUnthOEF/FKLhEhriWAAAD+x4Eu1eqmEkFMg9USYMYJoCJ5zqjeFWZthGVl2ITbGwfU0FRkPm4KJFKXTcc36peJWD0+qNzIFVIvGhGtOZB0W9bI6xWFItReYefQLQRGh0wjcrbw5tNCchiqqWfCnrRUc+z5MDl7sHWuYpgASuFrix0ThECtcPBYGFfms5M1CsRQuOI5p4MMbpAmoWS3/yut2Wu5Vf+C73tW53+sWPuyg5Luf/B2U/I7fdXeRN4VvDnrDRv/y6qP7zuv4ZibOL4fuqNvpv7/yB4Ou3xneakEUNkh07E2WHYiGyNKArEh2VJTFY44pg8S+Q70kCkqD4XRKfNGmEPkJZpJY6M+ETH/LMKNqAdlwABV0TUjSkAkJ1EiHumapNCPWLVwBCI5B/Fd5dHSySqO3xxtbtwvrt9va6qUDdZFgvuiKqfjGrleOqrclUK0+7vw2Nx2sFA4iKBbYT+6bY68v3YhR3TdwoOgMKpHc2eUkY8zLkkSkqq69zk2vL65ceADGmQi+EXX9jMaChSvCSDwmYR/HZK3FeNeUt0GyYqEJ5CcDKgcJ4cjDHNoaVUBvsAKQ2VgqqvJ21l5KN1KKGQI86LsE9bx7dAcRTuVGQq4iq3tJUP+9LxSRfxRkF0sPinqMghVdFkbyLg9RK8VzaMMm4kPCTcTOIXGYTh6SGjmRYrmDJGowZiL8UWQsRAuRIUavgROBoCNkMfwVEbTeq9EkFXG+CseJQjKncEbJnIRnJoYuwUScgaZOfkZUYeGvjH5BYzIRKeASPAOKYZ3KAr+8E3CCpbwFxTc+vio6cKffcj+90hvE4QzzYEdwKEUSJ2ov+HiBuFA3ekBHgDOIoA5KSMP8ncneys8Pw6obQJy/UjQ28CWNM4a/JvyKkDXoPYZ8P1Z2CfyTHhibjfAsL3RdvDk0lDiFkBSY8CKATk758vQwAAwwR4KzBcIBDBJSt40ZFZmElaJBFNDy+R4W+pCm+dMUTh2wmIYkNYI8qLz59fCo+vb45LRs//v3P68fVVqOWEOGtblixmo+OPeZad2Z/p5QemQGfELzkUnwnm5bpLFO8fCeu9snYgP1Tt93R42m3/nQ8S+3AOS83z/JHVtPGduHjnz2eqkzh+c2Rs1zNHK9i67vnZrkYl9A2asggmye6FuY0UAxcj90BheeET6QblRmrhncwERq8N5EalQMFsO1ocLIBTgopkXjg6OC0ZhC0n0XZW9UR8/qGN9H7f7vC0NR/HuqXYLTIIK02Fsq/RwNdp8x+oFpf9mX6R/5xtvD6bW+efhCMGl0umWKUU6+aZ/YzDjP7XXeDbqtn6Atv1AGi6fVR9SNr6aOvfWbtn4TU05joFVfX1YfwutHhweOvf1VqQRom/9XqJf+A1BLAwQUAAIACABil9hQ5EAhAGADAACqDAAAKgAAAHVuaXZlcnNhbC1uby12aWRlby9mbGFzaF9za2luX3NldHRpbmdzLnhtbJVX227iMBB971dE2ffSm9hdKURqKStV222rLeLdSQawcOzIdujy9+tbEhuShmIh4Zlz7BnP8VgkYodptAcuMKOz+CZOL6IoyWvOgcollBVBEiKKSpjFL/AR4fliFb0RdAAeTyyWEcbfQUpMN0JbGluEi1mc1VIyepkzKtWCl5TxEpE4/fbLfJKJQY6xmIrvXM4a5dBtc72Y3v2cnkNxe/yYPtze3Q4RclZWiB6e2YZdZijfbTiraTEa2vZQASeY7kY3IFjIJwnlF2IKKRUHIaAYTb1lEZQBaXa6Mp8zOd1Wn2d/RNtjgaWh3V/rMUSr0AbCQ/48I1UYtXpYle96fE6Q8E+Or20E/6XFWVVXX9FIxdlGH2jImS70GOUQhgp1/RTh8UqPUYJOSG80qi5BcKHKwHhhBLK40mMI7M7y7lEPD+R++k0i0XebM/Kmi3DUPbRCMgKp5DUkk2ZmfWLLPl5rqS4TpGtEhAL4pg6ke9QbqkUA64wd8C98YFr4KGfpICtG6hLmNmIfGTo6wnz+YFqLj21tXowc9s5ocz0ydsgXdbInSM/YId91wV4pOZzAjz2W00jiAbl6egVw0QcVUG6gSE0Lt3Qza7x6q2d904W3tzM0mJIVkBppLXEJunLJxNhsTJOToBKK9niDpHqk/mhcdjDZiGRy5HBq69dWIrEk0Ce5nNVcqGCUexUm3+OxFPt4iHv5DGvZoENjVxX9YvjHoafjYnertcdm55FUz4m+yyDU4wj8ia5ZHDnmLDaR2Lf5lFQivgO+ZIwIj6L3HmIgKVG+LdVO4txNKJNwNpjZmzsQTXuitrD99UvcGn2FpXWZAV8oPWBoBBnaLG6LN1uivnKF4QOKkDDgtEy5VctRhFu9ewYnAEA83zbltxPrKWsiMYE9EOf1DCbhocwSodTfl69WVyhJz3KkRw/gCdL1oE5bQQMNHD2ElYqrn2E9F6MNJpEoEya1oKWMNf2mUWrt+SBrcGIKllb+vkNU5QpOFNWSvUvEpStRN3fpoz3cU1yaHqQcspVNn8dyCGOVOxjjdIQTcxeBfrnatdoEezxDFN1o05s+ivEcd9mlupzpmgP4HdYYL7w34DccMoZ48dJCgkehx23ZKkf1bpqGrVp9Wclk4plsbdoqqN/qP0r6H1BLAwQUAAIACABil9hQxW0nHa0EAAAsGAAALwAAAHVuaXZlcnNhbC1uby12aWRlby9odG1sX3B1Ymxpc2hpbmdfc2V0dGluZ3MueG1s3VhfU9s4EH/nU2h808fG0KMpME6YNDFDpvl3sWnL3Nwwiq3EOmTJteSk6dN9mvtg90luZYVAIIDCEDr0IRNb3v3tand/q7W94+8pQ1OSSyp4zdmr7DqI8EjElE9qzll48vbAQVJhHmMmOKk5XDjouL7jZcWIUZkERCkQlQhguDzKVM1JlMqOXHc2m1WozHL9VLBCAb6sRCJ1s5xIwhXJ3YzhOfypeUaks0CwAIBfKvhCrb6zg5BnkLoiLhhBNAbPOdWbwuxUpcxxjdQIR5eTXBQ8bgomcpRPRjXntz2/un9YvZIxSC2aEq5DIuuwqJfVEY5jqp3ALKA/CEoInSTg7d67fQfNaKySmgOXrlbw3LswJbjZOtYwTQEx4GqBnxKFY6ywuTUGFfmu5NWCWYrnHKc0CuEJ0vuvOa3wIui0W/5Frx/6wcVp2O0YHzZQCv2v4QZKYTvs+JvI28I3+91Bo3d+8cX/GLRDOxOn5wN/2Gn3Pl2E/X4nbA+utSALK0H03NUoe5ANUeQRWQbZU0mRjjimDOr6VuglUcAMhvMJCcUJhcyPMZPEQX9nZPJHgRlVc6iGXSDQJSFZQ2YkUkOd6pqj8oI413AGEByD/C/r6P3hsow+HKxs3TXWr7e11ksPaJFhPu+IiXhh1/feV68pUK0+7Pw6Nz2sFI4SIAvsp/TNc28uXYlR3TZwpOgUmEhu7XJcMBYUWSZyVddel6ZvLi5duAfGGwu+knV9j0aCxcuAkXRE4h5OofYGJ9xBYyhIBrHrZ4SjAHNoY1RBPKOlhixGUlFVtq+ThXQjp5ghaFHQZwnqBnfiGyU4lysVuEylbh5R/c+eUET+ZaJrlu4VDRgFK5oHVvI+j1ErxzNouzbiA8JtxE6hUpiuFpJbOZFjuYEkajBmI/xFFCxGc1EgRi8hJgJBCyhSuEoIutmc0TgXabnKsFRIliGcUjIj8bGNoXMwkRagqaudEWUsfCvoDzQiY5EDLsFTCDGsU2nwKxsBZ1jKa1B85eMb03LbvZb/9Y3eII6nmEcbggP3SJqpreDjOeJCXelBOCJcQAZ1UmIal89s9lZ5ehqW9Ic8P1M2VvAlTQuGnxN+GZAb0FtM+XasbJL4Rz2wNpvgaUl0Td4SGihOISUGEx5E0OQpXxwXFoAR5khwNkc4gslB6rYxpaKQsGIahIGWT/fQ6EOZlncTGGTBYh6T3Apyd+/d7/vvqx8ODo8q7n///Pv2QaXFTDVgWJszQ1Xz3kHPTuvWuPeI0gND3yOaD4x+d3RPRJ7qEo/vuLt+BLZQb/dCf9hohu3P7fB8DUAZ97snuefqsWL9lFEOW7eGjNHPmzICvzFsnqKhH5x1wuDIpvp6AoiuogTqd6xftKxGiKH/ud0/C6zwIcxWxPLt4Po2Uv1PNlJDM0oMbowRVi7A0TAxrQ4OB0ZTCmX2KohuxZwn9YjXwda17wT0Qboagm+JrQTnUQKFsLXiecVN9Oel5ReO9FoCyHUHFgpISrXSC51cv/JLbBfnl/plIhSCSavjq1CMcvKibWG12gK/2/7Y77S2WnbUru5eBdefN3zmbvkVdOWzp+eu/Si9A+urX/jrO/8DUEsDBBQAAgAIAGKX2FCwLVXOmwEAAGsGAAAoAAAAdW5pdmVyc2FsLW5vLXZpZGVvL2h0bWxfc2tpbl9zZXR0aW5ncy5qc42UX2/CIBTF3/0UDXtdGo2m+/O2RZcs8WHJfFv2QNtrbaRAgHZ2xu++glEphWnvi5z8PHAv4exHUfehDEXP0d78NuuP/tpooDUlarjv6ySgV1pHkpQ5rMoKSEkBOUijkTUmEs764YL4nBE1rmn7qX2lZYjY2cwSuU8UHl/pAxsP+OMDdz7x9/TvkdXYsSlr1GmtFKNxxqgCqmLKRIUNg+7ezGf36MCsAXEFXeMMeqaTRTJ7SkLkxfExeZ3OpjaXsYpj2i5ZweIUZ9tCsJrmof03LQfRXfo2ZEdKqd4VVNc37pNcgJSQh7o5wwSnQCzfsfn+QXvGw4YcuillqU70y0SXTXNcwGBKw9N2A+28BtN80DXkFOxU0IngFsQtVozX/IYL5IIVeiIDNFno8qKE4bykxZGbj3V5OX1YbRu6cZMaccpEfrq9xViXzVyGMZvrQr1nxpxntvE85SqUL75scDTlfdzS2XXpywXiE6lPvD3SnCQ9nUe5YaPXX13nWGxBrBgjXYR2+9TKxHP0bceC95xZsCNnQE1/QKPDH1BLAwQUAAIACABil9hQiRErV2kAAABuAAAAJQAAAHVuaXZlcnNhbC1uby12aWRlby9sb2NhbF9zZXR0aW5ncy54bWyzsa/IzVEoSy0qzszPs1Uy1DNQUkjNS85PycxLt1UKDXHTtVBSKC5JzEtJzMnPS7VVystXUrC347LJyU9OzAlOLSkBKixWKMhJrEwtCknNBTJKUv0Sc4Eq/VLLFTKdXcMUAsCSSvp2XABQSwMEFAACAAgAY5fYULtVRxQiGAAAaScAACAAAAB1bml2ZXJzYWwtbm8tdmlkZW8vdW5pdmVyc2FsLnBuZ+1aaVySabunssaamnFsnMo0cyat1DJTTA11tHlbLJdUMNyoSE1wN0tUoMisdya1cssNnMpMUEhJDRdopglSEnxLxIXEhoQSVwhJ2Q7aNPOeOe853863PvCD+8/9XPe1Pdd1/Xn4Z4DfgTWrTFcBAIA1hw7+EAgALPMCAJa+MFyhR3q2rLTSvy1JDTzgDSBzzN7qFwYxXr76HQ35n6tPLNevVyYdhKYCAMZnFl5LhqMt0gEAa+2hH7yC0yMnBBGkBwOl66a1W+TLf193xeJ7UCf0WsUXnW+3jHhtMQqw/Mzys5wlGyzXgp4++23dzeNn1m/Zb73rxpuqC7EGF31z3rzzGj96xWDry8rJOE2iagzagQef6xgnRoBV8xHT8BCehj6Z8aNUVzeoarr88zBWp7l8TohWvqo8N4x69xNMvRQAGJkMvnuIfoizQfrYqPASKXcJADAZIfPjwQ0zpjqUxbb6Le1fd7rnW74JYczzUvQGnS+xnpMAYReXAQCtB7WoiYkWYeROAwAgPfYGNjJsR7/sn/5ZJ7dWBzNC0d8U8mIMAY+aVnr51G7ljVGr6jz2AQDkiddGdwoD23wMlwISSvUf3TJXegEe7ViLKwyMsbc0BDyM8r4WODZuZbAE0HLEMNCnsiN7M2Ck2Nxcv2GsJxSdAwCEl+uvaz1WvyjPV78nog5CsAQA+NYG26t3QkhcI0BkDkN9mNztPqcTJ7v8FnGpiqBTS74UamdbLOjTl+xB85PnGKpfjKt7d/SNORqcVzUjvGk7laM85VuPc1/hMNMXLUBZChJMM23vl1sY2BK2IHNyiLhktFVQEiKsUQniDOff+mPnp7sTMfJXLwjad7vVX1O9fF4mLGj1EEYSr014Mubexu6+VJVdlsWLN0mHNJIDx5yRig1LH2lCgfgkW8jUQETCtwaa9yxPjLp1qMZDURvVM7CVul/R5l3q7nMtQ6Pge/a3BY6FNs2vXjJCry/zJ7PRKAW6lcvzDtBcv8jFzFLZx6mHNV7ZcTAKegIJy1wdKMqw+sVmaMspq81WZlZOen/A/q47KNNwcP67z9peK3HGx8XTgapOWS9daFFmdT6XeuDX64GS+oXAKeN551MiaPZY2W1P2E7pSQxhUm5n+abHM2XX4aeHTg+CoRCpODm6mDmRXwS9/Wzb9mpO0F8npcCyq0ThIAPzvdKCgdLs0qyXE9eIxxXV9ui3DnHdqr0Qeui50+CHGxnPSzbz3tr3jZYlvlVSUjxlkQdH0U4rpgTlrsESAStN7PmgIXEOwnO+3SDGbhSprPnTxhhK/IIT0WHAKr6MoJWWf+mpIXiG7WxLc52q0CEGGlJgCVYG6Cl/XdzcfHX31Av0TlPcWQ2eY9cda/prUPQJ41CE50qr2C3y0DLe+DkQx/L5DxaBrvxxT2kNdAcKc/p85soih7aiaHcRPjNQRFB64QLAl24R60okbd5S+qjKBk4lybSH0smp3VwQhXJKPOdwQQpBflRKlTVzjq6cplHQMTQ7SswcYsCDoJa1FPsqQzA6Vb6Y7z+TiX03L0qGQKQWNhJNL7pQUBLkHYDr95x/rHt/HdnV4WJ9jD4jSUS/nqOgxS3F+fbxevenzpRW1W++YT1VS7UWjXNtHt0pPVKAX/H+WtIDhaKtoZFSltxPDIdxbMXI+pFgR5+jF771TemA5CYjBNZ8pwRHSF7RaBMG3MxuvHq4MqyPFJ3lEUnkRIE3UHkzpEa7IQ6r1pRVc1X0IFHV0Oj36ztyV7OrkFjHMHFqLo6BQT3w3PehzF1T1Igixcm6uaZwdl//8L7FdE8krThDcOJbqHIpjN3y6xKUpnfXtQmI5bbcOUEF4TFZVPn7N94By6sqDg+sqrNlaMux09cl8GlX/jHzk4uGGTlxen/QxrjnDgtOe1aPSU+LdLIpkhMxdteLY/mww25nnBFqmCqiCMmlk2i++9ydaagKTa/MlBRqL3ORBvOcryvkoO7Z9cMIWFO+HUXaBYypMB5BoPKuK4JchRnhRfyTYFdhRG4GJ7adPg5fbQLFp5JGoXvYtgYTQxjyIJ/cpenSEpnweoRQdvWVCwQVLip0GHDj25WzdnBZxyuRrltOC1P+zdhBkrg1+gJzV4CjPQpd0d0pXekbK6BGePsBp6H4qNinjj9dT7vdzHYbIEdfYe6CUGKGxu3F9yFMUVEF6+GUW0KnPLRYgSi2UnVqER0gStpZc2zJYhYsfWNjh1HLhe+nzVIsmPINLGflz95xfWwk3NCUYi+N9hQd621cz0raJNr3bCG1N+Gep0Me9SMCCIGxwdL1baayetMWzzvGVbP1YXx37tevm1b5b8inHSXfZRCba6Wh8QXiTBKUPFLahWEGFPr035N2ylyPcCyRdTMCcRdGPJGCNrFLMYdfuZnfoU+EFPcwyY2uBuMMUiOGuYNfwlK0610kKLdjO3wngSj3cpHl7Xik+ZSUbOQ0PATiaqdoC7VY0AJe1upf9sppKPYmi69jCjU1lOwLTo91MqHuzdHiEGqF2IUrzwB2DuzMX2vHLL2LuCtNLpuvW6cAsVP8YgeRUFzALCHKNq19pmkQVhlibsuWOUqKkPc0fNQoKuJcpP/Bp8iV68Mk92+oUuIMuxp240lRcEAlxZVCIf981fI0pmKi0fdUhc2RqKzdK5rs4Gefhcj+yLVCH/iePdckdatWNSCZJ0nPK6KHaHNCMG8kgWdTd4cZ7eLJYro0IfJS6zLim7rHsoxXyTL6utN4zqh4DwpK5ZD1WtL38KrEuW+sItA13w0z/CVcrwCifF+zBalPCNxbMlK4azekj0u3eXin0S+CSx+tNSW004E/HaMGwAFmyoIu+cygzUFh6l/phCiUU02F6rq76Ql32P1Jkphu58K4kBO1s2HShPiQ7rms8bLcexJqXXk8k//8fj51u2u+0ztUBUGEyvVKAp3tvsLLYHWhXa0MzHdPyoH5bIiqf5UX/P4GZRA8ECJq56o9Xkqg3j0uLxpJh9AIK3WvA/Ou4pqPqHSCueIMCdF3Qhp6FihF1S89hOkTEe0I5SIzUmRYfEEUdGtRKvEuSFp9iMKqpf3LL3eoZswWV6s2u9gVLqLlAqeoNpKjLK5L9N3b5O0SKMvtlKrhbD2hS2U/9GzqpzrYCQqRY9WUiAKTX107T0iuT+VyUQJZFr05gn/G/o+2ZtqDJh7123yPNVcasMv5eWnnoaSn8qdxXsAu+ItwRCVKfDz8XNPL/oqYoYp9lSyIvCPUY9KWKR0IxYbbS/BGhUhXq9WjdME+QyLLYXIru5Hwr/cm7Ys3B97KINcRmLoMRSZCs9czZGcOVs95zAqYA0Xg+uhNgaj66GWQNQqiK4fGQ0KxX1gNwNDxNj9H4WmdHlIX0v69lNH14DSGzFH1clWm3lowdX3q9FNaPjUNVaEqQl9VuZ5REVtzUM53Jx+3E4IjCUJbkftAC6hIfgjQdZNzIZasj2HssD8CU//rrDv/j0Hje+WGjaOrzIFhu52fQ5uBt4PyDzezjwREWuQ3JLY1WHIbKw5j8rq1PnkOlIKR3SvuV/hHhEWnMynNUR1limPLrzyNC551ZdCtlKOBjLVOMLkLnoTsN8liLhrPdAA9+RDsAJtcpGlrPQXiXv28LlrnsGdORWzeaw0Cv/F50Yq4r+99bxq2U0rzQ7E8Qwtj3O4ckcOLYyG7nsqSIbdM37r5zVLtDaobGYjJFgSohWYzEjxakTrZhMH5Mb/jwjex0EPcotTa86WDq76vHc9st2jStcaoiiXuAWzkCvJSuKaOmAmTlEhEtFGJGtPZyqKXJNb/WRi4/dti7n7nm3jpYsN1DnfevMrpSSyTdHRTuXi385s5HwHiJe8sfF/kL8i4d+c25IekuIu0LMoj8GZi1XXk4V1doplW1uYb0w6f5aBTYH4rvVyVV4dcpDfkG7Eh2yQw5ZYUTloHLWdVWhRIGZEPb7d3Fadf3Tf5JG5hhInTNyVkWS/tKNqn+l9HbpeJqbPmqff7iU6VTS/J4oyQKI1Ts6jhNtFU6NTo4NxTWyHJIkMTPfJnBDavez1euOR3n1n+UzKqz9PZgIdUTYIj5KcF2DyY5Ia8LOZwI0h0g9CkSdeomi1spXnUUyLXXKYDJQmvkYDE0OYINrKCpSpVnuT8vClG46Ychw+fYzb3Qc33ciX8yX9zz3sTipMaGGQc+wiJ2lRj6Xc74sStpU/ePzzVhhhZW9YYMctIbNOXoeS8UvToDIjqaJof0pjAAQ4x+58dmGjJC1JtouyVhEh/y6KrXtMrjHEnPc7iOtM1cvdD9zdyKcW8ptfJO4YULo35g/55IartotbLNxfmwjBDvU9IObJeHypB7JCLngX6LCsTy28SN1Te1Cm117rm7sTak9BxO/Y2M0cKV4BU9YBgIP5F+3gPEXBubBY+2pq6E35cP8DtuqwfrFjkCYl+gpDASUwEX6vcIQSnDTdIh2MIbbP6dsrKFJf9ef9nFjEzvzArXe4aZf17mT6ka7zsP2TxvgBtiKr30fX9DjpbAvP+7FcoPD8/PoBkvA0BUwbADVtPWZ2KTPnmW6Xjz+nk7Ftmql43K0PhyVHTSfQ32/5NfGlu2S9XnmXEdRu8JArWWb5x4ZrijLNsksyej+gDrgZedOqK+4VOQZgHiviVkz/vNMc16kfQ1O6lE8TxNvpSCD/YUtn7fXlXpnj7kNBn1HSnq5YL/jjtdoQoeO3zqyBL/9WxvOop+itcnrzOclvR/es916PPgWPVY7ZH4W/+6dQdW4z8Zjt1RWwFNQEjxnIdHycd4SXjd6umK4qQFCnjhyh1nvnjmmBzSns2E6YBf+wOhdKuRZnjltuW1Hh3uxQEXbhbnCvL0EweXPq95vkc4uWN0ZUuK30HzoYk3VNQ8YFj7R8tD/jIF6iXq9T+OrNgyIW7mBY4foO+uv4a5H04OhHiuD8M0XePjgFTQp7qyRblYxJ2pdHsKXR/JWrWqHAQKJIXeqZcK8Ub3MkuV+M7yUlNbCvGybvB/AU+liSErNnGH6W3z+tDZmO57cJ3F2qWHlzKdtU+/YU8uCfznbG27GZgy7G/85BwK4NqhJi5+mqgfcvfj6WF6mldh/rv4g/8SfYEDPDarrSH9hbmF/ctMMyfePryChgZzN5c3fsEoR/FAUnxC0Ty5IIvAA+bb+8L0EBjqwsHwQrXhkXI2fLg9rRZYxzgfNgCb+REehsBktgL1w8c/hs53etqUL+tev4vErtAOt1rIYTlUR9OOnB5s54bZ1rrSSug3tALAPjeVi8N0POjkZ4bP/h2ETYzwWFkBQQAACAoBJ8dSDljGNrxBQCQtOZ/7PxfBHyCP8Gf4E/wJ/gT/An+BH+CP8Gf4E/wJ/j/A+6iZi9wurCZvrDEHVR28e0F9FHHWpwehCx8VWViaQgAnP6HnisCQr/6CJ9fqybppm9fhum6PdPfvy5hKKZnuFjRK76HPKzdiEagUWgMGpekwt7TzTAws9NPhJphkfZkGigvCF6a3P2ezERb6OWOHCSoJqbsyh0j7wqmeKrjBAv6jPgxCyOSstEpmzYIr8oR6pYFbQ8cfNyEYKYP+MU+cCx4MLhOUpQcmav7ZkGEIWxOM2W/0SGyWaDkqU6wEZ7hzI9XGeEyjHEJQ/plxdc42ecHUd+9XneDM/PTeQU7ZkBSyxAYAKbNsqvw2VVDzaa6HQcuV+0ZzpLeYowUoSXrSfBlC89gewuMzgxBRIzRN0bvzLBrRnsZj5YAkmK9A/y9e+LDcnXFt/f1pKpLGWbwtDjAeeTaP480M8dBPuvI5jUsWWDSY4cMW+NJM8KUYqMHJO2sp7aFrfiywc158dGx+0qvlnigNmznNzi88fmTi4L2njOc1+YPq6syM9Kz2kMvS9fi8OLnU3Le+0TaQcP5z4TagtEM1jHzjYCRQc4GnHbYc070ZWvN5csEDaHFQjsvnKsczbCF6fZg5/uPMBnaVwT3WZjDpChRq8HOvnI7Kn3tSWIpZFnhlNfroRS8runJVI5OjlXCNpWgxRbaVwfy9lBKoly5oZtQeD5LMRaeMj6juDfBjNf2hWifXOYXRbkS4MyZgBYjHDMTP7OphNefL2pOg6XaS+faKSBK1AZhRjv74cRO2lZUfshoByN0KnjB/utGhZ9XCHtYoR80N8E9t80F7rmlujMXDp6/v8o29vg5Xr/d1u/riKYCnXadTjUzp/YlODWDUaBNieH2/GawqIlPqyuTEs22ch1z4PCIInllC5oYZuglcidQGpgYsxa0Ejh1obed0iqE0hWbiKYtL3czvsSXrdu/oECfUeHrCKB2GejJWD8AwD9LNnpH0A3BsnqA7iDOlbq+gcA1yfMUpxL443J+I6f/UZ8bnAFxtG6K52wfKkQEkqBkTXH2reBmtnwmvclv/pdVNnItcjXTWn3TqDD5cK6qezb12N7LYZ971YYjd7CbaiCWp/no7o7aR0EqYrwso/hA/B5OeJ6KJDK/NQklDu+R3NenXsznXopoEnZ1bXh/rdfpDwlwwJC43zFtDGsWsg/k/KtJEvErv4uhYOkPYOD9NA/SyFdAUUGqOYyS0zz/iDfDZKK0BF2y9dtrqbXENORqcdLZlS1f48Yk74drGyxY8UJ0blllJz3F0+Z+HjU1Kg2bXySvh99hKqeC6phYNtS7p6IZidjtVyn+EBi8KY65fzd4jaaB+FXkpaoyaCiwXoSUHwnQKj3z2ekJQGRQd3LZAJH2lT/vbBq+TcvH0vPcSsCiSLAEuKIuPDOCayUINOx6Jnhf1GRH0qtQz0yR0vdfGhiM6cBGk1SZPyZ71s5l+TUsWL/Sy3alZ82KqmMfz7Y5cucssPzyvRyXXOQmvrwXER1NTp69UzZKk2XUB124XTZZ5rWecoK3hY/K7Z67V8xvGAuHSENyfVOXM4hujNS2aqNCB+KMv5V6IS3PPkXnvhuHT4y9ClEqg03aAyXvQwX6WzTczqDerIATwloBeNhck1OVPHuLjnsQmkhAXGF1aZlG920NumEWpGjX7tPN20W00WSbn225tllXhYahwM40PCnAcSeF2c6JasKA8xzpeId66NXeoF9Hd7Z8g2NKaMOmqmTBFzTKdeWzY224U+bfNYVi7plh1T7hk0JEB3zB7dRLVep9ULR7Qsjz8I+m/26m+zxyTVJGHSJBItxRVt6H+PFFQa40YXn+0e6TUQzeb3kqKLCTd5zLsmsizJe93G557+oS+XbhwVDaEyMnzkjvsx4bg/iX/GSLJgwCiFnwdIZFNcfkWIi+iC08HjsON+riggj8/MXSNGFmue1EVZkuGNjEurnx9yLwi9A1bxq6U3otHhHRzxx9SKJc31nQ4105xWWV9/QJ0+OE1dhSuh1NoQxESIAbb0dO1b1rUMcTrGF+a4nJfpsqiQL1MjW7yq2ml3w860d9uUI1l1bNrKn8nCOfZzFCsR+T+8eGWv96rQTNJlriJ1ZZ8S7y+NeYzDN1NNSmffuJ0YldZGsa3a3EJ7VS0zdXI04Kzp17r/JL44ieeU3c7qvdfC2Npal8XJ9T5RoQUxnaPEXvk8XBTpwSCNXDGQhD02XJCIwO9EQfZZB0yiDX63Qdr3WxpA/RvAOevRq5qTOBAX+jRvgiux/dGeiO66JHo4Idl5OqGnhb8qkecLDRxiizMRf4aBbTwZRFsRGlx1WBftMftz5zfAav9++MMqVRg8AqtPf4BGNcitBGcFcM/a0mVN8SYtZ4NbRuICkgi4mVmlPllCOyfzc1f+ldybdr0kzf7sZWxjuT22z7n6nC61O/0JfQSSg63r5IqXa4oDPSFylZneXpCow5smnyQ43iGP2mMfrQVkBhhoMm5wNJisWsdba8t9XyTXP9Qi5hzScD/kPTanDEYhOt/ugU/63ZcTWz54o/86j5T61rOF1e/xNnRZTQlbmogrWBYovBy2Z9OF3dDJ58KUyXvyqAaftkBvhvVc/oISwDwMPlf/XEAv0Y8X3In+sPjZqhPECxL9/1sVGzPHW5o3QXyl9N/unUToqpvpEHYWI0rtqq9TWao8DFKQGmfjm1o9zh45RwWOfl4Ke7jdAf8milbO+3poKSHUploXC5acTYlz/OPPAk/p8/UbfPzg4l2q8DAADtTp2elA7VZBv7kn5l7yvjIqcYOm2KpX4GOlyglg8+1tlSvRYWJYKCjNVetTCtrIRt8vEPZJcttymGM6fc2+WcvexcvYRJX5lvCgfGe/xYt9wMdeDhnuKpN3oYcOgffj+QvY/j/gtQSwMEFAACAAgAY5fYUCEHvKxMAAAAagAAACQAAAB1bml2ZXJzYWwtbm8tdmlkZW8vdW5pdmVyc2FsLnBuZy54bWyzsa/IzVEoSy0qzszPs1Uy1DNQsrfj5bIpKEoty0wtV6gAihnpGUCAkkKlrZIZErc8M6Ukw1bJwsASIZaRmpmeUQJUZ2AOF9QHGgkAUEsBAgAAFAACAAgAslSTT9b1bnc5AwAAWQkAAB0AAAAAAAAAAQAAAAAAAAAAAHVuaXZlcnNhbC1uby12aWRlby9wbGF5ZXIueG1sUEsBAgAAFAACAAgAYpfYUNharxY4BQAAMBQAACYAAAAAAAAAAQAAAAAAdAMAAHVuaXZlcnNhbC1uby12aWRlby9jb21tb25fbWVzc2FnZXMubG5nUEsBAgAAFAACAAgAYpfYUMVNadukAAAAfgEAADcAAAAAAAAAAQAAAAAA8AgAAHVuaXZlcnNhbC1uby12aWRlby9wbGF5YmFja19hbmRfbmF2aWdhdGlvbl9zZXR0aW5ncy54bWxQSwECAAAUAAIACABil9hQ2gvTb7IEAACiGAAAMAAAAAAAAAABAAAAAADpCQAAdW5pdmVyc2FsLW5vLXZpZGVvL2ZsYXNoX3B1Ymxpc2hpbmdfc2V0dGluZ3MueG1sUEsBAgAAFAACAAgAYpfYUORAIQBgAwAAqgwAACoAAAAAAAAAAQAAAAAA6Q4AAHVuaXZlcnNhbC1uby12aWRlby9mbGFzaF9za2luX3NldHRpbmdzLnhtbFBLAQIAABQAAgAIAGKX2FDFbScdrQQAACwYAAAvAAAAAAAAAAEAAAAAAJESAAB1bml2ZXJzYWwtbm8tdmlkZW8vaHRtbF9wdWJsaXNoaW5nX3NldHRpbmdzLnhtbFBLAQIAABQAAgAIAGKX2FCwLVXOmwEAAGsGAAAoAAAAAAAAAAEAAAAAAIsXAAB1bml2ZXJzYWwtbm8tdmlkZW8vaHRtbF9za2luX3NldHRpbmdzLmpzUEsBAgAAFAACAAgAYpfYUIkRK1dpAAAAbgAAACUAAAAAAAAAAQAAAAAAbBkAAHVuaXZlcnNhbC1uby12aWRlby9sb2NhbF9zZXR0aW5ncy54bWxQSwECAAAUAAIACABjl9hQu1VHFCIYAABpJwAAIAAAAAAAAAAAAAAAAAAYGgAAdW5pdmVyc2FsLW5vLXZpZGVvL3VuaXZlcnNhbC5wbmdQSwECAAAUAAIACABjl9hQIQe8rEwAAABqAAAAJAAAAAAAAAABAAAAAAB4MgAAdW5pdmVyc2FsLW5vLXZpZGVvL3VuaXZlcnNhbC5wbmcueG1sUEsFBgAAAAAKAAoAYAMAAAYzAAAAAA=="/>
  <p:tag name="ISPRING_LMS_API_VERSION" val="SCORM 1.2"/>
  <p:tag name="ISPRING_ULTRA_SCORM_COURCE_TITLE" val="CEV70961_Personal_Financial_Planning_LOGO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18{\uFFFD\uFFFD{4C164EFE-55ED-4573-8385-AFC332AEAD2A}&quot;,&quot;S:\\Current Productions\\ALT Tag PPTs\\RRTL (Really Ready to Load)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-no-video&quot;},&quot;advancedSettings&quot;:{&quot;enableTextAllocation&quot;:&quot;T_TRUE&quot;,&quot;viewingFromLocalDrive&quot;:&quot;T_TRUE&quot;,&quot;contentScale&quot;:75,&quot;contentScaleMode&quot;:&quot;SCALE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QUIZZES" val="0"/>
  <p:tag name="ISPRING_CURRENT_PLAYER_ID" val="universal-no-video"/>
  <p:tag name="ISPRING_PRESENTATION_TITLE" val="CEV70961_Personal_Financial_Planning_LOGO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1907</TotalTime>
  <Words>1716</Words>
  <Application>Microsoft Office PowerPoint</Application>
  <PresentationFormat>On-screen Show (4:3)</PresentationFormat>
  <Paragraphs>308</Paragraphs>
  <Slides>40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Office Theme</vt:lpstr>
      <vt:lpstr>Chart</vt:lpstr>
      <vt:lpstr>Personal Financial Planning</vt:lpstr>
      <vt:lpstr>Objectives</vt:lpstr>
      <vt:lpstr>Main Menu</vt:lpstr>
      <vt:lpstr>Personal Financial Planning: Family Life Cycle and Budgeting</vt:lpstr>
      <vt:lpstr>Goals</vt:lpstr>
      <vt:lpstr>Goals</vt:lpstr>
      <vt:lpstr>Family Life Cycle</vt:lpstr>
      <vt:lpstr>Family Life Cycle</vt:lpstr>
      <vt:lpstr>Categorization</vt:lpstr>
      <vt:lpstr>Categorization</vt:lpstr>
      <vt:lpstr>Scholars</vt:lpstr>
      <vt:lpstr>Personal Financial Process </vt:lpstr>
      <vt:lpstr>Recording Accurate Financial Information</vt:lpstr>
      <vt:lpstr>Budgets</vt:lpstr>
      <vt:lpstr>What If…</vt:lpstr>
      <vt:lpstr>What If…</vt:lpstr>
      <vt:lpstr>Personal Financial Planning: CDs, IRAs and Other Savings Plans</vt:lpstr>
      <vt:lpstr>Types of Bank Accounts</vt:lpstr>
      <vt:lpstr>Checking Accounts </vt:lpstr>
      <vt:lpstr>Checking Account </vt:lpstr>
      <vt:lpstr>Savings Accounts</vt:lpstr>
      <vt:lpstr>Savings Accounts</vt:lpstr>
      <vt:lpstr>Steps to Open a Banking Account</vt:lpstr>
      <vt:lpstr>Certificate of Deposit (CDs)</vt:lpstr>
      <vt:lpstr>Certificate of Deposit (CDs)</vt:lpstr>
      <vt:lpstr>CD Rates</vt:lpstr>
      <vt:lpstr>401K Plans</vt:lpstr>
      <vt:lpstr>Employers</vt:lpstr>
      <vt:lpstr>Employers</vt:lpstr>
      <vt:lpstr>Individual Retirement Accounts (IRAs)</vt:lpstr>
      <vt:lpstr>Traditional IRAs </vt:lpstr>
      <vt:lpstr>Roth IRAs</vt:lpstr>
      <vt:lpstr>Mutual Funds</vt:lpstr>
      <vt:lpstr> Stocks</vt:lpstr>
      <vt:lpstr>Emergency Funds</vt:lpstr>
      <vt:lpstr>Savings vs. Money Market</vt:lpstr>
      <vt:lpstr>Unemployment Rate</vt:lpstr>
      <vt:lpstr>Play iCEV Video</vt:lpstr>
      <vt:lpstr>Resources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CEV70961_Personal_Financial_Planning_LOGO</dc:title>
  <dc:creator>ann</dc:creator>
  <cp:lastModifiedBy>Trina Schmidt</cp:lastModifiedBy>
  <cp:revision>159</cp:revision>
  <cp:lastPrinted>2016-06-30T21:19:29Z</cp:lastPrinted>
  <dcterms:created xsi:type="dcterms:W3CDTF">2008-04-09T20:11:29Z</dcterms:created>
  <dcterms:modified xsi:type="dcterms:W3CDTF">2023-08-08T16:14:17Z</dcterms:modified>
</cp:coreProperties>
</file>