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handoutMasterIdLst>
    <p:handoutMasterId r:id="rId45"/>
  </p:handoutMasterIdLst>
  <p:sldIdLst>
    <p:sldId id="256" r:id="rId2"/>
    <p:sldId id="257" r:id="rId3"/>
    <p:sldId id="308" r:id="rId4"/>
    <p:sldId id="306" r:id="rId5"/>
    <p:sldId id="258" r:id="rId6"/>
    <p:sldId id="259" r:id="rId7"/>
    <p:sldId id="260" r:id="rId8"/>
    <p:sldId id="261" r:id="rId9"/>
    <p:sldId id="317" r:id="rId10"/>
    <p:sldId id="262" r:id="rId11"/>
    <p:sldId id="263" r:id="rId12"/>
    <p:sldId id="264" r:id="rId13"/>
    <p:sldId id="265" r:id="rId14"/>
    <p:sldId id="296" r:id="rId15"/>
    <p:sldId id="266" r:id="rId16"/>
    <p:sldId id="318" r:id="rId17"/>
    <p:sldId id="297" r:id="rId18"/>
    <p:sldId id="267" r:id="rId19"/>
    <p:sldId id="298" r:id="rId20"/>
    <p:sldId id="268" r:id="rId21"/>
    <p:sldId id="299" r:id="rId22"/>
    <p:sldId id="269" r:id="rId23"/>
    <p:sldId id="307" r:id="rId24"/>
    <p:sldId id="270" r:id="rId25"/>
    <p:sldId id="271" r:id="rId26"/>
    <p:sldId id="272" r:id="rId27"/>
    <p:sldId id="273" r:id="rId28"/>
    <p:sldId id="274" r:id="rId29"/>
    <p:sldId id="275" r:id="rId30"/>
    <p:sldId id="276" r:id="rId31"/>
    <p:sldId id="277" r:id="rId32"/>
    <p:sldId id="278" r:id="rId33"/>
    <p:sldId id="279" r:id="rId34"/>
    <p:sldId id="300" r:id="rId35"/>
    <p:sldId id="321" r:id="rId36"/>
    <p:sldId id="322" r:id="rId37"/>
    <p:sldId id="280" r:id="rId38"/>
    <p:sldId id="301" r:id="rId39"/>
    <p:sldId id="302" r:id="rId40"/>
    <p:sldId id="303" r:id="rId41"/>
    <p:sldId id="283" r:id="rId42"/>
    <p:sldId id="295" r:id="rId43"/>
  </p:sldIdLst>
  <p:sldSz cx="9144000" cy="6858000" type="screen4x3"/>
  <p:notesSz cx="6858000" cy="9180513"/>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92">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93D1"/>
    <a:srgbClr val="B5E3F3"/>
    <a:srgbClr val="0080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6224" autoAdjust="0"/>
  </p:normalViewPr>
  <p:slideViewPr>
    <p:cSldViewPr>
      <p:cViewPr varScale="1">
        <p:scale>
          <a:sx n="80" d="100"/>
          <a:sy n="80" d="100"/>
        </p:scale>
        <p:origin x="1526" y="86"/>
      </p:cViewPr>
      <p:guideLst>
        <p:guide orient="horz" pos="2160"/>
        <p:guide pos="2880"/>
      </p:guideLst>
    </p:cSldViewPr>
  </p:slideViewPr>
  <p:outlineViewPr>
    <p:cViewPr>
      <p:scale>
        <a:sx n="33" d="100"/>
        <a:sy n="33" d="100"/>
      </p:scale>
      <p:origin x="0" y="-21636"/>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3" d="100"/>
          <a:sy n="53" d="100"/>
        </p:scale>
        <p:origin x="-1842" y="-108"/>
      </p:cViewPr>
      <p:guideLst>
        <p:guide orient="horz" pos="2892"/>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026"/>
          </a:xfrm>
          <a:prstGeom prst="rect">
            <a:avLst/>
          </a:prstGeom>
        </p:spPr>
        <p:txBody>
          <a:bodyPr vert="horz" lIns="91440" tIns="45720" rIns="91440" bIns="45720" rtlCol="0"/>
          <a:lstStyle>
            <a:lvl1pPr algn="l">
              <a:defRPr sz="1200"/>
            </a:lvl1pPr>
          </a:lstStyle>
          <a:p>
            <a:endParaRPr lang="en-US" dirty="0"/>
          </a:p>
        </p:txBody>
      </p:sp>
      <p:sp>
        <p:nvSpPr>
          <p:cNvPr id="4" name="Footer Placeholder 3"/>
          <p:cNvSpPr>
            <a:spLocks noGrp="1"/>
          </p:cNvSpPr>
          <p:nvPr>
            <p:ph type="ftr" sz="quarter" idx="2"/>
          </p:nvPr>
        </p:nvSpPr>
        <p:spPr>
          <a:xfrm>
            <a:off x="0" y="8719894"/>
            <a:ext cx="2971800" cy="459026"/>
          </a:xfrm>
          <a:prstGeom prst="rect">
            <a:avLst/>
          </a:prstGeom>
        </p:spPr>
        <p:txBody>
          <a:bodyPr vert="horz" lIns="91440" tIns="45720" rIns="91440" bIns="45720" rtlCol="0" anchor="b"/>
          <a:lstStyle>
            <a:lvl1pPr algn="l">
              <a:defRPr sz="1200"/>
            </a:lvl1pPr>
          </a:lstStyle>
          <a:p>
            <a:endParaRPr lang="en-US" dirty="0"/>
          </a:p>
        </p:txBody>
      </p:sp>
    </p:spTree>
    <p:extLst>
      <p:ext uri="{BB962C8B-B14F-4D97-AF65-F5344CB8AC3E}">
        <p14:creationId xmlns:p14="http://schemas.microsoft.com/office/powerpoint/2010/main" val="3636601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02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9026"/>
          </a:xfrm>
          <a:prstGeom prst="rect">
            <a:avLst/>
          </a:prstGeom>
        </p:spPr>
        <p:txBody>
          <a:bodyPr vert="horz" lIns="91440" tIns="45720" rIns="91440" bIns="45720" rtlCol="0"/>
          <a:lstStyle>
            <a:lvl1pPr algn="r">
              <a:defRPr sz="1200"/>
            </a:lvl1pPr>
          </a:lstStyle>
          <a:p>
            <a:fld id="{DECA7EAF-C6B1-4F54-A275-005A5B79A75A}" type="datetimeFigureOut">
              <a:rPr lang="en-US" smtClean="0"/>
              <a:pPr/>
              <a:t>8/18/2023</a:t>
            </a:fld>
            <a:endParaRPr lang="en-US" dirty="0"/>
          </a:p>
        </p:txBody>
      </p:sp>
      <p:sp>
        <p:nvSpPr>
          <p:cNvPr id="4" name="Slide Image Placeholder 3"/>
          <p:cNvSpPr>
            <a:spLocks noGrp="1" noRot="1" noChangeAspect="1"/>
          </p:cNvSpPr>
          <p:nvPr>
            <p:ph type="sldImg" idx="2"/>
          </p:nvPr>
        </p:nvSpPr>
        <p:spPr>
          <a:xfrm>
            <a:off x="1135063" y="688975"/>
            <a:ext cx="4587875" cy="34417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60744"/>
            <a:ext cx="5486400" cy="41312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19894"/>
            <a:ext cx="2971800" cy="45902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719894"/>
            <a:ext cx="2971800" cy="459026"/>
          </a:xfrm>
          <a:prstGeom prst="rect">
            <a:avLst/>
          </a:prstGeom>
        </p:spPr>
        <p:txBody>
          <a:bodyPr vert="horz" lIns="91440" tIns="45720" rIns="91440" bIns="45720" rtlCol="0" anchor="b"/>
          <a:lstStyle>
            <a:lvl1pPr algn="r">
              <a:defRPr sz="1200"/>
            </a:lvl1pPr>
          </a:lstStyle>
          <a:p>
            <a:fld id="{57595D8B-12A8-48CA-B019-1899F889669D}" type="slidenum">
              <a:rPr lang="en-US" smtClean="0"/>
              <a:pPr/>
              <a:t>‹#›</a:t>
            </a:fld>
            <a:endParaRPr lang="en-US" dirty="0"/>
          </a:p>
        </p:txBody>
      </p:sp>
    </p:spTree>
    <p:extLst>
      <p:ext uri="{BB962C8B-B14F-4D97-AF65-F5344CB8AC3E}">
        <p14:creationId xmlns:p14="http://schemas.microsoft.com/office/powerpoint/2010/main" val="4057070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1</a:t>
            </a:fld>
            <a:endParaRPr lang="en-US" dirty="0"/>
          </a:p>
        </p:txBody>
      </p:sp>
    </p:spTree>
    <p:extLst>
      <p:ext uri="{BB962C8B-B14F-4D97-AF65-F5344CB8AC3E}">
        <p14:creationId xmlns:p14="http://schemas.microsoft.com/office/powerpoint/2010/main" val="3151498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2</a:t>
            </a:fld>
            <a:endParaRPr lang="en-US" dirty="0"/>
          </a:p>
        </p:txBody>
      </p:sp>
    </p:spTree>
    <p:extLst>
      <p:ext uri="{BB962C8B-B14F-4D97-AF65-F5344CB8AC3E}">
        <p14:creationId xmlns:p14="http://schemas.microsoft.com/office/powerpoint/2010/main" val="155691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595D8B-12A8-48CA-B019-1899F889669D}" type="slidenum">
              <a:rPr lang="en-US" smtClean="0"/>
              <a:pPr/>
              <a:t>3</a:t>
            </a:fld>
            <a:endParaRPr lang="en-US" dirty="0"/>
          </a:p>
        </p:txBody>
      </p:sp>
    </p:spTree>
    <p:extLst>
      <p:ext uri="{BB962C8B-B14F-4D97-AF65-F5344CB8AC3E}">
        <p14:creationId xmlns:p14="http://schemas.microsoft.com/office/powerpoint/2010/main" val="2276976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595D8B-12A8-48CA-B019-1899F889669D}" type="slidenum">
              <a:rPr lang="en-US" smtClean="0"/>
              <a:pPr/>
              <a:t>4</a:t>
            </a:fld>
            <a:endParaRPr lang="en-US" dirty="0"/>
          </a:p>
        </p:txBody>
      </p:sp>
    </p:spTree>
    <p:extLst>
      <p:ext uri="{BB962C8B-B14F-4D97-AF65-F5344CB8AC3E}">
        <p14:creationId xmlns:p14="http://schemas.microsoft.com/office/powerpoint/2010/main" val="3708552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5</a:t>
            </a:fld>
            <a:endParaRPr lang="en-US" dirty="0"/>
          </a:p>
        </p:txBody>
      </p:sp>
    </p:spTree>
    <p:extLst>
      <p:ext uri="{BB962C8B-B14F-4D97-AF65-F5344CB8AC3E}">
        <p14:creationId xmlns:p14="http://schemas.microsoft.com/office/powerpoint/2010/main" val="61739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6</a:t>
            </a:fld>
            <a:endParaRPr lang="en-US" dirty="0"/>
          </a:p>
        </p:txBody>
      </p:sp>
    </p:spTree>
    <p:extLst>
      <p:ext uri="{BB962C8B-B14F-4D97-AF65-F5344CB8AC3E}">
        <p14:creationId xmlns:p14="http://schemas.microsoft.com/office/powerpoint/2010/main" val="574905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7</a:t>
            </a:fld>
            <a:endParaRPr lang="en-US" dirty="0"/>
          </a:p>
        </p:txBody>
      </p:sp>
    </p:spTree>
    <p:extLst>
      <p:ext uri="{BB962C8B-B14F-4D97-AF65-F5344CB8AC3E}">
        <p14:creationId xmlns:p14="http://schemas.microsoft.com/office/powerpoint/2010/main" val="3069336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8</a:t>
            </a:fld>
            <a:endParaRPr lang="en-US" dirty="0"/>
          </a:p>
        </p:txBody>
      </p:sp>
    </p:spTree>
    <p:extLst>
      <p:ext uri="{BB962C8B-B14F-4D97-AF65-F5344CB8AC3E}">
        <p14:creationId xmlns:p14="http://schemas.microsoft.com/office/powerpoint/2010/main" val="3879214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9</a:t>
            </a:fld>
            <a:endParaRPr lang="en-US" dirty="0"/>
          </a:p>
        </p:txBody>
      </p:sp>
    </p:spTree>
    <p:extLst>
      <p:ext uri="{BB962C8B-B14F-4D97-AF65-F5344CB8AC3E}">
        <p14:creationId xmlns:p14="http://schemas.microsoft.com/office/powerpoint/2010/main" val="70973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10</a:t>
            </a:fld>
            <a:endParaRPr lang="en-US" dirty="0"/>
          </a:p>
        </p:txBody>
      </p:sp>
    </p:spTree>
    <p:extLst>
      <p:ext uri="{BB962C8B-B14F-4D97-AF65-F5344CB8AC3E}">
        <p14:creationId xmlns:p14="http://schemas.microsoft.com/office/powerpoint/2010/main" val="1584125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11</a:t>
            </a:fld>
            <a:endParaRPr lang="en-US" dirty="0"/>
          </a:p>
        </p:txBody>
      </p:sp>
    </p:spTree>
    <p:extLst>
      <p:ext uri="{BB962C8B-B14F-4D97-AF65-F5344CB8AC3E}">
        <p14:creationId xmlns:p14="http://schemas.microsoft.com/office/powerpoint/2010/main" val="2481348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12</a:t>
            </a:fld>
            <a:endParaRPr lang="en-US" dirty="0"/>
          </a:p>
        </p:txBody>
      </p:sp>
    </p:spTree>
    <p:extLst>
      <p:ext uri="{BB962C8B-B14F-4D97-AF65-F5344CB8AC3E}">
        <p14:creationId xmlns:p14="http://schemas.microsoft.com/office/powerpoint/2010/main" val="3549775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13</a:t>
            </a:fld>
            <a:endParaRPr lang="en-US" dirty="0"/>
          </a:p>
        </p:txBody>
      </p:sp>
    </p:spTree>
    <p:extLst>
      <p:ext uri="{BB962C8B-B14F-4D97-AF65-F5344CB8AC3E}">
        <p14:creationId xmlns:p14="http://schemas.microsoft.com/office/powerpoint/2010/main" val="2102423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95D8B-12A8-48CA-B019-1899F889669D}" type="slidenum">
              <a:rPr lang="en-US" smtClean="0"/>
              <a:pPr/>
              <a:t>14</a:t>
            </a:fld>
            <a:endParaRPr lang="en-US" dirty="0"/>
          </a:p>
        </p:txBody>
      </p:sp>
    </p:spTree>
    <p:extLst>
      <p:ext uri="{BB962C8B-B14F-4D97-AF65-F5344CB8AC3E}">
        <p14:creationId xmlns:p14="http://schemas.microsoft.com/office/powerpoint/2010/main" val="787964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15</a:t>
            </a:fld>
            <a:endParaRPr lang="en-US" dirty="0"/>
          </a:p>
        </p:txBody>
      </p:sp>
    </p:spTree>
    <p:extLst>
      <p:ext uri="{BB962C8B-B14F-4D97-AF65-F5344CB8AC3E}">
        <p14:creationId xmlns:p14="http://schemas.microsoft.com/office/powerpoint/2010/main" val="3278337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16</a:t>
            </a:fld>
            <a:endParaRPr lang="en-US" dirty="0"/>
          </a:p>
        </p:txBody>
      </p:sp>
    </p:spTree>
    <p:extLst>
      <p:ext uri="{BB962C8B-B14F-4D97-AF65-F5344CB8AC3E}">
        <p14:creationId xmlns:p14="http://schemas.microsoft.com/office/powerpoint/2010/main" val="1411298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95D8B-12A8-48CA-B019-1899F889669D}" type="slidenum">
              <a:rPr lang="en-US" smtClean="0"/>
              <a:pPr/>
              <a:t>17</a:t>
            </a:fld>
            <a:endParaRPr lang="en-US" dirty="0"/>
          </a:p>
        </p:txBody>
      </p:sp>
    </p:spTree>
    <p:extLst>
      <p:ext uri="{BB962C8B-B14F-4D97-AF65-F5344CB8AC3E}">
        <p14:creationId xmlns:p14="http://schemas.microsoft.com/office/powerpoint/2010/main" val="3428646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18</a:t>
            </a:fld>
            <a:endParaRPr lang="en-US" dirty="0"/>
          </a:p>
        </p:txBody>
      </p:sp>
    </p:spTree>
    <p:extLst>
      <p:ext uri="{BB962C8B-B14F-4D97-AF65-F5344CB8AC3E}">
        <p14:creationId xmlns:p14="http://schemas.microsoft.com/office/powerpoint/2010/main" val="3999953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95D8B-12A8-48CA-B019-1899F889669D}" type="slidenum">
              <a:rPr lang="en-US" smtClean="0"/>
              <a:pPr/>
              <a:t>19</a:t>
            </a:fld>
            <a:endParaRPr lang="en-US" dirty="0"/>
          </a:p>
        </p:txBody>
      </p:sp>
    </p:spTree>
    <p:extLst>
      <p:ext uri="{BB962C8B-B14F-4D97-AF65-F5344CB8AC3E}">
        <p14:creationId xmlns:p14="http://schemas.microsoft.com/office/powerpoint/2010/main" val="1437580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20</a:t>
            </a:fld>
            <a:endParaRPr lang="en-US" dirty="0"/>
          </a:p>
        </p:txBody>
      </p:sp>
    </p:spTree>
    <p:extLst>
      <p:ext uri="{BB962C8B-B14F-4D97-AF65-F5344CB8AC3E}">
        <p14:creationId xmlns:p14="http://schemas.microsoft.com/office/powerpoint/2010/main" val="31434667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95D8B-12A8-48CA-B019-1899F889669D}" type="slidenum">
              <a:rPr lang="en-US" smtClean="0"/>
              <a:pPr/>
              <a:t>21</a:t>
            </a:fld>
            <a:endParaRPr lang="en-US" dirty="0"/>
          </a:p>
        </p:txBody>
      </p:sp>
    </p:spTree>
    <p:extLst>
      <p:ext uri="{BB962C8B-B14F-4D97-AF65-F5344CB8AC3E}">
        <p14:creationId xmlns:p14="http://schemas.microsoft.com/office/powerpoint/2010/main" val="19084659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22</a:t>
            </a:fld>
            <a:endParaRPr lang="en-US" dirty="0"/>
          </a:p>
        </p:txBody>
      </p:sp>
    </p:spTree>
    <p:extLst>
      <p:ext uri="{BB962C8B-B14F-4D97-AF65-F5344CB8AC3E}">
        <p14:creationId xmlns:p14="http://schemas.microsoft.com/office/powerpoint/2010/main" val="1353119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595D8B-12A8-48CA-B019-1899F889669D}" type="slidenum">
              <a:rPr lang="en-US" smtClean="0"/>
              <a:pPr/>
              <a:t>23</a:t>
            </a:fld>
            <a:endParaRPr lang="en-US" dirty="0"/>
          </a:p>
        </p:txBody>
      </p:sp>
    </p:spTree>
    <p:extLst>
      <p:ext uri="{BB962C8B-B14F-4D97-AF65-F5344CB8AC3E}">
        <p14:creationId xmlns:p14="http://schemas.microsoft.com/office/powerpoint/2010/main" val="1274411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24</a:t>
            </a:fld>
            <a:endParaRPr lang="en-US" dirty="0"/>
          </a:p>
        </p:txBody>
      </p:sp>
    </p:spTree>
    <p:extLst>
      <p:ext uri="{BB962C8B-B14F-4D97-AF65-F5344CB8AC3E}">
        <p14:creationId xmlns:p14="http://schemas.microsoft.com/office/powerpoint/2010/main" val="2441827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25</a:t>
            </a:fld>
            <a:endParaRPr lang="en-US" dirty="0"/>
          </a:p>
        </p:txBody>
      </p:sp>
    </p:spTree>
    <p:extLst>
      <p:ext uri="{BB962C8B-B14F-4D97-AF65-F5344CB8AC3E}">
        <p14:creationId xmlns:p14="http://schemas.microsoft.com/office/powerpoint/2010/main" val="18858806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26</a:t>
            </a:fld>
            <a:endParaRPr lang="en-US" dirty="0"/>
          </a:p>
        </p:txBody>
      </p:sp>
    </p:spTree>
    <p:extLst>
      <p:ext uri="{BB962C8B-B14F-4D97-AF65-F5344CB8AC3E}">
        <p14:creationId xmlns:p14="http://schemas.microsoft.com/office/powerpoint/2010/main" val="24382422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27</a:t>
            </a:fld>
            <a:endParaRPr lang="en-US" dirty="0"/>
          </a:p>
        </p:txBody>
      </p:sp>
    </p:spTree>
    <p:extLst>
      <p:ext uri="{BB962C8B-B14F-4D97-AF65-F5344CB8AC3E}">
        <p14:creationId xmlns:p14="http://schemas.microsoft.com/office/powerpoint/2010/main" val="5012861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28</a:t>
            </a:fld>
            <a:endParaRPr lang="en-US" dirty="0"/>
          </a:p>
        </p:txBody>
      </p:sp>
    </p:spTree>
    <p:extLst>
      <p:ext uri="{BB962C8B-B14F-4D97-AF65-F5344CB8AC3E}">
        <p14:creationId xmlns:p14="http://schemas.microsoft.com/office/powerpoint/2010/main" val="4419602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29</a:t>
            </a:fld>
            <a:endParaRPr lang="en-US" dirty="0"/>
          </a:p>
        </p:txBody>
      </p:sp>
    </p:spTree>
    <p:extLst>
      <p:ext uri="{BB962C8B-B14F-4D97-AF65-F5344CB8AC3E}">
        <p14:creationId xmlns:p14="http://schemas.microsoft.com/office/powerpoint/2010/main" val="14306392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30</a:t>
            </a:fld>
            <a:endParaRPr lang="en-US" dirty="0"/>
          </a:p>
        </p:txBody>
      </p:sp>
    </p:spTree>
    <p:extLst>
      <p:ext uri="{BB962C8B-B14F-4D97-AF65-F5344CB8AC3E}">
        <p14:creationId xmlns:p14="http://schemas.microsoft.com/office/powerpoint/2010/main" val="29505824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31</a:t>
            </a:fld>
            <a:endParaRPr lang="en-US" dirty="0"/>
          </a:p>
        </p:txBody>
      </p:sp>
    </p:spTree>
    <p:extLst>
      <p:ext uri="{BB962C8B-B14F-4D97-AF65-F5344CB8AC3E}">
        <p14:creationId xmlns:p14="http://schemas.microsoft.com/office/powerpoint/2010/main" val="37038796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32</a:t>
            </a:fld>
            <a:endParaRPr lang="en-US" dirty="0"/>
          </a:p>
        </p:txBody>
      </p:sp>
    </p:spTree>
    <p:extLst>
      <p:ext uri="{BB962C8B-B14F-4D97-AF65-F5344CB8AC3E}">
        <p14:creationId xmlns:p14="http://schemas.microsoft.com/office/powerpoint/2010/main" val="10752491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33</a:t>
            </a:fld>
            <a:endParaRPr lang="en-US" dirty="0"/>
          </a:p>
        </p:txBody>
      </p:sp>
    </p:spTree>
    <p:extLst>
      <p:ext uri="{BB962C8B-B14F-4D97-AF65-F5344CB8AC3E}">
        <p14:creationId xmlns:p14="http://schemas.microsoft.com/office/powerpoint/2010/main" val="195966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95D8B-12A8-48CA-B019-1899F889669D}" type="slidenum">
              <a:rPr lang="en-US" smtClean="0"/>
              <a:pPr/>
              <a:t>34</a:t>
            </a:fld>
            <a:endParaRPr lang="en-US" dirty="0"/>
          </a:p>
        </p:txBody>
      </p:sp>
    </p:spTree>
    <p:extLst>
      <p:ext uri="{BB962C8B-B14F-4D97-AF65-F5344CB8AC3E}">
        <p14:creationId xmlns:p14="http://schemas.microsoft.com/office/powerpoint/2010/main" val="6022695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595D8B-12A8-48CA-B019-1899F889669D}" type="slidenum">
              <a:rPr lang="en-US" smtClean="0"/>
              <a:pPr/>
              <a:t>35</a:t>
            </a:fld>
            <a:endParaRPr lang="en-US" dirty="0"/>
          </a:p>
        </p:txBody>
      </p:sp>
    </p:spTree>
    <p:extLst>
      <p:ext uri="{BB962C8B-B14F-4D97-AF65-F5344CB8AC3E}">
        <p14:creationId xmlns:p14="http://schemas.microsoft.com/office/powerpoint/2010/main" val="346750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595D8B-12A8-48CA-B019-1899F889669D}" type="slidenum">
              <a:rPr lang="en-US" smtClean="0"/>
              <a:pPr/>
              <a:t>36</a:t>
            </a:fld>
            <a:endParaRPr lang="en-US" dirty="0"/>
          </a:p>
        </p:txBody>
      </p:sp>
    </p:spTree>
    <p:extLst>
      <p:ext uri="{BB962C8B-B14F-4D97-AF65-F5344CB8AC3E}">
        <p14:creationId xmlns:p14="http://schemas.microsoft.com/office/powerpoint/2010/main" val="4388025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37</a:t>
            </a:fld>
            <a:endParaRPr lang="en-US" dirty="0"/>
          </a:p>
        </p:txBody>
      </p:sp>
    </p:spTree>
    <p:extLst>
      <p:ext uri="{BB962C8B-B14F-4D97-AF65-F5344CB8AC3E}">
        <p14:creationId xmlns:p14="http://schemas.microsoft.com/office/powerpoint/2010/main" val="6847009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95D8B-12A8-48CA-B019-1899F889669D}" type="slidenum">
              <a:rPr lang="en-US" smtClean="0"/>
              <a:pPr/>
              <a:t>38</a:t>
            </a:fld>
            <a:endParaRPr lang="en-US" dirty="0"/>
          </a:p>
        </p:txBody>
      </p:sp>
    </p:spTree>
    <p:extLst>
      <p:ext uri="{BB962C8B-B14F-4D97-AF65-F5344CB8AC3E}">
        <p14:creationId xmlns:p14="http://schemas.microsoft.com/office/powerpoint/2010/main" val="26795217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95D8B-12A8-48CA-B019-1899F889669D}" type="slidenum">
              <a:rPr lang="en-US" smtClean="0"/>
              <a:pPr/>
              <a:t>39</a:t>
            </a:fld>
            <a:endParaRPr lang="en-US" dirty="0"/>
          </a:p>
        </p:txBody>
      </p:sp>
    </p:spTree>
    <p:extLst>
      <p:ext uri="{BB962C8B-B14F-4D97-AF65-F5344CB8AC3E}">
        <p14:creationId xmlns:p14="http://schemas.microsoft.com/office/powerpoint/2010/main" val="29311849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95D8B-12A8-48CA-B019-1899F889669D}" type="slidenum">
              <a:rPr lang="en-US" smtClean="0"/>
              <a:pPr/>
              <a:t>40</a:t>
            </a:fld>
            <a:endParaRPr lang="en-US" dirty="0"/>
          </a:p>
        </p:txBody>
      </p:sp>
    </p:spTree>
    <p:extLst>
      <p:ext uri="{BB962C8B-B14F-4D97-AF65-F5344CB8AC3E}">
        <p14:creationId xmlns:p14="http://schemas.microsoft.com/office/powerpoint/2010/main" val="27792707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41</a:t>
            </a:fld>
            <a:endParaRPr lang="en-US" dirty="0"/>
          </a:p>
        </p:txBody>
      </p:sp>
    </p:spTree>
    <p:extLst>
      <p:ext uri="{BB962C8B-B14F-4D97-AF65-F5344CB8AC3E}">
        <p14:creationId xmlns:p14="http://schemas.microsoft.com/office/powerpoint/2010/main" val="1064985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95D8B-12A8-48CA-B019-1899F889669D}" type="slidenum">
              <a:rPr lang="en-US" smtClean="0"/>
              <a:pPr/>
              <a:t>42</a:t>
            </a:fld>
            <a:endParaRPr lang="en-US" dirty="0"/>
          </a:p>
        </p:txBody>
      </p:sp>
    </p:spTree>
    <p:extLst>
      <p:ext uri="{BB962C8B-B14F-4D97-AF65-F5344CB8AC3E}">
        <p14:creationId xmlns:p14="http://schemas.microsoft.com/office/powerpoint/2010/main" val="20147205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37B6C6-7930-4FD6-B3DB-7F0E983F5FF1}"/>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1648623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37B6C6-7930-4FD6-B3DB-7F0E983F5FF1}"/>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4016100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37B6C6-7930-4FD6-B3DB-7F0E983F5FF1}"/>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1078157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ECCD29-31C0-41F5-BD02-9E5718B88F7E}"/>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4825" y="6547103"/>
            <a:ext cx="865775" cy="310897"/>
          </a:xfrm>
          <a:prstGeom prst="rect">
            <a:avLst/>
          </a:prstGeom>
        </p:spPr>
      </p:pic>
      <p:sp>
        <p:nvSpPr>
          <p:cNvPr id="8" name="Title 1">
            <a:extLst>
              <a:ext uri="{FF2B5EF4-FFF2-40B4-BE49-F238E27FC236}">
                <a16:creationId xmlns:a16="http://schemas.microsoft.com/office/drawing/2014/main" id="{0D5494BD-B7BA-44C4-B0B6-CC77D00F15F8}"/>
              </a:ext>
            </a:extLst>
          </p:cNvPr>
          <p:cNvSpPr>
            <a:spLocks noGrp="1"/>
          </p:cNvSpPr>
          <p:nvPr>
            <p:ph type="title"/>
          </p:nvPr>
        </p:nvSpPr>
        <p:spPr>
          <a:xfrm>
            <a:off x="470019" y="-2346"/>
            <a:ext cx="8229600" cy="1207303"/>
          </a:xfr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3292D118-0B14-4704-B7FD-CA9D9D9EBBE0}"/>
              </a:ext>
            </a:extLst>
          </p:cNvPr>
          <p:cNvSpPr>
            <a:spLocks noGrp="1"/>
          </p:cNvSpPr>
          <p:nvPr>
            <p:ph idx="1"/>
          </p:nvPr>
        </p:nvSpPr>
        <p:spPr>
          <a:xfrm>
            <a:off x="470018" y="1253330"/>
            <a:ext cx="8229599" cy="5293773"/>
          </a:xfrm>
        </p:spPr>
        <p:txBody>
          <a:bodyPr>
            <a:noAutofit/>
          </a:bodyPr>
          <a:lstStyle>
            <a:lvl1pPr>
              <a:lnSpc>
                <a:spcPct val="100000"/>
              </a:lnSpc>
              <a:spcBef>
                <a:spcPts val="0"/>
              </a:spcBef>
              <a:defRPr sz="3200">
                <a:latin typeface="Arial" panose="020B0604020202020204" pitchFamily="34" charset="0"/>
                <a:cs typeface="Arial" panose="020B0604020202020204" pitchFamily="34" charset="0"/>
              </a:defRPr>
            </a:lvl1pPr>
            <a:lvl2pPr marL="685800" indent="-228600">
              <a:lnSpc>
                <a:spcPct val="100000"/>
              </a:lnSpc>
              <a:spcBef>
                <a:spcPts val="0"/>
              </a:spcBef>
              <a:buFont typeface="Arial" panose="020B0604020202020204" pitchFamily="34" charset="0"/>
              <a:buChar char="−"/>
              <a:defRPr sz="2800">
                <a:latin typeface="Arial" panose="020B0604020202020204" pitchFamily="34" charset="0"/>
                <a:cs typeface="Arial" panose="020B0604020202020204" pitchFamily="34" charset="0"/>
              </a:defRPr>
            </a:lvl2pPr>
            <a:lvl3pPr>
              <a:lnSpc>
                <a:spcPct val="100000"/>
              </a:lnSpc>
              <a:spcBef>
                <a:spcPts val="0"/>
              </a:spcBef>
              <a:defRPr sz="2600">
                <a:latin typeface="Arial" panose="020B0604020202020204" pitchFamily="34" charset="0"/>
                <a:cs typeface="Arial" panose="020B0604020202020204" pitchFamily="34" charset="0"/>
              </a:defRPr>
            </a:lvl3pPr>
            <a:lvl4pPr marL="1600200" indent="-228600">
              <a:lnSpc>
                <a:spcPct val="100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4pPr>
            <a:lvl5pPr>
              <a:lnSpc>
                <a:spcPct val="100000"/>
              </a:lnSpc>
              <a:spcBef>
                <a:spcPts val="0"/>
              </a:spcBef>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7DD9275A-83C0-4590-92D0-025A0981CBD7}"/>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pPr algn="r"/>
              <a:t>‹#›</a:t>
            </a:fld>
            <a:endParaRPr lang="en-US" sz="1400" dirty="0"/>
          </a:p>
        </p:txBody>
      </p:sp>
    </p:spTree>
    <p:extLst>
      <p:ext uri="{BB962C8B-B14F-4D97-AF65-F5344CB8AC3E}">
        <p14:creationId xmlns:p14="http://schemas.microsoft.com/office/powerpoint/2010/main" val="13340004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D77758-502A-43B7-B924-3E331EC6107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3C9DC1-D788-4AB8-AF2D-0157BB07DAB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F55719-800E-44CA-9F9F-DBB4E727347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0E16F9-B7CF-4380-9A89-16073C9B9150}" type="datetimeFigureOut">
              <a:rPr lang="en-US" smtClean="0"/>
              <a:t>8/18/2023</a:t>
            </a:fld>
            <a:endParaRPr lang="en-US"/>
          </a:p>
        </p:txBody>
      </p:sp>
      <p:sp>
        <p:nvSpPr>
          <p:cNvPr id="5" name="Footer Placeholder 4">
            <a:extLst>
              <a:ext uri="{FF2B5EF4-FFF2-40B4-BE49-F238E27FC236}">
                <a16:creationId xmlns:a16="http://schemas.microsoft.com/office/drawing/2014/main" id="{4695C50C-D2B4-4FC9-8A71-FCFF3DC898D2}"/>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73508D-A9AA-4304-93AE-28D1A25FEEB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8C7E9-E3DF-449F-BA31-497199E303B2}" type="slidenum">
              <a:rPr lang="en-US" smtClean="0"/>
              <a:t>‹#›</a:t>
            </a:fld>
            <a:endParaRPr lang="en-US"/>
          </a:p>
        </p:txBody>
      </p:sp>
    </p:spTree>
    <p:extLst>
      <p:ext uri="{BB962C8B-B14F-4D97-AF65-F5344CB8AC3E}">
        <p14:creationId xmlns:p14="http://schemas.microsoft.com/office/powerpoint/2010/main" val="3421832341"/>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slide" Target="slide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9A04D7-0FBD-4501-80A3-60A5240463AB}"/>
              </a:ext>
            </a:extLst>
          </p:cNvPr>
          <p:cNvSpPr>
            <a:spLocks noGrp="1"/>
          </p:cNvSpPr>
          <p:nvPr>
            <p:ph type="title" idx="4294967295"/>
          </p:nvPr>
        </p:nvSpPr>
        <p:spPr>
          <a:xfrm>
            <a:off x="0" y="-533400"/>
            <a:ext cx="9144000" cy="533400"/>
          </a:xfrm>
        </p:spPr>
        <p:txBody>
          <a:bodyPr vert="horz" lIns="91440" tIns="45720" rIns="91440" bIns="45720" rtlCol="0" anchor="b">
            <a:normAutofit/>
          </a:bodyPr>
          <a:lstStyle/>
          <a:p>
            <a:pPr algn="ctr"/>
            <a:r>
              <a:rPr lang="en-US" sz="2000" dirty="0">
                <a:latin typeface="Arial" panose="020B0604020202020204" pitchFamily="34" charset="0"/>
                <a:cs typeface="Arial" panose="020B0604020202020204" pitchFamily="34" charset="0"/>
              </a:rPr>
              <a:t>Inflation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Objectives</a:t>
            </a:r>
          </a:p>
        </p:txBody>
      </p:sp>
      <p:sp>
        <p:nvSpPr>
          <p:cNvPr id="3" name="Content Placeholder 2"/>
          <p:cNvSpPr>
            <a:spLocks noGrp="1"/>
          </p:cNvSpPr>
          <p:nvPr>
            <p:ph idx="1"/>
          </p:nvPr>
        </p:nvSpPr>
        <p:spPr/>
        <p:txBody>
          <a:bodyPr/>
          <a:lstStyle/>
          <a:p>
            <a:pPr lvl="0"/>
            <a:r>
              <a:rPr lang="en-US" dirty="0"/>
              <a:t>To examine inflation.</a:t>
            </a:r>
          </a:p>
          <a:p>
            <a:pPr lvl="0"/>
            <a:r>
              <a:rPr lang="en-US" dirty="0"/>
              <a:t>To determine how inflation affects both the consumer and the producer.</a:t>
            </a:r>
          </a:p>
          <a:p>
            <a:pPr lvl="0"/>
            <a:r>
              <a:rPr lang="en-US" dirty="0"/>
              <a:t>To identify the effects of inflation on the economy. </a:t>
            </a:r>
          </a:p>
          <a:p>
            <a:pPr lvl="0"/>
            <a:r>
              <a:rPr lang="en-US" dirty="0"/>
              <a:t>To analyze the historical impact of inflation.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Menu</a:t>
            </a:r>
          </a:p>
        </p:txBody>
      </p:sp>
      <p:sp>
        <p:nvSpPr>
          <p:cNvPr id="3" name="Content Placeholder 2"/>
          <p:cNvSpPr>
            <a:spLocks noGrp="1"/>
          </p:cNvSpPr>
          <p:nvPr>
            <p:ph idx="1"/>
          </p:nvPr>
        </p:nvSpPr>
        <p:spPr/>
        <p:txBody>
          <a:bodyPr/>
          <a:lstStyle/>
          <a:p>
            <a:pPr marL="1828800" indent="0">
              <a:spcAft>
                <a:spcPts val="2000"/>
              </a:spcAft>
              <a:buNone/>
            </a:pPr>
            <a:r>
              <a:rPr lang="en-US" dirty="0"/>
              <a:t>Factors Influencing Inflation</a:t>
            </a:r>
          </a:p>
          <a:p>
            <a:pPr marL="1828800" indent="0">
              <a:spcAft>
                <a:spcPts val="2000"/>
              </a:spcAft>
              <a:buNone/>
            </a:pPr>
            <a:r>
              <a:rPr lang="en-US" dirty="0"/>
              <a:t>Concepts Related to Inflation</a:t>
            </a:r>
          </a:p>
        </p:txBody>
      </p:sp>
      <p:sp>
        <p:nvSpPr>
          <p:cNvPr id="5" name="Right Arrow 4" descr="Button links to the Factors Influencing Inflation segment">
            <a:hlinkClick r:id="rId3" action="ppaction://hlinksldjump"/>
          </p:cNvPr>
          <p:cNvSpPr/>
          <p:nvPr/>
        </p:nvSpPr>
        <p:spPr>
          <a:xfrm>
            <a:off x="1447800" y="1253330"/>
            <a:ext cx="838200" cy="609600"/>
          </a:xfrm>
          <a:prstGeom prst="rightArrow">
            <a:avLst/>
          </a:prstGeom>
          <a:solidFill>
            <a:srgbClr val="2F93D1"/>
          </a:solidFill>
          <a:ln>
            <a:solidFill>
              <a:srgbClr val="B5E3F3"/>
            </a:solidFill>
          </a:ln>
          <a:scene3d>
            <a:camera prst="orthographicFront"/>
            <a:lightRig rig="threePt" dir="t"/>
          </a:scene3d>
          <a:sp3d>
            <a:bevelT w="139700" prst="cross"/>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6" name="Right Arrow 5" descr="Button links to the Concepts Related to Inflation segment">
            <a:hlinkClick r:id="rId4" action="ppaction://hlinksldjump"/>
          </p:cNvPr>
          <p:cNvSpPr/>
          <p:nvPr/>
        </p:nvSpPr>
        <p:spPr>
          <a:xfrm>
            <a:off x="1447800" y="1997240"/>
            <a:ext cx="838200" cy="609600"/>
          </a:xfrm>
          <a:prstGeom prst="rightArrow">
            <a:avLst/>
          </a:prstGeom>
          <a:solidFill>
            <a:srgbClr val="2F93D1"/>
          </a:solidFill>
          <a:ln>
            <a:solidFill>
              <a:srgbClr val="B5E3F3"/>
            </a:solidFill>
          </a:ln>
          <a:scene3d>
            <a:camera prst="orthographicFront"/>
            <a:lightRig rig="threePt" dir="t"/>
          </a:scene3d>
          <a:sp3d>
            <a:bevelT w="139700" prst="cross"/>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3745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BB4BF3-EF63-4AEE-8D14-388F51F36DCC}"/>
              </a:ext>
            </a:extLst>
          </p:cNvPr>
          <p:cNvSpPr>
            <a:spLocks noGrp="1"/>
          </p:cNvSpPr>
          <p:nvPr>
            <p:ph type="title" idx="4294967295"/>
          </p:nvPr>
        </p:nvSpPr>
        <p:spPr>
          <a:xfrm>
            <a:off x="0" y="-457200"/>
            <a:ext cx="9144000" cy="457200"/>
          </a:xfrm>
        </p:spPr>
        <p:txBody>
          <a:bodyPr vert="horz" lIns="91440" tIns="45720" rIns="91440" bIns="45720" rtlCol="0" anchor="b">
            <a:normAutofit/>
          </a:bodyPr>
          <a:lstStyle/>
          <a:p>
            <a:pPr algn="ctr"/>
            <a:r>
              <a:rPr lang="en-US" sz="2000" dirty="0">
                <a:latin typeface="Arial" panose="020B0604020202020204" pitchFamily="34" charset="0"/>
                <a:cs typeface="Arial" panose="020B0604020202020204" pitchFamily="34" charset="0"/>
              </a:rPr>
              <a:t>Factors Influencing Inflation</a:t>
            </a:r>
          </a:p>
        </p:txBody>
      </p:sp>
    </p:spTree>
    <p:extLst>
      <p:ext uri="{BB962C8B-B14F-4D97-AF65-F5344CB8AC3E}">
        <p14:creationId xmlns:p14="http://schemas.microsoft.com/office/powerpoint/2010/main" val="1720091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Inflation</a:t>
            </a:r>
          </a:p>
        </p:txBody>
      </p:sp>
      <p:sp>
        <p:nvSpPr>
          <p:cNvPr id="3" name="Content Placeholder 2"/>
          <p:cNvSpPr>
            <a:spLocks noGrp="1"/>
          </p:cNvSpPr>
          <p:nvPr>
            <p:ph idx="1"/>
          </p:nvPr>
        </p:nvSpPr>
        <p:spPr/>
        <p:txBody>
          <a:bodyPr/>
          <a:lstStyle/>
          <a:p>
            <a:pPr lvl="0"/>
            <a:r>
              <a:rPr lang="en-US" dirty="0"/>
              <a:t>Accounts for an economy’s increase in price level</a:t>
            </a:r>
          </a:p>
          <a:p>
            <a:pPr lvl="1"/>
            <a:r>
              <a:rPr lang="en-US" dirty="0"/>
              <a:t>this is the result of an increase in aggregate supply or demand</a:t>
            </a:r>
          </a:p>
          <a:p>
            <a:pPr lvl="0"/>
            <a:r>
              <a:rPr lang="en-US" dirty="0"/>
              <a:t>Results in a reduction in the value of money</a:t>
            </a:r>
          </a:p>
          <a:p>
            <a:pPr lvl="0"/>
            <a:r>
              <a:rPr lang="en-US" dirty="0"/>
              <a:t>Is usually measured annually</a:t>
            </a:r>
          </a:p>
          <a:p>
            <a:pPr lvl="0"/>
            <a:r>
              <a:rPr lang="en-US" dirty="0"/>
              <a:t>Most countries try to maintain a rate of two to three percent per year</a:t>
            </a:r>
          </a:p>
        </p:txBody>
      </p:sp>
      <p:sp>
        <p:nvSpPr>
          <p:cNvPr id="5" name="TextBox 4"/>
          <p:cNvSpPr txBox="1"/>
          <p:nvPr/>
        </p:nvSpPr>
        <p:spPr>
          <a:xfrm>
            <a:off x="469232" y="6146993"/>
            <a:ext cx="8229598" cy="400110"/>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Aggregate: the sum or whole amount of something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Expected Inflation</a:t>
            </a:r>
          </a:p>
        </p:txBody>
      </p:sp>
      <p:sp>
        <p:nvSpPr>
          <p:cNvPr id="3" name="Content Placeholder 2"/>
          <p:cNvSpPr>
            <a:spLocks noGrp="1"/>
          </p:cNvSpPr>
          <p:nvPr>
            <p:ph idx="1"/>
          </p:nvPr>
        </p:nvSpPr>
        <p:spPr/>
        <p:txBody>
          <a:bodyPr/>
          <a:lstStyle/>
          <a:p>
            <a:pPr lvl="0"/>
            <a:r>
              <a:rPr lang="en-US" dirty="0"/>
              <a:t>Is the predicted rate of inflation</a:t>
            </a:r>
          </a:p>
          <a:p>
            <a:pPr lvl="0"/>
            <a:r>
              <a:rPr lang="en-US" dirty="0"/>
              <a:t>Allows employers and workers to approximate how much they should increase wages and hours worked</a:t>
            </a:r>
          </a:p>
          <a:p>
            <a:pPr lvl="0"/>
            <a:r>
              <a:rPr lang="en-US" dirty="0"/>
              <a:t>Is not always accurate</a:t>
            </a:r>
          </a:p>
        </p:txBody>
      </p:sp>
      <p:sp>
        <p:nvSpPr>
          <p:cNvPr id="6" name="TextBox 5"/>
          <p:cNvSpPr txBox="1"/>
          <p:nvPr/>
        </p:nvSpPr>
        <p:spPr>
          <a:xfrm>
            <a:off x="470018" y="5203611"/>
            <a:ext cx="8229599" cy="1323439"/>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marL="0" lvl="1" indent="3175">
              <a:buNone/>
            </a:pPr>
            <a:r>
              <a:rPr lang="en-US" sz="2000" dirty="0">
                <a:latin typeface="Arial" pitchFamily="34" charset="0"/>
                <a:cs typeface="Arial" pitchFamily="34" charset="0"/>
              </a:rPr>
              <a:t>Example: You agree to work for a wage which is four percent higher than your current salary because inflation is expected to rise at a three percent level. However, if inflation rises at a four percent level, your purchasing power would be less than originally expected.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Unexpected Inflation</a:t>
            </a:r>
          </a:p>
        </p:txBody>
      </p:sp>
      <p:sp>
        <p:nvSpPr>
          <p:cNvPr id="3" name="Content Placeholder 2"/>
          <p:cNvSpPr>
            <a:spLocks noGrp="1"/>
          </p:cNvSpPr>
          <p:nvPr>
            <p:ph idx="1"/>
          </p:nvPr>
        </p:nvSpPr>
        <p:spPr/>
        <p:txBody>
          <a:bodyPr/>
          <a:lstStyle/>
          <a:p>
            <a:pPr lvl="0"/>
            <a:r>
              <a:rPr lang="en-US" dirty="0"/>
              <a:t>Accounts for the unexpected changes in inflation</a:t>
            </a:r>
          </a:p>
          <a:p>
            <a:pPr lvl="0"/>
            <a:r>
              <a:rPr lang="en-US" dirty="0"/>
              <a:t>Interferes with a company’s ability to plan for the future</a:t>
            </a:r>
          </a:p>
          <a:p>
            <a:pPr lvl="0"/>
            <a:r>
              <a:rPr lang="en-US" dirty="0"/>
              <a:t>Affects international companies the worst as they must predict future inflation in order to calculate exchange rates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Aggregate Supply</a:t>
            </a:r>
          </a:p>
        </p:txBody>
      </p:sp>
      <p:sp>
        <p:nvSpPr>
          <p:cNvPr id="3" name="Content Placeholder 2"/>
          <p:cNvSpPr>
            <a:spLocks noGrp="1"/>
          </p:cNvSpPr>
          <p:nvPr>
            <p:ph idx="1"/>
          </p:nvPr>
        </p:nvSpPr>
        <p:spPr/>
        <p:txBody>
          <a:bodyPr/>
          <a:lstStyle/>
          <a:p>
            <a:pPr lvl="0"/>
            <a:r>
              <a:rPr lang="en-US" dirty="0"/>
              <a:t>Is also known as total output</a:t>
            </a:r>
          </a:p>
          <a:p>
            <a:pPr lvl="0"/>
            <a:r>
              <a:rPr lang="en-US" dirty="0"/>
              <a:t>Accounts for the total amount of goods and services produced in an economy during a specified period</a:t>
            </a:r>
          </a:p>
        </p:txBody>
      </p:sp>
      <p:sp>
        <p:nvSpPr>
          <p:cNvPr id="7" name="TextBox 6"/>
          <p:cNvSpPr txBox="1"/>
          <p:nvPr/>
        </p:nvSpPr>
        <p:spPr>
          <a:xfrm>
            <a:off x="470019" y="5537537"/>
            <a:ext cx="8229598" cy="1015663"/>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marL="0" lvl="1">
              <a:lnSpc>
                <a:spcPct val="100000"/>
              </a:lnSpc>
            </a:pPr>
            <a:r>
              <a:rPr lang="en-US" sz="2000" dirty="0">
                <a:latin typeface="Arial" pitchFamily="34" charset="0"/>
                <a:cs typeface="Arial" pitchFamily="34" charset="0"/>
              </a:rPr>
              <a:t>Example: If a car manufacturer produced 25,000 cars last year, the aggregate supply of the first quarter could have been 7,000, 7,500 the next quarter, 4,500 the next quarter, and 6,000 the last quarter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Aggregate Supply Curve</a:t>
            </a:r>
          </a:p>
        </p:txBody>
      </p:sp>
      <p:sp>
        <p:nvSpPr>
          <p:cNvPr id="3" name="Content Placeholder 2"/>
          <p:cNvSpPr>
            <a:spLocks noGrp="1"/>
          </p:cNvSpPr>
          <p:nvPr>
            <p:ph idx="1"/>
          </p:nvPr>
        </p:nvSpPr>
        <p:spPr/>
        <p:txBody>
          <a:bodyPr/>
          <a:lstStyle/>
          <a:p>
            <a:pPr lvl="0"/>
            <a:r>
              <a:rPr lang="en-US" dirty="0"/>
              <a:t>Demonstrates how much output producers are willing and able to supply at various price levels</a:t>
            </a:r>
          </a:p>
          <a:p>
            <a:pPr lvl="1"/>
            <a:r>
              <a:rPr lang="en-US" dirty="0"/>
              <a:t>displays a positive relationship between price level and total  quantity of output producers supply</a:t>
            </a:r>
          </a:p>
        </p:txBody>
      </p:sp>
      <p:sp>
        <p:nvSpPr>
          <p:cNvPr id="13" name="TextBox 12"/>
          <p:cNvSpPr txBox="1"/>
          <p:nvPr/>
        </p:nvSpPr>
        <p:spPr>
          <a:xfrm>
            <a:off x="470018" y="5845314"/>
            <a:ext cx="8229599" cy="707886"/>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Positive Relationship: a relationship between two variables in which they both increase or decrease</a:t>
            </a:r>
          </a:p>
        </p:txBody>
      </p:sp>
    </p:spTree>
    <p:extLst>
      <p:ext uri="{BB962C8B-B14F-4D97-AF65-F5344CB8AC3E}">
        <p14:creationId xmlns:p14="http://schemas.microsoft.com/office/powerpoint/2010/main" val="1187063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Aggregate Supply Curve</a:t>
            </a:r>
          </a:p>
        </p:txBody>
      </p:sp>
      <p:sp>
        <p:nvSpPr>
          <p:cNvPr id="3" name="Content Placeholder 2"/>
          <p:cNvSpPr>
            <a:spLocks noGrp="1"/>
          </p:cNvSpPr>
          <p:nvPr>
            <p:ph idx="1"/>
          </p:nvPr>
        </p:nvSpPr>
        <p:spPr/>
        <p:txBody>
          <a:bodyPr/>
          <a:lstStyle/>
          <a:p>
            <a:pPr lvl="0"/>
            <a:r>
              <a:rPr lang="en-US" dirty="0"/>
              <a:t>Assumes the following constants:</a:t>
            </a:r>
          </a:p>
          <a:p>
            <a:pPr lvl="1"/>
            <a:r>
              <a:rPr lang="en-US" dirty="0"/>
              <a:t>resource prices</a:t>
            </a:r>
          </a:p>
          <a:p>
            <a:pPr lvl="1"/>
            <a:r>
              <a:rPr lang="en-US" dirty="0"/>
              <a:t>state of technology</a:t>
            </a:r>
          </a:p>
          <a:p>
            <a:pPr lvl="1"/>
            <a:r>
              <a:rPr lang="en-US" dirty="0"/>
              <a:t>rules providing production incentives (patents, copyright laws, etc.)</a:t>
            </a:r>
          </a:p>
        </p:txBody>
      </p:sp>
      <p:sp>
        <p:nvSpPr>
          <p:cNvPr id="12" name="TextBox 11"/>
          <p:cNvSpPr txBox="1"/>
          <p:nvPr/>
        </p:nvSpPr>
        <p:spPr>
          <a:xfrm>
            <a:off x="470017" y="6153090"/>
            <a:ext cx="8229599" cy="400110"/>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Constant: an unchanging quantity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Aggregate Demand</a:t>
            </a:r>
          </a:p>
        </p:txBody>
      </p:sp>
      <p:sp>
        <p:nvSpPr>
          <p:cNvPr id="3" name="Content Placeholder 2"/>
          <p:cNvSpPr>
            <a:spLocks noGrp="1"/>
          </p:cNvSpPr>
          <p:nvPr>
            <p:ph idx="1"/>
          </p:nvPr>
        </p:nvSpPr>
        <p:spPr/>
        <p:txBody>
          <a:bodyPr/>
          <a:lstStyle/>
          <a:p>
            <a:pPr lvl="0"/>
            <a:r>
              <a:rPr lang="en-US" dirty="0"/>
              <a:t>Explains the relationship between the average price of aggregate supply and the quantity demanded</a:t>
            </a:r>
          </a:p>
          <a:p>
            <a:pPr lvl="1"/>
            <a:r>
              <a:rPr lang="en-US" dirty="0"/>
              <a:t>example: If 100 mp3 players are produced and the price per mp3 player was $800, there may be only 30 sold, but if the price changed to $150 per mp3 player, there may be 90 sold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Aggregate Demand Curve</a:t>
            </a:r>
          </a:p>
        </p:txBody>
      </p:sp>
      <p:sp>
        <p:nvSpPr>
          <p:cNvPr id="3" name="Content Placeholder 2"/>
          <p:cNvSpPr>
            <a:spLocks noGrp="1"/>
          </p:cNvSpPr>
          <p:nvPr>
            <p:ph idx="1"/>
          </p:nvPr>
        </p:nvSpPr>
        <p:spPr/>
        <p:txBody>
          <a:bodyPr/>
          <a:lstStyle/>
          <a:p>
            <a:pPr lvl="0"/>
            <a:r>
              <a:rPr lang="en-US" dirty="0"/>
              <a:t>Shows the economy’s price level with the real GDP demanded</a:t>
            </a:r>
          </a:p>
          <a:p>
            <a:pPr lvl="1"/>
            <a:r>
              <a:rPr lang="en-US" dirty="0"/>
              <a:t>these two factors are inversely related; as one goes up, the other goes down</a:t>
            </a:r>
          </a:p>
          <a:p>
            <a:pPr lvl="1"/>
            <a:r>
              <a:rPr lang="en-US" dirty="0"/>
              <a:t>the price level creates the vertical axis while the real GDP is the horizontal axis</a:t>
            </a:r>
          </a:p>
          <a:p>
            <a:r>
              <a:rPr lang="en-US" dirty="0"/>
              <a:t>Assumes all things constant, including other countries’ price levels and exchange rates</a:t>
            </a:r>
          </a:p>
        </p:txBody>
      </p:sp>
      <p:sp>
        <p:nvSpPr>
          <p:cNvPr id="11" name="TextBox 10"/>
          <p:cNvSpPr txBox="1"/>
          <p:nvPr/>
        </p:nvSpPr>
        <p:spPr>
          <a:xfrm>
            <a:off x="470018" y="5845314"/>
            <a:ext cx="8229598" cy="707886"/>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Gross Domestic Product (GDP): the total market value of all goods and services provided within a country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Price Level</a:t>
            </a:r>
          </a:p>
        </p:txBody>
      </p:sp>
      <p:sp>
        <p:nvSpPr>
          <p:cNvPr id="3" name="Content Placeholder 2"/>
          <p:cNvSpPr>
            <a:spLocks noGrp="1"/>
          </p:cNvSpPr>
          <p:nvPr>
            <p:ph idx="1"/>
          </p:nvPr>
        </p:nvSpPr>
        <p:spPr/>
        <p:txBody>
          <a:bodyPr/>
          <a:lstStyle/>
          <a:p>
            <a:pPr lvl="0"/>
            <a:r>
              <a:rPr lang="en-US" dirty="0"/>
              <a:t>Is the weighted average of the prices paid for all goods and services produced within the economy</a:t>
            </a:r>
          </a:p>
          <a:p>
            <a:pPr lvl="0"/>
            <a:r>
              <a:rPr lang="en-US" dirty="0"/>
              <a:t>Can be seen as an index number</a:t>
            </a:r>
          </a:p>
          <a:p>
            <a:pPr lvl="0"/>
            <a:r>
              <a:rPr lang="en-US" dirty="0"/>
              <a:t>Comparisons between the index number of one year to a base year give you the rate of inflation</a:t>
            </a:r>
          </a:p>
        </p:txBody>
      </p:sp>
      <p:sp>
        <p:nvSpPr>
          <p:cNvPr id="6" name="TextBox 5"/>
          <p:cNvSpPr txBox="1"/>
          <p:nvPr/>
        </p:nvSpPr>
        <p:spPr>
          <a:xfrm>
            <a:off x="470018" y="5537537"/>
            <a:ext cx="8216782" cy="1015663"/>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Weighted Average: an average derived using some factors which may count more than others</a:t>
            </a:r>
          </a:p>
          <a:p>
            <a:r>
              <a:rPr lang="en-US" sz="2000" dirty="0">
                <a:latin typeface="Arial" pitchFamily="34" charset="0"/>
                <a:cs typeface="Arial" pitchFamily="34" charset="0"/>
              </a:rPr>
              <a:t>Index Number: a set number used to measure rate of change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Price Level Example</a:t>
            </a:r>
          </a:p>
        </p:txBody>
      </p:sp>
      <p:sp>
        <p:nvSpPr>
          <p:cNvPr id="3" name="Content Placeholder 2"/>
          <p:cNvSpPr>
            <a:spLocks noGrp="1"/>
          </p:cNvSpPr>
          <p:nvPr>
            <p:ph idx="1"/>
          </p:nvPr>
        </p:nvSpPr>
        <p:spPr/>
        <p:txBody>
          <a:bodyPr/>
          <a:lstStyle/>
          <a:p>
            <a:pPr marL="0" indent="0" algn="ctr">
              <a:buNone/>
            </a:pPr>
            <a:r>
              <a:rPr lang="en-US" dirty="0"/>
              <a:t>Supposing a soda cost $1.00 in 1988 and $1.85 in 2008, this shows an 85 percent rate of inflation over 20 years</a:t>
            </a:r>
          </a:p>
          <a:p>
            <a:pPr marL="457200" lvl="1" indent="0">
              <a:buNone/>
            </a:pPr>
            <a:endParaRPr lang="en-US" dirty="0"/>
          </a:p>
          <a:p>
            <a:pPr marL="457200" lvl="1" indent="0" algn="ctr">
              <a:buNone/>
            </a:pPr>
            <a:r>
              <a:rPr lang="en-US" dirty="0"/>
              <a:t>Equation: ((1.85-1)/1)x100 = 85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Producer Price Index</a:t>
            </a:r>
          </a:p>
        </p:txBody>
      </p:sp>
      <p:sp>
        <p:nvSpPr>
          <p:cNvPr id="3" name="Content Placeholder 2"/>
          <p:cNvSpPr>
            <a:spLocks noGrp="1"/>
          </p:cNvSpPr>
          <p:nvPr>
            <p:ph idx="1"/>
          </p:nvPr>
        </p:nvSpPr>
        <p:spPr/>
        <p:txBody>
          <a:bodyPr/>
          <a:lstStyle/>
          <a:p>
            <a:pPr lvl="0"/>
            <a:r>
              <a:rPr lang="en-US" dirty="0"/>
              <a:t>Is often referred to as the PPI</a:t>
            </a:r>
          </a:p>
          <a:p>
            <a:pPr lvl="0"/>
            <a:r>
              <a:rPr lang="en-US" dirty="0"/>
              <a:t>Looks at the price change from the producers’ standpoint, including the following considerations:</a:t>
            </a:r>
          </a:p>
          <a:p>
            <a:pPr lvl="1"/>
            <a:r>
              <a:rPr lang="en-US" dirty="0"/>
              <a:t>labor</a:t>
            </a:r>
          </a:p>
          <a:p>
            <a:pPr lvl="1"/>
            <a:r>
              <a:rPr lang="en-US" dirty="0"/>
              <a:t>materials</a:t>
            </a:r>
          </a:p>
          <a:p>
            <a:pPr lvl="1"/>
            <a:r>
              <a:rPr lang="en-US" dirty="0"/>
              <a:t>rent/utilities</a:t>
            </a:r>
          </a:p>
          <a:p>
            <a:pPr lvl="1"/>
            <a:r>
              <a:rPr lang="en-US" dirty="0"/>
              <a:t>shipping/packaging</a:t>
            </a:r>
          </a:p>
          <a:p>
            <a:pPr lvl="1"/>
            <a:r>
              <a:rPr lang="en-US" dirty="0"/>
              <a:t>marketing/advertising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Producer Price Index</a:t>
            </a:r>
          </a:p>
        </p:txBody>
      </p:sp>
      <p:sp>
        <p:nvSpPr>
          <p:cNvPr id="3" name="Content Placeholder 2"/>
          <p:cNvSpPr>
            <a:spLocks noGrp="1"/>
          </p:cNvSpPr>
          <p:nvPr>
            <p:ph idx="1"/>
          </p:nvPr>
        </p:nvSpPr>
        <p:spPr/>
        <p:txBody>
          <a:bodyPr/>
          <a:lstStyle/>
          <a:p>
            <a:pPr lvl="0"/>
            <a:r>
              <a:rPr lang="en-US" dirty="0"/>
              <a:t>Measures the average change in domestic selling prices over a given period of time</a:t>
            </a:r>
          </a:p>
          <a:p>
            <a:pPr lvl="0"/>
            <a:r>
              <a:rPr lang="en-US" dirty="0"/>
              <a:t>Considers three areas of production: industry based, commodity based and stage of processing-based companies</a:t>
            </a:r>
          </a:p>
        </p:txBody>
      </p:sp>
    </p:spTree>
    <p:extLst>
      <p:ext uri="{BB962C8B-B14F-4D97-AF65-F5344CB8AC3E}">
        <p14:creationId xmlns:p14="http://schemas.microsoft.com/office/powerpoint/2010/main" val="2440430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Producer Price Index Example</a:t>
            </a:r>
          </a:p>
        </p:txBody>
      </p:sp>
      <p:sp>
        <p:nvSpPr>
          <p:cNvPr id="3" name="Content Placeholder 2"/>
          <p:cNvSpPr>
            <a:spLocks noGrp="1"/>
          </p:cNvSpPr>
          <p:nvPr>
            <p:ph idx="1"/>
          </p:nvPr>
        </p:nvSpPr>
        <p:spPr/>
        <p:txBody>
          <a:bodyPr/>
          <a:lstStyle/>
          <a:p>
            <a:pPr marL="0" indent="0" algn="ctr">
              <a:buNone/>
            </a:pPr>
            <a:r>
              <a:rPr lang="en-US" sz="2600" dirty="0"/>
              <a:t>The last time you purchased a couch was in 1990, and it cost $550. You go to replace it in 2008, and a couch of the same make costs $1120. Looking at the PPI of the furniture maker, you can understand why the price rose so much. </a:t>
            </a:r>
          </a:p>
        </p:txBody>
      </p:sp>
      <p:graphicFrame>
        <p:nvGraphicFramePr>
          <p:cNvPr id="5" name="Table 4"/>
          <p:cNvGraphicFramePr>
            <a:graphicFrameLocks noGrp="1"/>
          </p:cNvGraphicFramePr>
          <p:nvPr>
            <p:extLst>
              <p:ext uri="{D42A27DB-BD31-4B8C-83A1-F6EECF244321}">
                <p14:modId xmlns:p14="http://schemas.microsoft.com/office/powerpoint/2010/main" val="220111911"/>
              </p:ext>
            </p:extLst>
          </p:nvPr>
        </p:nvGraphicFramePr>
        <p:xfrm>
          <a:off x="470018" y="3505200"/>
          <a:ext cx="8229599" cy="2560320"/>
        </p:xfrm>
        <a:graphic>
          <a:graphicData uri="http://schemas.openxmlformats.org/drawingml/2006/table">
            <a:tbl>
              <a:tblPr firstRow="1" bandRow="1">
                <a:tableStyleId>{073A0DAA-6AF3-43AB-8588-CEC1D06C72B9}</a:tableStyleId>
              </a:tblPr>
              <a:tblGrid>
                <a:gridCol w="3497580">
                  <a:extLst>
                    <a:ext uri="{9D8B030D-6E8A-4147-A177-3AD203B41FA5}">
                      <a16:colId xmlns:a16="http://schemas.microsoft.com/office/drawing/2014/main" val="20000"/>
                    </a:ext>
                  </a:extLst>
                </a:gridCol>
                <a:gridCol w="1988820">
                  <a:extLst>
                    <a:ext uri="{9D8B030D-6E8A-4147-A177-3AD203B41FA5}">
                      <a16:colId xmlns:a16="http://schemas.microsoft.com/office/drawing/2014/main" val="20001"/>
                    </a:ext>
                  </a:extLst>
                </a:gridCol>
                <a:gridCol w="2743199">
                  <a:extLst>
                    <a:ext uri="{9D8B030D-6E8A-4147-A177-3AD203B41FA5}">
                      <a16:colId xmlns:a16="http://schemas.microsoft.com/office/drawing/2014/main" val="20002"/>
                    </a:ext>
                  </a:extLst>
                </a:gridCol>
              </a:tblGrid>
              <a:tr h="0">
                <a:tc>
                  <a:txBody>
                    <a:bodyPr/>
                    <a:lstStyle/>
                    <a:p>
                      <a:pPr algn="ctr"/>
                      <a:r>
                        <a:rPr lang="en-US" sz="2200" dirty="0">
                          <a:latin typeface="Arial" panose="020B0604020202020204" pitchFamily="34" charset="0"/>
                          <a:cs typeface="Arial" panose="020B0604020202020204" pitchFamily="34" charset="0"/>
                        </a:rPr>
                        <a:t>Factor</a:t>
                      </a:r>
                    </a:p>
                  </a:txBody>
                  <a:tcPr/>
                </a:tc>
                <a:tc>
                  <a:txBody>
                    <a:bodyPr/>
                    <a:lstStyle/>
                    <a:p>
                      <a:pPr algn="ctr"/>
                      <a:r>
                        <a:rPr lang="en-US" sz="2200" dirty="0">
                          <a:latin typeface="Arial" panose="020B0604020202020204" pitchFamily="34" charset="0"/>
                          <a:cs typeface="Arial" panose="020B0604020202020204" pitchFamily="34" charset="0"/>
                        </a:rPr>
                        <a:t>1990</a:t>
                      </a:r>
                    </a:p>
                  </a:txBody>
                  <a:tcPr/>
                </a:tc>
                <a:tc>
                  <a:txBody>
                    <a:bodyPr/>
                    <a:lstStyle/>
                    <a:p>
                      <a:pPr algn="ctr"/>
                      <a:r>
                        <a:rPr lang="en-US" sz="2200" dirty="0">
                          <a:latin typeface="Arial" panose="020B0604020202020204" pitchFamily="34" charset="0"/>
                          <a:cs typeface="Arial" panose="020B0604020202020204" pitchFamily="34" charset="0"/>
                        </a:rPr>
                        <a:t>2008</a:t>
                      </a:r>
                    </a:p>
                  </a:txBody>
                  <a:tcPr/>
                </a:tc>
                <a:extLst>
                  <a:ext uri="{0D108BD9-81ED-4DB2-BD59-A6C34878D82A}">
                    <a16:rowId xmlns:a16="http://schemas.microsoft.com/office/drawing/2014/main" val="10000"/>
                  </a:ext>
                </a:extLst>
              </a:tr>
              <a:tr h="0">
                <a:tc>
                  <a:txBody>
                    <a:bodyPr/>
                    <a:lstStyle/>
                    <a:p>
                      <a:pPr algn="ctr"/>
                      <a:r>
                        <a:rPr lang="en-US" sz="2200" dirty="0">
                          <a:latin typeface="Arial" panose="020B0604020202020204" pitchFamily="34" charset="0"/>
                          <a:cs typeface="Arial" panose="020B0604020202020204" pitchFamily="34" charset="0"/>
                        </a:rPr>
                        <a:t>Labor (Minimum Wage)</a:t>
                      </a:r>
                    </a:p>
                  </a:txBody>
                  <a:tcPr/>
                </a:tc>
                <a:tc>
                  <a:txBody>
                    <a:bodyPr/>
                    <a:lstStyle/>
                    <a:p>
                      <a:pPr algn="ctr"/>
                      <a:r>
                        <a:rPr lang="en-US" sz="2200" dirty="0">
                          <a:latin typeface="Arial" panose="020B0604020202020204" pitchFamily="34" charset="0"/>
                          <a:cs typeface="Arial" panose="020B0604020202020204" pitchFamily="34" charset="0"/>
                        </a:rPr>
                        <a:t>$3.80/hour</a:t>
                      </a:r>
                    </a:p>
                  </a:txBody>
                  <a:tcPr/>
                </a:tc>
                <a:tc>
                  <a:txBody>
                    <a:bodyPr/>
                    <a:lstStyle/>
                    <a:p>
                      <a:pPr algn="ctr"/>
                      <a:r>
                        <a:rPr lang="en-US" sz="2200" dirty="0">
                          <a:latin typeface="Arial" panose="020B0604020202020204" pitchFamily="34" charset="0"/>
                          <a:cs typeface="Arial" panose="020B0604020202020204" pitchFamily="34" charset="0"/>
                        </a:rPr>
                        <a:t>$6.55/hour</a:t>
                      </a:r>
                    </a:p>
                  </a:txBody>
                  <a:tcPr/>
                </a:tc>
                <a:extLst>
                  <a:ext uri="{0D108BD9-81ED-4DB2-BD59-A6C34878D82A}">
                    <a16:rowId xmlns:a16="http://schemas.microsoft.com/office/drawing/2014/main" val="10001"/>
                  </a:ext>
                </a:extLst>
              </a:tr>
              <a:tr h="0">
                <a:tc>
                  <a:txBody>
                    <a:bodyPr/>
                    <a:lstStyle/>
                    <a:p>
                      <a:pPr algn="ctr"/>
                      <a:r>
                        <a:rPr lang="en-US" sz="2200" dirty="0">
                          <a:latin typeface="Arial" panose="020B0604020202020204" pitchFamily="34" charset="0"/>
                          <a:cs typeface="Arial" panose="020B0604020202020204" pitchFamily="34" charset="0"/>
                        </a:rPr>
                        <a:t>Materials per Couch</a:t>
                      </a:r>
                    </a:p>
                  </a:txBody>
                  <a:tcPr/>
                </a:tc>
                <a:tc>
                  <a:txBody>
                    <a:bodyPr/>
                    <a:lstStyle/>
                    <a:p>
                      <a:pPr algn="ctr"/>
                      <a:r>
                        <a:rPr lang="en-US" sz="2200" dirty="0">
                          <a:latin typeface="Arial" panose="020B0604020202020204" pitchFamily="34" charset="0"/>
                          <a:cs typeface="Arial" panose="020B0604020202020204" pitchFamily="34" charset="0"/>
                        </a:rPr>
                        <a:t>$127</a:t>
                      </a:r>
                    </a:p>
                  </a:txBody>
                  <a:tcPr/>
                </a:tc>
                <a:tc>
                  <a:txBody>
                    <a:bodyPr/>
                    <a:lstStyle/>
                    <a:p>
                      <a:pPr algn="ctr"/>
                      <a:r>
                        <a:rPr lang="en-US" sz="2200" dirty="0">
                          <a:latin typeface="Arial" panose="020B0604020202020204" pitchFamily="34" charset="0"/>
                          <a:cs typeface="Arial" panose="020B0604020202020204" pitchFamily="34" charset="0"/>
                        </a:rPr>
                        <a:t>$459</a:t>
                      </a:r>
                    </a:p>
                  </a:txBody>
                  <a:tcPr/>
                </a:tc>
                <a:extLst>
                  <a:ext uri="{0D108BD9-81ED-4DB2-BD59-A6C34878D82A}">
                    <a16:rowId xmlns:a16="http://schemas.microsoft.com/office/drawing/2014/main" val="10002"/>
                  </a:ext>
                </a:extLst>
              </a:tr>
              <a:tr h="0">
                <a:tc>
                  <a:txBody>
                    <a:bodyPr/>
                    <a:lstStyle/>
                    <a:p>
                      <a:pPr algn="ctr"/>
                      <a:r>
                        <a:rPr lang="en-US" sz="2200" dirty="0">
                          <a:latin typeface="Arial" panose="020B0604020202020204" pitchFamily="34" charset="0"/>
                          <a:cs typeface="Arial" panose="020B0604020202020204" pitchFamily="34" charset="0"/>
                        </a:rPr>
                        <a:t>Rent/Utilities</a:t>
                      </a:r>
                    </a:p>
                  </a:txBody>
                  <a:tcPr/>
                </a:tc>
                <a:tc>
                  <a:txBody>
                    <a:bodyPr/>
                    <a:lstStyle/>
                    <a:p>
                      <a:pPr algn="ctr"/>
                      <a:r>
                        <a:rPr lang="en-US" sz="2200" dirty="0">
                          <a:latin typeface="Arial" panose="020B0604020202020204" pitchFamily="34" charset="0"/>
                          <a:cs typeface="Arial" panose="020B0604020202020204" pitchFamily="34" charset="0"/>
                        </a:rPr>
                        <a:t>$372</a:t>
                      </a:r>
                    </a:p>
                  </a:txBody>
                  <a:tcPr/>
                </a:tc>
                <a:tc>
                  <a:txBody>
                    <a:bodyPr/>
                    <a:lstStyle/>
                    <a:p>
                      <a:pPr algn="ctr"/>
                      <a:r>
                        <a:rPr lang="en-US" sz="2200" dirty="0">
                          <a:latin typeface="Arial" panose="020B0604020202020204" pitchFamily="34" charset="0"/>
                          <a:cs typeface="Arial" panose="020B0604020202020204" pitchFamily="34" charset="0"/>
                        </a:rPr>
                        <a:t>$765</a:t>
                      </a:r>
                    </a:p>
                  </a:txBody>
                  <a:tcPr/>
                </a:tc>
                <a:extLst>
                  <a:ext uri="{0D108BD9-81ED-4DB2-BD59-A6C34878D82A}">
                    <a16:rowId xmlns:a16="http://schemas.microsoft.com/office/drawing/2014/main" val="10003"/>
                  </a:ext>
                </a:extLst>
              </a:tr>
              <a:tr h="0">
                <a:tc>
                  <a:txBody>
                    <a:bodyPr/>
                    <a:lstStyle/>
                    <a:p>
                      <a:pPr algn="ctr"/>
                      <a:r>
                        <a:rPr lang="en-US" sz="2200" dirty="0">
                          <a:latin typeface="Arial" panose="020B0604020202020204" pitchFamily="34" charset="0"/>
                          <a:cs typeface="Arial" panose="020B0604020202020204" pitchFamily="34" charset="0"/>
                        </a:rPr>
                        <a:t>Shipping/Packaging</a:t>
                      </a:r>
                    </a:p>
                  </a:txBody>
                  <a:tcPr/>
                </a:tc>
                <a:tc>
                  <a:txBody>
                    <a:bodyPr/>
                    <a:lstStyle/>
                    <a:p>
                      <a:pPr algn="ctr"/>
                      <a:r>
                        <a:rPr lang="en-US" sz="2200" dirty="0">
                          <a:latin typeface="Arial" panose="020B0604020202020204" pitchFamily="34" charset="0"/>
                          <a:cs typeface="Arial" panose="020B0604020202020204" pitchFamily="34" charset="0"/>
                        </a:rPr>
                        <a:t>$186</a:t>
                      </a:r>
                    </a:p>
                  </a:txBody>
                  <a:tcPr/>
                </a:tc>
                <a:tc>
                  <a:txBody>
                    <a:bodyPr/>
                    <a:lstStyle/>
                    <a:p>
                      <a:pPr algn="ctr"/>
                      <a:r>
                        <a:rPr lang="en-US" sz="2200" dirty="0">
                          <a:latin typeface="Arial" panose="020B0604020202020204" pitchFamily="34" charset="0"/>
                          <a:cs typeface="Arial" panose="020B0604020202020204" pitchFamily="34" charset="0"/>
                        </a:rPr>
                        <a:t>$321</a:t>
                      </a:r>
                    </a:p>
                  </a:txBody>
                  <a:tcPr/>
                </a:tc>
                <a:extLst>
                  <a:ext uri="{0D108BD9-81ED-4DB2-BD59-A6C34878D82A}">
                    <a16:rowId xmlns:a16="http://schemas.microsoft.com/office/drawing/2014/main" val="10004"/>
                  </a:ext>
                </a:extLst>
              </a:tr>
              <a:tr h="0">
                <a:tc>
                  <a:txBody>
                    <a:bodyPr/>
                    <a:lstStyle/>
                    <a:p>
                      <a:pPr algn="ctr"/>
                      <a:r>
                        <a:rPr lang="en-US" sz="2200" dirty="0">
                          <a:latin typeface="Arial" panose="020B0604020202020204" pitchFamily="34" charset="0"/>
                          <a:cs typeface="Arial" panose="020B0604020202020204" pitchFamily="34" charset="0"/>
                        </a:rPr>
                        <a:t>Marketing/Advertising</a:t>
                      </a:r>
                    </a:p>
                  </a:txBody>
                  <a:tcPr/>
                </a:tc>
                <a:tc>
                  <a:txBody>
                    <a:bodyPr/>
                    <a:lstStyle/>
                    <a:p>
                      <a:pPr algn="ctr"/>
                      <a:r>
                        <a:rPr lang="en-US" sz="2200" dirty="0">
                          <a:latin typeface="Arial" panose="020B0604020202020204" pitchFamily="34" charset="0"/>
                          <a:cs typeface="Arial" panose="020B0604020202020204" pitchFamily="34" charset="0"/>
                        </a:rPr>
                        <a:t>$316</a:t>
                      </a:r>
                    </a:p>
                  </a:txBody>
                  <a:tcPr/>
                </a:tc>
                <a:tc>
                  <a:txBody>
                    <a:bodyPr/>
                    <a:lstStyle/>
                    <a:p>
                      <a:pPr algn="ctr"/>
                      <a:r>
                        <a:rPr lang="en-US" sz="2200" dirty="0">
                          <a:latin typeface="Arial" panose="020B0604020202020204" pitchFamily="34" charset="0"/>
                          <a:cs typeface="Arial" panose="020B0604020202020204" pitchFamily="34" charset="0"/>
                        </a:rPr>
                        <a:t>$694</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Consumer Price Index</a:t>
            </a:r>
          </a:p>
        </p:txBody>
      </p:sp>
      <p:sp>
        <p:nvSpPr>
          <p:cNvPr id="3" name="Content Placeholder 2"/>
          <p:cNvSpPr>
            <a:spLocks noGrp="1"/>
          </p:cNvSpPr>
          <p:nvPr>
            <p:ph idx="1"/>
          </p:nvPr>
        </p:nvSpPr>
        <p:spPr/>
        <p:txBody>
          <a:bodyPr/>
          <a:lstStyle/>
          <a:p>
            <a:pPr lvl="0"/>
            <a:r>
              <a:rPr lang="en-US" dirty="0"/>
              <a:t>Considers the weighted averages of a group of consumer goods and services</a:t>
            </a:r>
          </a:p>
          <a:p>
            <a:pPr lvl="1"/>
            <a:r>
              <a:rPr lang="en-US" dirty="0"/>
              <a:t>example: transportation, food and medical expenses</a:t>
            </a:r>
          </a:p>
          <a:p>
            <a:pPr lvl="0"/>
            <a:r>
              <a:rPr lang="en-US" dirty="0"/>
              <a:t>Can be calculated through averaging the price changes in each item in the predetermined group of goods</a:t>
            </a:r>
          </a:p>
          <a:p>
            <a:pPr lvl="1"/>
            <a:r>
              <a:rPr lang="en-US" dirty="0"/>
              <a:t>each good is weighted on its importance</a:t>
            </a:r>
          </a:p>
          <a:p>
            <a:pPr lvl="0"/>
            <a:r>
              <a:rPr lang="en-US" dirty="0"/>
              <a:t>Is important as it examines price changes associated with the cost of living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Consumer Price Index Example</a:t>
            </a:r>
          </a:p>
        </p:txBody>
      </p:sp>
      <p:sp>
        <p:nvSpPr>
          <p:cNvPr id="3" name="Content Placeholder 2"/>
          <p:cNvSpPr>
            <a:spLocks noGrp="1"/>
          </p:cNvSpPr>
          <p:nvPr>
            <p:ph idx="1"/>
          </p:nvPr>
        </p:nvSpPr>
        <p:spPr/>
        <p:txBody>
          <a:bodyPr/>
          <a:lstStyle/>
          <a:p>
            <a:pPr marL="0" indent="0" algn="ctr">
              <a:buNone/>
            </a:pPr>
            <a:r>
              <a:rPr lang="en-US" sz="2600" dirty="0"/>
              <a:t>The percent change in CPI can be determined by finding a year’s average CPI for a category and comparing it to another year’s CPI for that same category. This shows how inflation affects the cost of living. </a:t>
            </a:r>
          </a:p>
        </p:txBody>
      </p:sp>
      <p:graphicFrame>
        <p:nvGraphicFramePr>
          <p:cNvPr id="5" name="Table 4"/>
          <p:cNvGraphicFramePr>
            <a:graphicFrameLocks noGrp="1"/>
          </p:cNvGraphicFramePr>
          <p:nvPr>
            <p:extLst>
              <p:ext uri="{D42A27DB-BD31-4B8C-83A1-F6EECF244321}">
                <p14:modId xmlns:p14="http://schemas.microsoft.com/office/powerpoint/2010/main" val="857470700"/>
              </p:ext>
            </p:extLst>
          </p:nvPr>
        </p:nvGraphicFramePr>
        <p:xfrm>
          <a:off x="470018" y="3429000"/>
          <a:ext cx="8255235" cy="2286000"/>
        </p:xfrm>
        <a:graphic>
          <a:graphicData uri="http://schemas.openxmlformats.org/drawingml/2006/table">
            <a:tbl>
              <a:tblPr firstRow="1" bandRow="1">
                <a:tableStyleId>{073A0DAA-6AF3-43AB-8588-CEC1D06C72B9}</a:tableStyleId>
              </a:tblPr>
              <a:tblGrid>
                <a:gridCol w="3165541">
                  <a:extLst>
                    <a:ext uri="{9D8B030D-6E8A-4147-A177-3AD203B41FA5}">
                      <a16:colId xmlns:a16="http://schemas.microsoft.com/office/drawing/2014/main" val="20000"/>
                    </a:ext>
                  </a:extLst>
                </a:gridCol>
                <a:gridCol w="1427597">
                  <a:extLst>
                    <a:ext uri="{9D8B030D-6E8A-4147-A177-3AD203B41FA5}">
                      <a16:colId xmlns:a16="http://schemas.microsoft.com/office/drawing/2014/main" val="20001"/>
                    </a:ext>
                  </a:extLst>
                </a:gridCol>
                <a:gridCol w="1642444">
                  <a:extLst>
                    <a:ext uri="{9D8B030D-6E8A-4147-A177-3AD203B41FA5}">
                      <a16:colId xmlns:a16="http://schemas.microsoft.com/office/drawing/2014/main" val="20002"/>
                    </a:ext>
                  </a:extLst>
                </a:gridCol>
                <a:gridCol w="2019653">
                  <a:extLst>
                    <a:ext uri="{9D8B030D-6E8A-4147-A177-3AD203B41FA5}">
                      <a16:colId xmlns:a16="http://schemas.microsoft.com/office/drawing/2014/main" val="20003"/>
                    </a:ext>
                  </a:extLst>
                </a:gridCol>
              </a:tblGrid>
              <a:tr h="457200">
                <a:tc>
                  <a:txBody>
                    <a:bodyPr/>
                    <a:lstStyle/>
                    <a:p>
                      <a:pPr algn="ctr"/>
                      <a:endParaRPr lang="en-US" sz="2200" dirty="0">
                        <a:latin typeface="Arial" pitchFamily="34" charset="0"/>
                        <a:cs typeface="Arial" pitchFamily="34" charset="0"/>
                      </a:endParaRP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Food</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Housing</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Medical Care</a:t>
                      </a:r>
                    </a:p>
                  </a:txBody>
                  <a:tcPr marL="112734" marR="112734" marT="56367" marB="56367"/>
                </a:tc>
                <a:extLst>
                  <a:ext uri="{0D108BD9-81ED-4DB2-BD59-A6C34878D82A}">
                    <a16:rowId xmlns:a16="http://schemas.microsoft.com/office/drawing/2014/main" val="10000"/>
                  </a:ext>
                </a:extLst>
              </a:tr>
              <a:tr h="457200">
                <a:tc>
                  <a:txBody>
                    <a:bodyPr/>
                    <a:lstStyle/>
                    <a:p>
                      <a:pPr algn="ctr"/>
                      <a:r>
                        <a:rPr lang="en-US" sz="2200" dirty="0">
                          <a:latin typeface="Arial" panose="020B0604020202020204" pitchFamily="34" charset="0"/>
                          <a:cs typeface="Arial" panose="020B0604020202020204" pitchFamily="34" charset="0"/>
                        </a:rPr>
                        <a:t>1988</a:t>
                      </a:r>
                      <a:r>
                        <a:rPr lang="en-US" sz="2200" baseline="0" dirty="0">
                          <a:latin typeface="Arial" panose="020B0604020202020204" pitchFamily="34" charset="0"/>
                          <a:cs typeface="Arial" panose="020B0604020202020204" pitchFamily="34" charset="0"/>
                        </a:rPr>
                        <a:t> Average*</a:t>
                      </a:r>
                      <a:endParaRPr lang="en-US" sz="2200" dirty="0">
                        <a:latin typeface="Arial" pitchFamily="34" charset="0"/>
                        <a:cs typeface="Arial" pitchFamily="34" charset="0"/>
                      </a:endParaRP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118.20</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118.50</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138.60</a:t>
                      </a:r>
                    </a:p>
                  </a:txBody>
                  <a:tcPr marL="112734" marR="112734" marT="56367" marB="56367"/>
                </a:tc>
                <a:extLst>
                  <a:ext uri="{0D108BD9-81ED-4DB2-BD59-A6C34878D82A}">
                    <a16:rowId xmlns:a16="http://schemas.microsoft.com/office/drawing/2014/main" val="10001"/>
                  </a:ext>
                </a:extLst>
              </a:tr>
              <a:tr h="457200">
                <a:tc>
                  <a:txBody>
                    <a:bodyPr/>
                    <a:lstStyle/>
                    <a:p>
                      <a:pPr algn="ctr"/>
                      <a:r>
                        <a:rPr lang="en-US" sz="2200" dirty="0">
                          <a:latin typeface="Arial" panose="020B0604020202020204" pitchFamily="34" charset="0"/>
                          <a:cs typeface="Arial" panose="020B0604020202020204" pitchFamily="34" charset="0"/>
                        </a:rPr>
                        <a:t>2008 Average*</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214.23</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216.26</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364.07</a:t>
                      </a:r>
                    </a:p>
                  </a:txBody>
                  <a:tcPr marL="112734" marR="112734" marT="56367" marB="56367"/>
                </a:tc>
                <a:extLst>
                  <a:ext uri="{0D108BD9-81ED-4DB2-BD59-A6C34878D82A}">
                    <a16:rowId xmlns:a16="http://schemas.microsoft.com/office/drawing/2014/main" val="10002"/>
                  </a:ext>
                </a:extLst>
              </a:tr>
              <a:tr h="457200">
                <a:tc>
                  <a:txBody>
                    <a:bodyPr/>
                    <a:lstStyle/>
                    <a:p>
                      <a:pPr algn="ctr"/>
                      <a:r>
                        <a:rPr lang="en-US" sz="2200" dirty="0">
                          <a:latin typeface="Arial" panose="020B0604020202020204" pitchFamily="34" charset="0"/>
                          <a:cs typeface="Arial" panose="020B0604020202020204" pitchFamily="34" charset="0"/>
                        </a:rPr>
                        <a:t>Change in Index Points</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96.03</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97.76</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225.47</a:t>
                      </a:r>
                    </a:p>
                  </a:txBody>
                  <a:tcPr marL="112734" marR="112734" marT="56367" marB="56367"/>
                </a:tc>
                <a:extLst>
                  <a:ext uri="{0D108BD9-81ED-4DB2-BD59-A6C34878D82A}">
                    <a16:rowId xmlns:a16="http://schemas.microsoft.com/office/drawing/2014/main" val="10003"/>
                  </a:ext>
                </a:extLst>
              </a:tr>
              <a:tr h="457200">
                <a:tc>
                  <a:txBody>
                    <a:bodyPr/>
                    <a:lstStyle/>
                    <a:p>
                      <a:pPr algn="ctr"/>
                      <a:r>
                        <a:rPr lang="en-US" sz="2200" dirty="0">
                          <a:latin typeface="Arial" panose="020B0604020202020204" pitchFamily="34" charset="0"/>
                          <a:cs typeface="Arial" panose="020B0604020202020204" pitchFamily="34" charset="0"/>
                        </a:rPr>
                        <a:t>Percent Change</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81%</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82%</a:t>
                      </a:r>
                    </a:p>
                  </a:txBody>
                  <a:tcPr marL="112734" marR="112734" marT="56367" marB="56367"/>
                </a:tc>
                <a:tc>
                  <a:txBody>
                    <a:bodyPr/>
                    <a:lstStyle/>
                    <a:p>
                      <a:pPr algn="ctr"/>
                      <a:r>
                        <a:rPr lang="en-US" sz="2200" dirty="0">
                          <a:latin typeface="Arial" panose="020B0604020202020204" pitchFamily="34" charset="0"/>
                          <a:cs typeface="Arial" panose="020B0604020202020204" pitchFamily="34" charset="0"/>
                        </a:rPr>
                        <a:t>163%</a:t>
                      </a:r>
                    </a:p>
                  </a:txBody>
                  <a:tcPr marL="112734" marR="112734" marT="56367" marB="56367"/>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Gross Domestic Product</a:t>
            </a:r>
          </a:p>
        </p:txBody>
      </p:sp>
      <p:sp>
        <p:nvSpPr>
          <p:cNvPr id="3" name="Content Placeholder 2"/>
          <p:cNvSpPr>
            <a:spLocks noGrp="1"/>
          </p:cNvSpPr>
          <p:nvPr>
            <p:ph idx="1"/>
          </p:nvPr>
        </p:nvSpPr>
        <p:spPr/>
        <p:txBody>
          <a:bodyPr/>
          <a:lstStyle/>
          <a:p>
            <a:pPr lvl="0"/>
            <a:r>
              <a:rPr lang="en-US" dirty="0"/>
              <a:t>Is the total market value of all goods and services produced within the borders of a country during a specific time period</a:t>
            </a:r>
          </a:p>
          <a:p>
            <a:pPr lvl="0"/>
            <a:r>
              <a:rPr lang="en-US" dirty="0"/>
              <a:t>Can be calculated using the following equation: </a:t>
            </a:r>
          </a:p>
          <a:p>
            <a:pPr marL="457200" lvl="1" indent="0">
              <a:buNone/>
            </a:pPr>
            <a:r>
              <a:rPr lang="en-US" dirty="0"/>
              <a:t>GDP = Consumption + Investments + Government Spending + (Exports - Imports)</a:t>
            </a:r>
          </a:p>
        </p:txBody>
      </p:sp>
      <p:sp>
        <p:nvSpPr>
          <p:cNvPr id="6" name="TextBox 5"/>
          <p:cNvSpPr txBox="1"/>
          <p:nvPr/>
        </p:nvSpPr>
        <p:spPr>
          <a:xfrm>
            <a:off x="470018" y="5845314"/>
            <a:ext cx="8229598" cy="707886"/>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Consumption: the economic amount of goods and services utilized in a given period of time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GDP Example</a:t>
            </a:r>
          </a:p>
        </p:txBody>
      </p:sp>
      <p:sp>
        <p:nvSpPr>
          <p:cNvPr id="3" name="Content Placeholder 2"/>
          <p:cNvSpPr>
            <a:spLocks noGrp="1"/>
          </p:cNvSpPr>
          <p:nvPr>
            <p:ph idx="1"/>
          </p:nvPr>
        </p:nvSpPr>
        <p:spPr/>
        <p:txBody>
          <a:bodyPr/>
          <a:lstStyle/>
          <a:p>
            <a:pPr marL="0" indent="0">
              <a:buNone/>
            </a:pPr>
            <a:r>
              <a:rPr lang="en-US" sz="3000" dirty="0"/>
              <a:t>GDP = Consumption + Investments + Government Spending + (Exports – Imports)</a:t>
            </a:r>
          </a:p>
          <a:p>
            <a:pPr marL="0" indent="0">
              <a:buNone/>
            </a:pPr>
            <a:endParaRPr lang="en-US" dirty="0"/>
          </a:p>
          <a:p>
            <a:pPr marL="0" indent="0">
              <a:buNone/>
            </a:pPr>
            <a:r>
              <a:rPr lang="en-US" sz="3000" dirty="0"/>
              <a:t>Consumption: $8.7 trillion</a:t>
            </a:r>
          </a:p>
          <a:p>
            <a:pPr marL="0" indent="0">
              <a:buNone/>
            </a:pPr>
            <a:r>
              <a:rPr lang="en-US" sz="3000" dirty="0"/>
              <a:t>Investments: $2.1 trillion</a:t>
            </a:r>
          </a:p>
          <a:p>
            <a:pPr marL="0" indent="0">
              <a:buNone/>
            </a:pPr>
            <a:r>
              <a:rPr lang="en-US" sz="3000" dirty="0"/>
              <a:t>Government Spending: $2.4 trillion</a:t>
            </a:r>
          </a:p>
          <a:p>
            <a:pPr marL="0" indent="0">
              <a:buNone/>
            </a:pPr>
            <a:r>
              <a:rPr lang="en-US" sz="3000" dirty="0"/>
              <a:t>Exports: $1.2 trillion</a:t>
            </a:r>
          </a:p>
          <a:p>
            <a:pPr marL="0" indent="0">
              <a:buNone/>
            </a:pPr>
            <a:r>
              <a:rPr lang="en-US" sz="3000" dirty="0"/>
              <a:t>Imports: $1.9 trillion</a:t>
            </a:r>
          </a:p>
          <a:p>
            <a:pPr marL="0" indent="0">
              <a:buNone/>
            </a:pPr>
            <a:endParaRPr lang="en-US" sz="3000" dirty="0"/>
          </a:p>
          <a:p>
            <a:pPr marL="0" indent="0" algn="ctr">
              <a:buNone/>
            </a:pPr>
            <a:r>
              <a:rPr lang="en-US" dirty="0"/>
              <a:t>8.7 + 2.1 + 2.4 + (1.2 – 1.9) = $12.5 trillion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Gross Domestic Product</a:t>
            </a:r>
          </a:p>
        </p:txBody>
      </p:sp>
      <p:sp>
        <p:nvSpPr>
          <p:cNvPr id="3" name="Content Placeholder 2"/>
          <p:cNvSpPr>
            <a:spLocks noGrp="1"/>
          </p:cNvSpPr>
          <p:nvPr>
            <p:ph idx="1"/>
          </p:nvPr>
        </p:nvSpPr>
        <p:spPr/>
        <p:txBody>
          <a:bodyPr/>
          <a:lstStyle/>
          <a:p>
            <a:pPr lvl="0"/>
            <a:r>
              <a:rPr lang="en-US" dirty="0"/>
              <a:t>Is used in the following ways: </a:t>
            </a:r>
          </a:p>
          <a:p>
            <a:pPr lvl="1"/>
            <a:r>
              <a:rPr lang="en-US" dirty="0"/>
              <a:t>allows people to see how fast the economy is growing or shrinking by comparing the current GDP to previous years’ GDP</a:t>
            </a:r>
          </a:p>
          <a:p>
            <a:pPr lvl="1"/>
            <a:r>
              <a:rPr lang="en-US" dirty="0"/>
              <a:t>aids government agencies in making policy decisions, such as the Federal Reserve’s stance on interest rates</a:t>
            </a:r>
          </a:p>
          <a:p>
            <a:pPr lvl="1"/>
            <a:r>
              <a:rPr lang="en-US" dirty="0"/>
              <a:t>provides information on other countries, letting the US determine an approximate amount to lend in aid </a:t>
            </a:r>
          </a:p>
        </p:txBody>
      </p:sp>
      <p:pic>
        <p:nvPicPr>
          <p:cNvPr id="5" name="Picture 4" descr="Links to Main Menu">
            <a:hlinkClick r:id="rId3" action="ppaction://hlinksldjump"/>
          </p:cNvPr>
          <p:cNvPicPr>
            <a:picLocks noChangeAspect="1"/>
          </p:cNvPicPr>
          <p:nvPr/>
        </p:nvPicPr>
        <p:blipFill>
          <a:blip r:embed="rId4" cstate="print"/>
          <a:stretch>
            <a:fillRect/>
          </a:stretch>
        </p:blipFill>
        <p:spPr>
          <a:xfrm>
            <a:off x="7315200" y="6142273"/>
            <a:ext cx="950976" cy="71323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5D60AF-3555-4FC6-ABE6-06922E989829}"/>
              </a:ext>
            </a:extLst>
          </p:cNvPr>
          <p:cNvSpPr>
            <a:spLocks noGrp="1"/>
          </p:cNvSpPr>
          <p:nvPr>
            <p:ph type="title" idx="4294967295"/>
          </p:nvPr>
        </p:nvSpPr>
        <p:spPr>
          <a:xfrm>
            <a:off x="0" y="-457200"/>
            <a:ext cx="9144000" cy="457200"/>
          </a:xfrm>
        </p:spPr>
        <p:txBody>
          <a:bodyPr vert="horz" lIns="91440" tIns="45720" rIns="91440" bIns="45720" rtlCol="0" anchor="b">
            <a:normAutofit/>
          </a:bodyPr>
          <a:lstStyle/>
          <a:p>
            <a:pPr algn="ctr"/>
            <a:r>
              <a:rPr lang="en-US" sz="2000" dirty="0">
                <a:latin typeface="Arial" panose="020B0604020202020204" pitchFamily="34" charset="0"/>
                <a:cs typeface="Arial" panose="020B0604020202020204" pitchFamily="34" charset="0"/>
              </a:rPr>
              <a:t>Concepts Related to Inflation</a:t>
            </a:r>
          </a:p>
        </p:txBody>
      </p:sp>
    </p:spTree>
    <p:extLst>
      <p:ext uri="{BB962C8B-B14F-4D97-AF65-F5344CB8AC3E}">
        <p14:creationId xmlns:p14="http://schemas.microsoft.com/office/powerpoint/2010/main" val="2862557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Inflation</a:t>
            </a:r>
          </a:p>
        </p:txBody>
      </p:sp>
      <p:sp>
        <p:nvSpPr>
          <p:cNvPr id="3" name="Content Placeholder 2"/>
          <p:cNvSpPr>
            <a:spLocks noGrp="1"/>
          </p:cNvSpPr>
          <p:nvPr>
            <p:ph idx="1"/>
          </p:nvPr>
        </p:nvSpPr>
        <p:spPr/>
        <p:txBody>
          <a:bodyPr/>
          <a:lstStyle/>
          <a:p>
            <a:pPr lvl="0"/>
            <a:r>
              <a:rPr lang="en-US" dirty="0"/>
              <a:t>Occurs in the following forms: </a:t>
            </a:r>
          </a:p>
          <a:p>
            <a:pPr lvl="1"/>
            <a:r>
              <a:rPr lang="en-US" dirty="0"/>
              <a:t>hyperinflation</a:t>
            </a:r>
          </a:p>
          <a:p>
            <a:pPr lvl="1"/>
            <a:r>
              <a:rPr lang="en-US" dirty="0"/>
              <a:t>disinflation</a:t>
            </a:r>
          </a:p>
          <a:p>
            <a:pPr lvl="1"/>
            <a:r>
              <a:rPr lang="en-US" dirty="0"/>
              <a:t>deflation</a:t>
            </a:r>
          </a:p>
          <a:p>
            <a:pPr lvl="1"/>
            <a:r>
              <a:rPr lang="en-US" dirty="0"/>
              <a:t>stagflation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Hyperinflation</a:t>
            </a:r>
          </a:p>
        </p:txBody>
      </p:sp>
      <p:sp>
        <p:nvSpPr>
          <p:cNvPr id="3" name="Content Placeholder 2"/>
          <p:cNvSpPr>
            <a:spLocks noGrp="1"/>
          </p:cNvSpPr>
          <p:nvPr>
            <p:ph idx="1"/>
          </p:nvPr>
        </p:nvSpPr>
        <p:spPr/>
        <p:txBody>
          <a:bodyPr/>
          <a:lstStyle/>
          <a:p>
            <a:pPr lvl="0"/>
            <a:r>
              <a:rPr lang="en-US" dirty="0"/>
              <a:t>Is extremely high inflation</a:t>
            </a:r>
          </a:p>
          <a:p>
            <a:pPr lvl="0"/>
            <a:r>
              <a:rPr lang="en-US" dirty="0"/>
              <a:t>Means people often cannot make even small purchases since they cannot physically carry enough money</a:t>
            </a:r>
          </a:p>
          <a:p>
            <a:pPr lvl="0"/>
            <a:r>
              <a:rPr lang="en-US" dirty="0"/>
              <a:t>Creates a difficult market to exchange with, both in and out of the country</a:t>
            </a:r>
          </a:p>
        </p:txBody>
      </p:sp>
      <p:sp>
        <p:nvSpPr>
          <p:cNvPr id="5" name="TextBox 4"/>
          <p:cNvSpPr txBox="1"/>
          <p:nvPr/>
        </p:nvSpPr>
        <p:spPr>
          <a:xfrm>
            <a:off x="470015" y="5845314"/>
            <a:ext cx="8229601" cy="707886"/>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Between August 1922 and November 1923, inflation in Germany increased at an average rate of 322 percent per month. </a:t>
            </a:r>
            <a:endParaRPr lang="en-US"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Disinflation</a:t>
            </a:r>
          </a:p>
        </p:txBody>
      </p:sp>
      <p:sp>
        <p:nvSpPr>
          <p:cNvPr id="3" name="Content Placeholder 2"/>
          <p:cNvSpPr>
            <a:spLocks noGrp="1"/>
          </p:cNvSpPr>
          <p:nvPr>
            <p:ph idx="1"/>
          </p:nvPr>
        </p:nvSpPr>
        <p:spPr/>
        <p:txBody>
          <a:bodyPr/>
          <a:lstStyle/>
          <a:p>
            <a:pPr lvl="0"/>
            <a:r>
              <a:rPr lang="en-US" dirty="0"/>
              <a:t>Is a decrease in the rate of inflation</a:t>
            </a:r>
          </a:p>
          <a:p>
            <a:pPr lvl="0"/>
            <a:r>
              <a:rPr lang="en-US" dirty="0"/>
              <a:t>Usually occurs during a recession as this is when sales drop and retailers cannot place higher prices on customers</a:t>
            </a:r>
          </a:p>
          <a:p>
            <a:pPr lvl="0"/>
            <a:r>
              <a:rPr lang="en-US" dirty="0"/>
              <a:t>Cannot be confused with deflation, which actually experiences a drop in prices</a:t>
            </a:r>
          </a:p>
        </p:txBody>
      </p:sp>
      <p:sp>
        <p:nvSpPr>
          <p:cNvPr id="5" name="TextBox 4"/>
          <p:cNvSpPr txBox="1"/>
          <p:nvPr/>
        </p:nvSpPr>
        <p:spPr>
          <a:xfrm>
            <a:off x="470017" y="5537537"/>
            <a:ext cx="8229599" cy="1015663"/>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The United States experienced an era of disinflation throughout the 1980s and 1990s, having average inflation rates around 9 percent in the early 1980s and reducing to 2 percent at the beginning of 2000. </a:t>
            </a:r>
            <a:endParaRPr 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Deflation</a:t>
            </a:r>
          </a:p>
        </p:txBody>
      </p:sp>
      <p:sp>
        <p:nvSpPr>
          <p:cNvPr id="3" name="Content Placeholder 2"/>
          <p:cNvSpPr>
            <a:spLocks noGrp="1"/>
          </p:cNvSpPr>
          <p:nvPr>
            <p:ph idx="1"/>
          </p:nvPr>
        </p:nvSpPr>
        <p:spPr>
          <a:xfrm>
            <a:off x="470018" y="1253330"/>
            <a:ext cx="8229600" cy="5293773"/>
          </a:xfrm>
        </p:spPr>
        <p:txBody>
          <a:bodyPr/>
          <a:lstStyle/>
          <a:p>
            <a:pPr lvl="0"/>
            <a:r>
              <a:rPr lang="en-US" sz="2800" dirty="0"/>
              <a:t>Refers to the decrease in price level</a:t>
            </a:r>
          </a:p>
          <a:p>
            <a:pPr lvl="0"/>
            <a:r>
              <a:rPr lang="en-US" sz="2800" dirty="0"/>
              <a:t>Is often caused by a reduction in the supply of money</a:t>
            </a:r>
          </a:p>
          <a:p>
            <a:pPr lvl="0"/>
            <a:r>
              <a:rPr lang="en-US" sz="2800" dirty="0"/>
              <a:t>May also be prompted by a decrease in government, personal or investment spending</a:t>
            </a:r>
          </a:p>
          <a:p>
            <a:pPr lvl="0"/>
            <a:r>
              <a:rPr lang="en-US" sz="2800" dirty="0"/>
              <a:t>Is the opposite of inflation and may lead to an increase in unemployment due to a lower demand of goods and services from the economy</a:t>
            </a:r>
            <a:endParaRPr lang="en-US" dirty="0"/>
          </a:p>
        </p:txBody>
      </p:sp>
      <p:sp>
        <p:nvSpPr>
          <p:cNvPr id="5" name="TextBox 4"/>
          <p:cNvSpPr txBox="1"/>
          <p:nvPr/>
        </p:nvSpPr>
        <p:spPr>
          <a:xfrm>
            <a:off x="470018" y="5229761"/>
            <a:ext cx="8229600" cy="1323439"/>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From 1930 to 1933, the United States experienced approximately 10 percent deflation a year, due in part to retiring paper money printed during the Civil War as well as the economy sliding into the Great Depression.</a:t>
            </a:r>
            <a:endParaRPr lang="en-US"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Stagflation</a:t>
            </a:r>
          </a:p>
        </p:txBody>
      </p:sp>
      <p:sp>
        <p:nvSpPr>
          <p:cNvPr id="3" name="Content Placeholder 2"/>
          <p:cNvSpPr>
            <a:spLocks noGrp="1"/>
          </p:cNvSpPr>
          <p:nvPr>
            <p:ph idx="1"/>
          </p:nvPr>
        </p:nvSpPr>
        <p:spPr/>
        <p:txBody>
          <a:bodyPr/>
          <a:lstStyle/>
          <a:p>
            <a:pPr lvl="0"/>
            <a:r>
              <a:rPr lang="en-US" dirty="0"/>
              <a:t>Occurs in the economy when unemployment and inflation are both high</a:t>
            </a:r>
          </a:p>
          <a:p>
            <a:pPr lvl="0"/>
            <a:r>
              <a:rPr lang="en-US" dirty="0"/>
              <a:t>Occurs when the economy fails to grow, but prices continue to rise</a:t>
            </a:r>
          </a:p>
          <a:p>
            <a:pPr lvl="0"/>
            <a:r>
              <a:rPr lang="en-US" dirty="0"/>
              <a:t>Often increases the rate of inflation within a country</a:t>
            </a:r>
          </a:p>
        </p:txBody>
      </p:sp>
      <p:sp>
        <p:nvSpPr>
          <p:cNvPr id="5" name="TextBox 4"/>
          <p:cNvSpPr txBox="1"/>
          <p:nvPr/>
        </p:nvSpPr>
        <p:spPr>
          <a:xfrm>
            <a:off x="470018" y="5537537"/>
            <a:ext cx="8229599" cy="1015663"/>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In the 1970s, the price of oil skyrocketed while America’s economy remained unchanged and sluggish, resulting in one of the worst periods of stagflation in American history. </a:t>
            </a:r>
            <a:endParaRPr lang="en-U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Causes of Inflation</a:t>
            </a:r>
          </a:p>
        </p:txBody>
      </p:sp>
      <p:sp>
        <p:nvSpPr>
          <p:cNvPr id="3" name="Content Placeholder 2"/>
          <p:cNvSpPr>
            <a:spLocks noGrp="1"/>
          </p:cNvSpPr>
          <p:nvPr>
            <p:ph idx="1"/>
          </p:nvPr>
        </p:nvSpPr>
        <p:spPr/>
        <p:txBody>
          <a:bodyPr/>
          <a:lstStyle/>
          <a:p>
            <a:pPr lvl="0"/>
            <a:r>
              <a:rPr lang="en-US" dirty="0"/>
              <a:t>Have been tied to the following two concepts:</a:t>
            </a:r>
          </a:p>
          <a:p>
            <a:pPr lvl="1"/>
            <a:r>
              <a:rPr lang="en-US" dirty="0"/>
              <a:t>demand-pull inflation</a:t>
            </a:r>
          </a:p>
          <a:p>
            <a:pPr lvl="1"/>
            <a:r>
              <a:rPr lang="en-US" dirty="0"/>
              <a:t>cost-push inflation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Demand-Pull Inflation</a:t>
            </a:r>
          </a:p>
        </p:txBody>
      </p:sp>
      <p:sp>
        <p:nvSpPr>
          <p:cNvPr id="3" name="Content Placeholder 2"/>
          <p:cNvSpPr>
            <a:spLocks noGrp="1"/>
          </p:cNvSpPr>
          <p:nvPr>
            <p:ph idx="1"/>
          </p:nvPr>
        </p:nvSpPr>
        <p:spPr/>
        <p:txBody>
          <a:bodyPr/>
          <a:lstStyle/>
          <a:p>
            <a:pPr lvl="0"/>
            <a:r>
              <a:rPr lang="en-US" dirty="0"/>
              <a:t>Results from increases in aggregate demand</a:t>
            </a:r>
          </a:p>
          <a:p>
            <a:pPr lvl="0"/>
            <a:r>
              <a:rPr lang="en-US" dirty="0"/>
              <a:t>Increases price levels</a:t>
            </a:r>
          </a:p>
          <a:p>
            <a:pPr lvl="0"/>
            <a:r>
              <a:rPr lang="en-US" dirty="0"/>
              <a:t>Leads to a rightward shift of the aggregate demand curve</a:t>
            </a:r>
          </a:p>
          <a:p>
            <a:pPr lvl="0"/>
            <a:r>
              <a:rPr lang="en-US" dirty="0"/>
              <a:t>Is often described as “too much money chasing too few goods”</a:t>
            </a:r>
          </a:p>
        </p:txBody>
      </p:sp>
      <p:sp>
        <p:nvSpPr>
          <p:cNvPr id="5" name="TextBox 4"/>
          <p:cNvSpPr txBox="1"/>
          <p:nvPr/>
        </p:nvSpPr>
        <p:spPr>
          <a:xfrm>
            <a:off x="457201" y="5352871"/>
            <a:ext cx="8229599" cy="1200329"/>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nSpc>
                <a:spcPct val="90000"/>
              </a:lnSpc>
            </a:pPr>
            <a:r>
              <a:rPr lang="en-US" sz="2000" dirty="0">
                <a:latin typeface="Arial" pitchFamily="34" charset="0"/>
                <a:cs typeface="Arial" pitchFamily="34" charset="0"/>
              </a:rPr>
              <a:t>During the late 1980s in the United Kingdom, the number of people wanting to buy houses and the price of houses both grew at sharp rates. There was a high amount of money being used in the economy, resulting in higher demand of products for the next few years. </a:t>
            </a:r>
            <a:endParaRPr lang="en-US"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Cost-Push Inflation</a:t>
            </a:r>
          </a:p>
        </p:txBody>
      </p:sp>
      <p:sp>
        <p:nvSpPr>
          <p:cNvPr id="3" name="Content Placeholder 2"/>
          <p:cNvSpPr>
            <a:spLocks noGrp="1"/>
          </p:cNvSpPr>
          <p:nvPr>
            <p:ph idx="1"/>
          </p:nvPr>
        </p:nvSpPr>
        <p:spPr/>
        <p:txBody>
          <a:bodyPr/>
          <a:lstStyle/>
          <a:p>
            <a:pPr lvl="0"/>
            <a:r>
              <a:rPr lang="en-US" dirty="0"/>
              <a:t>Results from a decrease in aggregate supply</a:t>
            </a:r>
          </a:p>
          <a:p>
            <a:pPr lvl="0"/>
            <a:r>
              <a:rPr lang="en-US" dirty="0"/>
              <a:t>Increases price levels</a:t>
            </a:r>
          </a:p>
          <a:p>
            <a:r>
              <a:rPr lang="en-US" dirty="0"/>
              <a:t>Leads to a leftward shift of the aggregate supply curve</a:t>
            </a:r>
          </a:p>
        </p:txBody>
      </p:sp>
      <p:sp>
        <p:nvSpPr>
          <p:cNvPr id="5" name="TextBox 4"/>
          <p:cNvSpPr txBox="1"/>
          <p:nvPr/>
        </p:nvSpPr>
        <p:spPr>
          <a:xfrm>
            <a:off x="470018" y="5229761"/>
            <a:ext cx="8216782" cy="1323439"/>
          </a:xfrm>
          <a:prstGeom prst="rect">
            <a:avLst/>
          </a:prstGeom>
          <a:noFill/>
          <a:ln>
            <a:solidFill>
              <a:srgbClr val="2F93D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latin typeface="Arial" pitchFamily="34" charset="0"/>
                <a:cs typeface="Arial" pitchFamily="34" charset="0"/>
              </a:rPr>
              <a:t>The oil crisis in the 1970s demonstrates this idea as there was a necessary item (oil) which experienced high prices, shifting the supply curve left while the demand curve remained in the same place, raising the demand.  </a:t>
            </a:r>
            <a:endParaRPr lang="en-US"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Reflation</a:t>
            </a:r>
          </a:p>
        </p:txBody>
      </p:sp>
      <p:sp>
        <p:nvSpPr>
          <p:cNvPr id="3" name="Content Placeholder 2"/>
          <p:cNvSpPr>
            <a:spLocks noGrp="1"/>
          </p:cNvSpPr>
          <p:nvPr>
            <p:ph idx="1"/>
          </p:nvPr>
        </p:nvSpPr>
        <p:spPr/>
        <p:txBody>
          <a:bodyPr/>
          <a:lstStyle/>
          <a:p>
            <a:pPr lvl="0"/>
            <a:r>
              <a:rPr lang="en-US" dirty="0"/>
              <a:t>Is one of the actions the government can take to counter inflation</a:t>
            </a:r>
          </a:p>
          <a:p>
            <a:pPr lvl="0"/>
            <a:r>
              <a:rPr lang="en-US" dirty="0"/>
              <a:t>Involves the government using financial stimuli to increase the country’s output, including the following:</a:t>
            </a:r>
          </a:p>
          <a:p>
            <a:pPr lvl="1"/>
            <a:r>
              <a:rPr lang="en-US" dirty="0"/>
              <a:t>tax reductions</a:t>
            </a:r>
          </a:p>
          <a:p>
            <a:pPr lvl="1"/>
            <a:r>
              <a:rPr lang="en-US" dirty="0"/>
              <a:t>adjusting interest rates</a:t>
            </a:r>
          </a:p>
          <a:p>
            <a:pPr lvl="1"/>
            <a:r>
              <a:rPr lang="en-US" dirty="0"/>
              <a:t>changing the money supply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Inflation</a:t>
            </a:r>
          </a:p>
        </p:txBody>
      </p:sp>
      <p:sp>
        <p:nvSpPr>
          <p:cNvPr id="3" name="Content Placeholder 2"/>
          <p:cNvSpPr>
            <a:spLocks noGrp="1"/>
          </p:cNvSpPr>
          <p:nvPr>
            <p:ph idx="1"/>
          </p:nvPr>
        </p:nvSpPr>
        <p:spPr/>
        <p:txBody>
          <a:bodyPr/>
          <a:lstStyle/>
          <a:p>
            <a:pPr lvl="0"/>
            <a:r>
              <a:rPr lang="en-US" dirty="0"/>
              <a:t>Include the following:</a:t>
            </a:r>
          </a:p>
          <a:p>
            <a:pPr lvl="1"/>
            <a:r>
              <a:rPr lang="en-US" dirty="0"/>
              <a:t>value of the dollar decreases</a:t>
            </a:r>
          </a:p>
          <a:p>
            <a:pPr lvl="2"/>
            <a:r>
              <a:rPr lang="en-US" dirty="0"/>
              <a:t>below is an example of exchange rates</a:t>
            </a:r>
          </a:p>
          <a:p>
            <a:pPr lvl="1"/>
            <a:r>
              <a:rPr lang="en-US" dirty="0"/>
              <a:t>purchasing power is lowered</a:t>
            </a:r>
          </a:p>
          <a:p>
            <a:pPr lvl="2"/>
            <a:r>
              <a:rPr lang="en-US" dirty="0"/>
              <a:t>as illustrated above, in Mexico in 1990, the dollar was able to buy 554 sodas priced at 5 pesos. In 2009, however, a dollar could only have bought two sodas priced at 5 pesos. </a:t>
            </a:r>
          </a:p>
        </p:txBody>
      </p:sp>
      <p:graphicFrame>
        <p:nvGraphicFramePr>
          <p:cNvPr id="6" name="Table 5"/>
          <p:cNvGraphicFramePr>
            <a:graphicFrameLocks noGrp="1"/>
          </p:cNvGraphicFramePr>
          <p:nvPr>
            <p:extLst>
              <p:ext uri="{D42A27DB-BD31-4B8C-83A1-F6EECF244321}">
                <p14:modId xmlns:p14="http://schemas.microsoft.com/office/powerpoint/2010/main" val="379183783"/>
              </p:ext>
            </p:extLst>
          </p:nvPr>
        </p:nvGraphicFramePr>
        <p:xfrm>
          <a:off x="464435" y="4876800"/>
          <a:ext cx="8229599" cy="1280160"/>
        </p:xfrm>
        <a:graphic>
          <a:graphicData uri="http://schemas.openxmlformats.org/drawingml/2006/table">
            <a:tbl>
              <a:tblPr firstRow="1" bandRow="1">
                <a:tableStyleId>{073A0DAA-6AF3-43AB-8588-CEC1D06C72B9}</a:tableStyleId>
              </a:tblPr>
              <a:tblGrid>
                <a:gridCol w="2390719">
                  <a:extLst>
                    <a:ext uri="{9D8B030D-6E8A-4147-A177-3AD203B41FA5}">
                      <a16:colId xmlns:a16="http://schemas.microsoft.com/office/drawing/2014/main" val="20000"/>
                    </a:ext>
                  </a:extLst>
                </a:gridCol>
                <a:gridCol w="3122716">
                  <a:extLst>
                    <a:ext uri="{9D8B030D-6E8A-4147-A177-3AD203B41FA5}">
                      <a16:colId xmlns:a16="http://schemas.microsoft.com/office/drawing/2014/main" val="20001"/>
                    </a:ext>
                  </a:extLst>
                </a:gridCol>
                <a:gridCol w="2716164">
                  <a:extLst>
                    <a:ext uri="{9D8B030D-6E8A-4147-A177-3AD203B41FA5}">
                      <a16:colId xmlns:a16="http://schemas.microsoft.com/office/drawing/2014/main" val="20002"/>
                    </a:ext>
                  </a:extLst>
                </a:gridCol>
              </a:tblGrid>
              <a:tr h="0">
                <a:tc>
                  <a:txBody>
                    <a:bodyPr/>
                    <a:lstStyle/>
                    <a:p>
                      <a:pPr algn="ctr"/>
                      <a:endParaRPr lang="en-US" sz="2200" dirty="0">
                        <a:latin typeface="Arial" pitchFamily="34" charset="0"/>
                        <a:cs typeface="Arial" pitchFamily="34" charset="0"/>
                      </a:endParaRPr>
                    </a:p>
                  </a:txBody>
                  <a:tcPr/>
                </a:tc>
                <a:tc>
                  <a:txBody>
                    <a:bodyPr/>
                    <a:lstStyle/>
                    <a:p>
                      <a:pPr algn="ctr"/>
                      <a:r>
                        <a:rPr lang="en-US" sz="2200" dirty="0">
                          <a:latin typeface="Arial" panose="020B0604020202020204" pitchFamily="34" charset="0"/>
                          <a:cs typeface="Arial" panose="020B0604020202020204" pitchFamily="34" charset="0"/>
                        </a:rPr>
                        <a:t>American Dollar</a:t>
                      </a:r>
                    </a:p>
                  </a:txBody>
                  <a:tcPr/>
                </a:tc>
                <a:tc>
                  <a:txBody>
                    <a:bodyPr/>
                    <a:lstStyle/>
                    <a:p>
                      <a:pPr algn="ctr"/>
                      <a:r>
                        <a:rPr lang="en-US" sz="2200" dirty="0">
                          <a:latin typeface="Arial" panose="020B0604020202020204" pitchFamily="34" charset="0"/>
                          <a:cs typeface="Arial" panose="020B0604020202020204" pitchFamily="34" charset="0"/>
                        </a:rPr>
                        <a:t>Mexican Peso</a:t>
                      </a:r>
                    </a:p>
                  </a:txBody>
                  <a:tcPr/>
                </a:tc>
                <a:extLst>
                  <a:ext uri="{0D108BD9-81ED-4DB2-BD59-A6C34878D82A}">
                    <a16:rowId xmlns:a16="http://schemas.microsoft.com/office/drawing/2014/main" val="10000"/>
                  </a:ext>
                </a:extLst>
              </a:tr>
              <a:tr h="0">
                <a:tc>
                  <a:txBody>
                    <a:bodyPr/>
                    <a:lstStyle/>
                    <a:p>
                      <a:pPr algn="ctr"/>
                      <a:r>
                        <a:rPr lang="en-US" sz="2200" dirty="0">
                          <a:latin typeface="Arial" panose="020B0604020202020204" pitchFamily="34" charset="0"/>
                          <a:cs typeface="Arial" panose="020B0604020202020204" pitchFamily="34" charset="0"/>
                        </a:rPr>
                        <a:t>March 1990</a:t>
                      </a:r>
                    </a:p>
                  </a:txBody>
                  <a:tcPr/>
                </a:tc>
                <a:tc>
                  <a:txBody>
                    <a:bodyPr/>
                    <a:lstStyle/>
                    <a:p>
                      <a:pPr algn="ctr"/>
                      <a:r>
                        <a:rPr lang="en-US" sz="2200" dirty="0">
                          <a:latin typeface="Arial" panose="020B0604020202020204" pitchFamily="34" charset="0"/>
                          <a:cs typeface="Arial" panose="020B0604020202020204" pitchFamily="34" charset="0"/>
                        </a:rPr>
                        <a:t>1</a:t>
                      </a:r>
                    </a:p>
                  </a:txBody>
                  <a:tcPr/>
                </a:tc>
                <a:tc>
                  <a:txBody>
                    <a:bodyPr/>
                    <a:lstStyle/>
                    <a:p>
                      <a:pPr algn="ctr"/>
                      <a:r>
                        <a:rPr lang="en-US" sz="2200" dirty="0">
                          <a:latin typeface="Arial" panose="020B0604020202020204" pitchFamily="34" charset="0"/>
                          <a:cs typeface="Arial" panose="020B0604020202020204" pitchFamily="34" charset="0"/>
                        </a:rPr>
                        <a:t>2,771</a:t>
                      </a:r>
                    </a:p>
                  </a:txBody>
                  <a:tcPr/>
                </a:tc>
                <a:extLst>
                  <a:ext uri="{0D108BD9-81ED-4DB2-BD59-A6C34878D82A}">
                    <a16:rowId xmlns:a16="http://schemas.microsoft.com/office/drawing/2014/main" val="10001"/>
                  </a:ext>
                </a:extLst>
              </a:tr>
              <a:tr h="0">
                <a:tc>
                  <a:txBody>
                    <a:bodyPr/>
                    <a:lstStyle/>
                    <a:p>
                      <a:pPr algn="ctr"/>
                      <a:r>
                        <a:rPr lang="en-US" sz="2200" dirty="0">
                          <a:latin typeface="Arial" panose="020B0604020202020204" pitchFamily="34" charset="0"/>
                          <a:cs typeface="Arial" panose="020B0604020202020204" pitchFamily="34" charset="0"/>
                        </a:rPr>
                        <a:t>March 2009</a:t>
                      </a:r>
                    </a:p>
                  </a:txBody>
                  <a:tcPr/>
                </a:tc>
                <a:tc>
                  <a:txBody>
                    <a:bodyPr/>
                    <a:lstStyle/>
                    <a:p>
                      <a:pPr algn="ctr"/>
                      <a:r>
                        <a:rPr lang="en-US" sz="2200" dirty="0">
                          <a:latin typeface="Arial" panose="020B0604020202020204" pitchFamily="34" charset="0"/>
                          <a:cs typeface="Arial" panose="020B0604020202020204" pitchFamily="34" charset="0"/>
                        </a:rPr>
                        <a:t>1</a:t>
                      </a:r>
                    </a:p>
                  </a:txBody>
                  <a:tcPr/>
                </a:tc>
                <a:tc>
                  <a:txBody>
                    <a:bodyPr/>
                    <a:lstStyle/>
                    <a:p>
                      <a:pPr algn="ctr"/>
                      <a:r>
                        <a:rPr lang="en-US" sz="2200" dirty="0">
                          <a:latin typeface="Arial" panose="020B0604020202020204" pitchFamily="34" charset="0"/>
                          <a:cs typeface="Arial" panose="020B0604020202020204" pitchFamily="34" charset="0"/>
                        </a:rPr>
                        <a:t>13.97</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Inflation</a:t>
            </a:r>
          </a:p>
        </p:txBody>
      </p:sp>
      <p:sp>
        <p:nvSpPr>
          <p:cNvPr id="3" name="Content Placeholder 2"/>
          <p:cNvSpPr>
            <a:spLocks noGrp="1"/>
          </p:cNvSpPr>
          <p:nvPr>
            <p:ph idx="1"/>
          </p:nvPr>
        </p:nvSpPr>
        <p:spPr/>
        <p:txBody>
          <a:bodyPr/>
          <a:lstStyle/>
          <a:p>
            <a:r>
              <a:rPr lang="en-US" dirty="0"/>
              <a:t>Include the following:</a:t>
            </a:r>
          </a:p>
          <a:p>
            <a:pPr lvl="1"/>
            <a:r>
              <a:rPr lang="en-US" dirty="0"/>
              <a:t>lowers competition of domestic products if inflation rates are higher than in other countries</a:t>
            </a:r>
          </a:p>
          <a:p>
            <a:pPr lvl="2"/>
            <a:r>
              <a:rPr lang="en-US" dirty="0"/>
              <a:t>if a domestic brand television is priced at $300, and a comparable foreign brand is priced at $250, which would you purchase?</a:t>
            </a:r>
          </a:p>
          <a:p>
            <a:pPr lvl="1"/>
            <a:r>
              <a:rPr lang="en-US" dirty="0"/>
              <a:t>lowers the standard of living for those on fixed income, such as retirees</a:t>
            </a:r>
          </a:p>
          <a:p>
            <a:pPr lvl="2"/>
            <a:r>
              <a:rPr lang="en-US" dirty="0"/>
              <a:t>if you are receiving a monthly allowance of $500, your money will buy less and less as inflation increases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Inflation </a:t>
            </a:r>
          </a:p>
        </p:txBody>
      </p:sp>
      <p:sp>
        <p:nvSpPr>
          <p:cNvPr id="3" name="Content Placeholder 2"/>
          <p:cNvSpPr>
            <a:spLocks noGrp="1"/>
          </p:cNvSpPr>
          <p:nvPr>
            <p:ph idx="1"/>
          </p:nvPr>
        </p:nvSpPr>
        <p:spPr/>
        <p:txBody>
          <a:bodyPr/>
          <a:lstStyle/>
          <a:p>
            <a:r>
              <a:rPr lang="en-US" dirty="0"/>
              <a:t>Often has a tradeoff with the unemployment rate </a:t>
            </a:r>
          </a:p>
          <a:p>
            <a:pPr lvl="1"/>
            <a:r>
              <a:rPr lang="en-US" dirty="0"/>
              <a:t>in most periods of strong economic growth and falling unemployment, there is a rise in inflation </a:t>
            </a:r>
          </a:p>
        </p:txBody>
      </p:sp>
    </p:spTree>
    <p:extLst>
      <p:ext uri="{BB962C8B-B14F-4D97-AF65-F5344CB8AC3E}">
        <p14:creationId xmlns:p14="http://schemas.microsoft.com/office/powerpoint/2010/main" val="1595137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Inflation </a:t>
            </a:r>
          </a:p>
        </p:txBody>
      </p:sp>
      <p:sp>
        <p:nvSpPr>
          <p:cNvPr id="3" name="Content Placeholder 2"/>
          <p:cNvSpPr>
            <a:spLocks noGrp="1"/>
          </p:cNvSpPr>
          <p:nvPr>
            <p:ph idx="1"/>
          </p:nvPr>
        </p:nvSpPr>
        <p:spPr/>
        <p:txBody>
          <a:bodyPr/>
          <a:lstStyle/>
          <a:p>
            <a:r>
              <a:rPr lang="en-US" dirty="0"/>
              <a:t>Can cause unemployment when: </a:t>
            </a:r>
          </a:p>
          <a:p>
            <a:pPr lvl="1"/>
            <a:r>
              <a:rPr lang="en-US" dirty="0"/>
              <a:t>products or services are no longer affordable</a:t>
            </a:r>
          </a:p>
          <a:p>
            <a:pPr lvl="2"/>
            <a:r>
              <a:rPr lang="en-US" dirty="0"/>
              <a:t>which reduces the need for production </a:t>
            </a:r>
          </a:p>
          <a:p>
            <a:pPr lvl="1"/>
            <a:r>
              <a:rPr lang="en-US" dirty="0"/>
              <a:t>inflationary growth is unsustainable, leading to a boom-and-bust economic cycle </a:t>
            </a:r>
          </a:p>
          <a:p>
            <a:pPr lvl="2"/>
            <a:r>
              <a:rPr lang="en-US" dirty="0"/>
              <a:t>rapid economic growth and inflation, (boom) followed by a period of economic recession and rising unemployment (bust)</a:t>
            </a:r>
          </a:p>
        </p:txBody>
      </p:sp>
    </p:spTree>
    <p:extLst>
      <p:ext uri="{BB962C8B-B14F-4D97-AF65-F5344CB8AC3E}">
        <p14:creationId xmlns:p14="http://schemas.microsoft.com/office/powerpoint/2010/main" val="901135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Interest Rates</a:t>
            </a:r>
          </a:p>
        </p:txBody>
      </p:sp>
      <p:sp>
        <p:nvSpPr>
          <p:cNvPr id="3" name="Content Placeholder 2"/>
          <p:cNvSpPr>
            <a:spLocks noGrp="1"/>
          </p:cNvSpPr>
          <p:nvPr>
            <p:ph idx="1"/>
          </p:nvPr>
        </p:nvSpPr>
        <p:spPr/>
        <p:txBody>
          <a:bodyPr/>
          <a:lstStyle/>
          <a:p>
            <a:pPr lvl="0"/>
            <a:r>
              <a:rPr lang="en-US" dirty="0"/>
              <a:t>Are the rates charged to borrow money</a:t>
            </a:r>
          </a:p>
          <a:p>
            <a:pPr lvl="0"/>
            <a:r>
              <a:rPr lang="en-US" dirty="0"/>
              <a:t>Are largely affected by inflation but can be helped</a:t>
            </a:r>
          </a:p>
          <a:p>
            <a:pPr lvl="1"/>
            <a:r>
              <a:rPr lang="en-US" dirty="0"/>
              <a:t>nominal interest rates</a:t>
            </a:r>
          </a:p>
          <a:p>
            <a:pPr lvl="1"/>
            <a:r>
              <a:rPr lang="en-US" dirty="0"/>
              <a:t>real interest rates</a:t>
            </a:r>
          </a:p>
          <a:p>
            <a:pPr lvl="0"/>
            <a:r>
              <a:rPr lang="en-US" dirty="0"/>
              <a:t>Are more accurately represented through real interest rates and therefore these are the ones which should be consulted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Nominal Interest Rates</a:t>
            </a:r>
          </a:p>
        </p:txBody>
      </p:sp>
      <p:sp>
        <p:nvSpPr>
          <p:cNvPr id="3" name="Content Placeholder 2"/>
          <p:cNvSpPr>
            <a:spLocks noGrp="1"/>
          </p:cNvSpPr>
          <p:nvPr>
            <p:ph idx="1"/>
          </p:nvPr>
        </p:nvSpPr>
        <p:spPr/>
        <p:txBody>
          <a:bodyPr/>
          <a:lstStyle/>
          <a:p>
            <a:r>
              <a:rPr lang="en-US" dirty="0"/>
              <a:t>Do not account for inflation</a:t>
            </a:r>
          </a:p>
          <a:p>
            <a:r>
              <a:rPr lang="en-US" dirty="0"/>
              <a:t>Are expressed in terms of current dollars as the percentage of the amount loaned</a:t>
            </a:r>
          </a:p>
          <a:p>
            <a:r>
              <a:rPr lang="en-US" dirty="0"/>
              <a:t>Are the rates which appear on the borrowing agreement</a:t>
            </a:r>
          </a:p>
          <a:p>
            <a:r>
              <a:rPr lang="en-US" dirty="0"/>
              <a:t>Are typically the rates discussed by the media</a:t>
            </a:r>
          </a:p>
          <a:p>
            <a:pPr lvl="1"/>
            <a:r>
              <a:rPr lang="en-US" dirty="0"/>
              <a:t>for example, home mortgage rate of 7 percent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Interest Rates</a:t>
            </a:r>
          </a:p>
        </p:txBody>
      </p:sp>
      <p:sp>
        <p:nvSpPr>
          <p:cNvPr id="3" name="Content Placeholder 2"/>
          <p:cNvSpPr>
            <a:spLocks noGrp="1"/>
          </p:cNvSpPr>
          <p:nvPr>
            <p:ph idx="1"/>
          </p:nvPr>
        </p:nvSpPr>
        <p:spPr/>
        <p:txBody>
          <a:bodyPr/>
          <a:lstStyle/>
          <a:p>
            <a:r>
              <a:rPr lang="en-US" dirty="0"/>
              <a:t>Takes inflation into consideration</a:t>
            </a:r>
          </a:p>
          <a:p>
            <a:r>
              <a:rPr lang="en-US" dirty="0"/>
              <a:t>Equal nominal interest rates when there is no inflation</a:t>
            </a:r>
          </a:p>
          <a:p>
            <a:r>
              <a:rPr lang="en-US" dirty="0"/>
              <a:t>Concern lenders and borrowers more than nominal interest rates</a:t>
            </a:r>
          </a:p>
          <a:p>
            <a:r>
              <a:rPr lang="en-US" dirty="0"/>
              <a:t>Can be calculated using the following equation:</a:t>
            </a:r>
          </a:p>
          <a:p>
            <a:endParaRPr lang="en-US" dirty="0"/>
          </a:p>
          <a:p>
            <a:pPr marL="0" indent="0" algn="ctr">
              <a:buNone/>
            </a:pPr>
            <a:r>
              <a:rPr lang="en-US" dirty="0"/>
              <a:t>Real Interest Rate = Nominal Interest Rate – Inflation Rate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Interest Rate Example</a:t>
            </a:r>
          </a:p>
        </p:txBody>
      </p:sp>
      <p:sp>
        <p:nvSpPr>
          <p:cNvPr id="3" name="Content Placeholder 2"/>
          <p:cNvSpPr>
            <a:spLocks noGrp="1"/>
          </p:cNvSpPr>
          <p:nvPr>
            <p:ph idx="1"/>
          </p:nvPr>
        </p:nvSpPr>
        <p:spPr/>
        <p:txBody>
          <a:bodyPr/>
          <a:lstStyle/>
          <a:p>
            <a:pPr marL="0" indent="0">
              <a:buNone/>
            </a:pPr>
            <a:r>
              <a:rPr lang="en-US" dirty="0"/>
              <a:t>If you borrowed $1,000 with a 7 percent interest rate, then:</a:t>
            </a:r>
          </a:p>
          <a:p>
            <a:pPr marL="457200" lvl="1" indent="0" algn="ctr">
              <a:buNone/>
            </a:pPr>
            <a:r>
              <a:rPr lang="en-US" dirty="0"/>
              <a:t>the nominal interest would be $70</a:t>
            </a:r>
          </a:p>
          <a:p>
            <a:pPr marL="457200" lvl="1" indent="0" algn="ctr">
              <a:buNone/>
            </a:pPr>
            <a:r>
              <a:rPr lang="en-US" dirty="0"/>
              <a:t>however, if there is a 4 percent inflation rate, the real interest rate would be 3 percent </a:t>
            </a:r>
          </a:p>
          <a:p>
            <a:pPr marL="457200" lvl="1" indent="0" algn="ctr">
              <a:buNone/>
            </a:pPr>
            <a:r>
              <a:rPr lang="en-US" dirty="0"/>
              <a:t>(7 – 4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Resources</a:t>
            </a:r>
          </a:p>
        </p:txBody>
      </p:sp>
      <p:sp>
        <p:nvSpPr>
          <p:cNvPr id="3" name="Content Placeholder 2"/>
          <p:cNvSpPr>
            <a:spLocks noGrp="1"/>
          </p:cNvSpPr>
          <p:nvPr>
            <p:ph idx="1"/>
          </p:nvPr>
        </p:nvSpPr>
        <p:spPr/>
        <p:txBody>
          <a:bodyPr/>
          <a:lstStyle/>
          <a:p>
            <a:r>
              <a:rPr lang="en-US" sz="2000" dirty="0"/>
              <a:t>Inflation and the Phillips Curve. (</a:t>
            </a:r>
            <a:r>
              <a:rPr lang="en-US" sz="2000" dirty="0" err="1"/>
              <a:t>n.d</a:t>
            </a:r>
            <a:r>
              <a:rPr lang="en-US" sz="2000" dirty="0"/>
              <a:t>.). Retrieved October 28, 2008, from The History of Economic Thought Website: http://cepa.newschool.edu/het/essays/keynes/inflation.htm</a:t>
            </a:r>
          </a:p>
          <a:p>
            <a:r>
              <a:rPr lang="en-US" sz="2000" dirty="0"/>
              <a:t>Johnson, D. P. (1994-2005 ). Inflation. Retrieved October 28, 2008, from A Glossary of Political Economy Terms : www.auburn.edu/~johnspm/gloss/inflation</a:t>
            </a:r>
          </a:p>
          <a:p>
            <a:r>
              <a:rPr lang="en-US" sz="2000" dirty="0" err="1"/>
              <a:t>McEachern</a:t>
            </a:r>
            <a:r>
              <a:rPr lang="en-US" sz="2000" dirty="0"/>
              <a:t>, W. (2008). Contemporary Economics. Mason, OH: Thompson South-Western.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13" name="Content Placeholder 12">
            <a:extLst>
              <a:ext uri="{FF2B5EF4-FFF2-40B4-BE49-F238E27FC236}">
                <a16:creationId xmlns:a16="http://schemas.microsoft.com/office/drawing/2014/main" id="{0349BD1F-C541-4529-BD02-30FA1543CDF4}"/>
              </a:ext>
            </a:extLst>
          </p:cNvPr>
          <p:cNvSpPr>
            <a:spLocks noGrp="1"/>
          </p:cNvSpPr>
          <p:nvPr>
            <p:ph idx="1"/>
          </p:nvPr>
        </p:nvSpPr>
        <p:spPr/>
        <p:txBody>
          <a:bodyPr numCol="2"/>
          <a:lstStyle/>
          <a:p>
            <a:pPr marL="0" indent="0">
              <a:buNone/>
            </a:pPr>
            <a:r>
              <a:rPr lang="en-US" sz="2000" b="1" dirty="0"/>
              <a:t>Production Coordinator</a:t>
            </a:r>
          </a:p>
          <a:p>
            <a:pPr marL="0" indent="0">
              <a:buNone/>
            </a:pPr>
            <a:r>
              <a:rPr lang="en-US" sz="2000" dirty="0"/>
              <a:t>Brandon O’Quinn</a:t>
            </a:r>
          </a:p>
          <a:p>
            <a:pPr marL="0" indent="0">
              <a:buNone/>
            </a:pPr>
            <a:endParaRPr lang="en-US" sz="2000" dirty="0"/>
          </a:p>
          <a:p>
            <a:pPr marL="0" indent="0">
              <a:buNone/>
            </a:pPr>
            <a:r>
              <a:rPr lang="en-US" sz="2000" b="1" dirty="0"/>
              <a:t>Project Coordinator</a:t>
            </a:r>
          </a:p>
          <a:p>
            <a:pPr marL="0" indent="0">
              <a:buNone/>
            </a:pPr>
            <a:r>
              <a:rPr lang="en-US" sz="2000" dirty="0"/>
              <a:t>Meghan </a:t>
            </a:r>
            <a:r>
              <a:rPr lang="en-US" sz="2000" dirty="0" err="1"/>
              <a:t>Blanek</a:t>
            </a:r>
            <a:endParaRPr lang="en-US" sz="2000" dirty="0"/>
          </a:p>
          <a:p>
            <a:pPr marL="0" indent="0">
              <a:buNone/>
            </a:pPr>
            <a:endParaRPr lang="en-US" sz="2000" dirty="0"/>
          </a:p>
          <a:p>
            <a:pPr marL="0" indent="0">
              <a:buNone/>
            </a:pPr>
            <a:r>
              <a:rPr lang="en-US" sz="2000" b="1" dirty="0"/>
              <a:t>Technical Writer</a:t>
            </a:r>
          </a:p>
          <a:p>
            <a:pPr marL="0" indent="0">
              <a:buNone/>
            </a:pPr>
            <a:r>
              <a:rPr lang="en-US" sz="2000" dirty="0"/>
              <a:t>Jessica Odom</a:t>
            </a:r>
          </a:p>
          <a:p>
            <a:pPr marL="0" indent="0">
              <a:buNone/>
            </a:pPr>
            <a:endParaRPr lang="en-US" sz="2000" dirty="0"/>
          </a:p>
          <a:p>
            <a:pPr marL="0" indent="0">
              <a:buNone/>
            </a:pPr>
            <a:r>
              <a:rPr lang="en-US" sz="2000" b="1" dirty="0"/>
              <a:t>Production Manager</a:t>
            </a:r>
          </a:p>
          <a:p>
            <a:pPr marL="0" indent="0">
              <a:buNone/>
            </a:pPr>
            <a:r>
              <a:rPr lang="en-US" sz="2000" dirty="0"/>
              <a:t>Dusty Moore</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b="1" dirty="0"/>
              <a:t>V.P. of Brand Management</a:t>
            </a:r>
          </a:p>
          <a:p>
            <a:pPr marL="0" indent="0">
              <a:buNone/>
            </a:pPr>
            <a:r>
              <a:rPr lang="en-US" sz="2000" dirty="0"/>
              <a:t>Clayton Franklin</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lgn="r">
              <a:buNone/>
            </a:pPr>
            <a:r>
              <a:rPr lang="en-US" sz="2000" b="1" dirty="0"/>
              <a:t>Executive Producer</a:t>
            </a:r>
          </a:p>
          <a:p>
            <a:pPr marL="0" indent="0" algn="r">
              <a:buNone/>
            </a:pPr>
            <a:r>
              <a:rPr lang="en-US" sz="2000" dirty="0"/>
              <a:t>Gordon Davis, Ph.D.</a:t>
            </a:r>
          </a:p>
        </p:txBody>
      </p:sp>
      <p:sp>
        <p:nvSpPr>
          <p:cNvPr id="10" name="Text Box 7"/>
          <p:cNvSpPr txBox="1">
            <a:spLocks noChangeArrowheads="1"/>
          </p:cNvSpPr>
          <p:nvPr/>
        </p:nvSpPr>
        <p:spPr bwMode="auto">
          <a:xfrm>
            <a:off x="3289417" y="6077922"/>
            <a:ext cx="2590800" cy="707886"/>
          </a:xfrm>
          <a:prstGeom prst="rect">
            <a:avLst/>
          </a:prstGeom>
          <a:noFill/>
          <a:ln w="9525">
            <a:noFill/>
            <a:miter lim="800000"/>
            <a:headEnd/>
            <a:tailEnd/>
          </a:ln>
          <a:effectLst/>
        </p:spPr>
        <p:txBody>
          <a:bodyPr wrap="square">
            <a:spAutoFit/>
          </a:bodyPr>
          <a:lstStyle/>
          <a:p>
            <a:pPr algn="ctr"/>
            <a:r>
              <a:rPr lang="en-US" sz="2000" dirty="0">
                <a:latin typeface="Arial" pitchFamily="34" charset="0"/>
                <a:cs typeface="Arial" pitchFamily="34" charset="0"/>
              </a:rPr>
              <a:t>© MMXIII</a:t>
            </a:r>
          </a:p>
          <a:p>
            <a:pPr algn="ctr"/>
            <a:r>
              <a:rPr lang="en-US" sz="2000" dirty="0">
                <a:latin typeface="Arial" pitchFamily="34" charset="0"/>
                <a:cs typeface="Arial" pitchFamily="34" charset="0"/>
              </a:rPr>
              <a:t>CEV Multimedia, Ltd.</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ER_PHOTO_0" val="png|iVBORw0KGgoAAAANSUhEUgAAAH4AAAA3CAYAAADKdP4sAAAAAXNSR0IArs4c6QAAAARnQU1BAACx&#10;jwv8YQUAAAAJcEhZcwAADsQAAA7EAZUrDhsAAB1NSURBVHhe7XwJVFRXtnZFqSoH1OCQqNFEbefZ&#10;gCII3Lq3oMABWw1EIwIK1MBQzMhMMckoIihQVRRFMVPMsyAqTpk7wXSS7nS/9dJ5/fdbr7vfn/5X&#10;p/O60yvp7H+fy5VGLRAQfJ3hW+tb995zzt733L332eecqlvFGy9UH7kLUlspv4xeJv5cN51/4Zak&#10;Lr1TFM1V/4jvK9I6KLuCN1zgwh1nyLspgZL3D0J6JxPKVU8Myqr5/ED9NoGs1NVMXioXSEuT+DLt&#10;Bb5MrRZI1eUCmbrcTKbR8qWay8gcgUybYCZV+wvkWjezoNJ9Qv+yNTyZZg6nzSSwvTW2cxRKNdNH&#10;f6RCy7A3DLy0SBCgPyCUFptuO5JBFY5mPmorVm6KYOZbuIfoNXm/YWLf0CazpBqKE3s8UjpFccTh&#10;qe0iSOuk4Vw3A6o+aitXPTaUBUKhQs/wFWUZfEXpLb6s9A94BEFQJQiCa0AQUgt8PJpmLbYhxHbK&#10;KuAHlANfpvkaA+V3fLn2Dl+uK0ae5gcYtuCdnhm6IY/Hl2t+xQ+tB36gYRpZAYKwRjCTlsh5AZfN&#10;sT9fCkLqQIB1Y1JZDXyF7luBvGQd190ngkCm2SjwL2PtY/J+IxnZAnxpSRon+ngkt9FXsq87QUo7&#10;DZm9YkhpE32qGqDMuGqTEPhp1/MV+mx8yH8nRuITB6Oz+dhJNBJx4MRJ5OSlqEM/pIsEBAkQUhZY&#10;+QuhTKtk7y3T3mOdIyP3mS5qQICBKJBrPuepBsz4floP4vihvppqf59Yj7bAgKlnDfWEwCxZy9p2&#10;zPtiXQBrjz/wvMtncaJjI6bLzkLVJvom744L5A5IoOi9Q8TxzVz1o/DKewGdq8a08pUwtA6EgeUg&#10;lGuml5hBhBGN5AF7SRewbBBTn+m2U80wzCx+6gxyX4FUc0+gxExGgmIskv4GYPD6aXcSuckCs8Zm&#10;gb/+H0SfyfuMoJAEh1Ttx4k+HqktjptSO+me5HZRRXI7nZd1TRKv6mBe5qofAI7I0+jo/56FxpgV&#10;oEOH4A0V2qfDEBz5Mk0j6cdshWZwbnAVzPEvnX4G6WGWv+7vvDMFS3DuthFiymX7YypIRpL0V6ru&#10;Zg03SQikxUZhaK1p/SOJthDK1B/weDA8HU4ZBArtpdlhdTBHaUCDaB810HgYcJ86jty1qbYPkxiA&#10;c/xc/9LBeWHVYB6km34GIiONgCm3mtwbDdw+O6wWZqPzZ6MdRmcpzA6uBFzI2hG5iYKvKN46K0D/&#10;7Wy0k2n994n3CakGssDjRMeH6AbHBWl9TqtVXdTOc70SOr6VEmHxA5EjlGsN5lGNaIgyMEdHmQeO&#10;g2w7HcwLqYB54bVgHlEPc9Fgc0MqYS4GD0tyHloD5uF1bD1pNy+0EsyVelb2AX1Yd9/xWDdoEVUL&#10;z4boH0uL0HJYGF4xaVogF0VUYd9wBPuWbscdx4uzA8u/NsdMMBefcSya4/NioNxmjThBCP1Kmohd&#10;TOn9J7Ws7WbJ1V2c2Pig6rCcE98s+nVKp/hrTO+Q9/p+SGwVGblqFpiuUs2jm4acoUTHP5bo7OBy&#10;mBeJjg6tBozY32BUGmfJS2P5Cs0JEplmQYX7CGfidgm3cUfNZFoFBlfmLIWuGdt/PCdQ93fziDqY&#10;F2WEeRE1GDwGVh9OLazjn1WWDS6NNcLzERVjMxKdho63CC772iJY/wRE+ci6f+Cisp/cX+invjgv&#10;quHR7PAIy2AuBuxMmdqFyI0bZ0p2YGb9lrW5Sb0c0c5zleXf4By/kZMcH+KaHfemXnGCpA4xJLbR&#10;kHFNAkkt9GtcNdk/7puPkW4RVmFyND1MC+TCKHQYjlpMU00zpTrJuFeZI+GnXS0IKHObFVB2EefY&#10;d+cF6b+ySOrGyC5lF3eLwwyDa1TNsCqmekyuSWwADJLf8dzyN/D8ClcTvU9CspNh+3ey2GJ2oP7z&#10;BeFVMD+4DKkfhWWwAO2BKfl9Vm6cwCzRsuBsAytvWi8h6o5pglk4BXNi40eckYlO73eGuGYGEtrE&#10;EN/CfB3dSq3iqnmYrt9ZEtsIi8PKkYYxuSQcj3EkMxg+nOlbSqaLqQMafXZ4jb9AoY4gly9EVQxu&#10;zWiHTar6Mbn1XCssCTP8htUxxcA5P3hhbBMsQtssJNPJKCT1FtENuMIveZUTHRs+xbvm48BZRKYa&#10;E/ruc1FUNTq//E88z0uLOMnxI9oo6kvpcYLYRhpUXU4Q00TjynAIM33U4ufQ6cvPVsOyqKoxuTyq&#10;EpYltsDcQH0Pz11lzqmYNqyOrRm0vtADlpnNY9I6rwteiKr8jMdzF3CiUwdKZTY/qOyTZXGNw9OK&#10;SWLdsjgcvUG6XxEZTnpUzFFoOpYmtIytkzCxlSwwJ/7patRdW5xC6T/Ft4ohpoGGtF4JCYAirpq3&#10;QKmrWJPaMZQ2Y8cgSamqFpin1A/yNqum3sAmsCGpftBJcw1EFzvHpFPJVcAgmR7HIwS+atdlCc3w&#10;YmwNrIyuHpUvoo1eSGrDlfdj9tnexZbPna2Dl2JrTeoZYhWsSmomo/7XPEsZn5McPyIaxaL4Dic4&#10;28hANDo+uUcCMfWUO1uJCpdFVny2Ka0F1ifWjclNKiOsiDMC71SBLSv7FLDzXNOgW/VdOFx6dUy6&#10;Vd2GtQm1n3Ji0wILpe76hvQOWBtfg6wdlRtSWsi081sc9aOueeYHarvXP0bX+oQ6WJPSBrPlJT/l&#10;xCaGiDo6OemKM0Qa0fHNYogyMn8/W0WtYCuPX1q/Jq7m2x3nmmFrasOo3JZqhB3ZnbAoWPcWK/eU&#10;YJPbNihvexe8a2+OSWnT62CV2fzF0rByzYsxVcU48ibEVUlNJRb+unDutqbhfXnnqgS0RVoTbE6u&#10;RxpNckuKETZm4gJVpjWtz6twz6rERtia1mhSfoj1sC2nG54LNwxwUhNHeC1zM65dAhH1DLBHI/0e&#10;V8WbiVuu7VkdsCenFayyWkblnuwW2JXXB3MU2gRO9KlAXNg9mDDwEYR3vQ0Rj2P3OxDe/zFEXEPi&#10;kZyPh6Rt9OufwYakunvcbUfFouCyMsuLV+Hlc02wawzuPt+Jab/mjzzL6AWc6DAWh+ivWOX3jqnD&#10;KrsVSBbmn75k8pPVxyLMKFkYWsN8EdngCBgAkNDtDOF1dAFXzcM9ovvegj6g8jvA/kL7qCTz6M7c&#10;buCdLnLlRJ8KjhuuDxo++R1ceueXUPD2L+HiW7+AfOSFNz+GvDceJCkjdaQNaUtkLr/7CRT97BMo&#10;Zvkr9rwIy4b0cbpQtmDwN+iI5lvcbUfH0fRlG1Ia/+JQ2AOYjUblvvNtsPfydZgXoE3hJIfgeclm&#10;WyaxdadJOUJbpH3JACyLMJRzUhNHSI3IObpVAmHodMJYHPGh1aLhOQP3iScZ9Q1wKb4CkqKeUXlQ&#10;0wcvZ3cA70S+NSf6VLAl2TgoUV8Hm5w2sMxohh2YHrekNLBbuA2J9Q+sQcg1Kd+S3MC2I+2JnCi/&#10;E1zwGY7gWsCjcgCkDXcgrOMtSLz6PmTd+ZANjpp//wM6q/3xjkcsVpbHi0tvg+OlLhAXjk4XTT9s&#10;Tmn4gmejeo4T5a2IqrjqrLtlsj0hg3TRXIVdGS1f8g5nL+fEJo6gKjorusMZQqoZCK8XA47+vwU0&#10;UEu5at6CoNJj+8tuwTH9NTiiuzoq3Stu4JapE3ju5y050aeDM8WDPJ9SwPkVWUQyzggWD/EMd2Q5&#10;op60J3JeD5GUYduZfiXs5/ALg/XwElk9K/XjcjzvJe9ZuCb6jCw6D2n74BAOClN0xbqDlW/gukif&#10;z8p5Xrazv4z2LLtmsj0hkXGtehOWhpcnsjKTRWAF81Z4kwSCqhiIaJaAsop+m6tiIZSXOh0x3MYF&#10;0i04VT0wKs/U3wYnHHm8ExedONGnAoFMPci+eGDi68knJV+qBjM/NczwLQGevBxm+paMz/EIi2Dd&#10;iQPld8EDbUNsd99+r1XegOMV14douA5e9Xdg7/mOv/FWBi7HRV+7Z9O7/6x/mNjeu/EtsM5u+y1v&#10;Rdhs7lYTR8Blaql/BfPXoBoxBFYyENnuTI45XPUQThZYulfchGBMff7Nr49KZdsbcKb1fTAPKj/L&#10;ST4VTMjxcu3Q2yuTYUQzCKSaCX3cOkuuefP52EbYmFQP9nntcAwzow8OkMDWNyAIqWi+CzKcVnyb&#10;yAg23MOp5isF2tLXeNsk5U13wbPpZyRDnORuMTkoDPThkEYJoPNZhuLI968SH+Sqh7Bd8dwrZf3/&#10;kzzwc4i+8u4DjEEmXH0PUm/cg9SBexBz7UNYE1v9QMaYbozb8fJS4ri/8v3UPTiSuybMwAo8arK4&#10;244PPmqbGYpy4PlgxsDpxgwzCJk2SCA44lxNtplkt5HU/x4Ed70H4V3vsGsLUwxFxt/8JVkUPrl9&#10;pQamIKTZGeQGBgKqxYCB8KWyzGUJVz2Mg+re9wre/xTO3fwAzt36AHLufsiuivNxlRzX9zM4gSmI&#10;bD0WhxpASN5K8S05wIlOO8bt+KF3+Kb1AxxTIC9QkHcNSR8wcIamDXbNUcSWLY+sZFfpJBMk9r/P&#10;2jbrzs8h5cYgJF17f5gZtz+EgM73YNaZy5P6Tv8B+OjoQf9aJ5CWMxBklIBUz9zlqh7ArvTGTO0n&#10;v4fKjz+Fio8+hWxc6XrifLU9tRHMA3TcIqmIfSjWwArd7+Z4pC/jxKcVE3T8ZzzZzyb+0eYTQCgv&#10;WSXw1/1NoNA90ifMJPAMyQbEfj7FsCS0HPZhEPg3vc5uP0vv/Ru7vSQDrOTj/wT7863sV9FPBP8i&#10;+5Vnypi/+5aLwacMHd/oDH5lDPs+2SM4nLs5qhcj7/o93P60wrxAdDa7+i3Cla/6oQfCazInKso+&#10;EvpeXstpmDZM2PHuDU/lO4SRIO/psW/lmurXCD5DsgGxK2aE5REVcKikF9JwCm3/7e8B7f8VT6xa&#10;w6mcPLw1zAlZrTOcLmXgjI4Bea0EMANIuOpHMFehbeYFVAPP85IJZz9EjGTW+f76z3H0+3AqnhzK&#10;AqGZv343P7AyFUdLKima+IjXPNURz8JHN48v1/4X6YPJvj1E7CebAYitMWhg76XrsDO9MZvT9mTw&#10;1DAaKTreS4uO1zuCt5b+88kaOwuu+lGcKlzNl+v+KgjQm+zso0Tn+2Pb4Goy+t8V+htks8KLVnLa&#10;xgdl1XziaKFcH4Sp0shXlP6G6BSebUfjqHtIkwk5XqqZlu/jxwO+tNjv/lw/EeLzk8z6B95a5XxO&#10;1RPhmZPF9Meny50AAwB8qyQkAG5ydaNihl+JF/ujh3G84vsAyQ8SyHvx8tL/wes3cVulEci00ei8&#10;M8jjfD/tqzN8dJ7kXXm+TJuOdZXY5nUcJb9nf0DA/sgCA4gEHbslqyajgp3vxu14sqqXqf+Gzh/A&#10;bHHjiamsHkB9E/gOHJ7BTPgB++MSU/0bjez7+2oZp+TJcOoytdajhPnmlFoMeAS/Gmc4paYf/Mx4&#10;FAikJfHsfKVAh5BRbaqzo5EscO4HAfurGXTm8F4Zz0eWB2E74nTi6If1TMbxhEQXMfxUMKoVdZYY&#10;WKOME0KZWiwIwmc19UymSO4jVf+cp1LN4FQ8GdyKRL6nq13Ao9QRvPQS8K3ZDyeLGJqrfizwAZSY&#10;Or9lH8JUh6ebk3X8VJIEqbSkhDXIBIDZopOVNaVzJLkPm4RS9ajrrgnjlUu0zkPv9Ln7JdFnx0vE&#10;Hxy/TPd6FLhMaA4x8yu2Fyj0H7Cjf5yLlinjd9jxKEt+//a1qe3dA0T9fL8Sdh3zRMjrlSzM6Rr6&#10;8mWPymX+T/OpZ91VT/gakrtKgHvUSL6//v+wCxeSmti51MSDTBWJwSJagC9X95EufNccT8CXlhQO&#10;be9GmSrJGsq/7BvysylOZPIgP3zM6nLYlN1NHcq76rCNK54ayLIW8HHVjkFwGx3/NWsUQuIQ4qjx&#10;zmn3SdqTACJzPNFB5v9/BtafcZ1wiywGya2/i44nb8MKZKV/Ync9j+jGYCBB4acefudxSpDfSj2L&#10;zj+S00PFZHdRr2X0iyf+Su4YEARq1/MDdFJ0EFmZf4Ar9D+zzidOux8Qwz+JHklSThZ12G5o6vgG&#10;Zf+IegYFcl0DHuOFCr3znIDLw18ZE+CK9zNBZDMn/xQZ3UEcX8V1Y8IQSDUhgkhcIJKAHqk3vJEE&#10;/pc8mWYx13RqkY8BkNUj8j7fz1RevOlYePEm46RSjf1z6MnAXFm2hB9QvhN3AfvJDy3RmaEY1XG4&#10;rUrGrVsKXidgdEeTrdwMaak3GuSwmb/GVhhQuhYf/pHXkh4Gto/kBxjyUd/TZXB1vkBWPPRC6mSg&#10;GjDDRXKgUKZTCqWaILRJKD5LGAZ/GC7oxr3QnjSUPS7C89eY0xeui69euMbcO99P6/DomnlnjA9z&#10;fsT3C+ev07Y5vbQup4/+bW4f/cecfuY6BkU8njtk9Ts+dvR9rwC8Z8hOx8vAvHBCS2957TJl98ol&#10;6pBbgcjD7aIo4EghFXU4T5TkeoFJO3ieynLJpbJdckQZTjlUiiSLinHMooLE2SIPJt1hv326/R77&#10;NPvVe1R7puTTt2mDqmrP/Kweyi3nCl2f20v/Fzr+HzlX6f/OvUrfzb4iKsTg8Mrpo3YWvDWxLeC/&#10;CiIqneb6VVErfCrEu3zLxS4+erHPaR2d4K1jir1KmTZPDf32KTXzmUcJ81fPUkfwrnSBM7X74Uz9&#10;AfCuOwieNQfAo2I/vKpzhmMlTuBawMCBPBqcc0TfOmVT3zhmOnzDIOkMCkTnHIBKd4B9qfZf26Q4&#10;fLE32f4/rJPs37RKsq95OcE+cXuCw7EtCQ6bXlJRE/9d4XTiXDvzfPYV+jAGwsWcK6K3s3tFf87p&#10;YwDLIPMK/f8yekQfZfaIWpEZmd20F7azS+uhf/K/kSFUDZR5VJvj8rBq8baQOrEIeTy4igkJrGZy&#10;AirpKv8K5rrCQH8sN9D/V24QQ1CDMwS3H4DQnkMQ2u0KyvZDIDe6gHeZI6DjP/copn9+spjpOlHE&#10;FLsVMfFuhSLfo5eYo0cvMk5HLlJ2RwuovQfyRdYsz9O2h7DsYC4l2p9rzzjl2Eucshz2O2Y7HGbS&#10;KXcqjfK0S6P8bVKoGGuVXY5Vop1hV7xd17Y4+zvb4u3e3hptd3tzlG3zxuh92euj7DzXhdE7lsks&#10;x/zjp6eGzC47i6xr9nuye2kfHP15Ob2ibjz/RRYGAAYB5PSLIfeamP3vnPQu+ivkf6Z104NpnXRP&#10;egdtSGujzqd00DHJ7bS/qoU6pWqljiS2ipxTOkRUYrton6qZ2pvY4bA7sRnZJbJObHGwiW9xtItv&#10;FIvimkTOsY30segGxi+6ThQd1cDkRhkZfaSR7oioY95E/jq0lv48rJb59myLBOJ79kNC/0FIuu4K&#10;iTdcIbbvEER27IegOieQGZi/yMrpX/nqmX6fMrr0tJ5OOFMm9vLS0RJPnaPVmTJms3e5ZKOPzmnr&#10;ab3Dbi8dQ3tqxT89pRV7eGkY+Um1KPhEMRPhViQ661bIRGAwhB4pZIJcL9Ay1/PU6f059ElM/Sdc&#10;cih35yz6mCSbOsIg6Wz6MGYCV1Gm6KBDBn1gH04DtqkOB3YnOhzdlWB3anu8nXJTzL6UjZF2F9dF&#10;2BSvDrfNfyliX+yKMJsTy4Jpy+WBu6d0BzYpqEA1I2eAWnphwNEq74b4lQsD4jBcGJ7HbFCZ2Uv3&#10;nOth3sropn/JOr+T/ktaBw1ZfRgYNyRw4Y4L5N/dD/mv74cLyLy7LpB7G3nLBbJvOkP2gDNkccwc&#10;2A9ZN4eYc/sA5N49CLlvHILsN1wh4/YhSL1+ABK6nOFsoyOg478Mq6X/I7SGfie4hmlXVtElgVVM&#10;UmCNWBZYKX4loMpRHFjhYBNY62gVVMPsCapzsA+oFbtg+avyCkeprEIc7mcQJ2D6T/YuZ5KQZ71K&#10;xf5eWvo1T62j86sah92vlTiuO1Xs9Jybce/kX3ZEuDe4z6RUlLmNyuY5axW1yjrVYdNuFbVzVzpl&#10;tT1RZG0ZK9q3KcbOcW2Y7SurwvZ5rQix8VkWuPfkEoWNs4Xf7i0L/HHx7e4+k1P3v4uCHpf5hbec&#10;VmfcEFmf7xcfwiA4nd0vDsvsEydn9DI5GVeYwrQuugQDoTS1XaRPaaMNyW10laqNqU1so+uTWkUN&#10;SS10U0KLqCW+mW5NaKFbYpuYhrgmui62UVQR0yTSRhvpvLN1VOJZIxMU3SD2imwSvxLVKD4UaRS7&#10;nG1mnCIbnSQRRvHByHrxK5FG5lRkPSMPrxOHh9cx8cF1TFpwrThdWcukYkDEB1SLghUVtKe8gj4g&#10;xZHtV+m0Wqb511jEWsos+dti7CzWKvesWBdqt2Zj+O71a4Jttq4MtLVa6m+1e5HCdsMiH9t5XPN/&#10;PahUvBlkvs+9Tr+U3ue0M/uqI5Xew7ie66ROpHdRp9M7GAUGgzK5TRSS3EaFJbczEaoOOpIwqUkU&#10;kdgmCk/C8sQWUXgCHhOaqbBYLI9roqJiGqjYGCOVGN1IJ0cRNtAJkQ3MWRIU6HzvMCNzNMzoSJE5&#10;X4mLuQBcA3Dd+s6CzPsrwvYuXBxnv2yZbN+L6PzlC7ypZ3nKtUKsnvo/PHoKeIZ8pqAaoMxVRslC&#10;VbPTc+nN9stw3l+h6nB8Mb6Jfim+VbLyLF7HYXms0W6Jqspl/uP+g+97DxxYrNOVLt9Zx/+IH/Ej&#10;fsQYsLS05L/88ss/4S7HBZQR7dmzxwePbnhJ3myZsWvXLhcrKytXjo7IDXv37l3ICiCw7Rzk8L9J&#10;2djY7Nq+ffvwDx0JsB97STvuchioayXeb747twLfvXv3+m3btk3643C8x4s7d+5cMrI/Pzjgwy9G&#10;g7Nv29437FjAtgFIFRrfBo8ylM9Bp2/HowHpRIjl9iQAsE08J0bkPLCO/e9cAjzvxbLhf5jasWPH&#10;Frz+gjiZKxoGtg3DINqGzvfFds9i0NhiW/Y3ByP7vHnz5gfejUA5U28DP0P0kT6izuF/pn5Y9nsP&#10;iqLM0RBaNIS/tbV1NJ7boSPFaGD237rISEaDrybnWPcitism5/eBZcTRzsgQrogF6jUjbdGg7C4A&#10;zy+gnqF/CEHgdSrKGokjuetQZBuS4BApw/rFpC947YEBcQzZgtfHkTZYtxHLSRDKkLFYdgr1Ex3s&#10;/+Lg8SheEwdHPv/883NxhO/A80QkaV+KfBkdv488G57G4TEQj0dR9IexuEMDzsEHbsXRuZREPZ6n&#10;If2wXEHq8TybBAd3TiMjyflIoFHXYXkXOiYKDRiF5x6kHHUo8VxCdOP5Az80wfIoLCOBdgQdMBuv&#10;iVNC8ZpkDfalVUzna9Ch4SjvgUFJskoMSfHYLgDvdRivDWTE4zlxZhKRwfbnkC5Yl48yz2PdcaIP&#10;y5LxuNjFxUWIbeuQ5FlCsBybWO3GOhLUlaQvRM/3HmjURfjgKu6SOCQYaY0MxXIyV7Nv6RCggzdj&#10;+XnukgUazB35GpaTgJihGnqblR01aPh1KB9FdBBnkLL7wPZpeO+deIzAulN4JI4gI1iCwcP+Wnjd&#10;unUv4HUgkce2W/A+4StWrJiN9b54/lOsY1/NxvMjeE5G6/1g88djER69SdCQdngdQ+oJuDYkS/mj&#10;7t3IWGznjeUaDPJ/rS96pgv4sGTEDxDDIpfi+aW1a9eSUeGMdb1kEcQ1ZYHlmcQRpBwdJsY2xMB7&#10;kYVYvoaQpE+S6rn2hchuopNVwAHLLpEUTJyM569j0Qw8kmxjj8zDkbcQjyTFZ+N9zuD5NqQKr1fi&#10;MRDv64ZHdpRjX17DNmyAYnkyCTKsSydOxKM9lpHASMXyTeQZ8foK13clMhcD1BLLF2Gbtoef93sL&#10;fHA+GuEYGUVogHB8ePaPgPDwE+Tw//jcB3EgyihwgUXSNOFiYmA8hqFTSAoOIPUj5nayUj/CCo8A&#10;MTyZWtDQJCscJmVksWVrazsPZWjsC0nDp7BsD15jht9mgdcOqMsNnbQTuR7l2L+Ew/JNZHFIzrGc&#10;tOEjRUQHHpX4bPO5gInEtmeQZL2wkughsngeie1I1iIL0B/uSp9ss9AA59ApO7iiH/FDABnVJNVy&#10;lz9w8Hj/H73jms9cQS8ZAAAAAElFTkSuQmCC"/>
  <p:tag name="ISPRING_COMPANY_LOGO" val="ISPRING_PRESENTER_PHOTO_0"/>
  <p:tag name="ISPRING_PRESENTATION_COURSE_TITLE" val="iCEV30147_Inflation_LOGO"/>
  <p:tag name="ISPRING_PLAYERS_CUSTOMIZATION_2" val="UEsDBBQAAgAIALJUk0/W9W53OQMAAFkJAAAdAAAAdW5pdmVyc2FsLW5vLXZpZGVvL3BsYXllci54bWylVclu2zAQPbtfIfBu0o6bNjEkB2kAo4emCOCm7c2gpbHEWiJVkorifH25SLLlJW3QgwxrOO9xljej8Oa5yIMnkIoJHqExHqEAeCwSxtMIPX6bD6/QzSwsc7oFGSSgYslKbXwfqM4itGfAhggFLIlQxZklpPmQi+ETS0CgoJRMSKa3EZqMzBXdhRPzYoBcRSjTupwSUtc1Zsr481SJvLLUCseiIKUEBVyDJD6aBjgt9duxRG9LUC3DPxCYpxC8D3tWrAesJ1jIlFyMRmPy8/7LIs6goEPGlaY8BjR7N3B1XNF4cy+SKgdlTIPQUy9Aa3urNQ1CPWXjKx4oGUfIny8LUIqmoHDOU0Rat5awhXtIa11Sniw5fWIptaksVePletVxqExIHVe6AW9guxJUJsvOvnMPyXG04TqnKvNkaj8Lx71hTRrOa2nfT4XhcqlWOVOZOdlH7Kwnwye9K8PCFdbJ8LGV4dzyoEDC74pJSNzr907xozEKbFRzGmsht3fm1IixEQHuhIO9cLB1xZ3CcXfJYkeBfPidk0saqzpGTaproLqS0FRpELoZ+UqldF2aaVlBSA6MHkl60JD4dH1nujaEmS7yy782xHod9OOXeqUdzv//u/HZ0LSFYDyB5zkzLhoKU2ANpvLWhnWZY3thF4+qVsVuaHqWneZNf0wKgaYyBTPUCdWU7OzkDBIkVcYjruQBdO/gHDZjaZabR58kODw9x1JQuTlJsHdwDpuLeHMC2ZnP4VZS1CY7VZWlGfPjuh2ft60gB73oy7AVX0iOl10YV0qLgr04Te8vQT118jXfCXhiUC96AzRsrLg0q6+b49uSdVP8cfT6fPfnsRdFO51rdLx67b/+vrWWB7sT2m1pDcvSWw7WKuiq9E7tlFVl3yWBNa1yfbcfT3+TO+RBvCeX+CmqH2aWRL1gLxBkYGUYoQ9XExTULLEf7/HElK0jMIIxW6x3uTOduW8teFsCjIl787+ulM3HoumqU8OZ1odNbx3Az+ono5lUioonB41z/ffUKjfr8VYC7TL7OL5GQQ5r83d8YbQsygi9v+iSvb68bqAupAd/q4/jDdJpot2Jhnipt0mEzb6Z/QFQSwMEFAACAAgAhKTWUNharxY4BQAAMBQAACYAAAB1bml2ZXJzYWwtbm8tdmlkZW8vY29tbW9uX21lc3NhZ2VzLmxuZ61Y627bNhT+X6DvQAgosAFd2g5oMAyJA1piYiGy5Ip00m4YBFaibSKS6OriJPu1p9mD7Ul2SMmO3TaQlBSwDZPS+c455Hcu5MnZXZaijShKqfJT693RWwuJPFaJzJen1pyd//KbhcqK5wlPVS5OrVxZ6Gz08sVJyvNlzZcC/r98gdBJJsoShuVIjx7GSCan1mwcjbF9GbEgwrNZNJ4zFviRh8fEs0ZjHt+cvGlff0TaDqYz7H+KvOAiiMbuhTWyVbbm+T3y1FL99Ovx8d2798c/D4KhU+x5h0DIIL1/2wPIZ2HgRYBGvMgnH5k10r/D5II581yfWKP2zzDpWUiurJH+dYM57ZSdhyHxWUQ91yGRSyM/YGY9PMKIY40+qRqt+EagSqGNFLeoWglgQiULgcpUJuZBrGAir0WXMieYYtePQkJZ6NrMDXxrRFVR3L82sLyuVqoAdSVKZMk/pyIxOoFz5vm6ECWo5hVwEsGnWkl4U2Vc5kfdqq99L8COIdqUUIovYIHZzilAOoC/ldUKniVCvQYVt3mqeIIWhQDAgCK+Xqcybt6UdF1oC2cpv++0IsTXrn8BhA88GhHf2c5YI5InyCm4dnYgSogpCQGg4KUoniAbGb4bcYTTdBjCxL2YePBl2oSJXK5S+FZD7ZgRYMJM5F1SwFQSAs8pvQ5CRy8aqEIcrXlZ3qoiOWDp/n52Abu+HUAg2GwPnGmMLTDwQ0L+KwoRV91gYCU2/G7jClwFAkbMJAQdUlldVhA22ToVlTDWSu0Kjw2lPouFgvhKBd803AftJtg6ae7huW9PojHbpVGP13m86ikHwfnd+NiPhhposs/5TptatGgcfITsAgkxGCIRXEIevBwi8YlQWGTSmfp8fOVeYLNLkPe2SWmb9GKuc0x6j3gcg5xm00aquoQZvSSQmsyOlEfD1FDyYQ4sdrH3SG5tUIEOZrSUGwF2FIkoOhVByreJo4Pqw9z9IzrHrkec71CP36NcVYgnG57HAsgWc72n9/AskYl5pmlv9H+p5d+IV22qf9VWCd8hH18NteegsDwSEbyqRLauulTrBWvNf4oVOsQfNaGP60/TT23i49ANfszOlDKr06YCPXt/dpYN3aNOI565Uv1360dbQptSQ6Bh0cUReoy0v9REqx27ga6Iiegv5/rnIDNr6hYUNjdfqP7SftAC+Ao9FYNOYI2N5RRanQyqUH/ZK/D6wPwrXTD6y1+TMXUZVJ1r8bmUVadmE8+966sJ56cX1r2e9aDYMJd5YLIPgMu2HyxRKjOwP+mBOZ+S7Qo0JeLAk2tVp4kJ/1TemDIBa1tn4ttueFGozMymvNzSvylTZ8+xonEubJTOBvRTuwjuvT97Afz0XaIEh9DG2Ni3de9j62hPewpB+Oil8Bjdtk4QRxmv4hWU44Wq86QnUHMMc8g5BrDWZyp4Ea/+++ffnhhfWdLMonb290EguqmDPEp2YH/6qhLlX4NBtCc7DNqc/cRd1Q00Hxsi0Sg4P4dmbrHokmB4fGiyGfSRak/MW7meB2jmQgD8kFMpb+pipjKYOurWC8vS8gUzhu3JFEKQmohTdQF95xCELePsYB7Cqa4NXhuAoIdgskoFIndch9wQ1CkOLyE5m3OaNZry4kY7zpRKBxlndlCHVDXMqYe7kLpKZT7I9OcVVu0xc2cRdhxzMQRLCWf+m6aPSODQGbc3RKla9gazJ9iHyvEVnkhkNRQwJGR38aMvNswlgqe4vqHrkWdMsd7mZUh9zfgh8W2+rd27UWnu9k7e7F31/Q9QSwMEFAACAAgAhKTWUMVNadukAAAAfgEAADcAAAB1bml2ZXJzYWwtbm8tdmlkZW8vcGxheWJhY2tfYW5kX25hdmlnYXRpb25fc2V0dGluZ3MueG1sdZBNCoMwEIX3nsIbFLoOga5Li1AvMOIogSQTMqPg7ZtItMXa5bzvvflTjCLGj6yrulYwCb0EomiJE6rLp86UYcabNw7EkE+yIBffGckJSxSaiIxeVlTsP/I2u7Gw7H1YD2C5bHEg54HWONTXs8BKcsjDbMZVa5eAeoiYBhzE7EMPncU7Lh1B7J+7oVzwF+dsumxy+KAedYjkgqjLl1Sld20/fwNQSwMEFAACAAgAhKTWUNoL02+yBAAAohgAADAAAAB1bml2ZXJzYWwtbm8tdmlkZW8vZmxhc2hfcHVibGlzaGluZ19zZXR0aW5ncy54bWzlWd1y2jgUvucpNN7pZXHoJjTJGDIUzIQpf4udtpmdnYywBdZGlryWDKVX+zT7YPske2QTAglJRLZ00vYik1g+5ztH3/nRkeOcfY4ZmpFUUsFrVqV8YCHCAxFSPq1ZF3779bGFpMI8xExwUrO4sNBZveQk2ZhRGXlEKRCVCGC4PE1UzYqUSk5tez6fl6lMUv1WsEwBviwHIraTlEjCFUnthOEF/FKLhEhriWAAAD+x4Eu1eqmEkFMg9USYMYJoCJ5zqjeFWZthGVl2ITbGwfU0FRkPm4KJFKXTcc36peJWD0+qNzIFVIvGhGtOZB0W9bI6xWFItReYefQLQRGh0wjcrbw5tNCchiqqWfCnrRUc+z5MDl7sHWuYpgASuFrix0ThECtcPBYGFfms5M1CsRQuOI5p4MMbpAmoWS3/yut2Wu5Vf+C73tW53+sWPuyg5Luf/B2U/I7fdXeRN4VvDnrDRv/y6qP7zuv4ZibOL4fuqNvpv7/yB4Ou3xneakEUNkh07E2WHYiGyNKArEh2VJTFY44pg8S+Q70kCkqD4XRKfNGmEPkJZpJY6M+ETH/LMKNqAdlwABV0TUjSkAkJ1EiHumapNCPWLVwBCI5B/Fd5dHSySqO3xxtbtwvrt9va6qUDdZFgvuiKqfjGrleOqrclUK0+7vw2Nx2sFA4iKBbYT+6bY68v3YhR3TdwoOgMKpHc2eUkY8zLkkSkqq69zk2vL65ceADGmQi+EXX9jMaChSvCSDwmYR/HZK3FeNeUt0GyYqEJ5CcDKgcJ4cjDHNoaVUBvsAKQ2VgqqvJ21l5KN1KKGQI86LsE9bx7dAcRTuVGQq4iq3tJUP+9LxSRfxRkF0sPinqMghVdFkbyLg9RK8VzaMMm4kPCTcTOIXGYTh6SGjmRYrmDJGowZiL8UWQsRAuRIUavgROBoCNkMfwVEbTeq9EkFXG+CseJQjKncEbJnIRnJoYuwUScgaZOfkZUYeGvjH5BYzIRKeASPAOKYZ3KAr+8E3CCpbwFxTc+vio6cKffcj+90hvE4QzzYEdwKEUSJ2ov+HiBuFA3ekBHgDOIoA5KSMP8ncneys8Pw6obQJy/UjQ28CWNM4a/JvyKkDXoPYZ8P1Z2CfyTHhibjfAsL3RdvDk0lDiFkBSY8CKATk758vQwAAwwR4KzBcIBDBJSt40ZFZmElaJBFNDy+R4W+pCm+dMUTh2wmIYkNYI8qLz59fCo+vb45LRs//v3P68fVVqOWEOGtblixmo+OPeZad2Z/p5QemQGfELzkUnwnm5bpLFO8fCeu9snYgP1Tt93R42m3/nQ8S+3AOS83z/JHVtPGduHjnz2eqkzh+c2Rs1zNHK9i67vnZrkYl9A2asggmye6FuY0UAxcj90BheeET6QblRmrhncwERq8N5EalQMFsO1ocLIBTgopkXjg6OC0ZhC0n0XZW9UR8/qGN9H7f7vC0NR/HuqXYLTIIK02Fsq/RwNdp8x+oFpf9mX6R/5xtvD6bW+efhCMGl0umWKUU6+aZ/YzDjP7XXeDbqtn6Atv1AGi6fVR9SNr6aOvfWbtn4TU05joFVfX1YfwutHhweOvf1VqQRom/9XqJf+A1BLAwQUAAIACACEpNZQ5EAhAGADAACqDAAAKgAAAHVuaXZlcnNhbC1uby12aWRlby9mbGFzaF9za2luX3NldHRpbmdzLnhtbJVX227iMBB971dE2ffSm9hdKURqKStV222rLeLdSQawcOzIdujy9+tbEhuShmIh4Zlz7BnP8VgkYodptAcuMKOz+CZOL6IoyWvOgcollBVBEiKKSpjFL/AR4fliFb0RdAAeTyyWEcbfQUpMN0JbGluEi1mc1VIyepkzKtWCl5TxEpE4/fbLfJKJQY6xmIrvXM4a5dBtc72Y3v2cnkNxe/yYPtze3Q4RclZWiB6e2YZdZijfbTiraTEa2vZQASeY7kY3IFjIJwnlF2IKKRUHIaAYTb1lEZQBaXa6Mp8zOd1Wn2d/RNtjgaWh3V/rMUSr0AbCQ/48I1UYtXpYle96fE6Q8E+Or20E/6XFWVVXX9FIxdlGH2jImS70GOUQhgp1/RTh8UqPUYJOSG80qi5BcKHKwHhhBLK40mMI7M7y7lEPD+R++k0i0XebM/Kmi3DUPbRCMgKp5DUkk2ZmfWLLPl5rqS4TpGtEhAL4pg6ke9QbqkUA64wd8C98YFr4KGfpICtG6hLmNmIfGTo6wnz+YFqLj21tXowc9s5ocz0ydsgXdbInSM/YId91wV4pOZzAjz2W00jiAbl6egVw0QcVUG6gSE0Lt3Qza7x6q2d904W3tzM0mJIVkBppLXEJunLJxNhsTJOToBKK9niDpHqk/mhcdjDZiGRy5HBq69dWIrEk0Ce5nNVcqGCUexUm3+OxFPt4iHv5DGvZoENjVxX9YvjHoafjYnertcdm55FUz4m+yyDU4wj8ia5ZHDnmLDaR2Lf5lFQivgO+ZIwIj6L3HmIgKVG+LdVO4txNKJNwNpjZmzsQTXuitrD99UvcGn2FpXWZAV8oPWBoBBnaLG6LN1uivnKF4QOKkDDgtEy5VctRhFu9ewYnAEA83zbltxPrKWsiMYE9EOf1DCbhocwSodTfl69WVyhJz3KkRw/gCdL1oE5bQQMNHD2ElYqrn2E9F6MNJpEoEya1oKWMNf2mUWrt+SBrcGIKllb+vkNU5QpOFNWSvUvEpStRN3fpoz3cU1yaHqQcspVNn8dyCGOVOxjjdIQTcxeBfrnatdoEezxDFN1o05s+ivEcd9mlupzpmgP4HdYYL7w34DccMoZ48dJCgkehx23ZKkf1bpqGrVp9Wclk4plsbdoqqN/qP0r6H1BLAwQUAAIACACEpNZQxW0nHa0EAAAsGAAALwAAAHVuaXZlcnNhbC1uby12aWRlby9odG1sX3B1Ymxpc2hpbmdfc2V0dGluZ3MueG1s3VhfU9s4EH/nU2h808fG0KMpME6YNDFDpvl3sWnL3Nwwiq3EOmTJteSk6dN9mvtg90luZYVAIIDCEDr0IRNb3v3tand/q7W94+8pQ1OSSyp4zdmr7DqI8EjElE9qzll48vbAQVJhHmMmOKk5XDjouL7jZcWIUZkERCkQlQhguDzKVM1JlMqOXHc2m1WozHL9VLBCAb6sRCJ1s5xIwhXJ3YzhOfypeUaks0CwAIBfKvhCrb6zg5BnkLoiLhhBNAbPOdWbwuxUpcxxjdQIR5eTXBQ8bgomcpRPRjXntz2/un9YvZIxSC2aEq5DIuuwqJfVEY5jqp3ALKA/CEoInSTg7d67fQfNaKySmgOXrlbw3LswJbjZOtYwTQEx4GqBnxKFY6ywuTUGFfmu5NWCWYrnHKc0CuEJ0vuvOa3wIui0W/5Frx/6wcVp2O0YHzZQCv2v4QZKYTvs+JvI28I3+91Bo3d+8cX/GLRDOxOn5wN/2Gn3Pl2E/X4nbA+utSALK0H03NUoe5ANUeQRWQbZU0mRjjimDOr6VuglUcAMhvMJCcUJhcyPMZPEQX9nZPJHgRlVc6iGXSDQJSFZQ2YkUkOd6pqj8oI413AGEByD/C/r6P3hsow+HKxs3TXWr7e11ksPaJFhPu+IiXhh1/feV68pUK0+7Pw6Nz2sFI4SIAvsp/TNc28uXYlR3TZwpOgUmEhu7XJcMBYUWSZyVddel6ZvLi5duAfGGwu+knV9j0aCxcuAkXRE4h5OofYGJ9xBYyhIBrHrZ4SjAHNoY1RBPKOlhixGUlFVtq+ThXQjp5ghaFHQZwnqBnfiGyU4lysVuEylbh5R/c+eUET+ZaJrlu4VDRgFK5oHVvI+j1ErxzNouzbiA8JtxE6hUpiuFpJbOZFjuYEkajBmI/xFFCxGc1EgRi8hJgJBCyhSuEoIutmc0TgXabnKsFRIliGcUjIj8bGNoXMwkRagqaudEWUsfCvoDzQiY5EDLsFTCDGsU2nwKxsBZ1jKa1B85eMb03LbvZb/9Y3eII6nmEcbggP3SJqpreDjOeJCXelBOCJcQAZ1UmIal89s9lZ5ehqW9Ic8P1M2VvAlTQuGnxN+GZAb0FtM+XasbJL4Rz2wNpvgaUl0Td4SGihOISUGEx5E0OQpXxwXFoAR5khwNkc4gslB6rYxpaKQsGIahIGWT/fQ6EOZlncTGGTBYh6T3Apyd+/d7/vvqx8ODo8q7n///Pv2QaXFTDVgWJszQ1Xz3kHPTuvWuPeI0gND3yOaD4x+d3RPRJ7qEo/vuLt+BLZQb/dCf9hohu3P7fB8DUAZ97snuefqsWL9lFEOW7eGjNHPmzICvzFsnqKhH5x1wuDIpvp6AoiuogTqd6xftKxGiKH/ud0/C6zwIcxWxPLt4Po2Uv1PNlJDM0oMbowRVi7A0TAxrQ4OB0ZTCmX2KohuxZwn9YjXwda17wT0Qboagm+JrQTnUQKFsLXiecVN9Oel5ReO9FoCyHUHFgpISrXSC51cv/JLbBfnl/plIhSCSavjq1CMcvKibWG12gK/2/7Y77S2WnbUru5eBdefN3zmbvkVdOWzp+eu/Si9A+urX/jrO/8DUEsDBBQAAgAIAISk1lCwLVXOmwEAAGsGAAAoAAAAdW5pdmVyc2FsLW5vLXZpZGVvL2h0bWxfc2tpbl9zZXR0aW5ncy5qc42UX2/CIBTF3/0UDXtdGo2m+/O2RZcs8WHJfFv2QNtrbaRAgHZ2xu++glEphWnvi5z8PHAv4exHUfehDEXP0d78NuuP/tpooDUlarjv6ySgV1pHkpQ5rMoKSEkBOUijkTUmEs764YL4nBE1rmn7qX2lZYjY2cwSuU8UHl/pAxsP+OMDdz7x9/TvkdXYsSlr1GmtFKNxxqgCqmLKRIUNg+7ezGf36MCsAXEFXeMMeqaTRTJ7SkLkxfExeZ3OpjaXsYpj2i5ZweIUZ9tCsJrmof03LQfRXfo2ZEdKqd4VVNc37pNcgJSQh7o5wwSnQCzfsfn+QXvGw4YcuillqU70y0SXTXNcwGBKw9N2A+28BtN80DXkFOxU0IngFsQtVozX/IYL5IIVeiIDNFno8qKE4bykxZGbj3V5OX1YbRu6cZMaccpEfrq9xViXzVyGMZvrQr1nxpxntvE85SqUL75scDTlfdzS2XXpywXiE6lPvD3SnCQ9nUe5YaPXX13nWGxBrBgjXYR2+9TKxHP0bceC95xZsCNnQE1/QKPDH1BLAwQUAAIACACEpNZQiRErV2kAAABuAAAAJQAAAHVuaXZlcnNhbC1uby12aWRlby9sb2NhbF9zZXR0aW5ncy54bWyzsa/IzVEoSy0qzszPs1Uy1DNQUkjNS85PycxLt1UKDXHTtVBSKC5JzEtJzMnPS7VVystXUrC347LJyU9OzAlOLSkBKixWKMhJrEwtCknNBTJKUv0Sc4Eq/VLLFTKdXcMUAsCSSvp2XABQSwMEFAACAAgAhaTWULtVRxQiGAAAaScAACAAAAB1bml2ZXJzYWwtbm8tdmlkZW8vdW5pdmVyc2FsLnBuZ+1aaVySabunssaamnFsnMo0cyat1DJTTA11tHlbLJdUMNyoSE1wN0tUoMisdya1cssNnMpMUEhJDRdopglSEnxLxIXEhoQSVwhJ2Q7aNPOeOe853863PvCD+8/9XPe1Pdd1/Xn4Z4DfgTWrTFcBAIA1hw7+EAgALPMCAJa+MFyhR3q2rLTSvy1JDTzgDSBzzN7qFwYxXr76HQ35n6tPLNevVyYdhKYCAMZnFl5LhqMt0gEAa+2hH7yC0yMnBBGkBwOl66a1W+TLf193xeJ7UCf0WsUXnW+3jHhtMQqw/Mzys5wlGyzXgp4++23dzeNn1m/Zb73rxpuqC7EGF31z3rzzGj96xWDry8rJOE2iagzagQef6xgnRoBV8xHT8BCehj6Z8aNUVzeoarr88zBWp7l8TohWvqo8N4x69xNMvRQAGJkMvnuIfoizQfrYqPASKXcJADAZIfPjwQ0zpjqUxbb6Le1fd7rnW74JYczzUvQGnS+xnpMAYReXAQCtB7WoiYkWYeROAwAgPfYGNjJsR7/sn/5ZJ7dWBzNC0d8U8mIMAY+aVnr51G7ljVGr6jz2AQDkiddGdwoD23wMlwISSvUf3TJXegEe7ViLKwyMsbc0BDyM8r4WODZuZbAE0HLEMNCnsiN7M2Ck2Nxcv2GsJxSdAwCEl+uvaz1WvyjPV78nog5CsAQA+NYG26t3QkhcI0BkDkN9mNztPqcTJ7v8FnGpiqBTS74UamdbLOjTl+xB85PnGKpfjKt7d/SNORqcVzUjvGk7laM85VuPc1/hMNMXLUBZChJMM23vl1sY2BK2IHNyiLhktFVQEiKsUQniDOff+mPnp7sTMfJXLwjad7vVX1O9fF4mLGj1EEYSr014Mubexu6+VJVdlsWLN0mHNJIDx5yRig1LH2lCgfgkW8jUQETCtwaa9yxPjLp1qMZDURvVM7CVul/R5l3q7nMtQ6Pge/a3BY6FNs2vXjJCry/zJ7PRKAW6lcvzDtBcv8jFzFLZx6mHNV7ZcTAKegIJy1wdKMqw+sVmaMspq81WZlZOen/A/q47KNNwcP67z9peK3HGx8XTgapOWS9daFFmdT6XeuDX64GS+oXAKeN551MiaPZY2W1P2E7pSQxhUm5n+abHM2XX4aeHTg+CoRCpODm6mDmRXwS9/Wzb9mpO0F8npcCyq0ThIAPzvdKCgdLs0qyXE9eIxxXV9ui3DnHdqr0Qeui50+CHGxnPSzbz3tr3jZYlvlVSUjxlkQdH0U4rpgTlrsESAStN7PmgIXEOwnO+3SDGbhSprPnTxhhK/IIT0WHAKr6MoJWWf+mpIXiG7WxLc52q0CEGGlJgCVYG6Cl/XdzcfHX31Av0TlPcWQ2eY9cda/prUPQJ41CE50qr2C3y0DLe+DkQx/L5DxaBrvxxT2kNdAcKc/p85soih7aiaHcRPjNQRFB64QLAl24R60okbd5S+qjKBk4lybSH0smp3VwQhXJKPOdwQQpBflRKlTVzjq6cplHQMTQ7SswcYsCDoJa1FPsqQzA6Vb6Y7z+TiX03L0qGQKQWNhJNL7pQUBLkHYDr95x/rHt/HdnV4WJ9jD4jSUS/nqOgxS3F+fbxevenzpRW1W++YT1VS7UWjXNtHt0pPVKAX/H+WtIDhaKtoZFSltxPDIdxbMXI+pFgR5+jF771TemA5CYjBNZ8pwRHSF7RaBMG3MxuvHq4MqyPFJ3lEUnkRIE3UHkzpEa7IQ6r1pRVc1X0IFHV0Oj36ztyV7OrkFjHMHFqLo6BQT3w3PehzF1T1Igixcm6uaZwdl//8L7FdE8krThDcOJbqHIpjN3y6xKUpnfXtQmI5bbcOUEF4TFZVPn7N94By6sqDg+sqrNlaMux09cl8GlX/jHzk4uGGTlxen/QxrjnDgtOe1aPSU+LdLIpkhMxdteLY/mww25nnBFqmCqiCMmlk2i++9ydaagKTa/MlBRqL3ORBvOcryvkoO7Z9cMIWFO+HUXaBYypMB5BoPKuK4JchRnhRfyTYFdhRG4GJ7adPg5fbQLFp5JGoXvYtgYTQxjyIJ/cpenSEpnweoRQdvWVCwQVLip0GHDj25WzdnBZxyuRrltOC1P+zdhBkrg1+gJzV4CjPQpd0d0pXekbK6BGePsBp6H4qNinjj9dT7vdzHYbIEdfYe6CUGKGxu3F9yFMUVEF6+GUW0KnPLRYgSi2UnVqER0gStpZc2zJYhYsfWNjh1HLhe+nzVIsmPINLGflz95xfWwk3NCUYi+N9hQd621cz0raJNr3bCG1N+Gep0Me9SMCCIGxwdL1baayetMWzzvGVbP1YXx37tevm1b5b8inHSXfZRCba6Wh8QXiTBKUPFLahWEGFPr035N2ylyPcCyRdTMCcRdGPJGCNrFLMYdfuZnfoU+EFPcwyY2uBuMMUiOGuYNfwlK0610kKLdjO3wngSj3cpHl7Xik+ZSUbOQ0PATiaqdoC7VY0AJe1upf9sppKPYmi69jCjU1lOwLTo91MqHuzdHiEGqF2IUrzwB2DuzMX2vHLL2LuCtNLpuvW6cAsVP8YgeRUFzALCHKNq19pmkQVhlibsuWOUqKkPc0fNQoKuJcpP/Bp8iV68Mk92+oUuIMuxp240lRcEAlxZVCIf981fI0pmKi0fdUhc2RqKzdK5rs4Gefhcj+yLVCH/iePdckdatWNSCZJ0nPK6KHaHNCMG8kgWdTd4cZ7eLJYro0IfJS6zLim7rHsoxXyTL6utN4zqh4DwpK5ZD1WtL38KrEuW+sItA13w0z/CVcrwCifF+zBalPCNxbMlK4azekj0u3eXin0S+CSx+tNSW004E/HaMGwAFmyoIu+cygzUFh6l/phCiUU02F6rq76Ql32P1Jkphu58K4kBO1s2HShPiQ7rms8bLcexJqXXk8k//8fj51u2u+0ztUBUGEyvVKAp3tvsLLYHWhXa0MzHdPyoH5bIiqf5UX/P4GZRA8ECJq56o9Xkqg3j0uLxpJh9AIK3WvA/Ou4pqPqHSCueIMCdF3Qhp6FihF1S89hOkTEe0I5SIzUmRYfEEUdGtRKvEuSFp9iMKqpf3LL3eoZswWV6s2u9gVLqLlAqeoNpKjLK5L9N3b5O0SKMvtlKrhbD2hS2U/9GzqpzrYCQqRY9WUiAKTX107T0iuT+VyUQJZFr05gn/G/o+2ZtqDJh7123yPNVcasMv5eWnnoaSn8qdxXsAu+ItwRCVKfDz8XNPL/oqYoYp9lSyIvCPUY9KWKR0IxYbbS/BGhUhXq9WjdME+QyLLYXIru5Hwr/cm7Ys3B97KINcRmLoMRSZCs9czZGcOVs95zAqYA0Xg+uhNgaj66GWQNQqiK4fGQ0KxX1gNwNDxNj9H4WmdHlIX0v69lNH14DSGzFH1clWm3lowdX3q9FNaPjUNVaEqQl9VuZ5REVtzUM53Jx+3E4IjCUJbkftAC6hIfgjQdZNzIZasj2HssD8CU//rrDv/j0Hje+WGjaOrzIFhu52fQ5uBt4PyDzezjwREWuQ3JLY1WHIbKw5j8rq1PnkOlIKR3SvuV/hHhEWnMynNUR1limPLrzyNC551ZdCtlKOBjLVOMLkLnoTsN8liLhrPdAA9+RDsAJtcpGlrPQXiXv28LlrnsGdORWzeaw0Cv/F50Yq4r+99bxq2U0rzQ7E8Qwtj3O4ckcOLYyG7nsqSIbdM37r5zVLtDaobGYjJFgSohWYzEjxakTrZhMH5Mb/jwjex0EPcotTa86WDq76vHc9st2jStcaoiiXuAWzkCvJSuKaOmAmTlEhEtFGJGtPZyqKXJNb/WRi4/dti7n7nm3jpYsN1DnfevMrpSSyTdHRTuXi385s5HwHiJe8sfF/kL8i4d+c25IekuIu0LMoj8GZi1XXk4V1doplW1uYb0w6f5aBTYH4rvVyVV4dcpDfkG7Eh2yQw5ZYUTloHLWdVWhRIGZEPb7d3Fadf3Tf5JG5hhInTNyVkWS/tKNqn+l9HbpeJqbPmqff7iU6VTS/J4oyQKI1Ts6jhNtFU6NTo4NxTWyHJIkMTPfJnBDavez1euOR3n1n+UzKqz9PZgIdUTYIj5KcF2DyY5Ia8LOZwI0h0g9CkSdeomi1spXnUUyLXXKYDJQmvkYDE0OYINrKCpSpVnuT8vClG46Ychw+fYzb3Qc33ciX8yX9zz3sTipMaGGQc+wiJ2lRj6Xc74sStpU/ePzzVhhhZW9YYMctIbNOXoeS8UvToDIjqaJof0pjAAQ4x+58dmGjJC1JtouyVhEh/y6KrXtMrjHEnPc7iOtM1cvdD9zdyKcW8ptfJO4YULo35g/55IartotbLNxfmwjBDvU9IObJeHypB7JCLngX6LCsTy28SN1Te1Cm117rm7sTak9BxO/Y2M0cKV4BU9YBgIP5F+3gPEXBubBY+2pq6E35cP8DtuqwfrFjkCYl+gpDASUwEX6vcIQSnDTdIh2MIbbP6dsrKFJf9ef9nFjEzvzArXe4aZf17mT6ka7zsP2TxvgBtiKr30fX9DjpbAvP+7FcoPD8/PoBkvA0BUwbADVtPWZ2KTPnmW6Xjz+nk7Ftmql43K0PhyVHTSfQ32/5NfGlu2S9XnmXEdRu8JArWWb5x4ZrijLNsksyej+gDrgZedOqK+4VOQZgHiviVkz/vNMc16kfQ1O6lE8TxNvpSCD/YUtn7fXlXpnj7kNBn1HSnq5YL/jjtdoQoeO3zqyBL/9WxvOop+itcnrzOclvR/es916PPgWPVY7ZH4W/+6dQdW4z8Zjt1RWwFNQEjxnIdHycd4SXjd6umK4qQFCnjhyh1nvnjmmBzSns2E6YBf+wOhdKuRZnjltuW1Hh3uxQEXbhbnCvL0EweXPq95vkc4uWN0ZUuK30HzoYk3VNQ8YFj7R8tD/jIF6iXq9T+OrNgyIW7mBY4foO+uv4a5H04OhHiuD8M0XePjgFTQp7qyRblYxJ2pdHsKXR/JWrWqHAQKJIXeqZcK8Ub3MkuV+M7yUlNbCvGybvB/AU+liSErNnGH6W3z+tDZmO57cJ3F2qWHlzKdtU+/YU8uCfznbG27GZgy7G/85BwK4NqhJi5+mqgfcvfj6WF6mldh/rv4g/8SfYEDPDarrSH9hbmF/ctMMyfePryChgZzN5c3fsEoR/FAUnxC0Ty5IIvAA+bb+8L0EBjqwsHwQrXhkXI2fLg9rRZYxzgfNgCb+REehsBktgL1w8c/hs53etqUL+tev4vErtAOt1rIYTlUR9OOnB5s54bZ1rrSSug3tALAPjeVi8N0POjkZ4bP/h2ETYzwWFkBQQAACAoBJ8dSDljGNrxBQCQtOZ/7PxfBHyCP8Gf4E/wJ/gT/An+BH+CP8Gf4E/wJ/j/A+6iZi9wurCZvrDEHVR28e0F9FHHWpwehCx8VWViaQgAnP6HnisCQr/6CJ9fqybppm9fhum6PdPfvy5hKKZnuFjRK76HPKzdiEagUWgMGpekwt7TzTAws9NPhJphkfZkGigvCF6a3P2ezERb6OWOHCSoJqbsyh0j7wqmeKrjBAv6jPgxCyOSstEpmzYIr8oR6pYFbQ8cfNyEYKYP+MU+cCx4MLhOUpQcmav7ZkGEIWxOM2W/0SGyWaDkqU6wEZ7hzI9XGeEyjHEJQ/plxdc42ecHUd+9XneDM/PTeQU7ZkBSyxAYAKbNsqvw2VVDzaa6HQcuV+0ZzpLeYowUoSXrSfBlC89gewuMzgxBRIzRN0bvzLBrRnsZj5YAkmK9A/y9e+LDcnXFt/f1pKpLGWbwtDjAeeTaP480M8dBPuvI5jUsWWDSY4cMW+NJM8KUYqMHJO2sp7aFrfiywc158dGx+0qvlnigNmznNzi88fmTi4L2njOc1+YPq6syM9Kz2kMvS9fi8OLnU3Le+0TaQcP5z4TagtEM1jHzjYCRQc4GnHbYc070ZWvN5csEDaHFQjsvnKsczbCF6fZg5/uPMBnaVwT3WZjDpChRq8HOvnI7Kn3tSWIpZFnhlNfroRS8runJVI5OjlXCNpWgxRbaVwfy9lBKoly5oZtQeD5LMRaeMj6juDfBjNf2hWifXOYXRbkS4MyZgBYjHDMTP7OphNefL2pOg6XaS+faKSBK1AZhRjv74cRO2lZUfshoByN0KnjB/utGhZ9XCHtYoR80N8E9t80F7rmlujMXDp6/v8o29vg5Xr/d1u/riKYCnXadTjUzp/YlODWDUaBNieH2/GawqIlPqyuTEs22ch1z4PCIInllC5oYZuglcidQGpgYsxa0Ejh1obed0iqE0hWbiKYtL3czvsSXrdu/oECfUeHrCKB2GejJWD8AwD9LNnpH0A3BsnqA7iDOlbq+gcA1yfMUpxL443J+I6f/UZ8bnAFxtG6K52wfKkQEkqBkTXH2reBmtnwmvclv/pdVNnItcjXTWn3TqDD5cK6qezb12N7LYZ971YYjd7CbaiCWp/no7o7aR0EqYrwso/hA/B5OeJ6KJDK/NQklDu+R3NenXsznXopoEnZ1bXh/rdfpDwlwwJC43zFtDGsWsg/k/KtJEvErv4uhYOkPYOD9NA/SyFdAUUGqOYyS0zz/iDfDZKK0BF2y9dtrqbXENORqcdLZlS1f48Yk74drGyxY8UJ0blllJz3F0+Z+HjU1Kg2bXySvh99hKqeC6phYNtS7p6IZidjtVyn+EBi8KY65fzd4jaaB+FXkpaoyaCiwXoSUHwnQKj3z2ekJQGRQd3LZAJH2lT/vbBq+TcvH0vPcSsCiSLAEuKIuPDOCayUINOx6Jnhf1GRH0qtQz0yR0vdfGhiM6cBGk1SZPyZ71s5l+TUsWL/Sy3alZ82KqmMfz7Y5cucssPzyvRyXXOQmvrwXER1NTp69UzZKk2XUB124XTZZ5rWecoK3hY/K7Z67V8xvGAuHSENyfVOXM4hujNS2aqNCB+KMv5V6IS3PPkXnvhuHT4y9ClEqg03aAyXvQwX6WzTczqDerIATwloBeNhck1OVPHuLjnsQmkhAXGF1aZlG920NumEWpGjX7tPN20W00WSbn225tllXhYahwM40PCnAcSeF2c6JasKA8xzpeId66NXeoF9Hd7Z8g2NKaMOmqmTBFzTKdeWzY224U+bfNYVi7plh1T7hk0JEB3zB7dRLVep9ULR7Qsjz8I+m/26m+zxyTVJGHSJBItxRVt6H+PFFQa40YXn+0e6TUQzeb3kqKLCTd5zLsmsizJe93G557+oS+XbhwVDaEyMnzkjvsx4bg/iX/GSLJgwCiFnwdIZFNcfkWIi+iC08HjsON+riggj8/MXSNGFmue1EVZkuGNjEurnx9yLwi9A1bxq6U3otHhHRzxx9SKJc31nQ4105xWWV9/QJ0+OE1dhSuh1NoQxESIAbb0dO1b1rUMcTrGF+a4nJfpsqiQL1MjW7yq2ml3w860d9uUI1l1bNrKn8nCOfZzFCsR+T+8eGWv96rQTNJlriJ1ZZ8S7y+NeYzDN1NNSmffuJ0YldZGsa3a3EJ7VS0zdXI04Kzp17r/JL44ieeU3c7qvdfC2Npal8XJ9T5RoQUxnaPEXvk8XBTpwSCNXDGQhD02XJCIwO9EQfZZB0yiDX63Qdr3WxpA/RvAOevRq5qTOBAX+jRvgiux/dGeiO66JHo4Idl5OqGnhb8qkecLDRxiizMRf4aBbTwZRFsRGlx1WBftMftz5zfAav9++MMqVRg8AqtPf4BGNcitBGcFcM/a0mVN8SYtZ4NbRuICkgi4mVmlPllCOyfzc1f+ldybdr0kzf7sZWxjuT22z7n6nC61O/0JfQSSg63r5IqXa4oDPSFylZneXpCow5smnyQ43iGP2mMfrQVkBhhoMm5wNJisWsdba8t9XyTXP9Qi5hzScD/kPTanDEYhOt/ugU/63ZcTWz54o/86j5T61rOF1e/xNnRZTQlbmogrWBYovBy2Z9OF3dDJ58KUyXvyqAaftkBvhvVc/oISwDwMPlf/XEAv0Y8X3In+sPjZqhPECxL9/1sVGzPHW5o3QXyl9N/unUToqpvpEHYWI0rtqq9TWao8DFKQGmfjm1o9zh45RwWOfl4Ke7jdAf8milbO+3poKSHUploXC5acTYlz/OPPAk/p8/UbfPzg4l2q8DAADtTp2elA7VZBv7kn5l7yvjIqcYOm2KpX4GOlyglg8+1tlSvRYWJYKCjNVetTCtrIRt8vEPZJcttymGM6fc2+WcvexcvYRJX5lvCgfGe/xYt9wMdeDhnuKpN3oYcOgffj+QvY/j/gtQSwMEFAACAAgAhaTWUCEHvKxMAAAAagAAACQAAAB1bml2ZXJzYWwtbm8tdmlkZW8vdW5pdmVyc2FsLnBuZy54bWyzsa/IzVEoSy0qzszPs1Uy1DNQsrfj5bIpKEoty0wtV6gAihnpGUCAkkKlrZIZErc8M6Ukw1bJwsASIZaRmpmeUQJUZ2AOF9QHGgkAUEsBAgAAFAACAAgAslSTT9b1bnc5AwAAWQkAAB0AAAAAAAAAAQAAAAAAAAAAAHVuaXZlcnNhbC1uby12aWRlby9wbGF5ZXIueG1sUEsBAgAAFAACAAgAhKTWUNharxY4BQAAMBQAACYAAAAAAAAAAQAAAAAAdAMAAHVuaXZlcnNhbC1uby12aWRlby9jb21tb25fbWVzc2FnZXMubG5nUEsBAgAAFAACAAgAhKTWUMVNadukAAAAfgEAADcAAAAAAAAAAQAAAAAA8AgAAHVuaXZlcnNhbC1uby12aWRlby9wbGF5YmFja19hbmRfbmF2aWdhdGlvbl9zZXR0aW5ncy54bWxQSwECAAAUAAIACACEpNZQ2gvTb7IEAACiGAAAMAAAAAAAAAABAAAAAADpCQAAdW5pdmVyc2FsLW5vLXZpZGVvL2ZsYXNoX3B1Ymxpc2hpbmdfc2V0dGluZ3MueG1sUEsBAgAAFAACAAgAhKTWUORAIQBgAwAAqgwAACoAAAAAAAAAAQAAAAAA6Q4AAHVuaXZlcnNhbC1uby12aWRlby9mbGFzaF9za2luX3NldHRpbmdzLnhtbFBLAQIAABQAAgAIAISk1lDFbScdrQQAACwYAAAvAAAAAAAAAAEAAAAAAJESAAB1bml2ZXJzYWwtbm8tdmlkZW8vaHRtbF9wdWJsaXNoaW5nX3NldHRpbmdzLnhtbFBLAQIAABQAAgAIAISk1lCwLVXOmwEAAGsGAAAoAAAAAAAAAAEAAAAAAIsXAAB1bml2ZXJzYWwtbm8tdmlkZW8vaHRtbF9za2luX3NldHRpbmdzLmpzUEsBAgAAFAACAAgAhKTWUIkRK1dpAAAAbgAAACUAAAAAAAAAAQAAAAAAbBkAAHVuaXZlcnNhbC1uby12aWRlby9sb2NhbF9zZXR0aW5ncy54bWxQSwECAAAUAAIACACFpNZQu1VHFCIYAABpJwAAIAAAAAAAAAAAAAAAAAAYGgAAdW5pdmVyc2FsLW5vLXZpZGVvL3VuaXZlcnNhbC5wbmdQSwECAAAUAAIACACFpNZQIQe8rEwAAABqAAAAJAAAAAAAAAABAAAAAAB4MgAAdW5pdmVyc2FsLW5vLXZpZGVvL3VuaXZlcnNhbC5wbmcueG1sUEsFBgAAAAAKAAoAYAMAAAYzAAAAAA=="/>
  <p:tag name="ISPRING_LMS_API_VERSION" val="SCORM 1.2"/>
  <p:tag name="ISPRING_ULTRA_SCORM_COURSE_ID" val="FD73B4BE-B1E0-40B4-9048-114938F8BFD5"/>
  <p:tag name="ISPRING_CMI5_LAUNCH_METHOD" val="any window"/>
  <p:tag name="ISPRING_SCORM_ENDPOINT" val="&lt;endpoint&gt;&lt;enable&gt;0&lt;/enable&gt;&lt;lrs&gt;http://&lt;/lrs&gt;&lt;auth&gt;0&lt;/auth&gt;&lt;login&gt;&lt;/login&gt;&lt;password&gt;&lt;/password&gt;&lt;key&gt;&lt;/key&gt;&lt;name&gt;&lt;/name&gt;&lt;email&gt;&lt;/email&gt;&lt;/endpoint&gt;&#10;"/>
  <p:tag name="ISPRING_SCORM_RATE_SLIDES" val="1"/>
  <p:tag name="ISPRINGCLOUDFOLDERID" val="1"/>
  <p:tag name="ISPRINGONLINEFOLDERID" val="1"/>
  <p:tag name="ISPRING_OUTPUT_FOLDER" val="[[&quot;\u0018{\uFFFD\uFFFD{4C164EFE-55ED-4573-8385-AFC332AEAD2A}&quot;,&quot;S:\\Current Productions\\ALT Tag PPTs\\RRTL (Really Ready to Load)&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no-video&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QUIZZES" val="0"/>
  <p:tag name="ISPRING_SCORM_PASSING_SCORE" val="100.000000"/>
  <p:tag name="ISPRING_CURRENT_PLAYER_ID" val="universal-no-video"/>
  <p:tag name="ISPRING_PRESENTATION_TITLE" val="iCEV30147_Inflation_LOGO"/>
  <p:tag name="ISPRING_FIRST_PUBLISH" val="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1374</TotalTime>
  <Words>2213</Words>
  <Application>Microsoft Office PowerPoint</Application>
  <PresentationFormat>On-screen Show (4:3)</PresentationFormat>
  <Paragraphs>322</Paragraphs>
  <Slides>42</Slides>
  <Notes>42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Calibri Light</vt:lpstr>
      <vt:lpstr>Custom Design</vt:lpstr>
      <vt:lpstr>Inflation</vt:lpstr>
      <vt:lpstr>Objectives</vt:lpstr>
      <vt:lpstr>Main Menu</vt:lpstr>
      <vt:lpstr>Factors Influencing Inflation</vt:lpstr>
      <vt:lpstr>Inflation</vt:lpstr>
      <vt:lpstr>Expected Inflation</vt:lpstr>
      <vt:lpstr>Unexpected Inflation</vt:lpstr>
      <vt:lpstr>Aggregate Supply</vt:lpstr>
      <vt:lpstr>The Aggregate Supply Curve</vt:lpstr>
      <vt:lpstr>The Aggregate Supply Curve</vt:lpstr>
      <vt:lpstr>Aggregate Demand</vt:lpstr>
      <vt:lpstr>The Aggregate Demand Curve</vt:lpstr>
      <vt:lpstr>Price Level</vt:lpstr>
      <vt:lpstr>Price Level Example</vt:lpstr>
      <vt:lpstr>Producer Price Index</vt:lpstr>
      <vt:lpstr>Producer Price Index</vt:lpstr>
      <vt:lpstr>Producer Price Index Example</vt:lpstr>
      <vt:lpstr>Consumer Price Index</vt:lpstr>
      <vt:lpstr>Consumer Price Index Example</vt:lpstr>
      <vt:lpstr>Gross Domestic Product</vt:lpstr>
      <vt:lpstr>GDP Example</vt:lpstr>
      <vt:lpstr>Gross Domestic Product</vt:lpstr>
      <vt:lpstr>Concepts Related to Inflation</vt:lpstr>
      <vt:lpstr>Inflation</vt:lpstr>
      <vt:lpstr>Hyperinflation</vt:lpstr>
      <vt:lpstr>Disinflation</vt:lpstr>
      <vt:lpstr>Deflation</vt:lpstr>
      <vt:lpstr>Stagflation</vt:lpstr>
      <vt:lpstr>Causes of Inflation</vt:lpstr>
      <vt:lpstr>Demand-Pull Inflation</vt:lpstr>
      <vt:lpstr>Cost-Push Inflation</vt:lpstr>
      <vt:lpstr>Reflation</vt:lpstr>
      <vt:lpstr>Effects of Inflation</vt:lpstr>
      <vt:lpstr>Effects of Inflation</vt:lpstr>
      <vt:lpstr>Inflation </vt:lpstr>
      <vt:lpstr>Inflation </vt:lpstr>
      <vt:lpstr>Interest Rates</vt:lpstr>
      <vt:lpstr>Nominal Interest Rates</vt:lpstr>
      <vt:lpstr>Real Interest Rates</vt:lpstr>
      <vt:lpstr>Interest Rate Example</vt:lpstr>
      <vt:lpstr>Resources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iCEV30147_Inflation_LOGO</dc:title>
  <dc:creator>ann</dc:creator>
  <cp:lastModifiedBy>Trina Schmidt</cp:lastModifiedBy>
  <cp:revision>104</cp:revision>
  <dcterms:created xsi:type="dcterms:W3CDTF">2008-04-21T16:29:22Z</dcterms:created>
  <dcterms:modified xsi:type="dcterms:W3CDTF">2023-08-18T14:56:04Z</dcterms:modified>
</cp:coreProperties>
</file>