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handoutMasterIdLst>
    <p:handoutMasterId r:id="rId57"/>
  </p:handoutMasterIdLst>
  <p:sldIdLst>
    <p:sldId id="256" r:id="rId2"/>
    <p:sldId id="257" r:id="rId3"/>
    <p:sldId id="258" r:id="rId4"/>
    <p:sldId id="259" r:id="rId5"/>
    <p:sldId id="260" r:id="rId6"/>
    <p:sldId id="261" r:id="rId7"/>
    <p:sldId id="262" r:id="rId8"/>
    <p:sldId id="263" r:id="rId9"/>
    <p:sldId id="317" r:id="rId10"/>
    <p:sldId id="264" r:id="rId11"/>
    <p:sldId id="265" r:id="rId12"/>
    <p:sldId id="266" r:id="rId13"/>
    <p:sldId id="267" r:id="rId14"/>
    <p:sldId id="272" r:id="rId15"/>
    <p:sldId id="273" r:id="rId16"/>
    <p:sldId id="274" r:id="rId17"/>
    <p:sldId id="318" r:id="rId18"/>
    <p:sldId id="275" r:id="rId19"/>
    <p:sldId id="319"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92" r:id="rId33"/>
    <p:sldId id="293" r:id="rId34"/>
    <p:sldId id="295" r:id="rId35"/>
    <p:sldId id="294" r:id="rId36"/>
    <p:sldId id="320" r:id="rId37"/>
    <p:sldId id="296" r:id="rId38"/>
    <p:sldId id="297" r:id="rId39"/>
    <p:sldId id="321" r:id="rId40"/>
    <p:sldId id="322" r:id="rId41"/>
    <p:sldId id="298" r:id="rId42"/>
    <p:sldId id="323" r:id="rId43"/>
    <p:sldId id="299" r:id="rId44"/>
    <p:sldId id="325" r:id="rId45"/>
    <p:sldId id="326" r:id="rId46"/>
    <p:sldId id="328" r:id="rId47"/>
    <p:sldId id="327" r:id="rId48"/>
    <p:sldId id="301" r:id="rId49"/>
    <p:sldId id="302" r:id="rId50"/>
    <p:sldId id="324" r:id="rId51"/>
    <p:sldId id="303" r:id="rId52"/>
    <p:sldId id="304" r:id="rId53"/>
    <p:sldId id="315" r:id="rId54"/>
    <p:sldId id="316" r:id="rId55"/>
  </p:sldIdLst>
  <p:sldSz cx="9144000" cy="6858000" type="screen4x3"/>
  <p:notesSz cx="7315200" cy="96012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56EB"/>
    <a:srgbClr val="0000FF"/>
    <a:srgbClr val="657FF0"/>
    <a:srgbClr val="032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8" autoAdjust="0"/>
    <p:restoredTop sz="94660"/>
  </p:normalViewPr>
  <p:slideViewPr>
    <p:cSldViewPr snapToGrid="0">
      <p:cViewPr varScale="1">
        <p:scale>
          <a:sx n="85" d="100"/>
          <a:sy n="85" d="100"/>
        </p:scale>
        <p:origin x="1224"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E4E77455-FA37-477C-9F4A-89C201A63DB9}" type="datetimeFigureOut">
              <a:rPr lang="en-US" smtClean="0"/>
              <a:t>8/8/2023</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851ED49C-4864-46F9-9137-70FE445C4701}" type="slidenum">
              <a:rPr lang="en-US" smtClean="0"/>
              <a:t>‹#›</a:t>
            </a:fld>
            <a:endParaRPr lang="en-US"/>
          </a:p>
        </p:txBody>
      </p:sp>
    </p:spTree>
    <p:extLst>
      <p:ext uri="{BB962C8B-B14F-4D97-AF65-F5344CB8AC3E}">
        <p14:creationId xmlns:p14="http://schemas.microsoft.com/office/powerpoint/2010/main" val="3550283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89D1CED3-2090-422F-945B-35C2AB0ED999}" type="datetimeFigureOut">
              <a:rPr lang="en-US" smtClean="0"/>
              <a:t>8/8/2023</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A06927B7-C57B-480D-9C3A-36B92E6C8329}" type="slidenum">
              <a:rPr lang="en-US" smtClean="0"/>
              <a:t>‹#›</a:t>
            </a:fld>
            <a:endParaRPr lang="en-US"/>
          </a:p>
        </p:txBody>
      </p:sp>
    </p:spTree>
    <p:extLst>
      <p:ext uri="{BB962C8B-B14F-4D97-AF65-F5344CB8AC3E}">
        <p14:creationId xmlns:p14="http://schemas.microsoft.com/office/powerpoint/2010/main" val="1109972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a:t>
            </a:fld>
            <a:endParaRPr lang="en-US"/>
          </a:p>
        </p:txBody>
      </p:sp>
    </p:spTree>
    <p:extLst>
      <p:ext uri="{BB962C8B-B14F-4D97-AF65-F5344CB8AC3E}">
        <p14:creationId xmlns:p14="http://schemas.microsoft.com/office/powerpoint/2010/main" val="197701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a:t>
            </a:fld>
            <a:endParaRPr lang="en-US"/>
          </a:p>
        </p:txBody>
      </p:sp>
    </p:spTree>
    <p:extLst>
      <p:ext uri="{BB962C8B-B14F-4D97-AF65-F5344CB8AC3E}">
        <p14:creationId xmlns:p14="http://schemas.microsoft.com/office/powerpoint/2010/main" val="1498521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a:t>
            </a:fld>
            <a:endParaRPr lang="en-US"/>
          </a:p>
        </p:txBody>
      </p:sp>
    </p:spTree>
    <p:extLst>
      <p:ext uri="{BB962C8B-B14F-4D97-AF65-F5344CB8AC3E}">
        <p14:creationId xmlns:p14="http://schemas.microsoft.com/office/powerpoint/2010/main" val="549268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a:t>
            </a:fld>
            <a:endParaRPr lang="en-US"/>
          </a:p>
        </p:txBody>
      </p:sp>
    </p:spTree>
    <p:extLst>
      <p:ext uri="{BB962C8B-B14F-4D97-AF65-F5344CB8AC3E}">
        <p14:creationId xmlns:p14="http://schemas.microsoft.com/office/powerpoint/2010/main" val="3038992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5</a:t>
            </a:fld>
            <a:endParaRPr lang="en-US"/>
          </a:p>
        </p:txBody>
      </p:sp>
    </p:spTree>
    <p:extLst>
      <p:ext uri="{BB962C8B-B14F-4D97-AF65-F5344CB8AC3E}">
        <p14:creationId xmlns:p14="http://schemas.microsoft.com/office/powerpoint/2010/main" val="3400551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6</a:t>
            </a:fld>
            <a:endParaRPr lang="en-US"/>
          </a:p>
        </p:txBody>
      </p:sp>
    </p:spTree>
    <p:extLst>
      <p:ext uri="{BB962C8B-B14F-4D97-AF65-F5344CB8AC3E}">
        <p14:creationId xmlns:p14="http://schemas.microsoft.com/office/powerpoint/2010/main" val="1802516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7</a:t>
            </a:fld>
            <a:endParaRPr lang="en-US"/>
          </a:p>
        </p:txBody>
      </p:sp>
    </p:spTree>
    <p:extLst>
      <p:ext uri="{BB962C8B-B14F-4D97-AF65-F5344CB8AC3E}">
        <p14:creationId xmlns:p14="http://schemas.microsoft.com/office/powerpoint/2010/main" val="3798444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8</a:t>
            </a:fld>
            <a:endParaRPr lang="en-US"/>
          </a:p>
        </p:txBody>
      </p:sp>
    </p:spTree>
    <p:extLst>
      <p:ext uri="{BB962C8B-B14F-4D97-AF65-F5344CB8AC3E}">
        <p14:creationId xmlns:p14="http://schemas.microsoft.com/office/powerpoint/2010/main" val="1992710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9</a:t>
            </a:fld>
            <a:endParaRPr lang="en-US"/>
          </a:p>
        </p:txBody>
      </p:sp>
    </p:spTree>
    <p:extLst>
      <p:ext uri="{BB962C8B-B14F-4D97-AF65-F5344CB8AC3E}">
        <p14:creationId xmlns:p14="http://schemas.microsoft.com/office/powerpoint/2010/main" val="1261128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10</a:t>
            </a:fld>
            <a:endParaRPr lang="en-US"/>
          </a:p>
        </p:txBody>
      </p:sp>
    </p:spTree>
    <p:extLst>
      <p:ext uri="{BB962C8B-B14F-4D97-AF65-F5344CB8AC3E}">
        <p14:creationId xmlns:p14="http://schemas.microsoft.com/office/powerpoint/2010/main" val="3707798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11</a:t>
            </a:fld>
            <a:endParaRPr lang="en-US"/>
          </a:p>
        </p:txBody>
      </p:sp>
    </p:spTree>
    <p:extLst>
      <p:ext uri="{BB962C8B-B14F-4D97-AF65-F5344CB8AC3E}">
        <p14:creationId xmlns:p14="http://schemas.microsoft.com/office/powerpoint/2010/main" val="543647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12</a:t>
            </a:fld>
            <a:endParaRPr lang="en-US"/>
          </a:p>
        </p:txBody>
      </p:sp>
    </p:spTree>
    <p:extLst>
      <p:ext uri="{BB962C8B-B14F-4D97-AF65-F5344CB8AC3E}">
        <p14:creationId xmlns:p14="http://schemas.microsoft.com/office/powerpoint/2010/main" val="272840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13</a:t>
            </a:fld>
            <a:endParaRPr lang="en-US"/>
          </a:p>
        </p:txBody>
      </p:sp>
    </p:spTree>
    <p:extLst>
      <p:ext uri="{BB962C8B-B14F-4D97-AF65-F5344CB8AC3E}">
        <p14:creationId xmlns:p14="http://schemas.microsoft.com/office/powerpoint/2010/main" val="2883914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14</a:t>
            </a:fld>
            <a:endParaRPr lang="en-US"/>
          </a:p>
        </p:txBody>
      </p:sp>
    </p:spTree>
    <p:extLst>
      <p:ext uri="{BB962C8B-B14F-4D97-AF65-F5344CB8AC3E}">
        <p14:creationId xmlns:p14="http://schemas.microsoft.com/office/powerpoint/2010/main" val="2204432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15</a:t>
            </a:fld>
            <a:endParaRPr lang="en-US"/>
          </a:p>
        </p:txBody>
      </p:sp>
    </p:spTree>
    <p:extLst>
      <p:ext uri="{BB962C8B-B14F-4D97-AF65-F5344CB8AC3E}">
        <p14:creationId xmlns:p14="http://schemas.microsoft.com/office/powerpoint/2010/main" val="2877512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16</a:t>
            </a:fld>
            <a:endParaRPr lang="en-US"/>
          </a:p>
        </p:txBody>
      </p:sp>
    </p:spTree>
    <p:extLst>
      <p:ext uri="{BB962C8B-B14F-4D97-AF65-F5344CB8AC3E}">
        <p14:creationId xmlns:p14="http://schemas.microsoft.com/office/powerpoint/2010/main" val="1171077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17</a:t>
            </a:fld>
            <a:endParaRPr lang="en-US"/>
          </a:p>
        </p:txBody>
      </p:sp>
    </p:spTree>
    <p:extLst>
      <p:ext uri="{BB962C8B-B14F-4D97-AF65-F5344CB8AC3E}">
        <p14:creationId xmlns:p14="http://schemas.microsoft.com/office/powerpoint/2010/main" val="3801043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18</a:t>
            </a:fld>
            <a:endParaRPr lang="en-US"/>
          </a:p>
        </p:txBody>
      </p:sp>
    </p:spTree>
    <p:extLst>
      <p:ext uri="{BB962C8B-B14F-4D97-AF65-F5344CB8AC3E}">
        <p14:creationId xmlns:p14="http://schemas.microsoft.com/office/powerpoint/2010/main" val="531253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19</a:t>
            </a:fld>
            <a:endParaRPr lang="en-US"/>
          </a:p>
        </p:txBody>
      </p:sp>
    </p:spTree>
    <p:extLst>
      <p:ext uri="{BB962C8B-B14F-4D97-AF65-F5344CB8AC3E}">
        <p14:creationId xmlns:p14="http://schemas.microsoft.com/office/powerpoint/2010/main" val="3303444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20</a:t>
            </a:fld>
            <a:endParaRPr lang="en-US"/>
          </a:p>
        </p:txBody>
      </p:sp>
    </p:spTree>
    <p:extLst>
      <p:ext uri="{BB962C8B-B14F-4D97-AF65-F5344CB8AC3E}">
        <p14:creationId xmlns:p14="http://schemas.microsoft.com/office/powerpoint/2010/main" val="3734497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21</a:t>
            </a:fld>
            <a:endParaRPr lang="en-US"/>
          </a:p>
        </p:txBody>
      </p:sp>
    </p:spTree>
    <p:extLst>
      <p:ext uri="{BB962C8B-B14F-4D97-AF65-F5344CB8AC3E}">
        <p14:creationId xmlns:p14="http://schemas.microsoft.com/office/powerpoint/2010/main" val="124165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22</a:t>
            </a:fld>
            <a:endParaRPr lang="en-US"/>
          </a:p>
        </p:txBody>
      </p:sp>
    </p:spTree>
    <p:extLst>
      <p:ext uri="{BB962C8B-B14F-4D97-AF65-F5344CB8AC3E}">
        <p14:creationId xmlns:p14="http://schemas.microsoft.com/office/powerpoint/2010/main" val="1851289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23</a:t>
            </a:fld>
            <a:endParaRPr lang="en-US"/>
          </a:p>
        </p:txBody>
      </p:sp>
    </p:spTree>
    <p:extLst>
      <p:ext uri="{BB962C8B-B14F-4D97-AF65-F5344CB8AC3E}">
        <p14:creationId xmlns:p14="http://schemas.microsoft.com/office/powerpoint/2010/main" val="2299117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24</a:t>
            </a:fld>
            <a:endParaRPr lang="en-US"/>
          </a:p>
        </p:txBody>
      </p:sp>
    </p:spTree>
    <p:extLst>
      <p:ext uri="{BB962C8B-B14F-4D97-AF65-F5344CB8AC3E}">
        <p14:creationId xmlns:p14="http://schemas.microsoft.com/office/powerpoint/2010/main" val="1167377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25</a:t>
            </a:fld>
            <a:endParaRPr lang="en-US"/>
          </a:p>
        </p:txBody>
      </p:sp>
    </p:spTree>
    <p:extLst>
      <p:ext uri="{BB962C8B-B14F-4D97-AF65-F5344CB8AC3E}">
        <p14:creationId xmlns:p14="http://schemas.microsoft.com/office/powerpoint/2010/main" val="4122109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26</a:t>
            </a:fld>
            <a:endParaRPr lang="en-US"/>
          </a:p>
        </p:txBody>
      </p:sp>
    </p:spTree>
    <p:extLst>
      <p:ext uri="{BB962C8B-B14F-4D97-AF65-F5344CB8AC3E}">
        <p14:creationId xmlns:p14="http://schemas.microsoft.com/office/powerpoint/2010/main" val="840342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27</a:t>
            </a:fld>
            <a:endParaRPr lang="en-US"/>
          </a:p>
        </p:txBody>
      </p:sp>
    </p:spTree>
    <p:extLst>
      <p:ext uri="{BB962C8B-B14F-4D97-AF65-F5344CB8AC3E}">
        <p14:creationId xmlns:p14="http://schemas.microsoft.com/office/powerpoint/2010/main" val="1474190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28</a:t>
            </a:fld>
            <a:endParaRPr lang="en-US"/>
          </a:p>
        </p:txBody>
      </p:sp>
    </p:spTree>
    <p:extLst>
      <p:ext uri="{BB962C8B-B14F-4D97-AF65-F5344CB8AC3E}">
        <p14:creationId xmlns:p14="http://schemas.microsoft.com/office/powerpoint/2010/main" val="8965810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29</a:t>
            </a:fld>
            <a:endParaRPr lang="en-US"/>
          </a:p>
        </p:txBody>
      </p:sp>
    </p:spTree>
    <p:extLst>
      <p:ext uri="{BB962C8B-B14F-4D97-AF65-F5344CB8AC3E}">
        <p14:creationId xmlns:p14="http://schemas.microsoft.com/office/powerpoint/2010/main" val="1278891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30</a:t>
            </a:fld>
            <a:endParaRPr lang="en-US"/>
          </a:p>
        </p:txBody>
      </p:sp>
    </p:spTree>
    <p:extLst>
      <p:ext uri="{BB962C8B-B14F-4D97-AF65-F5344CB8AC3E}">
        <p14:creationId xmlns:p14="http://schemas.microsoft.com/office/powerpoint/2010/main" val="231254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31</a:t>
            </a:fld>
            <a:endParaRPr lang="en-US"/>
          </a:p>
        </p:txBody>
      </p:sp>
    </p:spTree>
    <p:extLst>
      <p:ext uri="{BB962C8B-B14F-4D97-AF65-F5344CB8AC3E}">
        <p14:creationId xmlns:p14="http://schemas.microsoft.com/office/powerpoint/2010/main" val="3394942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32</a:t>
            </a:fld>
            <a:endParaRPr lang="en-US"/>
          </a:p>
        </p:txBody>
      </p:sp>
    </p:spTree>
    <p:extLst>
      <p:ext uri="{BB962C8B-B14F-4D97-AF65-F5344CB8AC3E}">
        <p14:creationId xmlns:p14="http://schemas.microsoft.com/office/powerpoint/2010/main" val="25473047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33</a:t>
            </a:fld>
            <a:endParaRPr lang="en-US"/>
          </a:p>
        </p:txBody>
      </p:sp>
    </p:spTree>
    <p:extLst>
      <p:ext uri="{BB962C8B-B14F-4D97-AF65-F5344CB8AC3E}">
        <p14:creationId xmlns:p14="http://schemas.microsoft.com/office/powerpoint/2010/main" val="2044085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34</a:t>
            </a:fld>
            <a:endParaRPr lang="en-US"/>
          </a:p>
        </p:txBody>
      </p:sp>
    </p:spTree>
    <p:extLst>
      <p:ext uri="{BB962C8B-B14F-4D97-AF65-F5344CB8AC3E}">
        <p14:creationId xmlns:p14="http://schemas.microsoft.com/office/powerpoint/2010/main" val="1358656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35</a:t>
            </a:fld>
            <a:endParaRPr lang="en-US"/>
          </a:p>
        </p:txBody>
      </p:sp>
    </p:spTree>
    <p:extLst>
      <p:ext uri="{BB962C8B-B14F-4D97-AF65-F5344CB8AC3E}">
        <p14:creationId xmlns:p14="http://schemas.microsoft.com/office/powerpoint/2010/main" val="421964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36</a:t>
            </a:fld>
            <a:endParaRPr lang="en-US"/>
          </a:p>
        </p:txBody>
      </p:sp>
    </p:spTree>
    <p:extLst>
      <p:ext uri="{BB962C8B-B14F-4D97-AF65-F5344CB8AC3E}">
        <p14:creationId xmlns:p14="http://schemas.microsoft.com/office/powerpoint/2010/main" val="1020931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37</a:t>
            </a:fld>
            <a:endParaRPr lang="en-US"/>
          </a:p>
        </p:txBody>
      </p:sp>
    </p:spTree>
    <p:extLst>
      <p:ext uri="{BB962C8B-B14F-4D97-AF65-F5344CB8AC3E}">
        <p14:creationId xmlns:p14="http://schemas.microsoft.com/office/powerpoint/2010/main" val="29932997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38</a:t>
            </a:fld>
            <a:endParaRPr lang="en-US"/>
          </a:p>
        </p:txBody>
      </p:sp>
    </p:spTree>
    <p:extLst>
      <p:ext uri="{BB962C8B-B14F-4D97-AF65-F5344CB8AC3E}">
        <p14:creationId xmlns:p14="http://schemas.microsoft.com/office/powerpoint/2010/main" val="4247374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39</a:t>
            </a:fld>
            <a:endParaRPr lang="en-US"/>
          </a:p>
        </p:txBody>
      </p:sp>
    </p:spTree>
    <p:extLst>
      <p:ext uri="{BB962C8B-B14F-4D97-AF65-F5344CB8AC3E}">
        <p14:creationId xmlns:p14="http://schemas.microsoft.com/office/powerpoint/2010/main" val="36344076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40</a:t>
            </a:fld>
            <a:endParaRPr lang="en-US"/>
          </a:p>
        </p:txBody>
      </p:sp>
    </p:spTree>
    <p:extLst>
      <p:ext uri="{BB962C8B-B14F-4D97-AF65-F5344CB8AC3E}">
        <p14:creationId xmlns:p14="http://schemas.microsoft.com/office/powerpoint/2010/main" val="2712638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41</a:t>
            </a:fld>
            <a:endParaRPr lang="en-US"/>
          </a:p>
        </p:txBody>
      </p:sp>
    </p:spTree>
    <p:extLst>
      <p:ext uri="{BB962C8B-B14F-4D97-AF65-F5344CB8AC3E}">
        <p14:creationId xmlns:p14="http://schemas.microsoft.com/office/powerpoint/2010/main" val="5207957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42</a:t>
            </a:fld>
            <a:endParaRPr lang="en-US"/>
          </a:p>
        </p:txBody>
      </p:sp>
    </p:spTree>
    <p:extLst>
      <p:ext uri="{BB962C8B-B14F-4D97-AF65-F5344CB8AC3E}">
        <p14:creationId xmlns:p14="http://schemas.microsoft.com/office/powerpoint/2010/main" val="24393470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43</a:t>
            </a:fld>
            <a:endParaRPr lang="en-US"/>
          </a:p>
        </p:txBody>
      </p:sp>
    </p:spTree>
    <p:extLst>
      <p:ext uri="{BB962C8B-B14F-4D97-AF65-F5344CB8AC3E}">
        <p14:creationId xmlns:p14="http://schemas.microsoft.com/office/powerpoint/2010/main" val="39975987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44</a:t>
            </a:fld>
            <a:endParaRPr lang="en-US"/>
          </a:p>
        </p:txBody>
      </p:sp>
    </p:spTree>
    <p:extLst>
      <p:ext uri="{BB962C8B-B14F-4D97-AF65-F5344CB8AC3E}">
        <p14:creationId xmlns:p14="http://schemas.microsoft.com/office/powerpoint/2010/main" val="5347185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45</a:t>
            </a:fld>
            <a:endParaRPr lang="en-US"/>
          </a:p>
        </p:txBody>
      </p:sp>
    </p:spTree>
    <p:extLst>
      <p:ext uri="{BB962C8B-B14F-4D97-AF65-F5344CB8AC3E}">
        <p14:creationId xmlns:p14="http://schemas.microsoft.com/office/powerpoint/2010/main" val="42516353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46</a:t>
            </a:fld>
            <a:endParaRPr lang="en-US"/>
          </a:p>
        </p:txBody>
      </p:sp>
    </p:spTree>
    <p:extLst>
      <p:ext uri="{BB962C8B-B14F-4D97-AF65-F5344CB8AC3E}">
        <p14:creationId xmlns:p14="http://schemas.microsoft.com/office/powerpoint/2010/main" val="28424871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47</a:t>
            </a:fld>
            <a:endParaRPr lang="en-US"/>
          </a:p>
        </p:txBody>
      </p:sp>
    </p:spTree>
    <p:extLst>
      <p:ext uri="{BB962C8B-B14F-4D97-AF65-F5344CB8AC3E}">
        <p14:creationId xmlns:p14="http://schemas.microsoft.com/office/powerpoint/2010/main" val="7457338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48</a:t>
            </a:fld>
            <a:endParaRPr lang="en-US"/>
          </a:p>
        </p:txBody>
      </p:sp>
    </p:spTree>
    <p:extLst>
      <p:ext uri="{BB962C8B-B14F-4D97-AF65-F5344CB8AC3E}">
        <p14:creationId xmlns:p14="http://schemas.microsoft.com/office/powerpoint/2010/main" val="20718738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49</a:t>
            </a:fld>
            <a:endParaRPr lang="en-US"/>
          </a:p>
        </p:txBody>
      </p:sp>
    </p:spTree>
    <p:extLst>
      <p:ext uri="{BB962C8B-B14F-4D97-AF65-F5344CB8AC3E}">
        <p14:creationId xmlns:p14="http://schemas.microsoft.com/office/powerpoint/2010/main" val="8669587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50</a:t>
            </a:fld>
            <a:endParaRPr lang="en-US"/>
          </a:p>
        </p:txBody>
      </p:sp>
    </p:spTree>
    <p:extLst>
      <p:ext uri="{BB962C8B-B14F-4D97-AF65-F5344CB8AC3E}">
        <p14:creationId xmlns:p14="http://schemas.microsoft.com/office/powerpoint/2010/main" val="41100527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51</a:t>
            </a:fld>
            <a:endParaRPr lang="en-US"/>
          </a:p>
        </p:txBody>
      </p:sp>
    </p:spTree>
    <p:extLst>
      <p:ext uri="{BB962C8B-B14F-4D97-AF65-F5344CB8AC3E}">
        <p14:creationId xmlns:p14="http://schemas.microsoft.com/office/powerpoint/2010/main" val="35173179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52</a:t>
            </a:fld>
            <a:endParaRPr lang="en-US"/>
          </a:p>
        </p:txBody>
      </p:sp>
    </p:spTree>
    <p:extLst>
      <p:ext uri="{BB962C8B-B14F-4D97-AF65-F5344CB8AC3E}">
        <p14:creationId xmlns:p14="http://schemas.microsoft.com/office/powerpoint/2010/main" val="26293754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53</a:t>
            </a:fld>
            <a:endParaRPr lang="en-US"/>
          </a:p>
        </p:txBody>
      </p:sp>
    </p:spTree>
    <p:extLst>
      <p:ext uri="{BB962C8B-B14F-4D97-AF65-F5344CB8AC3E}">
        <p14:creationId xmlns:p14="http://schemas.microsoft.com/office/powerpoint/2010/main" val="14547632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6927B7-C57B-480D-9C3A-36B92E6C8329}" type="slidenum">
              <a:rPr lang="en-US" smtClean="0"/>
              <a:t>54</a:t>
            </a:fld>
            <a:endParaRPr lang="en-US"/>
          </a:p>
        </p:txBody>
      </p:sp>
    </p:spTree>
    <p:extLst>
      <p:ext uri="{BB962C8B-B14F-4D97-AF65-F5344CB8AC3E}">
        <p14:creationId xmlns:p14="http://schemas.microsoft.com/office/powerpoint/2010/main" val="24041234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76DE24-7038-46CC-A971-D7E42BDD4B19}"/>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3185281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D7810D-CC46-47E0-B6A4-1A04F2D094C6}"/>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331421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7044D7-7388-4AB2-AF4E-8B6253059473}"/>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2443674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CC7F8A-0324-468E-86AA-E47708E4183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386690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56091" y="1378153"/>
            <a:ext cx="8458200" cy="5104810"/>
          </a:xfrm>
        </p:spPr>
        <p:txBody>
          <a:bodyPr>
            <a:noAutofit/>
          </a:bodyPr>
          <a:lstStyle>
            <a:lvl1pPr>
              <a:lnSpc>
                <a:spcPct val="100000"/>
              </a:lnSpc>
              <a:spcBef>
                <a:spcPts val="0"/>
              </a:spcBef>
              <a:defRPr sz="3200"/>
            </a:lvl1pPr>
            <a:lvl2pPr marL="685800" indent="-228600">
              <a:lnSpc>
                <a:spcPct val="100000"/>
              </a:lnSpc>
              <a:spcBef>
                <a:spcPts val="0"/>
              </a:spcBef>
              <a:buFont typeface="Arial" panose="020B0604020202020204" pitchFamily="34" charset="0"/>
              <a:buChar char="−"/>
              <a:defRPr sz="2800"/>
            </a:lvl2pPr>
            <a:lvl3pPr>
              <a:lnSpc>
                <a:spcPct val="100000"/>
              </a:lnSpc>
              <a:spcBef>
                <a:spcPts val="0"/>
              </a:spcBef>
              <a:defRPr sz="2600"/>
            </a:lvl3pPr>
            <a:lvl4pPr marL="1600200" indent="-228600">
              <a:lnSpc>
                <a:spcPct val="100000"/>
              </a:lnSpc>
              <a:spcBef>
                <a:spcPts val="0"/>
              </a:spcBef>
              <a:buFont typeface="Arial" panose="020B0604020202020204" pitchFamily="34" charset="0"/>
              <a:buChar char="−"/>
              <a:defRPr sz="2400"/>
            </a:lvl4pPr>
            <a:lvl5pPr>
              <a:lnSpc>
                <a:spcPct val="100000"/>
              </a:lnSpc>
              <a:spcBef>
                <a:spcPts val="0"/>
              </a:spcBef>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9F46A159-E9AE-4A02-A4C2-CE5DCDF66B0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
        <p:nvSpPr>
          <p:cNvPr id="9" name="TextBox 8">
            <a:extLst>
              <a:ext uri="{FF2B5EF4-FFF2-40B4-BE49-F238E27FC236}">
                <a16:creationId xmlns:a16="http://schemas.microsoft.com/office/drawing/2014/main" id="{43A7C07F-45DE-42D4-99A7-A1C1A5ACEB64}"/>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spTree>
    <p:extLst>
      <p:ext uri="{BB962C8B-B14F-4D97-AF65-F5344CB8AC3E}">
        <p14:creationId xmlns:p14="http://schemas.microsoft.com/office/powerpoint/2010/main" val="23231719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8" y="13718"/>
            <a:ext cx="9143244" cy="130864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3378"/>
            <a:ext cx="7882304" cy="49399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950320" y="6482963"/>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48F1F887-858F-4985-93C6-2BAF566F5932}" type="slidenum">
              <a:rPr lang="en-US" smtClean="0"/>
              <a:pPr/>
              <a:t>‹#›</a:t>
            </a:fld>
            <a:endParaRPr lang="en-US" dirty="0"/>
          </a:p>
        </p:txBody>
      </p:sp>
    </p:spTree>
    <p:extLst>
      <p:ext uri="{BB962C8B-B14F-4D97-AF65-F5344CB8AC3E}">
        <p14:creationId xmlns:p14="http://schemas.microsoft.com/office/powerpoint/2010/main" val="758375692"/>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75" r:id="rId3"/>
    <p:sldLayoutId id="2147483677" r:id="rId4"/>
    <p:sldLayoutId id="2147483662" r:id="rId5"/>
  </p:sldLayoutIdLst>
  <p:txStyles>
    <p:titleStyle>
      <a:lvl1pPr algn="ctr" defTabSz="914400" rtl="0" eaLnBrk="1" latinLnBrk="0" hangingPunct="1">
        <a:lnSpc>
          <a:spcPct val="90000"/>
        </a:lnSpc>
        <a:spcBef>
          <a:spcPct val="0"/>
        </a:spcBef>
        <a:buNone/>
        <a:defRPr sz="44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slide" Target="slide32.xml"/><Relationship Id="rId4" Type="http://schemas.openxmlformats.org/officeDocument/2006/relationships/slide" Target="slide14.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50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lstStyle/>
          <a:p>
            <a:r>
              <a:rPr lang="en-US" dirty="0">
                <a:sym typeface="Arial"/>
              </a:rPr>
              <a:t>To describe the purpose of accounting and financial reporting.</a:t>
            </a:r>
          </a:p>
          <a:p>
            <a:r>
              <a:rPr lang="en-US" dirty="0">
                <a:sym typeface="Arial"/>
              </a:rPr>
              <a:t>To explain the significance of generally accepted accounting principles (GAAP).</a:t>
            </a:r>
          </a:p>
          <a:p>
            <a:r>
              <a:rPr lang="en-US" dirty="0">
                <a:sym typeface="Arial"/>
              </a:rPr>
              <a:t>To identify the role which ethical and social responsibility plays in accounting.</a:t>
            </a:r>
          </a:p>
          <a:p>
            <a:r>
              <a:rPr lang="en-US" dirty="0">
                <a:sym typeface="Arial"/>
              </a:rPr>
              <a:t>To discover accounting certification programs and careers.</a:t>
            </a:r>
          </a:p>
          <a:p>
            <a:endParaRPr lang="en-US" dirty="0"/>
          </a:p>
        </p:txBody>
      </p:sp>
    </p:spTree>
    <p:extLst>
      <p:ext uri="{BB962C8B-B14F-4D97-AF65-F5344CB8AC3E}">
        <p14:creationId xmlns:p14="http://schemas.microsoft.com/office/powerpoint/2010/main" val="385016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Menu</a:t>
            </a:r>
          </a:p>
        </p:txBody>
      </p:sp>
      <p:sp>
        <p:nvSpPr>
          <p:cNvPr id="3" name="Content Placeholder 2"/>
          <p:cNvSpPr>
            <a:spLocks noGrp="1"/>
          </p:cNvSpPr>
          <p:nvPr>
            <p:ph idx="1"/>
          </p:nvPr>
        </p:nvSpPr>
        <p:spPr/>
        <p:txBody>
          <a:bodyPr/>
          <a:lstStyle/>
          <a:p>
            <a:pPr marL="2171700" indent="-342900"/>
            <a:endParaRPr lang="en-US" dirty="0"/>
          </a:p>
          <a:p>
            <a:pPr marL="2171700" indent="-342900"/>
            <a:endParaRPr lang="en-US" dirty="0"/>
          </a:p>
          <a:p>
            <a:pPr marL="2171700" indent="-342900"/>
            <a:r>
              <a:rPr lang="en-US" dirty="0"/>
              <a:t>What is Accounting?</a:t>
            </a:r>
          </a:p>
          <a:p>
            <a:pPr marL="2171700" indent="-342900"/>
            <a:endParaRPr lang="en-US" dirty="0"/>
          </a:p>
          <a:p>
            <a:pPr marL="2171700" indent="-342900"/>
            <a:r>
              <a:rPr lang="en-US" dirty="0"/>
              <a:t>Accounting Process</a:t>
            </a:r>
          </a:p>
          <a:p>
            <a:pPr marL="2171700" indent="-342900"/>
            <a:endParaRPr lang="en-US" dirty="0"/>
          </a:p>
          <a:p>
            <a:pPr marL="2171700" indent="-342900"/>
            <a:r>
              <a:rPr lang="en-US" dirty="0"/>
              <a:t>Careers</a:t>
            </a:r>
          </a:p>
        </p:txBody>
      </p:sp>
      <p:sp>
        <p:nvSpPr>
          <p:cNvPr id="6" name="Round Diagonal Corner Rectangle 5">
            <a:hlinkClick r:id="rId3" action="ppaction://hlinksldjump"/>
          </p:cNvPr>
          <p:cNvSpPr/>
          <p:nvPr/>
        </p:nvSpPr>
        <p:spPr>
          <a:xfrm>
            <a:off x="1802421" y="2373924"/>
            <a:ext cx="668215" cy="545123"/>
          </a:xfrm>
          <a:prstGeom prst="round2DiagRect">
            <a:avLst/>
          </a:prstGeom>
          <a:solidFill>
            <a:srgbClr val="3356EB"/>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 Diagonal Corner Rectangle 6">
            <a:hlinkClick r:id="rId4" action="ppaction://hlinksldjump"/>
          </p:cNvPr>
          <p:cNvSpPr/>
          <p:nvPr/>
        </p:nvSpPr>
        <p:spPr>
          <a:xfrm>
            <a:off x="1802421" y="3352111"/>
            <a:ext cx="668215" cy="545123"/>
          </a:xfrm>
          <a:prstGeom prst="round2DiagRect">
            <a:avLst/>
          </a:prstGeom>
          <a:solidFill>
            <a:srgbClr val="3356EB"/>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 Diagonal Corner Rectangle 7">
            <a:hlinkClick r:id="rId5" action="ppaction://hlinksldjump"/>
          </p:cNvPr>
          <p:cNvSpPr/>
          <p:nvPr/>
        </p:nvSpPr>
        <p:spPr>
          <a:xfrm>
            <a:off x="1802420" y="4328056"/>
            <a:ext cx="668215" cy="545123"/>
          </a:xfrm>
          <a:prstGeom prst="round2DiagRect">
            <a:avLst/>
          </a:prstGeom>
          <a:solidFill>
            <a:srgbClr val="3356EB"/>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2760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action="ppaction://hlinksldjump"/>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8624" y="6136992"/>
            <a:ext cx="950976" cy="713232"/>
          </a:xfrm>
          <a:prstGeom prst="rect">
            <a:avLst/>
          </a:prstGeom>
        </p:spPr>
      </p:pic>
    </p:spTree>
    <p:extLst>
      <p:ext uri="{BB962C8B-B14F-4D97-AF65-F5344CB8AC3E}">
        <p14:creationId xmlns:p14="http://schemas.microsoft.com/office/powerpoint/2010/main" val="4163634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Accounting</a:t>
            </a:r>
          </a:p>
        </p:txBody>
      </p:sp>
      <p:sp>
        <p:nvSpPr>
          <p:cNvPr id="3" name="Content Placeholder 2"/>
          <p:cNvSpPr>
            <a:spLocks noGrp="1"/>
          </p:cNvSpPr>
          <p:nvPr>
            <p:ph idx="1"/>
          </p:nvPr>
        </p:nvSpPr>
        <p:spPr/>
        <p:txBody>
          <a:bodyPr/>
          <a:lstStyle/>
          <a:p>
            <a:pPr lvl="0"/>
            <a:r>
              <a:rPr lang="en-US" dirty="0">
                <a:sym typeface="Arial"/>
              </a:rPr>
              <a:t>Is the process of retrieving, recording, storing and summarizing financial transactions for a business</a:t>
            </a:r>
          </a:p>
          <a:p>
            <a:pPr lvl="1"/>
            <a:r>
              <a:rPr lang="en-US" dirty="0">
                <a:sym typeface="Arial"/>
              </a:rPr>
              <a:t>accounting information                                              is also used for                                                          analysis and decision                                            making</a:t>
            </a:r>
          </a:p>
          <a:p>
            <a:endParaRPr lang="en-US" dirty="0"/>
          </a:p>
        </p:txBody>
      </p:sp>
      <p:sp>
        <p:nvSpPr>
          <p:cNvPr id="4" name="TextBox 3"/>
          <p:cNvSpPr txBox="1"/>
          <p:nvPr/>
        </p:nvSpPr>
        <p:spPr>
          <a:xfrm>
            <a:off x="158262" y="5848108"/>
            <a:ext cx="8853853" cy="646331"/>
          </a:xfrm>
          <a:prstGeom prst="rect">
            <a:avLst/>
          </a:prstGeom>
          <a:solidFill>
            <a:srgbClr val="032EE6"/>
          </a:solidFill>
        </p:spPr>
        <p:txBody>
          <a:bodyPr wrap="square" rtlCol="0">
            <a:spAutoFit/>
          </a:bodyPr>
          <a:lstStyle/>
          <a:p>
            <a:pPr lvl="0"/>
            <a:r>
              <a:rPr lang="en-US" b="1" i="0" u="none" strike="noStrike" cap="none" dirty="0">
                <a:solidFill>
                  <a:schemeClr val="bg1"/>
                </a:solidFill>
                <a:effectLst>
                  <a:outerShdw blurRad="38100" dist="38100" dir="2700000" algn="tl">
                    <a:srgbClr val="000000">
                      <a:alpha val="43137"/>
                    </a:srgbClr>
                  </a:outerShdw>
                </a:effectLst>
                <a:latin typeface="Arial"/>
                <a:ea typeface="Arial"/>
                <a:cs typeface="Arial"/>
                <a:sym typeface="Arial"/>
              </a:rPr>
              <a:t>Bookkeeping vs. Accounting: </a:t>
            </a:r>
            <a:r>
              <a:rPr lang="en-US" b="0" i="0" u="none" strike="noStrike" cap="none" dirty="0">
                <a:solidFill>
                  <a:schemeClr val="bg1"/>
                </a:solidFill>
                <a:latin typeface="Arial"/>
                <a:ea typeface="Arial"/>
                <a:cs typeface="Arial"/>
                <a:sym typeface="Arial"/>
              </a:rPr>
              <a:t>Bookkeeping is the process of recording daily business transactions which is only </a:t>
            </a:r>
            <a:r>
              <a:rPr lang="en-US" b="0" i="1" u="none" strike="noStrike" cap="none" dirty="0">
                <a:solidFill>
                  <a:schemeClr val="bg1"/>
                </a:solidFill>
                <a:latin typeface="Arial"/>
                <a:ea typeface="Arial"/>
                <a:cs typeface="Arial"/>
                <a:sym typeface="Arial"/>
              </a:rPr>
              <a:t>one part </a:t>
            </a:r>
            <a:r>
              <a:rPr lang="en-US" b="0" i="0" u="none" strike="noStrike" cap="none" dirty="0">
                <a:solidFill>
                  <a:schemeClr val="bg1"/>
                </a:solidFill>
                <a:latin typeface="Arial"/>
                <a:ea typeface="Arial"/>
                <a:cs typeface="Arial"/>
                <a:sym typeface="Arial"/>
              </a:rPr>
              <a:t>of the accounting process. </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7169" y="3121547"/>
            <a:ext cx="3679466" cy="2454204"/>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036015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Accounting Systems</a:t>
            </a:r>
          </a:p>
        </p:txBody>
      </p:sp>
      <p:sp>
        <p:nvSpPr>
          <p:cNvPr id="3" name="Content Placeholder 2"/>
          <p:cNvSpPr>
            <a:spLocks noGrp="1"/>
          </p:cNvSpPr>
          <p:nvPr>
            <p:ph idx="1"/>
          </p:nvPr>
        </p:nvSpPr>
        <p:spPr/>
        <p:txBody>
          <a:bodyPr/>
          <a:lstStyle/>
          <a:p>
            <a:r>
              <a:rPr lang="en-US" dirty="0"/>
              <a:t>Include:</a:t>
            </a:r>
          </a:p>
          <a:p>
            <a:pPr lvl="1"/>
            <a:r>
              <a:rPr lang="en-US" dirty="0"/>
              <a:t>manual</a:t>
            </a:r>
          </a:p>
          <a:p>
            <a:pPr lvl="2"/>
            <a:r>
              <a:rPr lang="en-US" dirty="0"/>
              <a:t>maintaining accounts by hand</a:t>
            </a:r>
          </a:p>
          <a:p>
            <a:pPr lvl="1"/>
            <a:r>
              <a:rPr lang="en-US" dirty="0"/>
              <a:t>computer</a:t>
            </a:r>
          </a:p>
          <a:p>
            <a:pPr lvl="2"/>
            <a:r>
              <a:rPr lang="en-US" dirty="0"/>
              <a:t>maintaining accounts with the help of computer software</a:t>
            </a:r>
          </a:p>
          <a:p>
            <a:pPr lvl="3"/>
            <a:r>
              <a:rPr lang="en-US" dirty="0"/>
              <a:t>for example:</a:t>
            </a:r>
          </a:p>
          <a:p>
            <a:pPr lvl="4"/>
            <a:r>
              <a:rPr lang="en-US" dirty="0"/>
              <a:t>QuickBooks</a:t>
            </a:r>
            <a:r>
              <a:rPr lang="en-US" baseline="30000" dirty="0"/>
              <a:t>® </a:t>
            </a:r>
          </a:p>
          <a:p>
            <a:pPr lvl="4"/>
            <a:r>
              <a:rPr lang="en-US" dirty="0"/>
              <a:t>Sage 50 Accounting</a:t>
            </a:r>
            <a:r>
              <a:rPr lang="en-US" baseline="30000" dirty="0"/>
              <a:t>®</a:t>
            </a:r>
          </a:p>
        </p:txBody>
      </p:sp>
    </p:spTree>
    <p:extLst>
      <p:ext uri="{BB962C8B-B14F-4D97-AF65-F5344CB8AC3E}">
        <p14:creationId xmlns:p14="http://schemas.microsoft.com/office/powerpoint/2010/main" val="4244871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Purposes of Accounting</a:t>
            </a:r>
          </a:p>
        </p:txBody>
      </p:sp>
      <p:sp>
        <p:nvSpPr>
          <p:cNvPr id="3" name="Content Placeholder 2"/>
          <p:cNvSpPr>
            <a:spLocks noGrp="1"/>
          </p:cNvSpPr>
          <p:nvPr>
            <p:ph idx="1"/>
          </p:nvPr>
        </p:nvSpPr>
        <p:spPr/>
        <p:txBody>
          <a:bodyPr/>
          <a:lstStyle/>
          <a:p>
            <a:r>
              <a:rPr lang="en-US" dirty="0"/>
              <a:t>Includes:</a:t>
            </a:r>
          </a:p>
          <a:p>
            <a:pPr lvl="1"/>
            <a:r>
              <a:rPr lang="en-US" dirty="0"/>
              <a:t>helping management determine the health of a business</a:t>
            </a:r>
          </a:p>
          <a:p>
            <a:pPr lvl="2"/>
            <a:r>
              <a:rPr lang="en-US" dirty="0"/>
              <a:t>managers use the information to determine if the company is financially stable which helps them make decisions such as borrowing money or expanding the business</a:t>
            </a:r>
          </a:p>
          <a:p>
            <a:pPr lvl="1"/>
            <a:r>
              <a:rPr lang="en-US" dirty="0"/>
              <a:t>tracking resources</a:t>
            </a:r>
          </a:p>
          <a:p>
            <a:pPr lvl="2"/>
            <a:r>
              <a:rPr lang="en-US" dirty="0"/>
              <a:t>helps a company keep track of the goods they have on hand as well as the cost of storing and selling these goods</a:t>
            </a:r>
          </a:p>
        </p:txBody>
      </p:sp>
    </p:spTree>
    <p:extLst>
      <p:ext uri="{BB962C8B-B14F-4D97-AF65-F5344CB8AC3E}">
        <p14:creationId xmlns:p14="http://schemas.microsoft.com/office/powerpoint/2010/main" val="1394000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Purposes of Accounting</a:t>
            </a:r>
          </a:p>
        </p:txBody>
      </p:sp>
      <p:sp>
        <p:nvSpPr>
          <p:cNvPr id="3" name="Content Placeholder 2"/>
          <p:cNvSpPr>
            <a:spLocks noGrp="1"/>
          </p:cNvSpPr>
          <p:nvPr>
            <p:ph idx="1"/>
          </p:nvPr>
        </p:nvSpPr>
        <p:spPr/>
        <p:txBody>
          <a:bodyPr/>
          <a:lstStyle/>
          <a:p>
            <a:r>
              <a:rPr lang="en-US" dirty="0"/>
              <a:t>Includes:</a:t>
            </a:r>
          </a:p>
          <a:p>
            <a:pPr lvl="1"/>
            <a:r>
              <a:rPr lang="en-US" dirty="0"/>
              <a:t>providing stakeholders with financial information</a:t>
            </a:r>
          </a:p>
          <a:p>
            <a:pPr lvl="2"/>
            <a:r>
              <a:rPr lang="en-US" dirty="0"/>
              <a:t>creates records which can help stakeholders make decisions about the company</a:t>
            </a:r>
          </a:p>
          <a:p>
            <a:pPr lvl="2"/>
            <a:r>
              <a:rPr lang="en-US" dirty="0"/>
              <a:t>stakeholder - person who has an interest in a company</a:t>
            </a:r>
          </a:p>
          <a:p>
            <a:pPr lvl="3"/>
            <a:r>
              <a:rPr lang="en-US" dirty="0"/>
              <a:t>for example: </a:t>
            </a:r>
          </a:p>
          <a:p>
            <a:pPr lvl="4"/>
            <a:r>
              <a:rPr lang="en-US" dirty="0"/>
              <a:t>investors in companies as well as employees, customers and anyone who has an interest in a company are considered stakeholders</a:t>
            </a:r>
          </a:p>
          <a:p>
            <a:endParaRPr lang="en-US" dirty="0"/>
          </a:p>
        </p:txBody>
      </p:sp>
    </p:spTree>
    <p:extLst>
      <p:ext uri="{BB962C8B-B14F-4D97-AF65-F5344CB8AC3E}">
        <p14:creationId xmlns:p14="http://schemas.microsoft.com/office/powerpoint/2010/main" val="2661100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Purposes of Accounting</a:t>
            </a:r>
          </a:p>
        </p:txBody>
      </p:sp>
      <p:sp>
        <p:nvSpPr>
          <p:cNvPr id="3" name="Content Placeholder 2"/>
          <p:cNvSpPr>
            <a:spLocks noGrp="1"/>
          </p:cNvSpPr>
          <p:nvPr>
            <p:ph idx="1"/>
          </p:nvPr>
        </p:nvSpPr>
        <p:spPr/>
        <p:txBody>
          <a:bodyPr/>
          <a:lstStyle/>
          <a:p>
            <a:r>
              <a:rPr lang="en-US" dirty="0"/>
              <a:t>Includes:</a:t>
            </a:r>
          </a:p>
          <a:p>
            <a:pPr lvl="1"/>
            <a:r>
              <a:rPr lang="en-US" dirty="0"/>
              <a:t>aiding in maximizing company profits</a:t>
            </a:r>
          </a:p>
          <a:p>
            <a:pPr lvl="2"/>
            <a:r>
              <a:rPr lang="en-US" dirty="0"/>
              <a:t>accounting helps companies track profits and losses</a:t>
            </a:r>
          </a:p>
          <a:p>
            <a:endParaRPr lang="en-US" dirty="0"/>
          </a:p>
        </p:txBody>
      </p:sp>
      <p:sp>
        <p:nvSpPr>
          <p:cNvPr id="4" name="TextBox 3"/>
          <p:cNvSpPr txBox="1"/>
          <p:nvPr/>
        </p:nvSpPr>
        <p:spPr>
          <a:xfrm>
            <a:off x="164309" y="5571459"/>
            <a:ext cx="8830222" cy="923330"/>
          </a:xfrm>
          <a:prstGeom prst="rect">
            <a:avLst/>
          </a:prstGeom>
          <a:solidFill>
            <a:srgbClr val="032EE6"/>
          </a:solidFill>
        </p:spPr>
        <p:txBody>
          <a:bodyPr wrap="square" rtlCol="0">
            <a:spAutoFit/>
          </a:bodyPr>
          <a:lstStyle/>
          <a:p>
            <a:pPr lvl="0"/>
            <a:r>
              <a:rPr lang="en-US" b="1" i="0" u="none" strike="noStrike" cap="none" dirty="0">
                <a:solidFill>
                  <a:schemeClr val="bg1"/>
                </a:solidFill>
                <a:effectLst>
                  <a:outerShdw blurRad="38100" dist="38100" dir="2700000" algn="tl">
                    <a:srgbClr val="000000">
                      <a:alpha val="43137"/>
                    </a:srgbClr>
                  </a:outerShdw>
                </a:effectLst>
                <a:latin typeface="Arial"/>
                <a:ea typeface="Arial"/>
                <a:cs typeface="Arial"/>
                <a:sym typeface="Arial"/>
              </a:rPr>
              <a:t>Profit: </a:t>
            </a:r>
            <a:r>
              <a:rPr lang="en-US" dirty="0">
                <a:solidFill>
                  <a:schemeClr val="bg1"/>
                </a:solidFill>
                <a:latin typeface="Arial"/>
                <a:ea typeface="Arial"/>
                <a:cs typeface="Arial"/>
                <a:sym typeface="Arial"/>
              </a:rPr>
              <a:t>amount of money earned is greater than amount of money spent</a:t>
            </a:r>
            <a:br>
              <a:rPr lang="en-US" dirty="0">
                <a:solidFill>
                  <a:schemeClr val="bg1"/>
                </a:solidFill>
                <a:latin typeface="Arial"/>
                <a:ea typeface="Arial"/>
                <a:cs typeface="Arial"/>
                <a:sym typeface="Arial"/>
              </a:rPr>
            </a:br>
            <a:r>
              <a:rPr lang="en-US" b="1" dirty="0">
                <a:solidFill>
                  <a:schemeClr val="bg1"/>
                </a:solidFill>
                <a:effectLst>
                  <a:outerShdw blurRad="38100" dist="38100" dir="2700000" algn="tl">
                    <a:srgbClr val="000000">
                      <a:alpha val="43137"/>
                    </a:srgbClr>
                  </a:outerShdw>
                </a:effectLst>
                <a:latin typeface="Arial"/>
                <a:ea typeface="Arial"/>
                <a:cs typeface="Arial"/>
                <a:sym typeface="Arial"/>
              </a:rPr>
              <a:t>Loss: </a:t>
            </a:r>
            <a:r>
              <a:rPr lang="en-US" dirty="0">
                <a:solidFill>
                  <a:schemeClr val="bg1"/>
                </a:solidFill>
                <a:latin typeface="Arial"/>
                <a:ea typeface="Arial"/>
                <a:cs typeface="Arial"/>
                <a:sym typeface="Arial"/>
              </a:rPr>
              <a:t>amount of money earned is less than the amount of money spent; </a:t>
            </a:r>
            <a:r>
              <a:rPr lang="en-US" i="0" u="none" strike="noStrike" cap="none" dirty="0">
                <a:solidFill>
                  <a:schemeClr val="bg1"/>
                </a:solidFill>
                <a:latin typeface="Arial"/>
                <a:ea typeface="Arial"/>
                <a:cs typeface="Arial"/>
                <a:sym typeface="Arial"/>
              </a:rPr>
              <a:t>a loss occurs when there is no profit</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0558" y="2958017"/>
            <a:ext cx="3846095" cy="255765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901420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Accounting</a:t>
            </a:r>
          </a:p>
        </p:txBody>
      </p:sp>
      <p:sp>
        <p:nvSpPr>
          <p:cNvPr id="3" name="Content Placeholder 2"/>
          <p:cNvSpPr>
            <a:spLocks noGrp="1"/>
          </p:cNvSpPr>
          <p:nvPr>
            <p:ph idx="1"/>
          </p:nvPr>
        </p:nvSpPr>
        <p:spPr/>
        <p:txBody>
          <a:bodyPr/>
          <a:lstStyle/>
          <a:p>
            <a:r>
              <a:rPr lang="en-US" dirty="0"/>
              <a:t>Include:</a:t>
            </a:r>
          </a:p>
          <a:p>
            <a:pPr lvl="1"/>
            <a:r>
              <a:rPr lang="en-US" dirty="0"/>
              <a:t>financial accounting</a:t>
            </a:r>
          </a:p>
          <a:p>
            <a:pPr lvl="1"/>
            <a:r>
              <a:rPr lang="en-US" dirty="0"/>
              <a:t>management accounting</a:t>
            </a:r>
          </a:p>
          <a:p>
            <a:pPr lvl="1"/>
            <a:r>
              <a:rPr lang="en-US" dirty="0"/>
              <a:t>tax accounting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1663" y="3319347"/>
            <a:ext cx="4604085" cy="30433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4192406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Accounting</a:t>
            </a:r>
          </a:p>
        </p:txBody>
      </p:sp>
      <p:sp>
        <p:nvSpPr>
          <p:cNvPr id="3" name="Content Placeholder 2"/>
          <p:cNvSpPr>
            <a:spLocks noGrp="1"/>
          </p:cNvSpPr>
          <p:nvPr>
            <p:ph idx="1"/>
          </p:nvPr>
        </p:nvSpPr>
        <p:spPr/>
        <p:txBody>
          <a:bodyPr/>
          <a:lstStyle/>
          <a:p>
            <a:r>
              <a:rPr lang="en-US" dirty="0"/>
              <a:t>Produces information for external use through financial statements</a:t>
            </a:r>
          </a:p>
          <a:p>
            <a:r>
              <a:rPr lang="en-US" dirty="0"/>
              <a:t>Ensures external users of company statements receive accurate and useful information to make decisions</a:t>
            </a:r>
          </a:p>
          <a:p>
            <a:pPr lvl="1"/>
            <a:r>
              <a:rPr lang="en-US" dirty="0"/>
              <a:t>includes investors, creditors and the government</a:t>
            </a:r>
          </a:p>
        </p:txBody>
      </p:sp>
      <p:sp>
        <p:nvSpPr>
          <p:cNvPr id="4" name="TextBox 3"/>
          <p:cNvSpPr txBox="1"/>
          <p:nvPr/>
        </p:nvSpPr>
        <p:spPr>
          <a:xfrm>
            <a:off x="150294" y="6135567"/>
            <a:ext cx="8844237" cy="369332"/>
          </a:xfrm>
          <a:prstGeom prst="rect">
            <a:avLst/>
          </a:prstGeom>
          <a:solidFill>
            <a:srgbClr val="032EE6"/>
          </a:solidFill>
        </p:spPr>
        <p:txBody>
          <a:bodyPr wrap="square" rtlCol="0">
            <a:spAutoFit/>
          </a:bodyPr>
          <a:lstStyle/>
          <a:p>
            <a:pPr marL="1028700" lvl="0" indent="-1028700"/>
            <a:r>
              <a:rPr lang="en-US" b="1" i="0" u="none" strike="noStrike" cap="none" dirty="0">
                <a:solidFill>
                  <a:schemeClr val="bg1"/>
                </a:solidFill>
                <a:effectLst>
                  <a:outerShdw blurRad="38100" dist="38100" dir="2700000" algn="tl">
                    <a:srgbClr val="000000">
                      <a:alpha val="43137"/>
                    </a:srgbClr>
                  </a:outerShdw>
                </a:effectLst>
                <a:latin typeface="Arial"/>
                <a:ea typeface="Arial"/>
                <a:cs typeface="Arial"/>
                <a:sym typeface="Arial"/>
              </a:rPr>
              <a:t>Creditor: </a:t>
            </a:r>
            <a:r>
              <a:rPr lang="en-US" i="0" u="none" strike="noStrike" cap="none" dirty="0">
                <a:solidFill>
                  <a:schemeClr val="bg1"/>
                </a:solidFill>
                <a:latin typeface="Arial"/>
                <a:ea typeface="Arial"/>
                <a:cs typeface="Arial"/>
                <a:sym typeface="Arial"/>
              </a:rPr>
              <a:t>person or company which lends money to another person or company</a:t>
            </a:r>
            <a:endParaRPr lang="en-US" dirty="0"/>
          </a:p>
        </p:txBody>
      </p:sp>
    </p:spTree>
    <p:extLst>
      <p:ext uri="{BB962C8B-B14F-4D97-AF65-F5344CB8AC3E}">
        <p14:creationId xmlns:p14="http://schemas.microsoft.com/office/powerpoint/2010/main" val="3338402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Accounting</a:t>
            </a:r>
          </a:p>
        </p:txBody>
      </p:sp>
      <p:sp>
        <p:nvSpPr>
          <p:cNvPr id="3" name="Content Placeholder 2"/>
          <p:cNvSpPr>
            <a:spLocks noGrp="1"/>
          </p:cNvSpPr>
          <p:nvPr>
            <p:ph idx="1"/>
          </p:nvPr>
        </p:nvSpPr>
        <p:spPr/>
        <p:txBody>
          <a:bodyPr/>
          <a:lstStyle/>
          <a:p>
            <a:r>
              <a:rPr lang="en-US" dirty="0"/>
              <a:t>Produces information mainly for company/management use</a:t>
            </a:r>
          </a:p>
          <a:p>
            <a:r>
              <a:rPr lang="en-US" dirty="0"/>
              <a:t>Ensures managers are aware of the company’s financial health in order to make decisions such as borrowing money or expanding the                                         business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1821" y="4102767"/>
            <a:ext cx="4182978" cy="2592645"/>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112355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 Accounting</a:t>
            </a:r>
          </a:p>
        </p:txBody>
      </p:sp>
      <p:sp>
        <p:nvSpPr>
          <p:cNvPr id="3" name="Content Placeholder 2"/>
          <p:cNvSpPr>
            <a:spLocks noGrp="1"/>
          </p:cNvSpPr>
          <p:nvPr>
            <p:ph idx="1"/>
          </p:nvPr>
        </p:nvSpPr>
        <p:spPr/>
        <p:txBody>
          <a:bodyPr/>
          <a:lstStyle/>
          <a:p>
            <a:r>
              <a:rPr lang="en-US" dirty="0"/>
              <a:t>Is the category of accounting which records and files taxes </a:t>
            </a:r>
          </a:p>
          <a:p>
            <a:r>
              <a:rPr lang="en-US" dirty="0"/>
              <a:t>Ensures the company reports and pays all taxes which are required by the U.S. government</a:t>
            </a:r>
          </a:p>
          <a:p>
            <a:r>
              <a:rPr lang="en-US" dirty="0"/>
              <a:t>Is also used to comply with state tax laws and regulations</a:t>
            </a:r>
          </a:p>
        </p:txBody>
      </p:sp>
      <p:pic>
        <p:nvPicPr>
          <p:cNvPr id="4" name="Picture 3">
            <a:hlinkClick r:id="rId3" action="ppaction://hlinksldjump"/>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8624" y="6136992"/>
            <a:ext cx="950976" cy="713232"/>
          </a:xfrm>
          <a:prstGeom prst="rect">
            <a:avLst/>
          </a:prstGeom>
        </p:spPr>
      </p:pic>
    </p:spTree>
    <p:extLst>
      <p:ext uri="{BB962C8B-B14F-4D97-AF65-F5344CB8AC3E}">
        <p14:creationId xmlns:p14="http://schemas.microsoft.com/office/powerpoint/2010/main" val="932476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106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Accounting Cycle</a:t>
            </a:r>
          </a:p>
        </p:txBody>
      </p:sp>
      <p:sp>
        <p:nvSpPr>
          <p:cNvPr id="3" name="Content Placeholder 2"/>
          <p:cNvSpPr>
            <a:spLocks noGrp="1"/>
          </p:cNvSpPr>
          <p:nvPr>
            <p:ph idx="1"/>
          </p:nvPr>
        </p:nvSpPr>
        <p:spPr/>
        <p:txBody>
          <a:bodyPr/>
          <a:lstStyle/>
          <a:p>
            <a:r>
              <a:rPr lang="en-US" dirty="0"/>
              <a:t>Includes the following steps:</a:t>
            </a:r>
          </a:p>
          <a:p>
            <a:pPr lvl="1"/>
            <a:r>
              <a:rPr lang="en-US" dirty="0">
                <a:sym typeface="Arial"/>
              </a:rPr>
              <a:t>analyze transactions</a:t>
            </a:r>
          </a:p>
          <a:p>
            <a:pPr lvl="1"/>
            <a:r>
              <a:rPr lang="en-US" dirty="0">
                <a:sym typeface="Arial"/>
              </a:rPr>
              <a:t>record journal entries</a:t>
            </a:r>
          </a:p>
          <a:p>
            <a:pPr lvl="1"/>
            <a:r>
              <a:rPr lang="en-US" dirty="0">
                <a:sym typeface="Arial"/>
              </a:rPr>
              <a:t>post ledger account entries</a:t>
            </a:r>
          </a:p>
          <a:p>
            <a:pPr lvl="1"/>
            <a:r>
              <a:rPr lang="en-US" dirty="0">
                <a:sym typeface="Arial"/>
              </a:rPr>
              <a:t>arrive at unadjusted trial balance</a:t>
            </a:r>
          </a:p>
          <a:p>
            <a:pPr lvl="1"/>
            <a:r>
              <a:rPr lang="en-US" dirty="0">
                <a:sym typeface="Arial"/>
              </a:rPr>
              <a:t>record and post adjusting entries</a:t>
            </a:r>
          </a:p>
          <a:p>
            <a:pPr lvl="1"/>
            <a:r>
              <a:rPr lang="en-US" dirty="0">
                <a:sym typeface="Arial"/>
              </a:rPr>
              <a:t>arrive at adjusted trial balance</a:t>
            </a:r>
          </a:p>
          <a:p>
            <a:pPr lvl="1"/>
            <a:r>
              <a:rPr lang="en-US" dirty="0">
                <a:sym typeface="Arial"/>
              </a:rPr>
              <a:t>prepare financial statements</a:t>
            </a:r>
          </a:p>
          <a:p>
            <a:pPr lvl="1"/>
            <a:r>
              <a:rPr lang="en-US" dirty="0">
                <a:sym typeface="Arial"/>
              </a:rPr>
              <a:t>close accounts</a:t>
            </a:r>
          </a:p>
          <a:p>
            <a:pPr lvl="1"/>
            <a:r>
              <a:rPr lang="en-US" dirty="0">
                <a:sym typeface="Arial"/>
              </a:rPr>
              <a:t>arrive at post closing trial balance</a:t>
            </a:r>
          </a:p>
        </p:txBody>
      </p:sp>
    </p:spTree>
    <p:extLst>
      <p:ext uri="{BB962C8B-B14F-4D97-AF65-F5344CB8AC3E}">
        <p14:creationId xmlns:p14="http://schemas.microsoft.com/office/powerpoint/2010/main" val="974558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Accounting Cycle</a:t>
            </a:r>
          </a:p>
        </p:txBody>
      </p:sp>
      <p:sp>
        <p:nvSpPr>
          <p:cNvPr id="3" name="Content Placeholder 2"/>
          <p:cNvSpPr>
            <a:spLocks noGrp="1"/>
          </p:cNvSpPr>
          <p:nvPr>
            <p:ph idx="1"/>
          </p:nvPr>
        </p:nvSpPr>
        <p:spPr/>
        <p:txBody>
          <a:bodyPr/>
          <a:lstStyle/>
          <a:p>
            <a:r>
              <a:rPr lang="en-US" dirty="0"/>
              <a:t>Can be summarized by two general elements</a:t>
            </a:r>
          </a:p>
          <a:p>
            <a:pPr lvl="1"/>
            <a:r>
              <a:rPr lang="en-US" dirty="0"/>
              <a:t>recording business transactions</a:t>
            </a:r>
          </a:p>
          <a:p>
            <a:pPr lvl="2"/>
            <a:r>
              <a:rPr lang="en-US" dirty="0">
                <a:sym typeface="Arial"/>
              </a:rPr>
              <a:t>analyze transactions</a:t>
            </a:r>
          </a:p>
          <a:p>
            <a:pPr lvl="2"/>
            <a:r>
              <a:rPr lang="en-US" dirty="0">
                <a:sym typeface="Arial"/>
              </a:rPr>
              <a:t>record journal entries</a:t>
            </a:r>
          </a:p>
          <a:p>
            <a:pPr lvl="2"/>
            <a:r>
              <a:rPr lang="en-US" dirty="0">
                <a:sym typeface="Arial"/>
              </a:rPr>
              <a:t>post ledger account entries</a:t>
            </a:r>
          </a:p>
          <a:p>
            <a:pPr lvl="2"/>
            <a:r>
              <a:rPr lang="en-US" dirty="0">
                <a:sym typeface="Arial"/>
              </a:rPr>
              <a:t>arrive at unadjusted trial balance</a:t>
            </a:r>
          </a:p>
          <a:p>
            <a:pPr lvl="2"/>
            <a:r>
              <a:rPr lang="en-US" dirty="0">
                <a:sym typeface="Arial"/>
              </a:rPr>
              <a:t>record and post adjusting entries</a:t>
            </a:r>
          </a:p>
          <a:p>
            <a:pPr lvl="2"/>
            <a:r>
              <a:rPr lang="en-US" dirty="0">
                <a:sym typeface="Arial"/>
              </a:rPr>
              <a:t>arrive at adjusted trial balance</a:t>
            </a:r>
            <a:endParaRPr lang="en-US" dirty="0"/>
          </a:p>
        </p:txBody>
      </p:sp>
    </p:spTree>
    <p:extLst>
      <p:ext uri="{BB962C8B-B14F-4D97-AF65-F5344CB8AC3E}">
        <p14:creationId xmlns:p14="http://schemas.microsoft.com/office/powerpoint/2010/main" val="1408828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Accounting Cycle</a:t>
            </a:r>
          </a:p>
        </p:txBody>
      </p:sp>
      <p:sp>
        <p:nvSpPr>
          <p:cNvPr id="3" name="Content Placeholder 2"/>
          <p:cNvSpPr>
            <a:spLocks noGrp="1"/>
          </p:cNvSpPr>
          <p:nvPr>
            <p:ph idx="1"/>
          </p:nvPr>
        </p:nvSpPr>
        <p:spPr/>
        <p:txBody>
          <a:bodyPr/>
          <a:lstStyle/>
          <a:p>
            <a:r>
              <a:rPr lang="en-US" dirty="0"/>
              <a:t>Can be summarized by two general elements</a:t>
            </a:r>
          </a:p>
          <a:p>
            <a:pPr lvl="1"/>
            <a:r>
              <a:rPr lang="en-US" dirty="0"/>
              <a:t>reporting financial information for decision making</a:t>
            </a:r>
          </a:p>
          <a:p>
            <a:pPr lvl="2"/>
            <a:r>
              <a:rPr lang="en-US" dirty="0">
                <a:sym typeface="Arial"/>
              </a:rPr>
              <a:t>prepare financial statements</a:t>
            </a:r>
          </a:p>
          <a:p>
            <a:pPr lvl="2"/>
            <a:r>
              <a:rPr lang="en-US" dirty="0">
                <a:sym typeface="Arial"/>
              </a:rPr>
              <a:t>close accounts</a:t>
            </a:r>
          </a:p>
          <a:p>
            <a:pPr lvl="2"/>
            <a:r>
              <a:rPr lang="en-US" dirty="0">
                <a:sym typeface="Arial"/>
              </a:rPr>
              <a:t>arrive at post                                                               closing trial                                                   balance</a:t>
            </a:r>
          </a:p>
          <a:p>
            <a:pPr lvl="1"/>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0825" y="3958139"/>
            <a:ext cx="3868985" cy="258061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071160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Transactions</a:t>
            </a:r>
          </a:p>
        </p:txBody>
      </p:sp>
      <p:sp>
        <p:nvSpPr>
          <p:cNvPr id="3" name="Content Placeholder 2"/>
          <p:cNvSpPr>
            <a:spLocks noGrp="1"/>
          </p:cNvSpPr>
          <p:nvPr>
            <p:ph idx="1"/>
          </p:nvPr>
        </p:nvSpPr>
        <p:spPr/>
        <p:txBody>
          <a:bodyPr/>
          <a:lstStyle/>
          <a:p>
            <a:r>
              <a:rPr lang="en-US" dirty="0"/>
              <a:t>Is an activity or event which can be measured in terms of money which impacts the financial position or operations of a business</a:t>
            </a:r>
          </a:p>
          <a:p>
            <a:r>
              <a:rPr lang="en-US" dirty="0"/>
              <a:t>Can be classified as:</a:t>
            </a:r>
          </a:p>
          <a:p>
            <a:pPr lvl="1"/>
            <a:r>
              <a:rPr lang="en-US" dirty="0"/>
              <a:t>exchange transactions</a:t>
            </a:r>
          </a:p>
          <a:p>
            <a:pPr lvl="2"/>
            <a:r>
              <a:rPr lang="en-US" dirty="0"/>
              <a:t>involve physical exchanges such as purchasing, selling, collection of receivables and payment of accounts</a:t>
            </a:r>
          </a:p>
        </p:txBody>
      </p:sp>
    </p:spTree>
    <p:extLst>
      <p:ext uri="{BB962C8B-B14F-4D97-AF65-F5344CB8AC3E}">
        <p14:creationId xmlns:p14="http://schemas.microsoft.com/office/powerpoint/2010/main" val="3881325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Transactions</a:t>
            </a:r>
          </a:p>
        </p:txBody>
      </p:sp>
      <p:sp>
        <p:nvSpPr>
          <p:cNvPr id="3" name="Content Placeholder 2"/>
          <p:cNvSpPr>
            <a:spLocks noGrp="1"/>
          </p:cNvSpPr>
          <p:nvPr>
            <p:ph idx="1"/>
          </p:nvPr>
        </p:nvSpPr>
        <p:spPr/>
        <p:txBody>
          <a:bodyPr/>
          <a:lstStyle/>
          <a:p>
            <a:r>
              <a:rPr lang="en-US" dirty="0"/>
              <a:t>Can be classified as:</a:t>
            </a:r>
          </a:p>
          <a:p>
            <a:pPr lvl="1"/>
            <a:r>
              <a:rPr lang="en-US" dirty="0"/>
              <a:t>non-exchange transactions</a:t>
            </a:r>
          </a:p>
          <a:p>
            <a:pPr lvl="2"/>
            <a:r>
              <a:rPr lang="en-US" dirty="0"/>
              <a:t>events not involving physical exchanges, but where changes in monetary values are determinable such as wear and tear on equipment and damage to a structure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6737" y="4090977"/>
            <a:ext cx="4279232" cy="2653124"/>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142902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Reporting</a:t>
            </a:r>
          </a:p>
        </p:txBody>
      </p:sp>
      <p:sp>
        <p:nvSpPr>
          <p:cNvPr id="3" name="Content Placeholder 2"/>
          <p:cNvSpPr>
            <a:spLocks noGrp="1"/>
          </p:cNvSpPr>
          <p:nvPr>
            <p:ph idx="1"/>
          </p:nvPr>
        </p:nvSpPr>
        <p:spPr/>
        <p:txBody>
          <a:bodyPr/>
          <a:lstStyle/>
          <a:p>
            <a:r>
              <a:rPr lang="en-US" dirty="0"/>
              <a:t>Involves accounting records</a:t>
            </a:r>
          </a:p>
          <a:p>
            <a:pPr lvl="1"/>
            <a:r>
              <a:rPr lang="en-US" dirty="0"/>
              <a:t>accounting records are the foundation of financial reporting</a:t>
            </a:r>
          </a:p>
          <a:p>
            <a:r>
              <a:rPr lang="en-US" dirty="0"/>
              <a:t>Is a process of using information gathered from financial transactions and records</a:t>
            </a:r>
          </a:p>
          <a:p>
            <a:pPr lvl="1"/>
            <a:r>
              <a:rPr lang="en-US" dirty="0"/>
              <a:t>includes information about cash flow and financial health</a:t>
            </a:r>
          </a:p>
          <a:p>
            <a:r>
              <a:rPr lang="en-US" dirty="0"/>
              <a:t>Helps determine how resources are used</a:t>
            </a:r>
          </a:p>
        </p:txBody>
      </p:sp>
    </p:spTree>
    <p:extLst>
      <p:ext uri="{BB962C8B-B14F-4D97-AF65-F5344CB8AC3E}">
        <p14:creationId xmlns:p14="http://schemas.microsoft.com/office/powerpoint/2010/main" val="2495289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Reporting Objectives</a:t>
            </a:r>
          </a:p>
        </p:txBody>
      </p:sp>
      <p:sp>
        <p:nvSpPr>
          <p:cNvPr id="3" name="Content Placeholder 2"/>
          <p:cNvSpPr>
            <a:spLocks noGrp="1"/>
          </p:cNvSpPr>
          <p:nvPr>
            <p:ph idx="1"/>
          </p:nvPr>
        </p:nvSpPr>
        <p:spPr/>
        <p:txBody>
          <a:bodyPr/>
          <a:lstStyle/>
          <a:p>
            <a:r>
              <a:rPr lang="en-US" dirty="0"/>
              <a:t>Provide information about company resources</a:t>
            </a:r>
          </a:p>
          <a:p>
            <a:r>
              <a:rPr lang="en-US" dirty="0"/>
              <a:t>Provide information useful for investors’ and creditors’ decision making</a:t>
            </a:r>
          </a:p>
          <a:p>
            <a:r>
              <a:rPr lang="en-US" dirty="0"/>
              <a:t>Provide information which clearly shows the health of a company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505" y="3925643"/>
            <a:ext cx="3834063" cy="255732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381975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Generally Accepted Accounting Principles (GAAP)</a:t>
            </a:r>
          </a:p>
        </p:txBody>
      </p:sp>
      <p:sp>
        <p:nvSpPr>
          <p:cNvPr id="3" name="Content Placeholder 2"/>
          <p:cNvSpPr>
            <a:spLocks noGrp="1"/>
          </p:cNvSpPr>
          <p:nvPr>
            <p:ph idx="1"/>
          </p:nvPr>
        </p:nvSpPr>
        <p:spPr/>
        <p:txBody>
          <a:bodyPr/>
          <a:lstStyle/>
          <a:p>
            <a:r>
              <a:rPr lang="en-US" dirty="0"/>
              <a:t>Are a common set of accounting rules and procedures</a:t>
            </a:r>
          </a:p>
          <a:p>
            <a:r>
              <a:rPr lang="en-US" dirty="0"/>
              <a:t>Are needed in maintaining accuracy and consistency of financial reports</a:t>
            </a:r>
          </a:p>
          <a:p>
            <a:pPr lvl="1"/>
            <a:r>
              <a:rPr lang="en-US" dirty="0"/>
              <a:t>completed external financial reports must also follow GAAP</a:t>
            </a:r>
          </a:p>
          <a:p>
            <a:r>
              <a:rPr lang="en-US" dirty="0"/>
              <a:t>Are issued by the Financial Accounting Standards Board (FASB)</a:t>
            </a:r>
          </a:p>
        </p:txBody>
      </p:sp>
    </p:spTree>
    <p:extLst>
      <p:ext uri="{BB962C8B-B14F-4D97-AF65-F5344CB8AC3E}">
        <p14:creationId xmlns:p14="http://schemas.microsoft.com/office/powerpoint/2010/main" val="4097400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GAAP Examples</a:t>
            </a:r>
          </a:p>
        </p:txBody>
      </p:sp>
      <p:sp>
        <p:nvSpPr>
          <p:cNvPr id="3" name="Content Placeholder 2"/>
          <p:cNvSpPr>
            <a:spLocks noGrp="1"/>
          </p:cNvSpPr>
          <p:nvPr>
            <p:ph idx="1"/>
          </p:nvPr>
        </p:nvSpPr>
        <p:spPr/>
        <p:txBody>
          <a:bodyPr/>
          <a:lstStyle/>
          <a:p>
            <a:r>
              <a:rPr lang="en-US" dirty="0"/>
              <a:t>Include:</a:t>
            </a:r>
          </a:p>
          <a:p>
            <a:pPr lvl="1"/>
            <a:r>
              <a:rPr lang="en-US" dirty="0"/>
              <a:t>cost principle</a:t>
            </a:r>
          </a:p>
          <a:p>
            <a:pPr lvl="1"/>
            <a:r>
              <a:rPr lang="en-US" dirty="0"/>
              <a:t>reliability principle</a:t>
            </a:r>
          </a:p>
          <a:p>
            <a:pPr lvl="1"/>
            <a:r>
              <a:rPr lang="en-US" dirty="0"/>
              <a:t>disclosure principle</a:t>
            </a:r>
          </a:p>
          <a:p>
            <a:pPr lvl="1"/>
            <a:r>
              <a:rPr lang="en-US" dirty="0"/>
              <a:t>matching principle</a:t>
            </a:r>
          </a:p>
          <a:p>
            <a:pPr lvl="1"/>
            <a:r>
              <a:rPr lang="en-US" dirty="0"/>
              <a:t>going concern principle</a:t>
            </a:r>
          </a:p>
          <a:p>
            <a:pPr lvl="1"/>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7269" y="1467853"/>
            <a:ext cx="3887022" cy="2592644"/>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115513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Principle</a:t>
            </a:r>
          </a:p>
        </p:txBody>
      </p:sp>
      <p:sp>
        <p:nvSpPr>
          <p:cNvPr id="3" name="Content Placeholder 2"/>
          <p:cNvSpPr>
            <a:spLocks noGrp="1"/>
          </p:cNvSpPr>
          <p:nvPr>
            <p:ph idx="1"/>
          </p:nvPr>
        </p:nvSpPr>
        <p:spPr/>
        <p:txBody>
          <a:bodyPr/>
          <a:lstStyle/>
          <a:p>
            <a:r>
              <a:rPr lang="en-US" dirty="0"/>
              <a:t>States the actual cost of an item needs to be stated, not its current value</a:t>
            </a:r>
          </a:p>
          <a:p>
            <a:pPr lvl="1"/>
            <a:r>
              <a:rPr lang="en-US" dirty="0"/>
              <a:t>for example:</a:t>
            </a:r>
          </a:p>
          <a:p>
            <a:pPr lvl="2"/>
            <a:r>
              <a:rPr lang="en-US" dirty="0"/>
              <a:t>a company purchases a printer on sale for $500; the printer initially was priced at $750; when recording the cost of the printer, the company should report                                                                $500 not $750</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8742" y="4138863"/>
            <a:ext cx="3923100" cy="2616708"/>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314299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Reliability Principle</a:t>
            </a:r>
          </a:p>
        </p:txBody>
      </p:sp>
      <p:sp>
        <p:nvSpPr>
          <p:cNvPr id="3" name="Content Placeholder 2"/>
          <p:cNvSpPr>
            <a:spLocks noGrp="1"/>
          </p:cNvSpPr>
          <p:nvPr>
            <p:ph idx="1"/>
          </p:nvPr>
        </p:nvSpPr>
        <p:spPr/>
        <p:txBody>
          <a:bodyPr/>
          <a:lstStyle/>
          <a:p>
            <a:r>
              <a:rPr lang="en-US" dirty="0"/>
              <a:t>States accountants must only record information which can be verified</a:t>
            </a:r>
          </a:p>
          <a:p>
            <a:pPr lvl="1"/>
            <a:r>
              <a:rPr lang="en-US" dirty="0"/>
              <a:t>for example:</a:t>
            </a:r>
          </a:p>
          <a:p>
            <a:pPr lvl="2"/>
            <a:r>
              <a:rPr lang="en-US" dirty="0"/>
              <a:t>receipts, bank statements and copies of checks should be kept for accountants to record and verify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622" y="3784978"/>
            <a:ext cx="4399547" cy="2934498"/>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025373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 Principle</a:t>
            </a:r>
          </a:p>
        </p:txBody>
      </p:sp>
      <p:sp>
        <p:nvSpPr>
          <p:cNvPr id="3" name="Content Placeholder 2"/>
          <p:cNvSpPr>
            <a:spLocks noGrp="1"/>
          </p:cNvSpPr>
          <p:nvPr>
            <p:ph idx="1"/>
          </p:nvPr>
        </p:nvSpPr>
        <p:spPr/>
        <p:txBody>
          <a:bodyPr/>
          <a:lstStyle/>
          <a:p>
            <a:r>
              <a:rPr lang="en-US" dirty="0"/>
              <a:t>States all information which is relevant to financial statement viewers must be included in the financial statement</a:t>
            </a:r>
          </a:p>
          <a:p>
            <a:pPr lvl="1"/>
            <a:r>
              <a:rPr lang="en-US" dirty="0"/>
              <a:t>for example:</a:t>
            </a:r>
          </a:p>
          <a:p>
            <a:pPr lvl="2"/>
            <a:r>
              <a:rPr lang="en-US" dirty="0"/>
              <a:t>a food manufacturer must disclose a product recall</a:t>
            </a:r>
          </a:p>
          <a:p>
            <a:pPr lvl="2"/>
            <a:r>
              <a:rPr lang="en-US" dirty="0"/>
              <a:t>a company must disclose if they are merging with another company</a:t>
            </a:r>
          </a:p>
        </p:txBody>
      </p:sp>
    </p:spTree>
    <p:extLst>
      <p:ext uri="{BB962C8B-B14F-4D97-AF65-F5344CB8AC3E}">
        <p14:creationId xmlns:p14="http://schemas.microsoft.com/office/powerpoint/2010/main" val="3175475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Matching Principle</a:t>
            </a:r>
          </a:p>
        </p:txBody>
      </p:sp>
      <p:sp>
        <p:nvSpPr>
          <p:cNvPr id="3" name="Content Placeholder 2"/>
          <p:cNvSpPr>
            <a:spLocks noGrp="1"/>
          </p:cNvSpPr>
          <p:nvPr>
            <p:ph idx="1"/>
          </p:nvPr>
        </p:nvSpPr>
        <p:spPr/>
        <p:txBody>
          <a:bodyPr/>
          <a:lstStyle/>
          <a:p>
            <a:r>
              <a:rPr lang="en-US" dirty="0"/>
              <a:t>States expenses must be reported at the same time of the corresponding (matching) revenue</a:t>
            </a:r>
          </a:p>
          <a:p>
            <a:pPr lvl="1"/>
            <a:r>
              <a:rPr lang="en-US" dirty="0"/>
              <a:t>for example:</a:t>
            </a:r>
          </a:p>
          <a:p>
            <a:pPr lvl="2"/>
            <a:r>
              <a:rPr lang="en-US" dirty="0"/>
              <a:t>if a store makes $10,000 in revenue in January and employees are paid a total of $10,000 the same month, both must be recorded in January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1191" y="4614271"/>
            <a:ext cx="3048000" cy="203301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644089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Going Concern Principle</a:t>
            </a:r>
          </a:p>
        </p:txBody>
      </p:sp>
      <p:sp>
        <p:nvSpPr>
          <p:cNvPr id="3" name="Content Placeholder 2"/>
          <p:cNvSpPr>
            <a:spLocks noGrp="1"/>
          </p:cNvSpPr>
          <p:nvPr>
            <p:ph idx="1"/>
          </p:nvPr>
        </p:nvSpPr>
        <p:spPr/>
        <p:txBody>
          <a:bodyPr/>
          <a:lstStyle/>
          <a:p>
            <a:r>
              <a:rPr lang="en-US" dirty="0"/>
              <a:t>Is the assumption a company intends to continue operations</a:t>
            </a:r>
          </a:p>
          <a:p>
            <a:pPr lvl="1"/>
            <a:r>
              <a:rPr lang="en-US" dirty="0"/>
              <a:t>if an accountant believes a company is near closing, this should be fully disclosed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8203" y="3549316"/>
            <a:ext cx="4626597" cy="308594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878259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Accountants</a:t>
            </a:r>
          </a:p>
        </p:txBody>
      </p:sp>
      <p:sp>
        <p:nvSpPr>
          <p:cNvPr id="3" name="Content Placeholder 2"/>
          <p:cNvSpPr>
            <a:spLocks noGrp="1"/>
          </p:cNvSpPr>
          <p:nvPr>
            <p:ph idx="1"/>
          </p:nvPr>
        </p:nvSpPr>
        <p:spPr/>
        <p:txBody>
          <a:bodyPr/>
          <a:lstStyle/>
          <a:p>
            <a:r>
              <a:rPr lang="en-US" dirty="0"/>
              <a:t>Are bound by company rules and professional standards</a:t>
            </a:r>
          </a:p>
          <a:p>
            <a:r>
              <a:rPr lang="en-US" dirty="0"/>
              <a:t>May face pressure to “break the rules” if a company is in financial trouble</a:t>
            </a:r>
          </a:p>
          <a:p>
            <a:r>
              <a:rPr lang="en-US" dirty="0"/>
              <a:t>Must have ethical and social responsibilities which they uphold</a:t>
            </a:r>
          </a:p>
          <a:p>
            <a:pPr lvl="1"/>
            <a:r>
              <a:rPr lang="en-US" dirty="0"/>
              <a:t>actions of an accountant affect both the company and outsiders</a:t>
            </a:r>
          </a:p>
        </p:txBody>
      </p:sp>
    </p:spTree>
    <p:extLst>
      <p:ext uri="{BB962C8B-B14F-4D97-AF65-F5344CB8AC3E}">
        <p14:creationId xmlns:p14="http://schemas.microsoft.com/office/powerpoint/2010/main" val="1492449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Ethical Responsibilities of Accountants</a:t>
            </a:r>
          </a:p>
        </p:txBody>
      </p:sp>
      <p:sp>
        <p:nvSpPr>
          <p:cNvPr id="3" name="Content Placeholder 2"/>
          <p:cNvSpPr>
            <a:spLocks noGrp="1"/>
          </p:cNvSpPr>
          <p:nvPr>
            <p:ph idx="1"/>
          </p:nvPr>
        </p:nvSpPr>
        <p:spPr/>
        <p:txBody>
          <a:bodyPr/>
          <a:lstStyle/>
          <a:p>
            <a:r>
              <a:rPr lang="en-US" dirty="0"/>
              <a:t>Include:</a:t>
            </a:r>
          </a:p>
          <a:p>
            <a:pPr lvl="1"/>
            <a:r>
              <a:rPr lang="en-US" dirty="0"/>
              <a:t>upholding laws and regulations</a:t>
            </a:r>
          </a:p>
          <a:p>
            <a:pPr lvl="1"/>
            <a:r>
              <a:rPr lang="en-US" dirty="0"/>
              <a:t>utilizing moral values to make judgements</a:t>
            </a:r>
          </a:p>
          <a:p>
            <a:pPr lvl="1"/>
            <a:r>
              <a:rPr lang="en-US" dirty="0"/>
              <a:t>recording only factual business transactions</a:t>
            </a:r>
          </a:p>
          <a:p>
            <a:pPr lvl="1"/>
            <a:r>
              <a:rPr lang="en-US" dirty="0"/>
              <a:t>keeping client information confidential</a:t>
            </a:r>
          </a:p>
          <a:p>
            <a:pPr lvl="1"/>
            <a:r>
              <a:rPr lang="en-US" dirty="0"/>
              <a:t>presenting financial statements objectively to share holders</a:t>
            </a:r>
          </a:p>
          <a:p>
            <a:endParaRPr lang="en-US" dirty="0"/>
          </a:p>
        </p:txBody>
      </p:sp>
      <p:sp>
        <p:nvSpPr>
          <p:cNvPr id="4" name="TextBox 3"/>
          <p:cNvSpPr txBox="1"/>
          <p:nvPr/>
        </p:nvSpPr>
        <p:spPr>
          <a:xfrm>
            <a:off x="158262" y="5469566"/>
            <a:ext cx="8836269" cy="369332"/>
          </a:xfrm>
          <a:prstGeom prst="rect">
            <a:avLst/>
          </a:prstGeom>
          <a:solidFill>
            <a:srgbClr val="032EE6"/>
          </a:solidFill>
        </p:spPr>
        <p:txBody>
          <a:bodyPr wrap="square" rtlCol="0">
            <a:spAutoFit/>
          </a:bodyPr>
          <a:lstStyle/>
          <a:p>
            <a:pPr marL="1479550" lvl="0" indent="-1479550"/>
            <a:r>
              <a:rPr lang="en-US" b="1" i="0" u="none" strike="noStrike" cap="none" dirty="0">
                <a:solidFill>
                  <a:schemeClr val="bg1"/>
                </a:solidFill>
                <a:effectLst>
                  <a:outerShdw blurRad="38100" dist="38100" dir="2700000" algn="tl">
                    <a:srgbClr val="000000">
                      <a:alpha val="43137"/>
                    </a:srgbClr>
                  </a:outerShdw>
                </a:effectLst>
                <a:latin typeface="Arial"/>
                <a:ea typeface="Arial"/>
                <a:cs typeface="Arial"/>
                <a:sym typeface="Arial"/>
              </a:rPr>
              <a:t>Shareholder: </a:t>
            </a:r>
            <a:r>
              <a:rPr lang="en-US" i="0" u="none" strike="noStrike" cap="none" dirty="0">
                <a:solidFill>
                  <a:schemeClr val="bg1"/>
                </a:solidFill>
                <a:latin typeface="Arial"/>
                <a:ea typeface="Arial"/>
                <a:cs typeface="Arial"/>
                <a:sym typeface="Arial"/>
              </a:rPr>
              <a:t>individuals who own part of a company through stock ownership</a:t>
            </a:r>
            <a:endParaRPr lang="en-US" dirty="0"/>
          </a:p>
        </p:txBody>
      </p:sp>
      <p:sp>
        <p:nvSpPr>
          <p:cNvPr id="5" name="TextBox 4"/>
          <p:cNvSpPr txBox="1"/>
          <p:nvPr/>
        </p:nvSpPr>
        <p:spPr>
          <a:xfrm>
            <a:off x="149469" y="5860920"/>
            <a:ext cx="8853853" cy="646331"/>
          </a:xfrm>
          <a:prstGeom prst="rect">
            <a:avLst/>
          </a:prstGeom>
          <a:solidFill>
            <a:srgbClr val="032EE6"/>
          </a:solidFill>
        </p:spPr>
        <p:txBody>
          <a:bodyPr wrap="square" rtlCol="0">
            <a:spAutoFit/>
          </a:bodyPr>
          <a:lstStyle/>
          <a:p>
            <a:pPr lvl="0" algn="ctr"/>
            <a:r>
              <a:rPr lang="en-US" b="1" dirty="0">
                <a:solidFill>
                  <a:schemeClr val="bg1"/>
                </a:solidFill>
                <a:latin typeface="Arial"/>
                <a:cs typeface="Arial"/>
                <a:sym typeface="Arial"/>
              </a:rPr>
              <a:t>Many companies use accountants who have no financial ties to the company to help prevent unethical reporting.</a:t>
            </a:r>
            <a:endParaRPr lang="en-US" b="1" dirty="0"/>
          </a:p>
        </p:txBody>
      </p:sp>
    </p:spTree>
    <p:extLst>
      <p:ext uri="{BB962C8B-B14F-4D97-AF65-F5344CB8AC3E}">
        <p14:creationId xmlns:p14="http://schemas.microsoft.com/office/powerpoint/2010/main" val="3466882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Responsibilities of Accountants &amp; Businesses</a:t>
            </a:r>
          </a:p>
        </p:txBody>
      </p:sp>
      <p:sp>
        <p:nvSpPr>
          <p:cNvPr id="3" name="Content Placeholder 2"/>
          <p:cNvSpPr>
            <a:spLocks noGrp="1"/>
          </p:cNvSpPr>
          <p:nvPr>
            <p:ph idx="1"/>
          </p:nvPr>
        </p:nvSpPr>
        <p:spPr/>
        <p:txBody>
          <a:bodyPr/>
          <a:lstStyle/>
          <a:p>
            <a:r>
              <a:rPr lang="en-US" dirty="0"/>
              <a:t>Include:</a:t>
            </a:r>
          </a:p>
          <a:p>
            <a:pPr lvl="1"/>
            <a:r>
              <a:rPr lang="en-US" dirty="0"/>
              <a:t>taking actions which benefit society as a whole which may result in the company losing money</a:t>
            </a:r>
          </a:p>
          <a:p>
            <a:pPr lvl="2"/>
            <a:r>
              <a:rPr lang="en-US" dirty="0"/>
              <a:t>additional costs beyond normal business costs due to an activity or policy are known as social costs</a:t>
            </a:r>
          </a:p>
          <a:p>
            <a:pPr lvl="1"/>
            <a:r>
              <a:rPr lang="en-US" dirty="0"/>
              <a:t>developing social reports along with financial reports</a:t>
            </a:r>
          </a:p>
          <a:p>
            <a:pPr lvl="1"/>
            <a:endParaRPr lang="en-US" dirty="0"/>
          </a:p>
          <a:p>
            <a:endParaRPr lang="en-US" dirty="0"/>
          </a:p>
        </p:txBody>
      </p:sp>
      <p:pic>
        <p:nvPicPr>
          <p:cNvPr id="5" name="Picture 4">
            <a:hlinkClick r:id="rId3" action="ppaction://hlinksldjump"/>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8624" y="6136992"/>
            <a:ext cx="950976" cy="71323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3740" y="4633578"/>
            <a:ext cx="3048000" cy="203301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597370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2283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Accountants</a:t>
            </a:r>
          </a:p>
        </p:txBody>
      </p:sp>
      <p:sp>
        <p:nvSpPr>
          <p:cNvPr id="3" name="Content Placeholder 2"/>
          <p:cNvSpPr>
            <a:spLocks noGrp="1"/>
          </p:cNvSpPr>
          <p:nvPr>
            <p:ph idx="1"/>
          </p:nvPr>
        </p:nvSpPr>
        <p:spPr/>
        <p:txBody>
          <a:bodyPr/>
          <a:lstStyle/>
          <a:p>
            <a:r>
              <a:rPr lang="en-US" dirty="0"/>
              <a:t>Are individuals who record financial transactions and prepare financial reports</a:t>
            </a:r>
          </a:p>
          <a:p>
            <a:r>
              <a:rPr lang="en-US" dirty="0"/>
              <a:t>Examine statements to ensure accuracy</a:t>
            </a:r>
          </a:p>
          <a:p>
            <a:r>
              <a:rPr lang="en-US" dirty="0"/>
              <a:t>Suggest ways to improve profits and reduce costs</a:t>
            </a:r>
          </a:p>
          <a:p>
            <a:r>
              <a:rPr lang="en-US" dirty="0"/>
              <a:t>Compute taxes and prepare tax returns</a:t>
            </a:r>
          </a:p>
          <a:p>
            <a:r>
              <a:rPr lang="en-US" dirty="0"/>
              <a:t>Ensure statements and records comply with laws and regulations</a:t>
            </a:r>
          </a:p>
          <a:p>
            <a:r>
              <a:rPr lang="en-US" dirty="0"/>
              <a:t>Maintain financial records</a:t>
            </a:r>
          </a:p>
        </p:txBody>
      </p:sp>
    </p:spTree>
    <p:extLst>
      <p:ext uri="{BB962C8B-B14F-4D97-AF65-F5344CB8AC3E}">
        <p14:creationId xmlns:p14="http://schemas.microsoft.com/office/powerpoint/2010/main" val="4274369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Personality Traits &amp; Skills of an Accountant</a:t>
            </a:r>
          </a:p>
        </p:txBody>
      </p:sp>
      <p:sp>
        <p:nvSpPr>
          <p:cNvPr id="3" name="Content Placeholder 2"/>
          <p:cNvSpPr>
            <a:spLocks noGrp="1"/>
          </p:cNvSpPr>
          <p:nvPr>
            <p:ph idx="1"/>
          </p:nvPr>
        </p:nvSpPr>
        <p:spPr/>
        <p:txBody>
          <a:bodyPr/>
          <a:lstStyle/>
          <a:p>
            <a:r>
              <a:rPr lang="en-US" dirty="0"/>
              <a:t>Include:</a:t>
            </a:r>
          </a:p>
          <a:p>
            <a:pPr lvl="1"/>
            <a:r>
              <a:rPr lang="en-US" dirty="0"/>
              <a:t>an eye for detail</a:t>
            </a:r>
          </a:p>
          <a:p>
            <a:pPr lvl="1"/>
            <a:r>
              <a:rPr lang="en-US" dirty="0"/>
              <a:t>ability to analyze data</a:t>
            </a:r>
          </a:p>
          <a:p>
            <a:pPr lvl="1"/>
            <a:r>
              <a:rPr lang="en-US" dirty="0"/>
              <a:t>willing to travel if needed</a:t>
            </a:r>
          </a:p>
          <a:p>
            <a:pPr lvl="1"/>
            <a:r>
              <a:rPr lang="en-US" dirty="0"/>
              <a:t>proficiency in math and general computer skills</a:t>
            </a:r>
          </a:p>
          <a:p>
            <a:pPr lvl="2"/>
            <a:r>
              <a:rPr lang="en-US" dirty="0"/>
              <a:t>extensive knowledge of accounting software</a:t>
            </a:r>
          </a:p>
          <a:p>
            <a:pPr lvl="1"/>
            <a:r>
              <a:rPr lang="en-US" dirty="0"/>
              <a:t>ability to complete repetitive tasks</a:t>
            </a:r>
          </a:p>
          <a:p>
            <a:pPr lvl="1"/>
            <a:r>
              <a:rPr lang="en-US" dirty="0"/>
              <a:t>ability to work alone or in a group</a:t>
            </a:r>
          </a:p>
        </p:txBody>
      </p:sp>
    </p:spTree>
    <p:extLst>
      <p:ext uri="{BB962C8B-B14F-4D97-AF65-F5344CB8AC3E}">
        <p14:creationId xmlns:p14="http://schemas.microsoft.com/office/powerpoint/2010/main" val="2441258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Accountants</a:t>
            </a:r>
          </a:p>
        </p:txBody>
      </p:sp>
      <p:sp>
        <p:nvSpPr>
          <p:cNvPr id="3" name="Content Placeholder 2"/>
          <p:cNvSpPr>
            <a:spLocks noGrp="1"/>
          </p:cNvSpPr>
          <p:nvPr>
            <p:ph idx="1"/>
          </p:nvPr>
        </p:nvSpPr>
        <p:spPr/>
        <p:txBody>
          <a:bodyPr/>
          <a:lstStyle/>
          <a:p>
            <a:r>
              <a:rPr lang="en-US" dirty="0"/>
              <a:t>Include:</a:t>
            </a:r>
          </a:p>
          <a:p>
            <a:pPr lvl="1"/>
            <a:r>
              <a:rPr lang="en-US" dirty="0"/>
              <a:t>public accountant</a:t>
            </a:r>
          </a:p>
          <a:p>
            <a:pPr lvl="1"/>
            <a:r>
              <a:rPr lang="en-US" dirty="0"/>
              <a:t>management accountant</a:t>
            </a:r>
          </a:p>
          <a:p>
            <a:pPr lvl="1"/>
            <a:r>
              <a:rPr lang="en-US" dirty="0"/>
              <a:t>government accountant</a:t>
            </a:r>
          </a:p>
          <a:p>
            <a:pPr lvl="1"/>
            <a:r>
              <a:rPr lang="en-US" dirty="0"/>
              <a:t>internal auditor</a:t>
            </a:r>
          </a:p>
          <a:p>
            <a:pPr lvl="1"/>
            <a:r>
              <a:rPr lang="en-US" dirty="0"/>
              <a:t>general ledger accountant</a:t>
            </a:r>
          </a:p>
          <a:p>
            <a:pPr lvl="1"/>
            <a:r>
              <a:rPr lang="en-US" dirty="0"/>
              <a:t>forensic accountant</a:t>
            </a:r>
          </a:p>
          <a:p>
            <a:pPr lvl="1"/>
            <a:r>
              <a:rPr lang="en-US" dirty="0"/>
              <a:t>international accountant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1610" y="3930558"/>
            <a:ext cx="3322681" cy="2492011"/>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884737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Accountants</a:t>
            </a:r>
          </a:p>
        </p:txBody>
      </p:sp>
      <p:sp>
        <p:nvSpPr>
          <p:cNvPr id="3" name="Content Placeholder 2"/>
          <p:cNvSpPr>
            <a:spLocks noGrp="1"/>
          </p:cNvSpPr>
          <p:nvPr>
            <p:ph idx="1"/>
          </p:nvPr>
        </p:nvSpPr>
        <p:spPr/>
        <p:txBody>
          <a:bodyPr/>
          <a:lstStyle/>
          <a:p>
            <a:r>
              <a:rPr lang="en-US" dirty="0"/>
              <a:t>Are considered an “external” accountant for companies</a:t>
            </a:r>
          </a:p>
          <a:p>
            <a:r>
              <a:rPr lang="en-US" dirty="0"/>
              <a:t>Have clients such as corporations, governments and individuals</a:t>
            </a:r>
          </a:p>
          <a:p>
            <a:r>
              <a:rPr lang="en-US" dirty="0"/>
              <a:t>Have duties including recording/filing taxes and preparing financial reports</a:t>
            </a:r>
          </a:p>
        </p:txBody>
      </p:sp>
    </p:spTree>
    <p:extLst>
      <p:ext uri="{BB962C8B-B14F-4D97-AF65-F5344CB8AC3E}">
        <p14:creationId xmlns:p14="http://schemas.microsoft.com/office/powerpoint/2010/main" val="4136705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Accountants</a:t>
            </a:r>
          </a:p>
        </p:txBody>
      </p:sp>
      <p:sp>
        <p:nvSpPr>
          <p:cNvPr id="3" name="Content Placeholder 2"/>
          <p:cNvSpPr>
            <a:spLocks noGrp="1"/>
          </p:cNvSpPr>
          <p:nvPr>
            <p:ph idx="1"/>
          </p:nvPr>
        </p:nvSpPr>
        <p:spPr/>
        <p:txBody>
          <a:bodyPr/>
          <a:lstStyle/>
          <a:p>
            <a:r>
              <a:rPr lang="en-US" dirty="0"/>
              <a:t>Have the opportunity to work with multiple clients in different industries</a:t>
            </a:r>
          </a:p>
          <a:p>
            <a:r>
              <a:rPr lang="en-US" dirty="0"/>
              <a:t>Must be a good communicators and adaptable to change</a:t>
            </a:r>
          </a:p>
          <a:p>
            <a:r>
              <a:rPr lang="en-US" dirty="0"/>
              <a:t>Usually requires a Bachelor’s degree in Accounting</a:t>
            </a:r>
          </a:p>
          <a:p>
            <a:pPr lvl="1"/>
            <a:r>
              <a:rPr lang="en-US" dirty="0"/>
              <a:t>advanced positions require certification (Certified Public Accountant (CPA))</a:t>
            </a:r>
          </a:p>
          <a:p>
            <a:endParaRPr lang="en-US" dirty="0"/>
          </a:p>
        </p:txBody>
      </p:sp>
    </p:spTree>
    <p:extLst>
      <p:ext uri="{BB962C8B-B14F-4D97-AF65-F5344CB8AC3E}">
        <p14:creationId xmlns:p14="http://schemas.microsoft.com/office/powerpoint/2010/main" val="882466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Accountants</a:t>
            </a:r>
          </a:p>
        </p:txBody>
      </p:sp>
      <p:sp>
        <p:nvSpPr>
          <p:cNvPr id="3" name="Content Placeholder 2"/>
          <p:cNvSpPr>
            <a:spLocks noGrp="1"/>
          </p:cNvSpPr>
          <p:nvPr>
            <p:ph idx="1"/>
          </p:nvPr>
        </p:nvSpPr>
        <p:spPr/>
        <p:txBody>
          <a:bodyPr/>
          <a:lstStyle/>
          <a:p>
            <a:r>
              <a:rPr lang="en-US" dirty="0"/>
              <a:t>Are considered “internal” accountants for a company</a:t>
            </a:r>
          </a:p>
          <a:p>
            <a:r>
              <a:rPr lang="en-US" dirty="0"/>
              <a:t>Work within one specific company</a:t>
            </a:r>
          </a:p>
          <a:p>
            <a:r>
              <a:rPr lang="en-US" dirty="0"/>
              <a:t>Are also referred to as cost, managerial, corporate or private                                          accountants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5191" y="3641295"/>
            <a:ext cx="3303828" cy="2897457"/>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547448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Accountants</a:t>
            </a:r>
          </a:p>
        </p:txBody>
      </p:sp>
      <p:sp>
        <p:nvSpPr>
          <p:cNvPr id="3" name="Content Placeholder 2"/>
          <p:cNvSpPr>
            <a:spLocks noGrp="1"/>
          </p:cNvSpPr>
          <p:nvPr>
            <p:ph idx="1"/>
          </p:nvPr>
        </p:nvSpPr>
        <p:spPr/>
        <p:txBody>
          <a:bodyPr/>
          <a:lstStyle/>
          <a:p>
            <a:r>
              <a:rPr lang="en-US" dirty="0"/>
              <a:t>Typically require a Bachelor’s                               degree in Accounting or Finance</a:t>
            </a:r>
          </a:p>
          <a:p>
            <a:pPr lvl="1"/>
            <a:r>
              <a:rPr lang="en-US" dirty="0"/>
              <a:t>advanced positions require                               certification designations such as                            Certified Public Accountant (CPA)                                  or Certified Management                                     Accountant (CMA)</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1672" y="1471863"/>
            <a:ext cx="2033016" cy="30480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892853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Accountants</a:t>
            </a:r>
          </a:p>
        </p:txBody>
      </p:sp>
      <p:sp>
        <p:nvSpPr>
          <p:cNvPr id="3" name="Content Placeholder 2"/>
          <p:cNvSpPr>
            <a:spLocks noGrp="1"/>
          </p:cNvSpPr>
          <p:nvPr>
            <p:ph idx="1"/>
          </p:nvPr>
        </p:nvSpPr>
        <p:spPr/>
        <p:txBody>
          <a:bodyPr/>
          <a:lstStyle/>
          <a:p>
            <a:r>
              <a:rPr lang="en-US" dirty="0"/>
              <a:t>Work for federal, state or local government</a:t>
            </a:r>
          </a:p>
          <a:p>
            <a:r>
              <a:rPr lang="en-US" dirty="0"/>
              <a:t>Maintain and examine records of government agencies</a:t>
            </a:r>
          </a:p>
          <a:p>
            <a:r>
              <a:rPr lang="en-US" dirty="0"/>
              <a:t>Prepare financial statements and handle payroll duties</a:t>
            </a:r>
          </a:p>
          <a:p>
            <a:r>
              <a:rPr lang="en-US" dirty="0"/>
              <a:t>Are an integral part of the budget and financial declaration process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7053" y="4922052"/>
            <a:ext cx="2618764" cy="1749335"/>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4129118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Accountants</a:t>
            </a:r>
          </a:p>
        </p:txBody>
      </p:sp>
      <p:sp>
        <p:nvSpPr>
          <p:cNvPr id="3" name="Content Placeholder 2"/>
          <p:cNvSpPr>
            <a:spLocks noGrp="1"/>
          </p:cNvSpPr>
          <p:nvPr>
            <p:ph idx="1"/>
          </p:nvPr>
        </p:nvSpPr>
        <p:spPr/>
        <p:txBody>
          <a:bodyPr/>
          <a:lstStyle/>
          <a:p>
            <a:r>
              <a:rPr lang="en-US" dirty="0"/>
              <a:t>May perform investigations on behalf of the government</a:t>
            </a:r>
          </a:p>
          <a:p>
            <a:r>
              <a:rPr lang="en-US" dirty="0"/>
              <a:t>Usually requires a Bachelor’s degree in Accounting</a:t>
            </a:r>
          </a:p>
          <a:p>
            <a:pPr lvl="1"/>
            <a:r>
              <a:rPr lang="en-US" dirty="0"/>
              <a:t>some organizations may accept experience and passing an accounting exam</a:t>
            </a:r>
          </a:p>
        </p:txBody>
      </p:sp>
      <p:sp>
        <p:nvSpPr>
          <p:cNvPr id="5" name="TextBox 4"/>
          <p:cNvSpPr txBox="1"/>
          <p:nvPr/>
        </p:nvSpPr>
        <p:spPr>
          <a:xfrm>
            <a:off x="170080" y="5162296"/>
            <a:ext cx="8830222" cy="1323439"/>
          </a:xfrm>
          <a:prstGeom prst="rect">
            <a:avLst/>
          </a:prstGeom>
          <a:solidFill>
            <a:srgbClr val="032EE6"/>
          </a:solidFill>
        </p:spPr>
        <p:txBody>
          <a:bodyPr wrap="square" rtlCol="0">
            <a:spAutoFit/>
          </a:bodyPr>
          <a:lstStyle/>
          <a:p>
            <a:pPr lvl="0"/>
            <a:r>
              <a:rPr lang="en-US" sz="2000" dirty="0">
                <a:solidFill>
                  <a:schemeClr val="bg1"/>
                </a:solidFill>
                <a:latin typeface="Arial" panose="020B0604020202020204" pitchFamily="34" charset="0"/>
                <a:cs typeface="Arial" panose="020B0604020202020204" pitchFamily="34" charset="0"/>
              </a:rPr>
              <a:t>Government accountants who work for agencies such as the Internal Revenue Service (IRS) audit private businesses and individuals to ensure their compliance with federal income taxation laws and other government regulations at the national, state and local levels.</a:t>
            </a:r>
          </a:p>
        </p:txBody>
      </p:sp>
    </p:spTree>
    <p:extLst>
      <p:ext uri="{BB962C8B-B14F-4D97-AF65-F5344CB8AC3E}">
        <p14:creationId xmlns:p14="http://schemas.microsoft.com/office/powerpoint/2010/main" val="27883181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Auditors</a:t>
            </a:r>
          </a:p>
        </p:txBody>
      </p:sp>
      <p:sp>
        <p:nvSpPr>
          <p:cNvPr id="3" name="Content Placeholder 2"/>
          <p:cNvSpPr>
            <a:spLocks noGrp="1"/>
          </p:cNvSpPr>
          <p:nvPr>
            <p:ph idx="1"/>
          </p:nvPr>
        </p:nvSpPr>
        <p:spPr/>
        <p:txBody>
          <a:bodyPr/>
          <a:lstStyle/>
          <a:p>
            <a:r>
              <a:rPr lang="en-US" dirty="0"/>
              <a:t>Examine financial records of companies to ensure proper management of funds</a:t>
            </a:r>
          </a:p>
          <a:p>
            <a:r>
              <a:rPr lang="en-US" dirty="0"/>
              <a:t>Suggest methods of preventing fraud</a:t>
            </a:r>
          </a:p>
          <a:p>
            <a:r>
              <a:rPr lang="en-US" dirty="0"/>
              <a:t>Report fraud to the federal government</a:t>
            </a:r>
          </a:p>
          <a:p>
            <a:r>
              <a:rPr lang="en-US" dirty="0"/>
              <a:t>Typically have no connection to a company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2621" y="3992486"/>
            <a:ext cx="4098758" cy="2742069"/>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092280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Auditors</a:t>
            </a:r>
          </a:p>
        </p:txBody>
      </p:sp>
      <p:sp>
        <p:nvSpPr>
          <p:cNvPr id="3" name="Content Placeholder 2"/>
          <p:cNvSpPr>
            <a:spLocks noGrp="1"/>
          </p:cNvSpPr>
          <p:nvPr>
            <p:ph idx="1"/>
          </p:nvPr>
        </p:nvSpPr>
        <p:spPr/>
        <p:txBody>
          <a:bodyPr/>
          <a:lstStyle/>
          <a:p>
            <a:r>
              <a:rPr lang="en-US" dirty="0"/>
              <a:t>May have to travel to businesses to complete audits</a:t>
            </a:r>
          </a:p>
          <a:p>
            <a:r>
              <a:rPr lang="en-US" dirty="0"/>
              <a:t>Should have excellent analysis skills and be very ethical</a:t>
            </a:r>
          </a:p>
          <a:p>
            <a:r>
              <a:rPr lang="en-US" dirty="0"/>
              <a:t>Requires a Bachelor’s degree in Accounting and a Certified Public                                           Accountant (CPA)                                             license </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9043" y="4081986"/>
            <a:ext cx="3688838" cy="245676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120245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Ledger Accountants</a:t>
            </a:r>
          </a:p>
        </p:txBody>
      </p:sp>
      <p:sp>
        <p:nvSpPr>
          <p:cNvPr id="3" name="Content Placeholder 2"/>
          <p:cNvSpPr>
            <a:spLocks noGrp="1"/>
          </p:cNvSpPr>
          <p:nvPr>
            <p:ph idx="1"/>
          </p:nvPr>
        </p:nvSpPr>
        <p:spPr/>
        <p:txBody>
          <a:bodyPr/>
          <a:lstStyle/>
          <a:p>
            <a:r>
              <a:rPr lang="en-US" dirty="0"/>
              <a:t>Ensure business transactions are properly recorded in the business or organization’s main accounting record, the general ledger</a:t>
            </a:r>
          </a:p>
          <a:p>
            <a:r>
              <a:rPr lang="en-US" dirty="0"/>
              <a:t>Should be:</a:t>
            </a:r>
          </a:p>
          <a:p>
            <a:pPr lvl="1"/>
            <a:r>
              <a:rPr lang="en-US" dirty="0"/>
              <a:t>familiar with general accounting and bookkeeping skills</a:t>
            </a:r>
          </a:p>
          <a:p>
            <a:pPr lvl="1"/>
            <a:r>
              <a:rPr lang="en-US" dirty="0"/>
              <a:t>proficient working in a team or individually</a:t>
            </a:r>
          </a:p>
          <a:p>
            <a:pPr lvl="1"/>
            <a:r>
              <a:rPr lang="en-US" dirty="0"/>
              <a:t>computer savvy</a:t>
            </a:r>
          </a:p>
          <a:p>
            <a:r>
              <a:rPr lang="en-US" dirty="0"/>
              <a:t>Require a Bachelor’s or Associate’s degree in business and/or accounting</a:t>
            </a:r>
          </a:p>
          <a:p>
            <a:endParaRPr lang="en-US" dirty="0"/>
          </a:p>
        </p:txBody>
      </p:sp>
    </p:spTree>
    <p:extLst>
      <p:ext uri="{BB962C8B-B14F-4D97-AF65-F5344CB8AC3E}">
        <p14:creationId xmlns:p14="http://schemas.microsoft.com/office/powerpoint/2010/main" val="7287288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Forensic Accountants </a:t>
            </a:r>
          </a:p>
        </p:txBody>
      </p:sp>
      <p:sp>
        <p:nvSpPr>
          <p:cNvPr id="3" name="Content Placeholder 2"/>
          <p:cNvSpPr>
            <a:spLocks noGrp="1"/>
          </p:cNvSpPr>
          <p:nvPr>
            <p:ph idx="1"/>
          </p:nvPr>
        </p:nvSpPr>
        <p:spPr/>
        <p:txBody>
          <a:bodyPr/>
          <a:lstStyle/>
          <a:p>
            <a:r>
              <a:rPr lang="en-US" dirty="0"/>
              <a:t>Specialize in examining accounting transactions for law enforcement to determine if illegal transactions have occurred</a:t>
            </a:r>
          </a:p>
          <a:p>
            <a:r>
              <a:rPr lang="en-US" dirty="0"/>
              <a:t>Investigate crimes related to:</a:t>
            </a:r>
          </a:p>
          <a:p>
            <a:pPr lvl="1"/>
            <a:r>
              <a:rPr lang="en-US" dirty="0"/>
              <a:t>fraud </a:t>
            </a:r>
          </a:p>
          <a:p>
            <a:pPr lvl="2"/>
            <a:r>
              <a:rPr lang="en-US" dirty="0"/>
              <a:t>such as corporate, health care, mass marketing, hedge fund and securities fraud</a:t>
            </a:r>
          </a:p>
          <a:p>
            <a:pPr lvl="1"/>
            <a:r>
              <a:rPr lang="en-US" dirty="0"/>
              <a:t>money laundering</a:t>
            </a:r>
          </a:p>
          <a:p>
            <a:pPr lvl="1"/>
            <a:r>
              <a:rPr lang="en-US" dirty="0"/>
              <a:t>contract disputes</a:t>
            </a:r>
          </a:p>
          <a:p>
            <a:pPr lvl="1"/>
            <a:r>
              <a:rPr lang="en-US" dirty="0"/>
              <a:t>embezzlement </a:t>
            </a:r>
          </a:p>
          <a:p>
            <a:pPr lvl="1"/>
            <a:r>
              <a:rPr lang="en-US" dirty="0"/>
              <a:t>bankruptcy </a:t>
            </a:r>
          </a:p>
          <a:p>
            <a:endParaRPr lang="en-US" dirty="0"/>
          </a:p>
        </p:txBody>
      </p:sp>
    </p:spTree>
    <p:extLst>
      <p:ext uri="{BB962C8B-B14F-4D97-AF65-F5344CB8AC3E}">
        <p14:creationId xmlns:p14="http://schemas.microsoft.com/office/powerpoint/2010/main" val="38520599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Forensic Accountants</a:t>
            </a:r>
          </a:p>
        </p:txBody>
      </p:sp>
      <p:sp>
        <p:nvSpPr>
          <p:cNvPr id="3" name="Content Placeholder 2"/>
          <p:cNvSpPr>
            <a:spLocks noGrp="1"/>
          </p:cNvSpPr>
          <p:nvPr>
            <p:ph idx="1"/>
          </p:nvPr>
        </p:nvSpPr>
        <p:spPr/>
        <p:txBody>
          <a:bodyPr/>
          <a:lstStyle/>
          <a:p>
            <a:r>
              <a:rPr lang="en-US" dirty="0"/>
              <a:t>Are required to hold a Bachelor’s degree in Accounting or a related field</a:t>
            </a:r>
          </a:p>
          <a:p>
            <a:r>
              <a:rPr lang="en-US" dirty="0"/>
              <a:t>Take coursework in business administration, finance, marketing, economics and statistics</a:t>
            </a:r>
          </a:p>
          <a:p>
            <a:r>
              <a:rPr lang="en-US" dirty="0"/>
              <a:t>May also have earned a graduate certificate or Master’s degree in Forensic Accounting</a:t>
            </a:r>
          </a:p>
          <a:p>
            <a:r>
              <a:rPr lang="en-US" dirty="0"/>
              <a:t>Are generally required to have their Certified Public Accountant (CPA) certification</a:t>
            </a:r>
          </a:p>
          <a:p>
            <a:r>
              <a:rPr lang="en-US" dirty="0"/>
              <a:t>Can also become a Certified Fraud Examiner or Certified Forensic Accountant</a:t>
            </a:r>
          </a:p>
        </p:txBody>
      </p:sp>
    </p:spTree>
    <p:extLst>
      <p:ext uri="{BB962C8B-B14F-4D97-AF65-F5344CB8AC3E}">
        <p14:creationId xmlns:p14="http://schemas.microsoft.com/office/powerpoint/2010/main" val="3967276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Accountants</a:t>
            </a:r>
          </a:p>
        </p:txBody>
      </p:sp>
      <p:sp>
        <p:nvSpPr>
          <p:cNvPr id="3" name="Content Placeholder 2"/>
          <p:cNvSpPr>
            <a:spLocks noGrp="1"/>
          </p:cNvSpPr>
          <p:nvPr>
            <p:ph idx="1"/>
          </p:nvPr>
        </p:nvSpPr>
        <p:spPr/>
        <p:txBody>
          <a:bodyPr/>
          <a:lstStyle/>
          <a:p>
            <a:r>
              <a:rPr lang="en-US" dirty="0"/>
              <a:t>Specialize in recording and analyzing international (non-GAAP) business transactions</a:t>
            </a:r>
          </a:p>
          <a:p>
            <a:r>
              <a:rPr lang="en-US" dirty="0"/>
              <a:t>Are typically required to have a Bachelor’s degree in a field such as Accounting or Finance and accreditation through certain international agencies</a:t>
            </a:r>
          </a:p>
          <a:p>
            <a:endParaRPr lang="en-US" dirty="0"/>
          </a:p>
        </p:txBody>
      </p:sp>
    </p:spTree>
    <p:extLst>
      <p:ext uri="{BB962C8B-B14F-4D97-AF65-F5344CB8AC3E}">
        <p14:creationId xmlns:p14="http://schemas.microsoft.com/office/powerpoint/2010/main" val="1014885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Certifications for Accountants</a:t>
            </a:r>
          </a:p>
        </p:txBody>
      </p:sp>
      <p:sp>
        <p:nvSpPr>
          <p:cNvPr id="3" name="Content Placeholder 2"/>
          <p:cNvSpPr>
            <a:spLocks noGrp="1"/>
          </p:cNvSpPr>
          <p:nvPr>
            <p:ph idx="1"/>
          </p:nvPr>
        </p:nvSpPr>
        <p:spPr/>
        <p:txBody>
          <a:bodyPr/>
          <a:lstStyle/>
          <a:p>
            <a:r>
              <a:rPr lang="en-US" dirty="0"/>
              <a:t>Show accountants have expertise and experience</a:t>
            </a:r>
          </a:p>
          <a:p>
            <a:r>
              <a:rPr lang="en-US" dirty="0"/>
              <a:t>Include:</a:t>
            </a:r>
          </a:p>
          <a:p>
            <a:pPr lvl="1"/>
            <a:r>
              <a:rPr lang="en-US" dirty="0"/>
              <a:t>Certified Public Accountant (CPA)</a:t>
            </a:r>
          </a:p>
          <a:p>
            <a:pPr lvl="1"/>
            <a:r>
              <a:rPr lang="en-US" dirty="0"/>
              <a:t>Certified Management Accountant (CMA)</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906" y="3897365"/>
            <a:ext cx="4122821" cy="2749922"/>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3773828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Certified Public Accountants (CPA)</a:t>
            </a:r>
          </a:p>
        </p:txBody>
      </p:sp>
      <p:sp>
        <p:nvSpPr>
          <p:cNvPr id="3" name="Content Placeholder 2"/>
          <p:cNvSpPr>
            <a:spLocks noGrp="1"/>
          </p:cNvSpPr>
          <p:nvPr>
            <p:ph idx="1"/>
          </p:nvPr>
        </p:nvSpPr>
        <p:spPr/>
        <p:txBody>
          <a:bodyPr/>
          <a:lstStyle/>
          <a:p>
            <a:pPr lvl="0"/>
            <a:r>
              <a:rPr lang="en-US" dirty="0">
                <a:sym typeface="Arial"/>
              </a:rPr>
              <a:t>May have higher salaries and client trust</a:t>
            </a:r>
          </a:p>
          <a:p>
            <a:pPr lvl="0"/>
            <a:r>
              <a:rPr lang="en-US" dirty="0">
                <a:sym typeface="Arial"/>
              </a:rPr>
              <a:t>Have taken and passed the CPA exam</a:t>
            </a:r>
          </a:p>
          <a:p>
            <a:pPr lvl="1"/>
            <a:r>
              <a:rPr lang="en-US" dirty="0">
                <a:sym typeface="Arial"/>
              </a:rPr>
              <a:t>a four-part national exam</a:t>
            </a:r>
          </a:p>
          <a:p>
            <a:pPr lvl="0"/>
            <a:r>
              <a:rPr lang="en-US" dirty="0">
                <a:sym typeface="Arial"/>
              </a:rPr>
              <a:t>Are licensed by their state’s board of accountants</a:t>
            </a:r>
          </a:p>
          <a:p>
            <a:pPr lvl="1"/>
            <a:r>
              <a:rPr lang="en-US" dirty="0">
                <a:sym typeface="Arial"/>
              </a:rPr>
              <a:t>for example:</a:t>
            </a:r>
          </a:p>
          <a:p>
            <a:pPr lvl="2"/>
            <a:r>
              <a:rPr lang="en-US" dirty="0">
                <a:sym typeface="Arial"/>
              </a:rPr>
              <a:t>state requirements for Texas: https://www.tsbpa.state.tx.us/exam-qualification/certification-requirements.html </a:t>
            </a:r>
          </a:p>
        </p:txBody>
      </p:sp>
    </p:spTree>
    <p:extLst>
      <p:ext uri="{BB962C8B-B14F-4D97-AF65-F5344CB8AC3E}">
        <p14:creationId xmlns:p14="http://schemas.microsoft.com/office/powerpoint/2010/main" val="6703309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Certified Public Accountants (CPA)</a:t>
            </a:r>
          </a:p>
        </p:txBody>
      </p:sp>
      <p:sp>
        <p:nvSpPr>
          <p:cNvPr id="3" name="Content Placeholder 2"/>
          <p:cNvSpPr>
            <a:spLocks noGrp="1"/>
          </p:cNvSpPr>
          <p:nvPr>
            <p:ph idx="1"/>
          </p:nvPr>
        </p:nvSpPr>
        <p:spPr/>
        <p:txBody>
          <a:bodyPr/>
          <a:lstStyle/>
          <a:p>
            <a:pPr lvl="0"/>
            <a:r>
              <a:rPr lang="en-US" dirty="0">
                <a:sym typeface="Arial"/>
              </a:rPr>
              <a:t>Are required by most states to have continuing education</a:t>
            </a:r>
          </a:p>
          <a:p>
            <a:pPr lvl="0"/>
            <a:r>
              <a:rPr lang="en-US" dirty="0">
                <a:sym typeface="Arial"/>
              </a:rPr>
              <a:t>Requires approximately 1,800 work hours</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8844" y="3029876"/>
            <a:ext cx="4458546" cy="3508876"/>
          </a:xfrm>
          <a:prstGeom prst="rect">
            <a:avLst/>
          </a:prstGeom>
        </p:spPr>
      </p:pic>
    </p:spTree>
    <p:extLst>
      <p:ext uri="{BB962C8B-B14F-4D97-AF65-F5344CB8AC3E}">
        <p14:creationId xmlns:p14="http://schemas.microsoft.com/office/powerpoint/2010/main" val="3194074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Certified Management Accountants (CMA)</a:t>
            </a:r>
          </a:p>
        </p:txBody>
      </p:sp>
      <p:sp>
        <p:nvSpPr>
          <p:cNvPr id="3" name="Content Placeholder 2"/>
          <p:cNvSpPr>
            <a:spLocks noGrp="1"/>
          </p:cNvSpPr>
          <p:nvPr>
            <p:ph idx="1"/>
          </p:nvPr>
        </p:nvSpPr>
        <p:spPr/>
        <p:txBody>
          <a:bodyPr/>
          <a:lstStyle/>
          <a:p>
            <a:r>
              <a:rPr lang="en-US" dirty="0"/>
              <a:t>Specializes more in financial management and performance management than a CPA</a:t>
            </a:r>
          </a:p>
          <a:p>
            <a:r>
              <a:rPr lang="en-US" dirty="0"/>
              <a:t>Required to take the CMA exam</a:t>
            </a:r>
          </a:p>
          <a:p>
            <a:pPr lvl="1"/>
            <a:r>
              <a:rPr lang="en-US" dirty="0"/>
              <a:t>exam has two parts and measures knowledge in management accounting</a:t>
            </a:r>
          </a:p>
          <a:p>
            <a:r>
              <a:rPr lang="en-US" dirty="0"/>
              <a:t>Are required by most states to have continuing education and work experience</a:t>
            </a:r>
          </a:p>
        </p:txBody>
      </p:sp>
    </p:spTree>
    <p:extLst>
      <p:ext uri="{BB962C8B-B14F-4D97-AF65-F5344CB8AC3E}">
        <p14:creationId xmlns:p14="http://schemas.microsoft.com/office/powerpoint/2010/main" val="6745286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for Exploring Accounting Careers in High School</a:t>
            </a:r>
          </a:p>
        </p:txBody>
      </p:sp>
      <p:sp>
        <p:nvSpPr>
          <p:cNvPr id="3" name="Content Placeholder 2"/>
          <p:cNvSpPr>
            <a:spLocks noGrp="1"/>
          </p:cNvSpPr>
          <p:nvPr>
            <p:ph idx="1"/>
          </p:nvPr>
        </p:nvSpPr>
        <p:spPr/>
        <p:txBody>
          <a:bodyPr/>
          <a:lstStyle/>
          <a:p>
            <a:pPr lvl="0"/>
            <a:r>
              <a:rPr lang="en-US" dirty="0">
                <a:sym typeface="Arial"/>
              </a:rPr>
              <a:t>Research colleges which offer accounting degree programs</a:t>
            </a:r>
          </a:p>
          <a:p>
            <a:pPr lvl="0"/>
            <a:r>
              <a:rPr lang="en-US" dirty="0">
                <a:sym typeface="Arial"/>
              </a:rPr>
              <a:t>Interview a local accountant/CPA </a:t>
            </a:r>
          </a:p>
          <a:p>
            <a:pPr lvl="0"/>
            <a:r>
              <a:rPr lang="en-US" dirty="0">
                <a:sym typeface="Arial"/>
              </a:rPr>
              <a:t>Enhance computer skills (typing, Microsoft</a:t>
            </a:r>
            <a:r>
              <a:rPr lang="en-US" baseline="30000" dirty="0">
                <a:sym typeface="Arial"/>
              </a:rPr>
              <a:t>®</a:t>
            </a:r>
            <a:r>
              <a:rPr lang="en-US" dirty="0">
                <a:sym typeface="Arial"/>
              </a:rPr>
              <a:t> Excel)</a:t>
            </a:r>
          </a:p>
          <a:p>
            <a:pPr lvl="0"/>
            <a:r>
              <a:rPr lang="en-US" dirty="0">
                <a:sym typeface="Arial"/>
              </a:rPr>
              <a:t>Increase math skills/study time </a:t>
            </a:r>
          </a:p>
          <a:p>
            <a:pPr lvl="0"/>
            <a:r>
              <a:rPr lang="en-US" dirty="0">
                <a:sym typeface="Arial"/>
              </a:rPr>
              <a:t>Thoroughly research CPA test requirements </a:t>
            </a:r>
          </a:p>
          <a:p>
            <a:endParaRPr lang="en-US" dirty="0"/>
          </a:p>
        </p:txBody>
      </p:sp>
      <p:pic>
        <p:nvPicPr>
          <p:cNvPr id="4" name="Picture 3">
            <a:hlinkClick r:id="rId3" action="ppaction://hlinksldjump"/>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8624" y="6136992"/>
            <a:ext cx="950976" cy="713232"/>
          </a:xfrm>
          <a:prstGeom prst="rect">
            <a:avLst/>
          </a:prstGeom>
        </p:spPr>
      </p:pic>
    </p:spTree>
    <p:extLst>
      <p:ext uri="{BB962C8B-B14F-4D97-AF65-F5344CB8AC3E}">
        <p14:creationId xmlns:p14="http://schemas.microsoft.com/office/powerpoint/2010/main" val="18319205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lstStyle/>
          <a:p>
            <a:r>
              <a:rPr lang="en-US" sz="2200" dirty="0">
                <a:sym typeface="Arial"/>
              </a:rPr>
              <a:t>Accountants and Auditors. (n.d.). Retrieved from http://www.bls.gov/ooh/business-and-financial/accountants-and-auditors.htm</a:t>
            </a:r>
          </a:p>
          <a:p>
            <a:r>
              <a:rPr lang="en-US" sz="2200" dirty="0">
                <a:sym typeface="Arial"/>
              </a:rPr>
              <a:t>Going Concern Principle - AccountingTools. (n.d.). Retrieved from http://www.accountingtools.com/going-concern-principle</a:t>
            </a:r>
          </a:p>
          <a:p>
            <a:r>
              <a:rPr lang="en-US" sz="2200" dirty="0">
                <a:sym typeface="Arial"/>
              </a:rPr>
              <a:t>Kieso, D., &amp; Weygandt, J. (2010). Intermediate accounting (13th ed.). Hoboken, NJ: Wiley. </a:t>
            </a:r>
          </a:p>
          <a:p>
            <a:r>
              <a:rPr lang="en-US" sz="2200" dirty="0">
                <a:sym typeface="Arial"/>
              </a:rPr>
              <a:t>TSBPA - Examination - Certification - Requirements. (n.d.). Retrieved from https://www.tsbpa.state.tx.us/exam-qualification/certification-requirements.html</a:t>
            </a:r>
          </a:p>
          <a:p>
            <a:endParaRPr lang="en-US" sz="2200" dirty="0"/>
          </a:p>
        </p:txBody>
      </p:sp>
    </p:spTree>
    <p:extLst>
      <p:ext uri="{BB962C8B-B14F-4D97-AF65-F5344CB8AC3E}">
        <p14:creationId xmlns:p14="http://schemas.microsoft.com/office/powerpoint/2010/main" val="38211707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4" name="TextBox 5"/>
          <p:cNvSpPr txBox="1"/>
          <p:nvPr/>
        </p:nvSpPr>
        <p:spPr>
          <a:xfrm>
            <a:off x="3210123" y="6191152"/>
            <a:ext cx="253711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000000"/>
                </a:solidFill>
                <a:latin typeface="Arial Unicode MS"/>
                <a:cs typeface="Arial Unicode MS"/>
              </a:rPr>
              <a:t>© MMXVI</a:t>
            </a:r>
          </a:p>
          <a:p>
            <a:pPr algn="ctr"/>
            <a:r>
              <a:rPr lang="en-US" dirty="0">
                <a:solidFill>
                  <a:srgbClr val="000000"/>
                </a:solidFill>
                <a:latin typeface="Arial Unicode MS"/>
                <a:cs typeface="Arial Unicode MS"/>
              </a:rPr>
              <a:t>CEV Multimedia, Ltd.</a:t>
            </a:r>
          </a:p>
        </p:txBody>
      </p:sp>
      <p:sp>
        <p:nvSpPr>
          <p:cNvPr id="5" name="Content Placeholder 2"/>
          <p:cNvSpPr>
            <a:spLocks noGrp="1"/>
          </p:cNvSpPr>
          <p:nvPr/>
        </p:nvSpPr>
        <p:spPr>
          <a:xfrm>
            <a:off x="425017" y="1524000"/>
            <a:ext cx="8191261" cy="4876800"/>
          </a:xfrm>
          <a:prstGeom prst="rect">
            <a:avLst/>
          </a:prstGeom>
        </p:spPr>
        <p:txBody>
          <a:bodyPr vert="horz" lIns="91440" tIns="45720" rIns="91440" bIns="45720" numCol="2" spcCol="548640" rtlCol="0">
            <a:normAutofit fontScale="92500" lnSpcReduction="20000"/>
          </a:bodyPr>
          <a:lstStyle>
            <a:lvl1pPr marL="342900" indent="-342900" algn="l" defTabSz="914400" rtl="0" eaLnBrk="1" latinLnBrk="0" hangingPunct="1">
              <a:spcBef>
                <a:spcPts val="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0000"/>
              </a:lnSpc>
              <a:buNone/>
            </a:pPr>
            <a:r>
              <a:rPr lang="en-US" sz="2200" b="1" dirty="0"/>
              <a:t>Production Coordinator</a:t>
            </a:r>
          </a:p>
          <a:p>
            <a:pPr marL="0" indent="0">
              <a:lnSpc>
                <a:spcPct val="110000"/>
              </a:lnSpc>
              <a:buNone/>
            </a:pPr>
            <a:r>
              <a:rPr lang="en-US" sz="2200" dirty="0"/>
              <a:t>Megan O’Quinn</a:t>
            </a:r>
          </a:p>
          <a:p>
            <a:pPr marL="0" indent="0">
              <a:lnSpc>
                <a:spcPct val="110000"/>
              </a:lnSpc>
              <a:buNone/>
            </a:pPr>
            <a:endParaRPr lang="en-US" sz="2200" dirty="0"/>
          </a:p>
          <a:p>
            <a:pPr marL="0" indent="0">
              <a:lnSpc>
                <a:spcPct val="110000"/>
              </a:lnSpc>
              <a:buNone/>
            </a:pPr>
            <a:r>
              <a:rPr lang="en-US" sz="2200" b="1" dirty="0"/>
              <a:t>Graphic Designer</a:t>
            </a:r>
          </a:p>
          <a:p>
            <a:pPr marL="0" indent="0">
              <a:lnSpc>
                <a:spcPct val="110000"/>
              </a:lnSpc>
              <a:buNone/>
            </a:pPr>
            <a:r>
              <a:rPr lang="en-US" sz="2200" dirty="0"/>
              <a:t>Melody Rowell</a:t>
            </a:r>
          </a:p>
          <a:p>
            <a:pPr marL="0" indent="0">
              <a:lnSpc>
                <a:spcPct val="110000"/>
              </a:lnSpc>
              <a:buNone/>
            </a:pPr>
            <a:endParaRPr lang="en-US" sz="2200" dirty="0"/>
          </a:p>
          <a:p>
            <a:pPr marL="0" indent="0">
              <a:lnSpc>
                <a:spcPct val="110000"/>
              </a:lnSpc>
              <a:buNone/>
            </a:pPr>
            <a:r>
              <a:rPr lang="en-US" sz="2200" b="1" dirty="0"/>
              <a:t>Assistant Brand Manager</a:t>
            </a:r>
          </a:p>
          <a:p>
            <a:pPr marL="0" indent="0">
              <a:lnSpc>
                <a:spcPct val="110000"/>
              </a:lnSpc>
              <a:buNone/>
            </a:pPr>
            <a:r>
              <a:rPr lang="en-US" sz="2200" dirty="0"/>
              <a:t>Amy Hogan</a:t>
            </a:r>
          </a:p>
          <a:p>
            <a:pPr marL="0" indent="0">
              <a:lnSpc>
                <a:spcPct val="110000"/>
              </a:lnSpc>
              <a:buNone/>
            </a:pPr>
            <a:endParaRPr lang="en-US" sz="2200" dirty="0"/>
          </a:p>
          <a:p>
            <a:pPr marL="0" indent="0">
              <a:lnSpc>
                <a:spcPct val="110000"/>
              </a:lnSpc>
              <a:buNone/>
            </a:pPr>
            <a:r>
              <a:rPr lang="en-US" sz="2200" b="1" dirty="0"/>
              <a:t>Brand Manager</a:t>
            </a:r>
          </a:p>
          <a:p>
            <a:pPr marL="0" indent="0">
              <a:lnSpc>
                <a:spcPct val="110000"/>
              </a:lnSpc>
              <a:buNone/>
            </a:pPr>
            <a:r>
              <a:rPr lang="en-US" sz="2200" dirty="0"/>
              <a:t>Megan O’Quinn</a:t>
            </a:r>
          </a:p>
          <a:p>
            <a:pPr marL="0" indent="0">
              <a:lnSpc>
                <a:spcPct val="110000"/>
              </a:lnSpc>
              <a:buNone/>
            </a:pPr>
            <a:endParaRPr lang="en-US" sz="2000" dirty="0"/>
          </a:p>
          <a:p>
            <a:pPr marL="0" indent="0">
              <a:lnSpc>
                <a:spcPct val="110000"/>
              </a:lnSpc>
              <a:buNone/>
            </a:pPr>
            <a:endParaRPr lang="en-US" sz="2000" dirty="0"/>
          </a:p>
          <a:p>
            <a:pPr marL="0" indent="0">
              <a:lnSpc>
                <a:spcPct val="110000"/>
              </a:lnSpc>
              <a:buNone/>
            </a:pPr>
            <a:endParaRPr lang="en-US" sz="2000" dirty="0"/>
          </a:p>
          <a:p>
            <a:pPr marL="0" indent="0">
              <a:lnSpc>
                <a:spcPct val="110000"/>
              </a:lnSpc>
              <a:buNone/>
            </a:pPr>
            <a:endParaRPr lang="en-US" sz="2000" dirty="0"/>
          </a:p>
          <a:p>
            <a:pPr marL="0" indent="0">
              <a:lnSpc>
                <a:spcPct val="110000"/>
              </a:lnSpc>
              <a:buNone/>
            </a:pPr>
            <a:r>
              <a:rPr lang="en-US" sz="2200" b="1" dirty="0"/>
              <a:t>V.P. of Brand Management</a:t>
            </a:r>
          </a:p>
          <a:p>
            <a:pPr marL="0" indent="0">
              <a:lnSpc>
                <a:spcPct val="110000"/>
              </a:lnSpc>
              <a:buNone/>
            </a:pPr>
            <a:r>
              <a:rPr lang="en-US" sz="2200" dirty="0"/>
              <a:t>Clayton Franklin</a:t>
            </a:r>
            <a:endParaRPr lang="en-US" sz="2200" b="1" dirty="0"/>
          </a:p>
          <a:p>
            <a:pPr marL="0" indent="0" algn="r">
              <a:lnSpc>
                <a:spcPct val="110000"/>
              </a:lnSpc>
              <a:buNone/>
            </a:pPr>
            <a:r>
              <a:rPr lang="en-US" sz="2200" b="1" dirty="0"/>
              <a:t>Collaborator</a:t>
            </a:r>
          </a:p>
          <a:p>
            <a:pPr marL="0" indent="0" algn="r">
              <a:lnSpc>
                <a:spcPct val="110000"/>
              </a:lnSpc>
              <a:buNone/>
            </a:pPr>
            <a:r>
              <a:rPr lang="en-US" sz="2200" dirty="0"/>
              <a:t>Susan E. Carroll</a:t>
            </a:r>
          </a:p>
          <a:p>
            <a:pPr marL="0" indent="0" algn="r">
              <a:lnSpc>
                <a:spcPct val="110000"/>
              </a:lnSpc>
              <a:buNone/>
            </a:pPr>
            <a:r>
              <a:rPr lang="en-US" sz="2200" dirty="0"/>
              <a:t>Business Teacher</a:t>
            </a:r>
          </a:p>
          <a:p>
            <a:pPr marL="0" indent="0" algn="r">
              <a:lnSpc>
                <a:spcPct val="110000"/>
              </a:lnSpc>
              <a:buNone/>
            </a:pPr>
            <a:r>
              <a:rPr lang="en-US" sz="2200"/>
              <a:t>(Retired)</a:t>
            </a:r>
            <a:endParaRPr lang="en-US" sz="2200"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endParaRPr lang="en-US" sz="2200" b="1" dirty="0"/>
          </a:p>
          <a:p>
            <a:pPr marL="0" indent="0" algn="r">
              <a:lnSpc>
                <a:spcPct val="110000"/>
              </a:lnSpc>
              <a:buNone/>
            </a:pPr>
            <a:r>
              <a:rPr lang="en-US" sz="2200" b="1" dirty="0"/>
              <a:t>Executive Producer</a:t>
            </a:r>
          </a:p>
          <a:p>
            <a:pPr marL="0" indent="0" algn="r">
              <a:lnSpc>
                <a:spcPct val="110000"/>
              </a:lnSpc>
              <a:buNone/>
            </a:pPr>
            <a:r>
              <a:rPr lang="en-US" sz="2200" dirty="0"/>
              <a:t>Gordon W. Davis, Ph.D.</a:t>
            </a:r>
          </a:p>
        </p:txBody>
      </p:sp>
    </p:spTree>
    <p:extLst>
      <p:ext uri="{BB962C8B-B14F-4D97-AF65-F5344CB8AC3E}">
        <p14:creationId xmlns:p14="http://schemas.microsoft.com/office/powerpoint/2010/main" val="7339301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PASSING_SCORE" val="100.000000"/>
  <p:tag name="ISPRING_ULTRA_SCORM_COURSE_ID" val="99D55EA5-4903-418F-B512-08A256FF4F77"/>
  <p:tag name="ISPRING_FIRST_PUBLISH" val="1"/>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CEV70732_The_Accounting_Industry_LOGO"/>
  <p:tag name="ISPRING_PLAYERS_CUSTOMIZATION_2" val="UEsDBBQAAgAIALJUk0/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CJbJUA0c70A5BQAAMBQAACYAAAB1bml2ZXJzYWwtbm8tdmlkZW8vY29tbW9uX21lc3NhZ2VzLmxuZ61Y627bNhT+X6DvQAgosAFd2g5oMAyJA1piYiGy5Ip00m4YBFaibSKS6OriJPu1p9mD7Ul2SMmO3TaQlBSwAVPy+c6F37mQJ2d3WYo2oiilyk+td0dvLSTyWCUyX55ac3b+y28WKiueJzxVuTi1cmWhs9HLFycpz5c1Xwr4/fIFQieZKEtYliO9elgjmZxas3E0xvZlxIIIz2bReM5Y4EceHhPPGo15fHPypv37I9J2MJ1h/1PkBRdBNHYvrJGtsjXP75GnluqnX4+P7969P/55EAydYs87BEIG6f3bHkA+CwMvAjTiRT75yKyRL+6qYXLBnHmuT6xR+2OY9CwkV9ZoVoiNVHXZKTsPQ+KziHquQyKXRn7ATDw8wohjjT6pGq34RqBKoY0Ut6haCWBCJQuBylQm5kWs4EFeiy5lTjDFrh+FhLLQtZkb+NaIqqK4f21geV2tVAHqSpTIkn9ORWJ0AufM+3UhSlDNK+Akgk+1kvBPlXGZH3Wrvva9ADuGaFNCKb6AALOdU4B0AH8rqxW8S4R6DSpu81TxBC0KAYABRXy9TmXc/FPSdaEtnKX8vtOKEF+7/gUQPvBoRHxn+8QakTxBTsG1swNRQkxJCAAFL0XxBNnI8N2II5ymwxAm7sXEgy/TJkzkcpXCtxpqx4wAE2Yi75ICppIQeE7pdRA6OmigCnG05mV5q4rkgKX7+9kF7Pp2AIlgsz1wpjG2wMAPCfWvKERcdYOBldjwu80rcBUIGDFTEHRKZXVZQdpk61RUwlgrtSs8NpT6LBYK8isVfNNwH7SbZOukuYfnvj2JxmxXRj1e5/Gqpxwk53fzYz8baqDJPuc7bWrRonHwEaoLFMRgiERwCXXwcojEJ0IhyIR2yfj4yr3AZpeg7m2L0rboxVzXmPQe8TgGOc0mU1DhiQ4JlCazI+XRMDWUfJgDi13sPVJbG1Sgg1kt5UaAHUUiik5FUPht4uik+jB3/4jOsesR5zvU4/coVxXiyYbnsQCyxVzv6T28S2Ri3mnaG/1favk34lVb6l+1XcJ3yMdXQ+05aCyPZASvKpGtqy7VOmCt+U+xQqf4oyb0cf1p+qlNfBy6wY/ZmVJmddp0oGfvz86yoXvUacQzI9V/t360JbRpNQQGFt0cYcZI+0tNtNqxG+iOmIj+cq5/HpjRTfctaGxuvlD9pf2gBfAVeioGnUCMjeUURp0MulB/2Svw+sD8K90w+stfkzF1GXSda/G5lFWnZpPPvfurSeenN9a9mfWg2TCXeWCyD4DLdh4sUSozsD/pgTmfkm0EmhZx4Mm1qtPEpH8qb0ybgNjWmfh2Gl4UKjNPU15u6d+0qbPnWNE4FzZKZwPmqV0G996fvQR++i5RgkMYY2zs23r2sXW2pz2FIH10KDxGt6MT5FHGq3gF7Xih6jzpCdQcwxxyjgGs9ZkKXsSr//75tyfGV5Y0T1H79PdBIHqogzpKdmB/+qoS5V+DQbQnOwzanP3gbNsNNB8bItEoOD+HYW6x6JJgeHxosln0kWpPzFu5ngdo5kIC/JBTKW/6YqYyeHTUrRfC0vIFM4btyRRSkJqMU3UBc+cQhC3j7GAewqmuTV4bgGCGYLJKBSJ3XKfcENQpDi+hOJtzmjWa8uJGO86USgcZZ3ZQp1Q1zKmHu5C6SmU+yPTnNVbtMXNnEXYcczEEoYQz/00zRyRw6IzbG6JULXuD2RPsQ+f4Ck8kshoKGBKyu/jRFxvmEsFTXN/Q9agzpllv6zKUvmb9UPg23/bu3ao0d3snb/au+v4HUEsDBBQAAgAIAAiWyVDFTWnbpAAAAH4BAAA3AAAAdW5pdmVyc2FsLW5vLXZpZGVvL3BsYXliYWNrX2FuZF9uYXZpZ2F0aW9uX3NldHRpbmdzLnhtbHWQTQqDMBCF957CGxS6DoGuS4tQLzDiKIEkEzKj4O2bSLTF2uW87735U4wixo+sq7pWMAm9BKJoiROqy6fOlGHGmzcOxJBPsiAX3xnJCUsUmoiMXlZU7D/yNruxsOx9WA9guWxxIOeB1jjU17PASnLIw2zGVWuXgHqImAYcxOxDD53FOy4dQeyfu6Fc8BfnbLpscvigHnWI5IKoy5dUpXdtP38DUEsDBBQAAgAIAAiWyVDlaOhvrgQAAKIYAAAwAAAAdW5pdmVyc2FsLW5vLXZpZGVvL2ZsYXNoX3B1Ymxpc2hpbmdfc2V0dGluZ3MueG1s5Vndcto4FL7nKTTe6WVx6CZpkjFkKJgJU/4Wu9tmdnYywhZYG1lyLRlKr/Zp9sH2SfYIEQIJSUS2dPpzwYCPzvnO0fnTkfHOP6UMTUkuqeBVp1I+cBDhkYgpn1Sdd2Hr5YmDpMI8xkxwUnW4cNB5reRlxYhRmQREKWCVCGC4PMtU1UmUys5cdzablanMcr0qWKEAX5YjkbpZTiThiuRuxvAcvtQ8I9JZIlgAwCcVfClWK5UQ8gxSV8QFI4jGYDmnelOYtRiWieMathGOrie5KHjcEEzkKJ+Mqs4vFf/48PT4hsdANWlKuPaJrAFRk9UZjmOqrcAsoJ8JSgidJGBu5dWhg2Y0VknVgZ+uFvDc+zALcLN3rGEaApzA1RI/JQrHWGHzaBQq8knJG4IhxXOOUxqFsIK0A6pOM7wKOu2mf9Xrh35wdRF2O8aGHYRC/0O4g1DYDjv+Lvy28I1+d1DvXV69998E7dBOxcXlwB922r23V2G/3wnbg1spiMKGEz1308seREMUeURWTvZUUqQjjimDxL7jekkUlAbD+YSEokUh8mPMJHHQXxmZ/FZgRtUcsuEAKuiakKwuMxKpoQ511VF5QZxbOAMIhkH8V3l0dLpKo9cnG1t3jfbbbW210oO6yDCfd8REfGXTK0fHtyVwfPy48dvM9LBSOEqgWGA/C9s8d510w0Z138CRolOoRHJnl+OCsaDIMpGrmrZ6oXqduDLhARhvLPhG1PUzGgkWrxxG0hGJezglay0muKa8BZwVB40hPxm4sp8RjgLMoa1RBe6NVgCyGElF1aKdtZbc9ZxihgAP+i5B3eCeu6ME53IjIVeR1b0kqv3RE4rIP42zDelB1oBR0KLLworf5zFq5ngGbdiGfUC4DdsFJA7TyUNyKyNyLHfgRHXGbJjfi4LFaC4KxOg1+EQg6AhFCr8SgtZ7NRrnIl1Q4ThRSC5cOKVkRuJzG0WXoCItQFInPyPKaPhY0M9oRMYiB1yCp+BioFNp8Ms7AWdYyltQfGPjC9OB272m/+GF3iCOp5hHO4JDKZI0U3vBx3PEhbqRA3dEuIAI6qDENF6s2eyt/PwwrLoBxPkLRWMDX9K0YPhLwq8csga9x5DvR8sugX/SAmu1CZ4uCl0X7wIaSpxCSAwmLETQySlfnh4WgBHmSHA2RziCQULqtjGlopBAMQ3CQMvnW2jkIU0XTxM4dUBjHpPcCvKg8urXw6Pj1yenZ2X337//efmo0HLEGjCs1ZkZq/Hg3GcndWf6e0LokRnwCclHJsF7si2RpzrF43vmbp+ILcTbvdAf1hth+/d2eLkFYOH3+ye55+opY/vQsZi9vtWZI/Drw8YFGvrBu04YnNnkYk9A2asogWwe61uY1UCxrCcrfBhqrMrMD6zg+jZc/bc2XEMzWAzWhgorE+CgmJjGB0cFoymFpPsuyt6qjp7VMb6P2v3fFwZT/HuqXYLzKIG02Fsq/RwNdp8x+oHd/m1fpn/kG28X59f65hEKwayO1H6hGOXkq/aJzYwL/G77Tb/T/Ana8jfqQfO0eom68dbUc7e+09YrKeU0Bbfq68vqRXjt6PDAc7cvlUqAtvm/Qq30H1BLAwQUAAIACAAIlslQYKErBGQDAACqDAAAKgAAAHVuaXZlcnNhbC1uby12aWRlby9mbGFzaF9za2luX3NldHRpbmdzLnhtbJVX227iMBB971dE2ffSm9hdKURqKStV222rLeLdSQawcOzIdujy9+tbEhuShmIh4Zlz7BnP8VgkYodptAcuMKOz+CZOL6IoyWvOgcollBVBEiKKSpjFL/AR4fliFb0RdAAeTyyWEcbfQUpMN0JbGluEi1mc1VIyepkzKtWCl5TxEpE4/fbLfJKJQY6xmIrvXM4a5dBtc72Y3v2cnkNxe/yYPtze3Q4RclZWiB6e2YZdZijfbTiraTEa2vZQASeY7kY3IFjIJwnlF2IKKRUHIaAYTb1lEZQBaXa6Mp8zOd1Wn2d/RNtjgaWh3V/rMUSr0AbCQ/48I1UYtXpYle96fE6Q8E+Or20EHy7+eKfHIINVdfUVjVScbfSBhpzpQo9RDmGoUNdPR3WlxyhBJ6Q3GlWXILhQZWC8MAJZXOkxBHZnaQ7m0QO5n36TSPTd5oy86SIcdQ+tkIxAKnkNyaSZWZ/Yso/XWqrLBOkaEaEAvqkD6R71hmoRwDpjB/wLH5gWPspZOsiKkbqEuY3YR4aOjjCfP5jW4mNbmxcjh70z2lyPjB3yRZ3sCdIzdsh3XbBXSg4n8GOP5TSSeECunl4BXPRBBZQbKFLTwi3dzBqv3upZ33Th7e0MDaZkBaRGWktcgq5cMjE2G9PkJKiEoj3eIKkeqT8alx1MNiKZHDmc2vq1lUgsCfRJLmc1FyoY5V6Fyfd4LMU+HuJePsNaNujQ2FVFvxj+cejpuNjdau2x2Xkk1XOi7zII9TgCf6JrFkeOOYtNJPZtPiWViO+ALxkjwqPovYcYSEqUb0u1kzh3E8oknA1m9uYORNOeqC1sf/0St0ZfYWldZsAXSg8YGkGGNovb4s2WqK9cYfiAIiQMOC1TbtVyFOFW757BCQAQz7dN+e3EesqaSExgD8R5PYNJeCizRCj19+Wr1RVK0rMc6dEDeIJ0PajTVtBAA0cPYaXi6mdYz8Vog0kkyoRJLWgpY02/aZRaez7IGpyYgqWVv+8QVbmCE0W1ZO8ScelK1M1d+mgP9xSXpgcph2xl0+exHMJY5Q7GOB3hxNxFoF+udq02wR7PEEU32vSmj2I8x112qS5nuuYAfoc1xgvvDfgNh4whXry0kOBR6HFbtspRvZumYatWX1YymXgmW5u2Cuq3+o+S/gdQSwMEFAACAAgACJbJUHuDd2yqBAAALBgAAC8AAAB1bml2ZXJzYWwtbm8tdmlkZW8vaHRtbF9wdWJsaXNoaW5nX3NldHRpbmdzLnhtbN1YX1PbOBB/51NofNPHxtCDFBgnTJqYIdP8u9i9lrm5YRRbiXXIks+Sk6ZP92nug/WTdGWFQCCAwhA69CETW9797Wp3f6u1vZOvKUNTkksqeM3Zq+w6iPBIxJRPas6n8PTtoYOkwjzGTHBSc7hw0El9x8uKEaMyCYhSICoRwHB5nKmakyiVHbvubDarUJnl+qlghQJ8WYlE6mY5kYQrkrsZw3P4U/OMSGeBYAEAv1TwhVp9ZwchzyB1RVwwgmgMnnOqN4XZmUqZ4xqpEY4uJ7koeNwUTOQon4xqzm97fnX/qHolY5BaNCVch0TWYVEvq2Mcx1Q7gVlAvxGUEDpJwNu9d/sOmtFYJTUHLl2t4Ll3YUpws3WsYZoCYsDVAj8lCsdYYXNrDCryVcmrBbMUzzlOaRTCE6T3X3Na4UXQabf8i14/9IOLs7DbMT5soBT6X8INlMJ22PE3kbeFb/a7g0bv/OKz/yFoh3Ymzs4H/rDT7n28CPv9TtgeXGtBFlaC6LmrUfYgG6LII7IMsqeSIh1xTBnU9a3QS6KAGQznExKKUwqZH2MmiYP+ycjkjwIzquZQDbtAoEtCsobMSKSGOtU1R+UFca7hDCA4Bvlf1tHB0bKM3h+ubN011q+3tdZLD2iRYT7viIl4Ydf3DqrXFKhWH3Z+nZseVgpHCZAF9lP65rk3l67EqG4bOFJ0Ckwkt3Y5LhgLiiwTuaprr0vTNxeXLtwD440FX8m6vkcjweJlwEg6InEPp1B7g1PuoDEUJIPY9TPCUYA5tDGqIJ7RUkMWI6moKtvX6UK6kVPMELQo6LMEdYM78Y0SnMuVClymUjePqP5XTygi/zbRNUv3igaMghXNAyt5n8eoleMZtF0b8QHhNmJnUClMVwvJrZzIsdxAEjUYsxH+LAoWo7koEKOXEBOBoAUUKVwlBN1szmici7RcZVgqJMsQTimZkfjExtA5mEgL0NTVzogyFv4t6Dc0ImORAy7BUwgxrFNp8CsbAWdYymtQfOXjG9Ny272W/+WN3iCOp5hHG4ID90iaqa3g4zniQl3pQTgiXEAGdVJiGpfPbPZWeXoalvSHPD9TNlbwJU0Lhp8TfhmQG9BbTPl2rGyS+Ec9sDab4GlJdE3eEhooTiElBhMeRNDkKV8cFxaAEeZIcDZHOILJQeq2MaWikLBiGoSBlk/30OhDmZZ3ExhkwWIek9wKcnfv3e/7B9X3h0fHFff7f/+/fVBpMVMNGNbmzFDVvHfQs9O6Ne49ovTA0PeI5gOj3x3dU5GnusTjO+6uH4Et1Nu90B82mmH7z3Z4vgagjPvdk9xz9Vixfsooh61bQ8bo500Zgd8YNs/Q0A8+dcLg2Kb6egKIrqIE6nesX7SsRogFg6zwYYyxIpYfWMH1baT6H22khmaUGNwYI6xcgKNhYlodHA6MphTK7FUQ3Yo5T+oRr4Ota98J6IN0NQTfElsJzqMECmFrxfOKm+jPS8svHOm1BJDrDiwUkJRqpRc6uX7ll9guzi/1y0QoBLM6M/uFYpSTF20Lq9UW+N32h36ntdWyo3Z19yq4/rzhM3fLr6Arnz09d+1H6R1YX/3CX9/5AVBLAwQUAAIACAAIlslQ0W4DBaABAABrBgAAKAAAAHVuaXZlcnNhbC1uby12aWRlby9odG1sX3NraW5fc2V0dGluZ3MuanONlM9vwiAUx+/+FQ27Lkaj6X7ctuiSJR6WzNuyA22ftZFCA7SzM/7vK2xVoDDlXco3n34f7xHeYRR1C6UoeowO+lvv3+y91kBpktdwa+skoJdKR4IUGayLEkhBATlIo5ANJgJO+vGM+JwR1a5J+658hWGI2MnMECufyD2+wgc2HvDLB+594nf/98go7Lcoo9VJLSWj45RRCVSOKeMl1gy6edHLrNGBWQP8ArrBKVim02U8f4hD5NnxPn6ezWcml7KywrRdsZyNE5zucs5qmoXyb9sKeHfpu5AdKYR8lVBeTmyTFQchIAtVc4IJToAYvhO9/kEt42FBDt0UopA9/TRVYdIVzmHQpeFpu4Z2XoNu3qkYchL2MuhEcAt8YLWYq7BAVtXVFRdYcZarjgzQeKnCixKGs4Lmf6knKrycOqyyDd24nhrjhPGsv73lRIXJnJuhS1wg65kx55ltPU+5DM0X32xwNOl93MLJuvLNBeITqU+8fqQ5k7Q/j3SHjdp/dJVjvgO+Zox0I7TLU0s9nqNPcyx4z5kGK3Ia1NgNGh1/AFBLAwQUAAIACAAIlslQiRErV2kAAABuAAAAJQAAAHVuaXZlcnNhbC1uby12aWRlby9sb2NhbF9zZXR0aW5ncy54bWyzsa/IzVEoSy0qzszPs1Uy1DNQUkjNS85PycxLt1UKDXHTtVBSKC5JzEtJzMnPS7VVystXUrC347LJyU9OzAlOLSkBKixWKMhJrEwtCknNBTJKUv0Sc4Eq/VLLFTKdXcMUAsCSSvp2XABQSwMEFAACAAgACJbJUOFTtBquFwAAAScAACAAAAB1bml2ZXJzYWwtbm8tdmlkZW8vdW5pdmVyc2FsLnBuZ+1aeVSSadun0gZLy2qazBwZpzJzyXHBwo2wRnPNDQ03miE1AbMg3MVyKuct0TRzV+x1x4XcMByVlklSRNxxSytEci9JSVD8sJlm3jPnPd/5/vr+6g+W5/fcz7Xd131d1++c51/OTjZK21S3AQAAJdszp10BgC0wAGBzL3CrDOk6pHBY9rMJ72pjBajqVJuSXcgFwhxlK6qTtq/+JC+7Vrh8BoEHAHZf3fhsGgsAhQMAmmm2p2Hu4X5zL9nl2CkC6JXU3nxfeKmLZqbqjWKr3nOqz8+cd/yZ9G/l5JOPp/8VfFdXPuU7+f1fR3/lpBg0tNUM/VPqedbm3+TRE13Gu7fu0ug5XYBavxTZFrIgGRiDEyhO/ZYziHeXKcsiz30zYeOmJcgolelm0VhUuCA3TH2MKJlLbxE1L2wCAGad/LMmsidyqom74sZiRC+n2mUWR6U3uS0Zyq1NHIFmHgMCAO98DomaFGHQ9RVOyXbZffPjbVAq3wxXmym74DgucjAhzUsDVzUBgMf4e6vCYWxrVhLxQ8FXR4vE/bO1+R2WpwCAS45AVzsLSgBZ3n95/2bAZUxg/HdFqabuVsqAy5wb3xX1PbcHbgbMZyoXpjaGK8AAjy32xKW67tPXAAIeBVrddZ1+c1huE0A0OyFb4MocmDWSA7wa2HiuH/2HvI01aLBEcRPgEVjjzFFCfVbMLcA789V+5BXMfNt6Q9MO5iAcKB7iEJffvXl+J172W6vf/L71wALHxe4lii0zcrABsac9mK5PtSzxDpXFI1rIjuciY9f2xV5By8wa35D4MKR2a+oIDukX49QwGgwUd8s8fVdPjZl7vYf88Xfj1a8LYHYvQz5JoyKECqKflzvUcWEaWg80kYRs+bxM3fLURs4nQcja1j3zz2czLSaOWXXtJL77JR0ZJvnIhFoqmXobot0ZOqndBXJlC0TRbwshvkcJ5X9qn7z3WbuuXD8I8vFDCdRCySS+D3T6hRg8Z48U97C+Ax/z3F1R42Tlsdn1qYvVPddp8UZgzo8HKGk18FuaxDmXIhaV65ZtduxoW5A//Fj3mX3wEaGbNwNalwowSVRXsLHzpQWQNQCzIxWb+DQcUso6EOIkIFRHOzWY2wJNl5PUdA9PHDL+ltJR7i80PWjPE5e0l7pYp6a6ppcNBQIBEhPMSXrl6D6Nt8aeO2ElieILVzV/0kSGmRVrn4uRCsmx+2lpI2bwFq8wLPzRAUZP+nf9U/oD/JyFKREVB13ULVxUIz0xEwXsp+BneYYsaF01OLYSndt9jrVu0irQFLxTI1KDZdv+uIWt2uUd8d5mnBguNIs1yA1bwI1CpENNbvyWUXugeDpWUjv1AeMt288q1bgda3mdrlm9xjcECU8P1fWF7rbrORPgldWPDRvlGPScBrlBBrBQVglCLyIWey1qx31MqD47sipq3tZ33fwrBSv43tuUGp8x0LZKb2GDNnfSmb9iG16FYnOaqNQLk2tHr8/4YT7bpEcWV+7buT57nGGQmz6VCc1u4B9cXyzvLZYcJ4p2+nk5QZkzyFgenxgQwALpMNcGg1NH0/FWznGDDGlS7Mfr+PbmE4fPtbyHtgivixgf2sYzW1pofHwjf/ogDAM75DiGsnFs7SYjrtkaZWpaKL0zeH1xbiYM5e8NfvPQA8JQ89Tl1Me5kbR+lL9t3AauVOX1PXLqDPIJrJjVEWJWKBXpEfRjBCyiKus9X+pK0K1tB2fPMbSFNfM4KJy3dJRHGPaKrdC990NMac2lxAZtFlWeVL8y5DGZxDRyYoE78KGlNT4J9TlpeMRvtKjSz1veUEiXdkHX3+gcBEWQpwS3rlcc3w4L6khnrxxWGx6HzGvIwQHt1an1j02F1bHCpZ1NoF84RVX9BmmcqbTy+PwrhZqL+jNBH9JIyyhKS6KJVGfdo8jF8ZfM1shVr57qAhceYxhEyYmi+bKDVaer29gz2JJJbj2F/z211gFeuQdhudCLTXpdSYOPvFg1pebgq9w2+7A5ljXR2kxvarmhXsB9nkVfqSCjVcgyaXVOXoHQssj+RgyrrgExixL8LWWUiqWiR7kVtEmBaiJXmzpjys+q+BYzqUf1Hkt6YirAOXS1CD4Xgav2qnMIvG/BSZRKaXK6A8gGb2jx4CgpasD+RdlWS6GRvlKEtUENti8SoTnTD+xWaUVHDrCXf94/0P6IkcJTafCV6EUghTU+pJoLZkN+eumi+o4Ha6AUCc4JaAfIvfl857rYk3hFkb6T9z6BayJ6YIVNY9UZyJEE6f61ue+9+ppUqK8XVUGolZxL9EigHQ+xCVUJi3EocqmMUUO/4KJ91jPsrg170TqjIK53g/bm4SzSSDjwGrzeKZeLzTUex7Bx8hx3mtGtf7s/tc49O6n/bMLwAgmsPlJTk8uPhDC2fQNJMjitK2qul56DkOtRtv5IhWY4wpKrJ0jnLrWgMcR5x0l/cjKqXJIrqncqFvgwJZFaciSRyULtmgVXVqCvxWSD8717FEuGnJ6ZO62XMN6D/BS2BN1ifJDELrpOetbmTJ5YMGrOmqhI5yp8wzvjBu5dMnWMSbsTSY6AFBvPgfVhWiOcpszh8ROVNE8mXNLetNpxha+GlhB8IpCC3CkFhcy0a9WhikZ0/ZJb+bM6XLxJiGI+C9/5YQiSegoZz5qpSCd8zy176l51tgrGZoHN+DoRG0XMx0KuqGdQ78ALew/5myeMf672CHKqna9Zgbr3v6rq160obA04AWW2ngBjEmupWSbegaHmCvKZef54P5mjekkYulTFchE/15jANBmYzXCFJA7H5sUbyPkj6zsNZpLgLJBqrv1lO5X9OqxA770+rojizkAMkVJ1tphK+n5Aq08FwJwrXCSaN2zriar66/C4F+SQ+z9OBoKfs6wbE5TCiAMXT7VF7k1D/1Y/OxzZn6Mv8i3YtUQ8ygrIveKlunzF+DAz+ZYlVYg3rzIAJkqqdlV7zbvT9QU38lFVksUcZkRtcMXNfIPBhJEyjGsAN4K1CHm5eEjjoloQpK/QkrabiAaheiMdit53RKK2NHqApx+GHovPWnIoP5lCXmrUFqazryzDewNmLvil2fIzKEc5uKCeGQJ66GJJ65Lb0t4n7sREmD+CV02qHw2AJxYsk2cykhNNS9QC52YylpimddHaHOQAwnIfouWpH/xbe1nCwDtfZ1wjz3gx88ismTQRC2921Smq7D8DcNKZKjR6cB5baJRy79VdUXJ3HDqVWUzvM2Ql/3JlaCgShc8j4BUJahi2CCt9VKnCCQxeuUJXi7Jy7uTn/JAqqYlXdqeiRp0m/c0K3uuEM8/JKn/eITnSQTBr66IrvABoQORPZdgJY6arSQU6tVkk80LDSustAUpLFZDO6v46XYbi4SG/mGDtB/4Q3L3gAWIAKbTYHwQnMBaNRny3R8m8hReosF4lo0A2M4umIp0RlQb8rBhO2MHqzmjcyZorNIxZqUgQXcAQtZn3AKmYRkUHVrtsE9NGbPVK4INj+D/njC2N/thUnat9F9sGzwSODf/q1HwMoX8Qlmk5j8I0V2twmtTsiYlsqcNytY/mE3/F85A804aEdwnIYBYOPG2wXTm5uxSLh8Q4zrPqiUcuRnTylnJyn9E1LjbdEvzpc1HPo+IH3hJ0P0qbjaaBWJqx5ehmt6duN6uMK2u3mvX2nE5yjCBF9y3WWn/MUE7FnJg3IhHkf+kA2RymJFetXTDz1tC6PwfHMzx41Xrlm53giRCmH+vI24nIiRhdKk9WMtur3R87VMrnu9MsxpKGiS9rK1citqKJpMfw8xVkOGFh5qMsx2mrPpb6iOW+wJUx9F/dEVWQk5xo3Lx3R6u1KXQm7FrP1yX7qdYR2CzWYL5A50qtf+AMSSlCnlrdDb0wimxbSRgBMTZ7Xi+Ns+7Ue6JFZQrVfznzlGn4A7YtBnJEjj+If9nqkq42/vE3K4i08UgyqkrIhriX6vCqQZHf8mLaLJkxanj9tI02c0TWkHx6C48d6Ge6q7KNKUGWmJFqxW8w94trB8z6fEAUXXJr6GiYO5yXbW3SutX0Ps9HHZPmrc4Mx+7FobODcpgBjXHPT0BZZNU49PBAMwWvThrhSGfO4XxY3SkdHEIbxyvWfL1yidlew9MaCncoeJ/leYKzjFdjudBOCWdMk0RGnJ8TH/gFrpguY1H0OZ8RrwDaQhPSacT779RYve2pKlU9+i/jV2AotVe5pLvqB5frP0f71viB3yk4IvRHxr1CFEERuTEB3hHNakP7SRIdhAkzi4DCThbQvCVlwUmCXF65/88RTd44ZKcCrHo0LK4tXMqKSjl/XB3JLse3zWSFvSVcOFCfO0ulubX6J30a7RBAu6Lu8luLo3a15EkDUgwNbLcla1KYStmVe046s2Zwn2fb6xcwci47DE16clQpnOa9qRRtXsxvQpVvHqXPJN0XdlYnXNe4Lzi/Hx1QAIofQHoMsA3IXoTKHcGxGOkDCi/xlMhyxLxuLod1OC/Te+Bzk4i63xq1/4ThNlznmd/1+C05B+Ly7mxMO7annKVwyejjZGuDdW1y60PaLtlcUWJSClf4ur7Sok8lrgqhkMlVu/lizUHLz8PKZTnmUu6eGwvVuB1RIHm7v+LpuX+odFfCi1Lm8Jmu5vaYXXFOwkINrSclm5kGSn5pZ58hD54pSPgGGwOfyVBlzNfFN4YC22n4kGPgbVdLa+bE287lut0cxW8J1uZ0oAYY6e0QH6EYCv9b/FJ/k3ibx+busc3OEy1AWElEj3Kq3eCZt2dqzcqNiUv3Sw0+nM6aNGaBb6e6/GLciTCBCqmC/T+dKEJDk/bHhLe307kryALcmlPzraSyYWTEDhJDzPybbPxh8YSG1qYSK/aJFLfrxZMkw2Zi2KFN+cSpaBq2bVUu50ZxRZTWib5FhNNRwtA/eYp5BLCd8UH/l3bdrr6FUF2brYZed9+ldqV0Zw/92p2lCqZQkf0ftiHsylj9n3dkNE2yOC3bgbZTztNdv3JQ0hcw68jdd3dfWozSjH/ar8FdvZ3p6vt53nW+xIqJWIK8xN1TTn2c/Nht06Hr/N2xE6+cg0nqFvEMzeI+i4F/StbU0IIfPG59PjWy5Z/khI7Y4Irr/3QDCLMrK/9k4Vo2+MHoLcniE8xl3b+4HmA0a4M8erH/opu+lRskBtAQigNSoDqVqa7xFMsjf0CackeLjvn9n8hnYHz+/iJ3RlbMN6kbrepxpYLMDpu/ie3chLIcAPAwUCYM0HV743/d9zKqCqgEwgCAkzqf4HZbjbfx0FWZ5se+mf7p4CPx+UNXAYBr3spxsm+PG98BAPl7ZdoAF3+UGQLw2vUF/gJ/gb/AX+Av8Bf4C/wF/gJ/gb/AX+D/Fzjv0AaDG72zELsu6Z2tmSz8RPHC/jeKtwG/kyOKnpPNo2fHiWuvD5Il08/iocL78UjxxMLDLXRPeiA9jB5fGxVVEbLOYYR/7AthhNObM+aSgglrOD28YyA38o5MymV/hvhmiEM2ZPmICBea1ND0kRcCjX7LbTnxUlPAArPrc32FYJnOx3uLYNngkFkuxDHMOiVg5M17XHAgN5q0IeJH8toiyOHA8WUd0dVQKreD9ozfUbWiKnP01e0b+QIbYCO0FtMyWaGcijzZzuboH/J9s08yva+zho2PpSsAXqkrwDhJyldjA7jR7DaNt9nj4k54bJnOSKdlgGQrYPCAxtuVXXHznNksKgQiZ/EceRwiol6SReyfN8jLrP/2BDs0Uqk2ZgtglqT8YRUIEwWGsrk+h+S+pXBWJSFO6dBW7DgAEHVQzgJq1bWWKXPXczssSeGkwchxwOMxH1O5mJmQsQjGSGT4SiSto1nMPxuz8hq1Pi8CEfnIOUmsmrZc7vwwZ06mjG4HFD+9AyUfC7s91LIJsDyZovEWv75ydnyBpq4u5ayvxe5cn0CulkzhjJDShdiVmpUE6CoyhDHLfZMabO6x7AnOZuwTKce1SlbaxsVUUEb63cwpREAO0T6ic7HDg4/I0wurGgIj8feVU/dEY5+S5w4Azocc2xvX402qx0Y3FB7Ng4tpCV0dA/Q6NfzNh0OrzY/ilY3HZJrDoGuPmxJoRTUdJ9Z27w5wFShGTkiTCG27nmzI61b+EBW7zF1gRK7GOn+KFbvIqkskXV4YW6hR79y2q9+4BGlvZJrYfsErrYxaTrIYrSahB7yrDiCgvb3m3GWUT4D9QGVwXx2+gaAg+ibOFaXVBrbN3R03bam3EObLa1zuXxAIsCt6EaHliw6cNAhzI1zngJTxTe0cSs7gIvQGir2sBHh4PB0IQ52HiEBZ5UHq2Xz0xXJE1SQECW/3LKOkjZS2V/f96n6zjs/NqXHQZvUvu4GhjletDSk10ap8XW9W3wpHdc3d8UASXXukfCUdd1ajlJjI+dE3u5HKIlBaJccTe9xflVGRAXSHA1sc+nEgb1zCkF9/+FkQ6o+k0FsHWqlP5vjkZO1gfUoL4aCysYmkzEAt59+qrxBASnLRMHewcEDLBfy7gtmQtfw93exWmlQjehU9gBvWfeSOyuXpwPsTuC2tKHJwufZPWqwAb57phiVaAi+NGuJXpVWOaWX8hvnxR+xRoUGFO5VMQCMJwemQVyq8Znv+GpbuJjs8WXdu5GfeIOO3OHd8ikqSEgz8NIXyEJeIvtz7+ySh+Sz8oJlJCau1LmvcwL2vzngwKKuc8lXFtVpsp1sE+a4beD5k9NKY5zPL+Sh6ZWmxhcCDtAYedQO2gxGJb/rq2wzrVwfWWJL3xL7ldM7oo/Er4rLpoTP8/WQ9/O2NjKhXNnYLkqr8kQuoU85r24najtKja32lWdzqmuZtWgbbv/GvpGhUtZocVECd8n1wkb52SuJtMrwCaUkaaoSkU3K8SRf7Vu3pDcrGLRyLjJv59apUjO+Me9XrRbGeKCrR/MDec257n6pvRN4cAWw/lXHPN3HHt6p6WZ+yWv1A3Jvd62g/NiayxritGnt5582U0nZx0DUbhD6r79fTkS3bQnjvjzXEXoxlWZtBmaIrF18moPvFZfYJhrovUUC7s75wkQarbxGOEem3BurVz/anSyyYRdbHbTaKka1V18e7iTAtqJBIj+74nHkKOjxGDrn3mnpvk/q2b1yQucPib++adg6Pf6SusuYETZRW62g6VQ2vrRStZ5Qo7qtzGag0/ZA0L2hkKn9NcJwWkzTeZkiOEyuraAzFZKa5DWbar3ixwgddeGnDy6EzXR+/m7whbJEezNSD/lFfvpd7Pphf7BQ8mxTkx7VyBlOnxhdNe66W0NXT7Z33Y1bFY1hJfTTtHqrCJa4api55oesmcIWPtJvgHAhYuIB4893dKCUY62GOP3pMtqONe1MNQ0YHVC5gCrWENWvYgsngNiMzj7ypIZwgQ1bbzorNYLwt5gPYoT8qlKuGVuu15IeX2xn/5mRNFtUrf91/JqleEYYq+G2V0vtgLgmZZMdfU1lMY5xK4dbGOpPhaRsHi6qhlXb9Sk5D6Lq28WSMhefS/VYfwbYU1g8to0yNoclwMtOl2f6TPtW4n0PfB7L+PNyKMB5joMRpxfOjva1Rzg970lezhh69PPW6apJKmu0zxIxEVEQBYYLG39cONFSH6lvzXoyq1B3z3wheELD9prpbdP9ny1M0fpU8FCh/8GHLjsuR7bD4zc5o2uo/a/lZKeHRn5XFqkt4UO4leSO7cUBxFzXmSiPPvv2/dYy16X0tBi/fH/YH/bNv5KjFtaxULvgQjLX+e3t6fgcqXX5mYynqn9pkbk3LDOYsKwAe2vyHbg9Z63914m/goKy5+3TPMEStdUEoBu5soCiSvdHJp2jhTT4jnxe4ELkRA4+qkYJVqdht9Up1VedKAXqjL9+PmW5AOmQf/7N/+0iS7hAI8yD4HtlskXeSmHR6TxOSHiZYPdb11ivWp6KcueoC/t8mE359w1gkxnQLAPCKbiuNmMsNG8vslA0h4ZdSYv2iFppFxUayYSQve4LMVZc++PQa1+aNN7N+xJ2d9gfarX1kQvM23uN6GNZmBmcAYWVk6YeSnSGMteWrh2Wqmm1bbDtXmJHhH6N2SquXe6znumVPA2x/dDpdZXU+7n8AUEsDBBQAAgAIAAiWyVAhB7ysTAAAAGoAAAAkAAAAdW5pdmVyc2FsLW5vLXZpZGVvL3VuaXZlcnNhbC5wbmcueG1ss7GvyM1RKEstKs7Mz7NVMtQzULK34+WyKShKLctMLVeoAIoZ6RlAgJJCpa2SGRK3PDOlJMNWycLAEiGWkZqZnlECVGdgDhfUBxoJAFBLAQIAABQAAgAIALJUk0/W9W53OQMAAFkJAAAdAAAAAAAAAAEAAAAAAAAAAAB1bml2ZXJzYWwtbm8tdmlkZW8vcGxheWVyLnhtbFBLAQIAABQAAgAIAAiWyVANHO9AOQUAADAUAAAmAAAAAAAAAAEAAAAAAHQDAAB1bml2ZXJzYWwtbm8tdmlkZW8vY29tbW9uX21lc3NhZ2VzLmxuZ1BLAQIAABQAAgAIAAiWyVDFTWnbpAAAAH4BAAA3AAAAAAAAAAEAAAAAAPEIAAB1bml2ZXJzYWwtbm8tdmlkZW8vcGxheWJhY2tfYW5kX25hdmlnYXRpb25fc2V0dGluZ3MueG1sUEsBAgAAFAACAAgACJbJUOVo6G+uBAAAohgAADAAAAAAAAAAAQAAAAAA6gkAAHVuaXZlcnNhbC1uby12aWRlby9mbGFzaF9wdWJsaXNoaW5nX3NldHRpbmdzLnhtbFBLAQIAABQAAgAIAAiWyVBgoSsEZAMAAKoMAAAqAAAAAAAAAAEAAAAAAOYOAAB1bml2ZXJzYWwtbm8tdmlkZW8vZmxhc2hfc2tpbl9zZXR0aW5ncy54bWxQSwECAAAUAAIACAAIlslQe4N3bKoEAAAsGAAALwAAAAAAAAABAAAAAACSEgAAdW5pdmVyc2FsLW5vLXZpZGVvL2h0bWxfcHVibGlzaGluZ19zZXR0aW5ncy54bWxQSwECAAAUAAIACAAIlslQ0W4DBaABAABrBgAAKAAAAAAAAAABAAAAAACJFwAAdW5pdmVyc2FsLW5vLXZpZGVvL2h0bWxfc2tpbl9zZXR0aW5ncy5qc1BLAQIAABQAAgAIAAiWyVCJEStXaQAAAG4AAAAlAAAAAAAAAAEAAAAAAG8ZAAB1bml2ZXJzYWwtbm8tdmlkZW8vbG9jYWxfc2V0dGluZ3MueG1sUEsBAgAAFAACAAgACJbJUOFTtBquFwAAAScAACAAAAAAAAAAAAAAAAAAGxoAAHVuaXZlcnNhbC1uby12aWRlby91bml2ZXJzYWwucG5nUEsBAgAAFAACAAgACJbJUCEHvKxMAAAAagAAACQAAAAAAAAAAQAAAAAABzIAAHVuaXZlcnNhbC1uby12aWRlby91bml2ZXJzYWwucG5nLnhtbFBLBQYAAAAACgAKAGADAACVMgAAAAA="/>
  <p:tag name="ISPRING_LMS_API_VERSION" val="SCORM 1.2"/>
  <p:tag name="ISPRING_ULTRA_SCORM_COURCE_TITLE" val="CEV70732_The_Accounting_Industry_LOGO"/>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18{\uFFFD\uFFFD{4C164EFE-55ED-4573-8385-AFC332AEAD2A}&quot;,&quot;S:\\Current Productions\\ALT Tag PPTs\\_Sara&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QUIZZES" val="0"/>
  <p:tag name="ISPRING_CURRENT_PLAYER_ID" val="universal-no-video"/>
  <p:tag name="ISPRING_PRESENTATION_TITLE" val="CEV70732_The_Accounting_Industry_LOGO"/>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1077</TotalTime>
  <Words>2119</Words>
  <Application>Microsoft Office PowerPoint</Application>
  <PresentationFormat>On-screen Show (4:3)</PresentationFormat>
  <Paragraphs>364</Paragraphs>
  <Slides>54</Slides>
  <Notes>54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Arial Unicode MS</vt:lpstr>
      <vt:lpstr>Calibri</vt:lpstr>
      <vt:lpstr>Office Theme</vt:lpstr>
      <vt:lpstr>PowerPoint Presentation</vt:lpstr>
      <vt:lpstr>Objectives</vt:lpstr>
      <vt:lpstr>Main Menu</vt:lpstr>
      <vt:lpstr>PowerPoint Presentation</vt:lpstr>
      <vt:lpstr>Accounting</vt:lpstr>
      <vt:lpstr>Types of Accounting Systems</vt:lpstr>
      <vt:lpstr>Purposes of Accounting</vt:lpstr>
      <vt:lpstr>Purposes of Accounting</vt:lpstr>
      <vt:lpstr>Purposes of Accounting</vt:lpstr>
      <vt:lpstr>Types of Accounting</vt:lpstr>
      <vt:lpstr>Financial Accounting</vt:lpstr>
      <vt:lpstr>Management Accounting</vt:lpstr>
      <vt:lpstr>Tax Accounting</vt:lpstr>
      <vt:lpstr>PowerPoint Presentation</vt:lpstr>
      <vt:lpstr>Accounting Cycle</vt:lpstr>
      <vt:lpstr>Accounting Cycle</vt:lpstr>
      <vt:lpstr>Accounting Cycle</vt:lpstr>
      <vt:lpstr>Business Transactions</vt:lpstr>
      <vt:lpstr>Business Transactions</vt:lpstr>
      <vt:lpstr>Financial Reporting</vt:lpstr>
      <vt:lpstr>Financial Reporting Objectives</vt:lpstr>
      <vt:lpstr>Generally Accepted Accounting Principles (GAAP)</vt:lpstr>
      <vt:lpstr>GAAP Examples</vt:lpstr>
      <vt:lpstr>Cost Principle</vt:lpstr>
      <vt:lpstr>Reliability Principle</vt:lpstr>
      <vt:lpstr>Disclosure Principle</vt:lpstr>
      <vt:lpstr>Matching Principle</vt:lpstr>
      <vt:lpstr>Going Concern Principle</vt:lpstr>
      <vt:lpstr>Accountants</vt:lpstr>
      <vt:lpstr>Ethical Responsibilities of Accountants</vt:lpstr>
      <vt:lpstr>Social Responsibilities of Accountants &amp; Businesses</vt:lpstr>
      <vt:lpstr>PowerPoint Presentation</vt:lpstr>
      <vt:lpstr>Accountants</vt:lpstr>
      <vt:lpstr>Common Personality Traits &amp; Skills of an Accountant</vt:lpstr>
      <vt:lpstr>Types of Accountants</vt:lpstr>
      <vt:lpstr>Public Accountants</vt:lpstr>
      <vt:lpstr>Public Accountants</vt:lpstr>
      <vt:lpstr>Management Accountants</vt:lpstr>
      <vt:lpstr>Management Accountants</vt:lpstr>
      <vt:lpstr>Government Accountants</vt:lpstr>
      <vt:lpstr>Government Accountants</vt:lpstr>
      <vt:lpstr>Internal Auditors</vt:lpstr>
      <vt:lpstr>Internal Auditors</vt:lpstr>
      <vt:lpstr>General Ledger Accountants</vt:lpstr>
      <vt:lpstr>Forensic Accountants </vt:lpstr>
      <vt:lpstr>Forensic Accountants</vt:lpstr>
      <vt:lpstr>International Accountants</vt:lpstr>
      <vt:lpstr>Professional Certifications for Accountants</vt:lpstr>
      <vt:lpstr>Certified Public Accountants (CPA)</vt:lpstr>
      <vt:lpstr>Certified Public Accountants (CPA)</vt:lpstr>
      <vt:lpstr>Certified Management Accountants (CMA)</vt:lpstr>
      <vt:lpstr>Tips for Exploring Accounting Careers in High School</vt:lpstr>
      <vt:lpstr>Acknowledgements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CEV70732_The_Accounting_Industry_LOGO</dc:title>
  <dc:creator>Megan O'Quinn</dc:creator>
  <cp:lastModifiedBy>Trina Schmidt</cp:lastModifiedBy>
  <cp:revision>67</cp:revision>
  <cp:lastPrinted>2016-06-30T13:52:26Z</cp:lastPrinted>
  <dcterms:created xsi:type="dcterms:W3CDTF">2016-02-26T16:01:03Z</dcterms:created>
  <dcterms:modified xsi:type="dcterms:W3CDTF">2023-08-08T13:28:53Z</dcterms:modified>
</cp:coreProperties>
</file>