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63" r:id="rId3"/>
    <p:sldId id="264" r:id="rId4"/>
    <p:sldId id="262" r:id="rId5"/>
    <p:sldId id="257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59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58" r:id="rId27"/>
    <p:sldId id="290" r:id="rId28"/>
    <p:sldId id="285" r:id="rId29"/>
    <p:sldId id="286" r:id="rId30"/>
    <p:sldId id="287" r:id="rId31"/>
    <p:sldId id="288" r:id="rId32"/>
    <p:sldId id="289" r:id="rId33"/>
    <p:sldId id="260" r:id="rId34"/>
    <p:sldId id="28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4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21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53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286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15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3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024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73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10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87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6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49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833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5198DC42-AC39-7871-3ED3-B599911EA6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836"/>
          <a:stretch/>
        </p:blipFill>
        <p:spPr>
          <a:xfrm>
            <a:off x="20" y="10"/>
            <a:ext cx="12207220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E698B96-C345-4CAB-9657-02BD17A19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3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67FE0C-18CD-CA3E-2C7A-CA09C5FAE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62000"/>
            <a:ext cx="3810000" cy="3048000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Positive and Negative Externalities</a:t>
            </a:r>
          </a:p>
        </p:txBody>
      </p:sp>
    </p:spTree>
    <p:extLst>
      <p:ext uri="{BB962C8B-B14F-4D97-AF65-F5344CB8AC3E}">
        <p14:creationId xmlns:p14="http://schemas.microsoft.com/office/powerpoint/2010/main" val="313265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40BD02-4353-32C6-AB81-CD98BA5E4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756" y="1417145"/>
            <a:ext cx="7704488" cy="40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69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569DD3-A014-540A-CA5A-CC9C245AA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826" y="2511467"/>
            <a:ext cx="6208674" cy="412106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4B8C642-CCEC-07D3-8F7D-BF95B35DC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Externalities</a:t>
            </a:r>
          </a:p>
        </p:txBody>
      </p:sp>
    </p:spTree>
    <p:extLst>
      <p:ext uri="{BB962C8B-B14F-4D97-AF65-F5344CB8AC3E}">
        <p14:creationId xmlns:p14="http://schemas.microsoft.com/office/powerpoint/2010/main" val="213885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C4679D-1448-35EB-DCF8-549217D57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758" y="399787"/>
            <a:ext cx="8588484" cy="60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78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75ACDCB-2521-A574-AD9B-8FF50E159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682" y="696647"/>
            <a:ext cx="8366635" cy="601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74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92DCEE-5943-1344-AF82-A24D03CB2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675" y="1238060"/>
            <a:ext cx="10272650" cy="438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407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00FFBB-93E7-AF05-A746-36CD2E892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208" y="647999"/>
            <a:ext cx="8079584" cy="593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230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CEF3CB-CC53-BDA9-58D3-6F7614C5D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09" y="632714"/>
            <a:ext cx="8675182" cy="592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635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gure 2 pollution and the social optimum">
            <a:extLst>
              <a:ext uri="{FF2B5EF4-FFF2-40B4-BE49-F238E27FC236}">
                <a16:creationId xmlns:a16="http://schemas.microsoft.com/office/drawing/2014/main" id="{142EC62F-AFB4-4DEF-964E-9E7A72790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195" y="388898"/>
            <a:ext cx="8409878" cy="630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570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ocially optimal quantity">
            <a:extLst>
              <a:ext uri="{FF2B5EF4-FFF2-40B4-BE49-F238E27FC236}">
                <a16:creationId xmlns:a16="http://schemas.microsoft.com/office/drawing/2014/main" id="{041327BB-1A09-C9EF-67A7-4C5038EAC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753" y="556167"/>
            <a:ext cx="8086493" cy="606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999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nternalizing the externality">
            <a:extLst>
              <a:ext uri="{FF2B5EF4-FFF2-40B4-BE49-F238E27FC236}">
                <a16:creationId xmlns:a16="http://schemas.microsoft.com/office/drawing/2014/main" id="{2051631E-60D8-F611-A6DC-68F459F53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883" y="392383"/>
            <a:ext cx="8097644" cy="607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209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ositive externalities">
            <a:extLst>
              <a:ext uri="{FF2B5EF4-FFF2-40B4-BE49-F238E27FC236}">
                <a16:creationId xmlns:a16="http://schemas.microsoft.com/office/drawing/2014/main" id="{681B3878-2CC2-4145-E09A-4EBB4749D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464" y="442563"/>
            <a:ext cx="8309518" cy="6232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709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AFB358-11C5-B26F-7405-AB29BFBA2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336" y="190001"/>
            <a:ext cx="7699922" cy="647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25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igure 3 education and the social optimum">
            <a:extLst>
              <a:ext uri="{FF2B5EF4-FFF2-40B4-BE49-F238E27FC236}">
                <a16:creationId xmlns:a16="http://schemas.microsoft.com/office/drawing/2014/main" id="{9D25922E-6352-8326-A5DC-A85420FE1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137" y="396565"/>
            <a:ext cx="8433109" cy="6324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138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ositive externalities1">
            <a:extLst>
              <a:ext uri="{FF2B5EF4-FFF2-40B4-BE49-F238E27FC236}">
                <a16:creationId xmlns:a16="http://schemas.microsoft.com/office/drawing/2014/main" id="{3AFCD86C-86D0-501F-0464-ED2C64A29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939" y="393080"/>
            <a:ext cx="8354122" cy="626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503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ositive externalities2">
            <a:extLst>
              <a:ext uri="{FF2B5EF4-FFF2-40B4-BE49-F238E27FC236}">
                <a16:creationId xmlns:a16="http://schemas.microsoft.com/office/drawing/2014/main" id="{70691089-3554-719D-E918-78D80C4D7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51" y="421655"/>
            <a:ext cx="8465635" cy="634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424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rivate solutions to externalities">
            <a:extLst>
              <a:ext uri="{FF2B5EF4-FFF2-40B4-BE49-F238E27FC236}">
                <a16:creationId xmlns:a16="http://schemas.microsoft.com/office/drawing/2014/main" id="{5FBA9B3B-99D8-3ABA-3D14-44F6218C9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4779"/>
            <a:ext cx="8710961" cy="653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703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e coase theorem">
            <a:extLst>
              <a:ext uri="{FF2B5EF4-FFF2-40B4-BE49-F238E27FC236}">
                <a16:creationId xmlns:a16="http://schemas.microsoft.com/office/drawing/2014/main" id="{B672F150-08DA-538F-5C8D-FED8D3D81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333839"/>
            <a:ext cx="8394080" cy="629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150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why private solutions do not always work">
            <a:extLst>
              <a:ext uri="{FF2B5EF4-FFF2-40B4-BE49-F238E27FC236}">
                <a16:creationId xmlns:a16="http://schemas.microsoft.com/office/drawing/2014/main" id="{18F3221D-6A7E-75C6-9846-827046500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985" y="307355"/>
            <a:ext cx="8565995" cy="642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719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ublic policies toward externalities">
            <a:extLst>
              <a:ext uri="{FF2B5EF4-FFF2-40B4-BE49-F238E27FC236}">
                <a16:creationId xmlns:a16="http://schemas.microsoft.com/office/drawing/2014/main" id="{36FF27A3-091D-A14C-D1E2-C4769FA1D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187" y="116390"/>
            <a:ext cx="8833625" cy="662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041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ont d">
            <a:extLst>
              <a:ext uri="{FF2B5EF4-FFF2-40B4-BE49-F238E27FC236}">
                <a16:creationId xmlns:a16="http://schemas.microsoft.com/office/drawing/2014/main" id="{0628408B-6218-F173-C5A6-2BA483F7F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683" y="111511"/>
            <a:ext cx="8753707" cy="65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670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market based policy 1 corrective taxes and subsidies">
            <a:extLst>
              <a:ext uri="{FF2B5EF4-FFF2-40B4-BE49-F238E27FC236}">
                <a16:creationId xmlns:a16="http://schemas.microsoft.com/office/drawing/2014/main" id="{A9A3A714-DD7B-B25D-5B81-636FD1BC5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978" y="49483"/>
            <a:ext cx="9012044" cy="675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293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market based policy 2 tradable pollution permits">
            <a:extLst>
              <a:ext uri="{FF2B5EF4-FFF2-40B4-BE49-F238E27FC236}">
                <a16:creationId xmlns:a16="http://schemas.microsoft.com/office/drawing/2014/main" id="{1FA8E302-0C5C-849E-77B6-A5C729760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019" y="91997"/>
            <a:ext cx="8898673" cy="667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9827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igure 4 the equivalence of corrective taxes and pollution permits">
            <a:extLst>
              <a:ext uri="{FF2B5EF4-FFF2-40B4-BE49-F238E27FC236}">
                <a16:creationId xmlns:a16="http://schemas.microsoft.com/office/drawing/2014/main" id="{6A895CA3-B91B-807E-5034-737D57F63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043" y="186783"/>
            <a:ext cx="8608741" cy="645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087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igure 4 the equivalence of corrective taxes and pollution permits1">
            <a:extLst>
              <a:ext uri="{FF2B5EF4-FFF2-40B4-BE49-F238E27FC236}">
                <a16:creationId xmlns:a16="http://schemas.microsoft.com/office/drawing/2014/main" id="{D5925F92-9BE0-1965-0C64-8C785C47A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379" y="164479"/>
            <a:ext cx="8798313" cy="65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086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29F6DC-969B-820E-98B8-85123EA6F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154" y="239753"/>
            <a:ext cx="8443692" cy="637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75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506F5B-07A5-391B-6ED0-52FD32911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547" y="548390"/>
            <a:ext cx="6530906" cy="576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30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385569-5049-04D6-2003-41364015B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544" y="1669503"/>
            <a:ext cx="5484242" cy="37388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3D7695-B5E7-8E23-8660-6CB396FAF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2268177"/>
            <a:ext cx="4732430" cy="254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861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B6B526-7778-D677-58B0-62302957E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409" y="954737"/>
            <a:ext cx="8051181" cy="532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4242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CBAFBB-59FD-F6EE-8F90-8D8EC294D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322" y="1021475"/>
            <a:ext cx="3911386" cy="48150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1C84B4-B3F4-53AA-AD00-EB7233B3A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729" y="1177592"/>
            <a:ext cx="3061144" cy="397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709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1FD659-9CC5-957E-7CEE-FE5D3ADFA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356" y="1414947"/>
            <a:ext cx="3509209" cy="47080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6A4CF8-5E68-9DBD-CFF1-F6846E4B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7567" y="1414947"/>
            <a:ext cx="3011214" cy="403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294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AFDF49-86E4-9FCC-5CC9-6E1312C28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371" y="1547122"/>
            <a:ext cx="3485961" cy="42292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0C8573-1D78-A6C6-C65B-F6E6028D6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727" y="1706731"/>
            <a:ext cx="2857748" cy="344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8434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4A260C-EF0E-CE54-C9CC-D04E99004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166344"/>
            <a:ext cx="10668000" cy="1524000"/>
          </a:xfrm>
        </p:spPr>
        <p:txBody>
          <a:bodyPr/>
          <a:lstStyle/>
          <a:p>
            <a:r>
              <a:rPr lang="en-US" dirty="0"/>
              <a:t>Review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F59D0E-C166-F369-2CC1-095D95F23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1825" y="1663366"/>
            <a:ext cx="7308349" cy="502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4173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1FC97-B602-D00C-884E-60B7CB79C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67000"/>
            <a:ext cx="10668000" cy="1524000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166441371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8</Words>
  <Application>Microsoft Office PowerPoint</Application>
  <PresentationFormat>Widescreen</PresentationFormat>
  <Paragraphs>4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Avenir Next LT Pro</vt:lpstr>
      <vt:lpstr>Avenir Next LT Pro Light</vt:lpstr>
      <vt:lpstr>Sitka Subheading</vt:lpstr>
      <vt:lpstr>PebbleVTI</vt:lpstr>
      <vt:lpstr>Positive and Negative Externalities</vt:lpstr>
      <vt:lpstr>PowerPoint Presentation</vt:lpstr>
      <vt:lpstr>Externalities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Positive and Negative Externalities</dc:title>
  <dc:creator>Trina Schmidt</dc:creator>
  <cp:lastModifiedBy>Trina Schmidt</cp:lastModifiedBy>
  <cp:revision>1</cp:revision>
  <dcterms:created xsi:type="dcterms:W3CDTF">2023-10-25T13:12:34Z</dcterms:created>
  <dcterms:modified xsi:type="dcterms:W3CDTF">2023-10-25T17:21:41Z</dcterms:modified>
</cp:coreProperties>
</file>