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4"/>
  </p:notesMasterIdLst>
  <p:handoutMasterIdLst>
    <p:handoutMasterId r:id="rId45"/>
  </p:handoutMasterIdLst>
  <p:sldIdLst>
    <p:sldId id="256" r:id="rId2"/>
    <p:sldId id="257" r:id="rId3"/>
    <p:sldId id="258" r:id="rId4"/>
    <p:sldId id="392" r:id="rId5"/>
    <p:sldId id="393" r:id="rId6"/>
    <p:sldId id="395" r:id="rId7"/>
    <p:sldId id="429" r:id="rId8"/>
    <p:sldId id="396" r:id="rId9"/>
    <p:sldId id="397" r:id="rId10"/>
    <p:sldId id="430" r:id="rId11"/>
    <p:sldId id="399" r:id="rId12"/>
    <p:sldId id="402" r:id="rId13"/>
    <p:sldId id="394" r:id="rId14"/>
    <p:sldId id="400" r:id="rId15"/>
    <p:sldId id="403" r:id="rId16"/>
    <p:sldId id="404" r:id="rId17"/>
    <p:sldId id="405" r:id="rId18"/>
    <p:sldId id="406" r:id="rId19"/>
    <p:sldId id="408" r:id="rId20"/>
    <p:sldId id="409" r:id="rId21"/>
    <p:sldId id="407" r:id="rId22"/>
    <p:sldId id="426" r:id="rId23"/>
    <p:sldId id="410" r:id="rId24"/>
    <p:sldId id="411" r:id="rId25"/>
    <p:sldId id="412" r:id="rId26"/>
    <p:sldId id="416" r:id="rId27"/>
    <p:sldId id="427" r:id="rId28"/>
    <p:sldId id="415" r:id="rId29"/>
    <p:sldId id="413" r:id="rId30"/>
    <p:sldId id="418" r:id="rId31"/>
    <p:sldId id="419" r:id="rId32"/>
    <p:sldId id="417" r:id="rId33"/>
    <p:sldId id="428" r:id="rId34"/>
    <p:sldId id="421" r:id="rId35"/>
    <p:sldId id="423" r:id="rId36"/>
    <p:sldId id="424" r:id="rId37"/>
    <p:sldId id="420" r:id="rId38"/>
    <p:sldId id="422" r:id="rId39"/>
    <p:sldId id="425" r:id="rId40"/>
    <p:sldId id="398" r:id="rId41"/>
    <p:sldId id="414" r:id="rId42"/>
    <p:sldId id="391" r:id="rId43"/>
  </p:sldIdLst>
  <p:sldSz cx="9144000" cy="6858000" type="screen4x3"/>
  <p:notesSz cx="7010400" cy="9296400"/>
  <p:custDataLst>
    <p:tags r:id="rId4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8376"/>
    <a:srgbClr val="5E3E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68" autoAdjust="0"/>
    <p:restoredTop sz="96224" autoAdjust="0"/>
  </p:normalViewPr>
  <p:slideViewPr>
    <p:cSldViewPr>
      <p:cViewPr varScale="1">
        <p:scale>
          <a:sx n="102" d="100"/>
          <a:sy n="102" d="100"/>
        </p:scale>
        <p:origin x="1158" y="1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752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EE3549C-754C-4475-803A-4DDDCA76F99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600ABB1-71B2-40B0-B909-63172521F97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CB820B-6C22-4BF5-8FFC-C34BA389335B}" type="datetimeFigureOut">
              <a:rPr lang="en-US" smtClean="0"/>
              <a:t>6/9/2020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1EEA447-17AE-4B5B-BCF0-3361591C085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186006A-F452-4E86-A6F2-D53BBB182A0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DC63EB-82D6-4E52-9BD2-B4A6C48D52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51884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8A87019-0512-452E-B23A-C31ED91A2835}" type="datetimeFigureOut">
              <a:rPr lang="en-US" smtClean="0"/>
              <a:t>6/9/2020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3B5FBE8A-6FFC-449B-91F7-B88FBBE9A22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91540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5FBE8A-6FFC-449B-91F7-B88FBBE9A22D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64571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5FBE8A-6FFC-449B-91F7-B88FBBE9A22D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17156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5FBE8A-6FFC-449B-91F7-B88FBBE9A22D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59779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5FBE8A-6FFC-449B-91F7-B88FBBE9A22D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73145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5FBE8A-6FFC-449B-91F7-B88FBBE9A22D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75582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5FBE8A-6FFC-449B-91F7-B88FBBE9A22D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09384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5FBE8A-6FFC-449B-91F7-B88FBBE9A22D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23027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5FBE8A-6FFC-449B-91F7-B88FBBE9A22D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14676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5FBE8A-6FFC-449B-91F7-B88FBBE9A22D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92260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5FBE8A-6FFC-449B-91F7-B88FBBE9A22D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31329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5FBE8A-6FFC-449B-91F7-B88FBBE9A22D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3102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5FBE8A-6FFC-449B-91F7-B88FBBE9A22D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3149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5FBE8A-6FFC-449B-91F7-B88FBBE9A22D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3236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5FBE8A-6FFC-449B-91F7-B88FBBE9A22D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186131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5FBE8A-6FFC-449B-91F7-B88FBBE9A22D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861597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5FBE8A-6FFC-449B-91F7-B88FBBE9A22D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476109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5FBE8A-6FFC-449B-91F7-B88FBBE9A22D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811782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5FBE8A-6FFC-449B-91F7-B88FBBE9A22D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141266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5FBE8A-6FFC-449B-91F7-B88FBBE9A22D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362077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5FBE8A-6FFC-449B-91F7-B88FBBE9A22D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589503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5FBE8A-6FFC-449B-91F7-B88FBBE9A22D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249137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5FBE8A-6FFC-449B-91F7-B88FBBE9A22D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900494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5FBE8A-6FFC-449B-91F7-B88FBBE9A22D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86582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5FBE8A-6FFC-449B-91F7-B88FBBE9A22D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541865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5FBE8A-6FFC-449B-91F7-B88FBBE9A22D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7587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5FBE8A-6FFC-449B-91F7-B88FBBE9A22D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926395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5FBE8A-6FFC-449B-91F7-B88FBBE9A22D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458533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5FBE8A-6FFC-449B-91F7-B88FBBE9A22D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322147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5FBE8A-6FFC-449B-91F7-B88FBBE9A22D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687739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5FBE8A-6FFC-449B-91F7-B88FBBE9A22D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448053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5FBE8A-6FFC-449B-91F7-B88FBBE9A22D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906424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5FBE8A-6FFC-449B-91F7-B88FBBE9A22D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364149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5FBE8A-6FFC-449B-91F7-B88FBBE9A22D}" type="slidenum">
              <a:rPr lang="en-US" smtClean="0"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933182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5FBE8A-6FFC-449B-91F7-B88FBBE9A22D}" type="slidenum">
              <a:rPr lang="en-US" smtClean="0"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570105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5FBE8A-6FFC-449B-91F7-B88FBBE9A22D}" type="slidenum">
              <a:rPr lang="en-US" smtClean="0"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166511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5FBE8A-6FFC-449B-91F7-B88FBBE9A22D}" type="slidenum">
              <a:rPr lang="en-US" smtClean="0"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931741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5FBE8A-6FFC-449B-91F7-B88FBBE9A22D}" type="slidenum">
              <a:rPr lang="en-US" smtClean="0"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340854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5FBE8A-6FFC-449B-91F7-B88FBBE9A22D}" type="slidenum">
              <a:rPr lang="en-US" smtClean="0"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342416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5FBE8A-6FFC-449B-91F7-B88FBBE9A22D}" type="slidenum">
              <a:rPr lang="en-US" smtClean="0"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891900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5FBE8A-6FFC-449B-91F7-B88FBBE9A22D}" type="slidenum">
              <a:rPr lang="en-US" smtClean="0"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031737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5FBE8A-6FFC-449B-91F7-B88FBBE9A22D}" type="slidenum">
              <a:rPr lang="en-US" smtClean="0"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64355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4D6C19-6C4A-4AFD-A0D4-AA9A491C0142}" type="slidenum">
              <a:rPr lang="en-US" smtClean="0"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58703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CC09853-28C4-4616-B58B-F371D38F8E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8225" y="0"/>
            <a:ext cx="865775" cy="310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4157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515FE09-7A20-4772-B95D-1C76B8DE63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8225" y="0"/>
            <a:ext cx="865775" cy="310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2181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2522180-C6CE-4EF3-A9CE-5202A2A30F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8225" y="0"/>
            <a:ext cx="865775" cy="310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8418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868" y="76200"/>
            <a:ext cx="8195932" cy="1143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868" y="1523999"/>
            <a:ext cx="8195931" cy="5024079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 sz="2600"/>
            </a:lvl3pPr>
            <a:lvl4pPr>
              <a:spcBef>
                <a:spcPts val="0"/>
              </a:spcBef>
              <a:defRPr sz="2400"/>
            </a:lvl4pPr>
            <a:lvl5pPr marL="2057400" indent="-228600">
              <a:spcBef>
                <a:spcPts val="0"/>
              </a:spcBef>
              <a:buFont typeface="Arial" panose="020B0604020202020204" pitchFamily="34" charset="0"/>
              <a:buChar char="•"/>
              <a:defRPr sz="2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629D208-BD7A-41DB-867D-31FB5F07D441}"/>
              </a:ext>
            </a:extLst>
          </p:cNvPr>
          <p:cNvSpPr txBox="1"/>
          <p:nvPr userDrawn="1"/>
        </p:nvSpPr>
        <p:spPr>
          <a:xfrm>
            <a:off x="7391404" y="6550223"/>
            <a:ext cx="12953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F6532B84-964F-4B49-821E-6B3F188D8E2A}" type="slidenum">
              <a:rPr lang="en-US" sz="1400" smtClean="0"/>
              <a:pPr algn="r"/>
              <a:t>‹#›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A3BEE84-A768-4828-82F9-B999DAEC69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825" y="6547103"/>
            <a:ext cx="865775" cy="310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4001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7BF440-898E-4414-8AF7-17E6D71FA6B3}" type="datetime1">
              <a:rPr lang="en-US" smtClean="0"/>
              <a:t>6/9/2020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E59708-24EA-4F8D-9429-4110D1F0179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4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0" r:id="rId4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ts val="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slide" Target="slide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EA9D82F-88E5-40F9-91BC-551306A2676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-457200"/>
            <a:ext cx="9144000" cy="4572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000" dirty="0"/>
              <a:t>Workplace Technology</a:t>
            </a:r>
          </a:p>
        </p:txBody>
      </p:sp>
    </p:spTree>
    <p:extLst>
      <p:ext uri="{BB962C8B-B14F-4D97-AF65-F5344CB8AC3E}">
        <p14:creationId xmlns:p14="http://schemas.microsoft.com/office/powerpoint/2010/main" val="19160410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 explain the purpose of workplace technology and its impact on business practices.</a:t>
            </a:r>
          </a:p>
          <a:p>
            <a:r>
              <a:rPr lang="en-US" dirty="0"/>
              <a:t>To discuss benefits and concerns of businesses technology use.</a:t>
            </a:r>
          </a:p>
          <a:p>
            <a:r>
              <a:rPr lang="en-US" dirty="0"/>
              <a:t>To describe various types of workplace technology.</a:t>
            </a:r>
          </a:p>
        </p:txBody>
      </p:sp>
    </p:spTree>
    <p:extLst>
      <p:ext uri="{BB962C8B-B14F-4D97-AF65-F5344CB8AC3E}">
        <p14:creationId xmlns:p14="http://schemas.microsoft.com/office/powerpoint/2010/main" val="36299237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Main Menu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835150" indent="0">
              <a:spcAft>
                <a:spcPts val="2000"/>
              </a:spcAft>
              <a:buNone/>
            </a:pPr>
            <a:r>
              <a:rPr lang="en-US" dirty="0"/>
              <a:t>Purpose &amp; Impact</a:t>
            </a:r>
          </a:p>
          <a:p>
            <a:pPr marL="1835150" indent="0">
              <a:spcAft>
                <a:spcPts val="2000"/>
              </a:spcAft>
              <a:buNone/>
            </a:pPr>
            <a:r>
              <a:rPr lang="en-US" dirty="0"/>
              <a:t>Types of Technology</a:t>
            </a:r>
          </a:p>
        </p:txBody>
      </p:sp>
      <p:sp>
        <p:nvSpPr>
          <p:cNvPr id="7" name="Oval 6" descr="Button links to the Purpose and Impact segment">
            <a:hlinkClick r:id="rId3" action="ppaction://hlinksldjump"/>
            <a:extLst>
              <a:ext uri="{FF2B5EF4-FFF2-40B4-BE49-F238E27FC236}">
                <a16:creationId xmlns:a16="http://schemas.microsoft.com/office/drawing/2014/main" id="{FEAF1280-C803-49C0-B652-4E53B4A25B2A}"/>
              </a:ext>
            </a:extLst>
          </p:cNvPr>
          <p:cNvSpPr/>
          <p:nvPr/>
        </p:nvSpPr>
        <p:spPr>
          <a:xfrm>
            <a:off x="1752600" y="1574491"/>
            <a:ext cx="609600" cy="485775"/>
          </a:xfrm>
          <a:prstGeom prst="ellipse">
            <a:avLst/>
          </a:prstGeom>
          <a:solidFill>
            <a:srgbClr val="5E3E35"/>
          </a:solidFill>
          <a:ln>
            <a:solidFill>
              <a:srgbClr val="5E3E35"/>
            </a:solidFill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7" descr="Button links to the Types of Technology segment">
            <a:hlinkClick r:id="rId4" action="ppaction://hlinksldjump"/>
            <a:extLst>
              <a:ext uri="{FF2B5EF4-FFF2-40B4-BE49-F238E27FC236}">
                <a16:creationId xmlns:a16="http://schemas.microsoft.com/office/drawing/2014/main" id="{0DFF3504-683A-41DF-ABD0-7B1424F3A6BB}"/>
              </a:ext>
            </a:extLst>
          </p:cNvPr>
          <p:cNvSpPr/>
          <p:nvPr/>
        </p:nvSpPr>
        <p:spPr>
          <a:xfrm>
            <a:off x="1752600" y="2310364"/>
            <a:ext cx="609600" cy="485775"/>
          </a:xfrm>
          <a:prstGeom prst="ellipse">
            <a:avLst/>
          </a:prstGeom>
          <a:solidFill>
            <a:srgbClr val="5E3E35"/>
          </a:solidFill>
          <a:ln>
            <a:solidFill>
              <a:srgbClr val="5E3E35"/>
            </a:solidFill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21158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1C4B589-4F98-4639-B993-BB3A7E55864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-457200"/>
            <a:ext cx="9144000" cy="4572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000" dirty="0"/>
              <a:t>Purpose and Impact</a:t>
            </a:r>
          </a:p>
        </p:txBody>
      </p:sp>
    </p:spTree>
    <p:extLst>
      <p:ext uri="{BB962C8B-B14F-4D97-AF65-F5344CB8AC3E}">
        <p14:creationId xmlns:p14="http://schemas.microsoft.com/office/powerpoint/2010/main" val="35944120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375D58-8795-4219-8390-247F622511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Workplace Technology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B9CC84-E18A-430D-B607-81A30D483B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Plays an essential role in how </a:t>
            </a:r>
            <a:br>
              <a:rPr lang="en-US" dirty="0"/>
            </a:br>
            <a:r>
              <a:rPr lang="en-US" dirty="0"/>
              <a:t>businesses function</a:t>
            </a:r>
          </a:p>
          <a:p>
            <a:r>
              <a:rPr lang="en-US" dirty="0"/>
              <a:t>Is relied upon by businesses to increase efficiency and effectiveness</a:t>
            </a:r>
          </a:p>
          <a:p>
            <a:r>
              <a:rPr lang="en-US" dirty="0"/>
              <a:t>Enables people in the workplace to work more quickly and </a:t>
            </a:r>
            <a:br>
              <a:rPr lang="en-US" dirty="0"/>
            </a:br>
            <a:r>
              <a:rPr lang="en-US" dirty="0"/>
              <a:t>accurately</a:t>
            </a:r>
          </a:p>
          <a:p>
            <a:pPr lvl="1"/>
            <a:r>
              <a:rPr lang="en-US" dirty="0"/>
              <a:t>in many cases, </a:t>
            </a:r>
            <a:br>
              <a:rPr lang="en-US" dirty="0"/>
            </a:br>
            <a:r>
              <a:rPr lang="en-US" dirty="0"/>
              <a:t>technology allows </a:t>
            </a:r>
            <a:br>
              <a:rPr lang="en-US" dirty="0"/>
            </a:br>
            <a:r>
              <a:rPr lang="en-US" dirty="0"/>
              <a:t>people to work in ways </a:t>
            </a:r>
            <a:br>
              <a:rPr lang="en-US" dirty="0"/>
            </a:br>
            <a:r>
              <a:rPr lang="en-US" dirty="0"/>
              <a:t>previously not possible</a:t>
            </a:r>
          </a:p>
        </p:txBody>
      </p:sp>
      <p:pic>
        <p:nvPicPr>
          <p:cNvPr id="7" name="Picture 6" descr="Image of a woman with headphones on working at a computer in a office setting. ">
            <a:extLst>
              <a:ext uri="{FF2B5EF4-FFF2-40B4-BE49-F238E27FC236}">
                <a16:creationId xmlns:a16="http://schemas.microsoft.com/office/drawing/2014/main" id="{72A164F3-0A66-43D3-963C-34C3DCB07B8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4191000"/>
            <a:ext cx="3724732" cy="2097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576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25A401-ED3A-4F02-93C2-8DC231520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Workplace Technology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958788-7B44-486B-B57C-F10C29A7D3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Can serve many purposes, including:</a:t>
            </a:r>
          </a:p>
          <a:p>
            <a:pPr lvl="1"/>
            <a:r>
              <a:rPr lang="en-US" dirty="0"/>
              <a:t>facilitating communication</a:t>
            </a:r>
          </a:p>
          <a:p>
            <a:pPr lvl="2"/>
            <a:r>
              <a:rPr lang="en-US" dirty="0"/>
              <a:t>for example:</a:t>
            </a:r>
          </a:p>
          <a:p>
            <a:pPr lvl="3"/>
            <a:r>
              <a:rPr lang="en-US" dirty="0"/>
              <a:t>e-mail, messenger systems and </a:t>
            </a:r>
            <a:br>
              <a:rPr lang="en-US" dirty="0"/>
            </a:br>
            <a:r>
              <a:rPr lang="en-US" dirty="0"/>
              <a:t>online cloud sharing services enable communication over long distances</a:t>
            </a:r>
          </a:p>
          <a:p>
            <a:pPr lvl="1"/>
            <a:r>
              <a:rPr lang="en-US" dirty="0"/>
              <a:t>enhancing organization and productivity</a:t>
            </a:r>
          </a:p>
          <a:p>
            <a:pPr lvl="2"/>
            <a:r>
              <a:rPr lang="en-US" dirty="0"/>
              <a:t>for example:</a:t>
            </a:r>
          </a:p>
          <a:p>
            <a:pPr lvl="3"/>
            <a:r>
              <a:rPr lang="en-US" dirty="0"/>
              <a:t>scheduling, filing and procedure systems optimize time management, make resources more accessible and reduce downtime</a:t>
            </a:r>
          </a:p>
        </p:txBody>
      </p:sp>
    </p:spTree>
    <p:extLst>
      <p:ext uri="{BB962C8B-B14F-4D97-AF65-F5344CB8AC3E}">
        <p14:creationId xmlns:p14="http://schemas.microsoft.com/office/powerpoint/2010/main" val="32731547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25A401-ED3A-4F02-93C2-8DC231520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Workplace Technology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958788-7B44-486B-B57C-F10C29A7D3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Can serve many purposes, including:</a:t>
            </a:r>
          </a:p>
          <a:p>
            <a:pPr lvl="1"/>
            <a:r>
              <a:rPr lang="en-US" dirty="0"/>
              <a:t>motivating employees</a:t>
            </a:r>
          </a:p>
          <a:p>
            <a:pPr lvl="2"/>
            <a:r>
              <a:rPr lang="en-US" dirty="0"/>
              <a:t>for example:</a:t>
            </a:r>
          </a:p>
          <a:p>
            <a:pPr lvl="3"/>
            <a:r>
              <a:rPr lang="en-US" dirty="0"/>
              <a:t>employee and project management systems allow employees to track their performance and receive ongoing </a:t>
            </a:r>
            <a:br>
              <a:rPr lang="en-US" dirty="0"/>
            </a:br>
            <a:r>
              <a:rPr lang="en-US" dirty="0"/>
              <a:t>feedback</a:t>
            </a:r>
          </a:p>
        </p:txBody>
      </p:sp>
      <p:pic>
        <p:nvPicPr>
          <p:cNvPr id="7" name="Picture 6" descr="Image of a project mind map. ">
            <a:extLst>
              <a:ext uri="{FF2B5EF4-FFF2-40B4-BE49-F238E27FC236}">
                <a16:creationId xmlns:a16="http://schemas.microsoft.com/office/drawing/2014/main" id="{BA0C3A77-E8BD-4299-8438-C32357A31D4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3686386"/>
            <a:ext cx="3397812" cy="3095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3128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25A401-ED3A-4F02-93C2-8DC231520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Workplace Technology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958788-7B44-486B-B57C-F10C29A7D3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Can serve many purposes, including:</a:t>
            </a:r>
          </a:p>
          <a:p>
            <a:pPr lvl="1"/>
            <a:r>
              <a:rPr lang="en-US" dirty="0"/>
              <a:t>monitoring quantitative business factors</a:t>
            </a:r>
          </a:p>
          <a:p>
            <a:pPr lvl="2"/>
            <a:r>
              <a:rPr lang="en-US" dirty="0"/>
              <a:t>for example:</a:t>
            </a:r>
          </a:p>
          <a:p>
            <a:pPr lvl="3"/>
            <a:r>
              <a:rPr lang="en-US" dirty="0"/>
              <a:t>inventory, transaction and accounting systems track information needed for critical management decisions</a:t>
            </a:r>
          </a:p>
          <a:p>
            <a:pPr lvl="1"/>
            <a:r>
              <a:rPr lang="en-US" dirty="0"/>
              <a:t>analyzing business information</a:t>
            </a:r>
          </a:p>
          <a:p>
            <a:pPr lvl="2"/>
            <a:r>
              <a:rPr lang="en-US" dirty="0"/>
              <a:t>for example:</a:t>
            </a:r>
          </a:p>
          <a:p>
            <a:pPr lvl="3"/>
            <a:r>
              <a:rPr lang="en-US" dirty="0"/>
              <a:t>many types of management systems examine operational and performance information to provide statistical insight regarding business methods</a:t>
            </a:r>
          </a:p>
        </p:txBody>
      </p:sp>
    </p:spTree>
    <p:extLst>
      <p:ext uri="{BB962C8B-B14F-4D97-AF65-F5344CB8AC3E}">
        <p14:creationId xmlns:p14="http://schemas.microsoft.com/office/powerpoint/2010/main" val="36735474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25A401-ED3A-4F02-93C2-8DC231520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Workplace Technology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958788-7B44-486B-B57C-F10C29A7D3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Can serve many purposes, including:</a:t>
            </a:r>
          </a:p>
          <a:p>
            <a:pPr lvl="1"/>
            <a:r>
              <a:rPr lang="en-US" dirty="0"/>
              <a:t>expanding product/service options</a:t>
            </a:r>
          </a:p>
          <a:p>
            <a:pPr lvl="2"/>
            <a:r>
              <a:rPr lang="en-US" dirty="0"/>
              <a:t>for example:</a:t>
            </a:r>
          </a:p>
          <a:p>
            <a:pPr lvl="3"/>
            <a:r>
              <a:rPr lang="en-US" dirty="0"/>
              <a:t>e-commerce provides an additional channel for purchase and customization systems, allowing customers more control selecting products</a:t>
            </a:r>
          </a:p>
          <a:p>
            <a:pPr lvl="1"/>
            <a:r>
              <a:rPr lang="en-US" dirty="0"/>
              <a:t>enhancing customer service</a:t>
            </a:r>
          </a:p>
          <a:p>
            <a:pPr lvl="2"/>
            <a:r>
              <a:rPr lang="en-US" dirty="0"/>
              <a:t>for example:</a:t>
            </a:r>
          </a:p>
          <a:p>
            <a:pPr lvl="3"/>
            <a:r>
              <a:rPr lang="en-US" dirty="0"/>
              <a:t>social media and e-mail provide customers a direct method for asking questions and commenting at their convenience</a:t>
            </a:r>
          </a:p>
        </p:txBody>
      </p:sp>
    </p:spTree>
    <p:extLst>
      <p:ext uri="{BB962C8B-B14F-4D97-AF65-F5344CB8AC3E}">
        <p14:creationId xmlns:p14="http://schemas.microsoft.com/office/powerpoint/2010/main" val="3939212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25A401-ED3A-4F02-93C2-8DC231520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Workplace Technology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958788-7B44-486B-B57C-F10C29A7D3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Can serve many purposes, including:</a:t>
            </a:r>
          </a:p>
          <a:p>
            <a:pPr lvl="1"/>
            <a:r>
              <a:rPr lang="en-US" dirty="0"/>
              <a:t>improving profitability</a:t>
            </a:r>
          </a:p>
          <a:p>
            <a:pPr lvl="2"/>
            <a:r>
              <a:rPr lang="en-US" dirty="0"/>
              <a:t>for example:</a:t>
            </a:r>
          </a:p>
          <a:p>
            <a:pPr lvl="3"/>
            <a:r>
              <a:rPr lang="en-US" dirty="0"/>
              <a:t>tax and invoicing systems can lower costs and budgeting software can indicate how expenses can be reduced</a:t>
            </a:r>
          </a:p>
        </p:txBody>
      </p:sp>
      <p:pic>
        <p:nvPicPr>
          <p:cNvPr id="7" name="Picture 6" descr="Image of a computer with a bar graph on the screen with two people behind it looking at a tablet. ">
            <a:extLst>
              <a:ext uri="{FF2B5EF4-FFF2-40B4-BE49-F238E27FC236}">
                <a16:creationId xmlns:a16="http://schemas.microsoft.com/office/drawing/2014/main" id="{7A7651C7-E50E-484F-A085-19E15B71A87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4038600"/>
            <a:ext cx="3962400" cy="2646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2627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089BE-328D-438F-98F9-F5DD3FFC7F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Workplace Technology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B95976-0725-40E9-B8B3-0356D1F3FE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Can present risks and ethical concerns for businesses, including:</a:t>
            </a:r>
          </a:p>
          <a:p>
            <a:pPr lvl="1"/>
            <a:r>
              <a:rPr lang="en-US" dirty="0"/>
              <a:t>invasion of privacy</a:t>
            </a:r>
          </a:p>
          <a:p>
            <a:pPr lvl="2"/>
            <a:r>
              <a:rPr lang="en-US" dirty="0"/>
              <a:t>organizational practices regarding information collection must be honest, ethical and respectful of individuals’ rights</a:t>
            </a:r>
          </a:p>
          <a:p>
            <a:pPr lvl="1"/>
            <a:r>
              <a:rPr lang="en-US" dirty="0"/>
              <a:t>data protection</a:t>
            </a:r>
          </a:p>
          <a:p>
            <a:pPr lvl="2"/>
            <a:r>
              <a:rPr lang="en-US" dirty="0"/>
              <a:t>information stored and communicated using technology should be secured through appropriate tools, policies and procedures </a:t>
            </a:r>
          </a:p>
        </p:txBody>
      </p:sp>
    </p:spTree>
    <p:extLst>
      <p:ext uri="{BB962C8B-B14F-4D97-AF65-F5344CB8AC3E}">
        <p14:creationId xmlns:p14="http://schemas.microsoft.com/office/powerpoint/2010/main" val="3447355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EFB83B-FAD9-42F7-AAA0-696C5FD34F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Workplace Technology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A6DE89-3261-48B5-B3B2-473A3903A6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Can present risks and ethical concerns for businesses, including:</a:t>
            </a:r>
          </a:p>
          <a:p>
            <a:pPr lvl="1"/>
            <a:r>
              <a:rPr lang="en-US" dirty="0"/>
              <a:t>technology failure</a:t>
            </a:r>
          </a:p>
          <a:p>
            <a:pPr lvl="2"/>
            <a:r>
              <a:rPr lang="en-US" dirty="0"/>
              <a:t>organizations should have contingency plans in case of power loss, hardware malfunction, software corruption, etc.</a:t>
            </a:r>
          </a:p>
          <a:p>
            <a:pPr lvl="1"/>
            <a:r>
              <a:rPr lang="en-US" dirty="0"/>
              <a:t>employee misuse</a:t>
            </a:r>
          </a:p>
          <a:p>
            <a:pPr lvl="2"/>
            <a:r>
              <a:rPr lang="en-US" dirty="0"/>
              <a:t>policies regarding proper use of workplace technology must be clearly communicated and consistently enforced</a:t>
            </a:r>
          </a:p>
        </p:txBody>
      </p:sp>
    </p:spTree>
    <p:extLst>
      <p:ext uri="{BB962C8B-B14F-4D97-AF65-F5344CB8AC3E}">
        <p14:creationId xmlns:p14="http://schemas.microsoft.com/office/powerpoint/2010/main" val="21356581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C5319B-CF21-41A7-B4B0-4F539D4010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Workplace Technology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50EB7D-6D75-43B0-86D0-205E6B3A5B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Is changing the profile of the workplace</a:t>
            </a:r>
          </a:p>
          <a:p>
            <a:pPr lvl="1"/>
            <a:r>
              <a:rPr lang="en-US" dirty="0"/>
              <a:t>automation is common, decreasing the need for labor</a:t>
            </a:r>
          </a:p>
          <a:p>
            <a:pPr lvl="1"/>
            <a:r>
              <a:rPr lang="en-US" dirty="0"/>
              <a:t>many workers are encouraged or required to receive more education and training to keep up with new technologies</a:t>
            </a:r>
          </a:p>
        </p:txBody>
      </p:sp>
      <p:pic>
        <p:nvPicPr>
          <p:cNvPr id="6" name="Picture 5" descr="Image of a office with people at computers. ">
            <a:extLst>
              <a:ext uri="{FF2B5EF4-FFF2-40B4-BE49-F238E27FC236}">
                <a16:creationId xmlns:a16="http://schemas.microsoft.com/office/drawing/2014/main" id="{81115251-B01D-4232-99F4-231190D806B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4343400"/>
            <a:ext cx="4114800" cy="2388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9401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C5319B-CF21-41A7-B4B0-4F539D4010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Workplace Technology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50EB7D-6D75-43B0-86D0-205E6B3A5B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Is changing the profile of the workplace</a:t>
            </a:r>
          </a:p>
          <a:p>
            <a:pPr lvl="1"/>
            <a:r>
              <a:rPr lang="en-US" dirty="0"/>
              <a:t>communication and collaboration over distances is easier, so offices and workers may be in multiple and/or shifting locations</a:t>
            </a:r>
          </a:p>
          <a:p>
            <a:pPr lvl="1"/>
            <a:r>
              <a:rPr lang="en-US" dirty="0"/>
              <a:t>increased access to workplace tools and information means work hours may be more flexible and may not always fit the typical 8 a.m. to 5 p.m. workday</a:t>
            </a:r>
          </a:p>
        </p:txBody>
      </p:sp>
      <p:pic>
        <p:nvPicPr>
          <p:cNvPr id="7" name="Picture 6" descr="Links to Main Menu">
            <a:hlinkClick r:id="rId3" action="ppaction://hlinksldjump"/>
            <a:extLst>
              <a:ext uri="{FF2B5EF4-FFF2-40B4-BE49-F238E27FC236}">
                <a16:creationId xmlns:a16="http://schemas.microsoft.com/office/drawing/2014/main" id="{96B06C28-11BC-4F79-952F-4E36776B362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6178174"/>
            <a:ext cx="891410" cy="674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76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EE683A0-BA7B-4264-85E4-BE64186E9A6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-457200"/>
            <a:ext cx="9144000" cy="4572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000" dirty="0"/>
              <a:t>Types of Technology</a:t>
            </a:r>
          </a:p>
        </p:txBody>
      </p:sp>
    </p:spTree>
    <p:extLst>
      <p:ext uri="{BB962C8B-B14F-4D97-AF65-F5344CB8AC3E}">
        <p14:creationId xmlns:p14="http://schemas.microsoft.com/office/powerpoint/2010/main" val="17730738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79F21A-80F6-440E-8DB2-429CF731F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Workplace Technology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3CF848-0291-4F5C-B97C-81EE7E5525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Includes:</a:t>
            </a:r>
          </a:p>
          <a:p>
            <a:pPr lvl="1"/>
            <a:r>
              <a:rPr lang="en-US" dirty="0"/>
              <a:t>copiers and fax machines</a:t>
            </a:r>
          </a:p>
          <a:p>
            <a:pPr lvl="1"/>
            <a:r>
              <a:rPr lang="en-US" dirty="0"/>
              <a:t>business phone systems</a:t>
            </a:r>
          </a:p>
          <a:p>
            <a:pPr lvl="1"/>
            <a:r>
              <a:rPr lang="en-US" dirty="0"/>
              <a:t>computers and computer software</a:t>
            </a:r>
          </a:p>
          <a:p>
            <a:pPr lvl="1"/>
            <a:r>
              <a:rPr lang="en-US" dirty="0"/>
              <a:t>networks and intranet</a:t>
            </a:r>
          </a:p>
          <a:p>
            <a:pPr lvl="1"/>
            <a:r>
              <a:rPr lang="en-US" dirty="0"/>
              <a:t>the Internet and Internet applications</a:t>
            </a:r>
          </a:p>
        </p:txBody>
      </p:sp>
      <p:pic>
        <p:nvPicPr>
          <p:cNvPr id="6" name="Picture 5" descr="Image of a person holding a tablet and a ;printer behind it. ">
            <a:extLst>
              <a:ext uri="{FF2B5EF4-FFF2-40B4-BE49-F238E27FC236}">
                <a16:creationId xmlns:a16="http://schemas.microsoft.com/office/drawing/2014/main" id="{675F6AFF-DF93-4DAC-B794-8125B1AB7F6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6550" y="4343400"/>
            <a:ext cx="3390900" cy="2261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5205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305AD5-6D80-424C-9C3C-D718D0A1FE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Copiers &amp; Fax Machines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D6A680-7B4D-4631-A491-52C63AC2C8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Are useful when printed documents </a:t>
            </a:r>
            <a:br>
              <a:rPr lang="en-US" dirty="0"/>
            </a:br>
            <a:r>
              <a:rPr lang="en-US" dirty="0"/>
              <a:t>are needed</a:t>
            </a:r>
          </a:p>
          <a:p>
            <a:pPr lvl="1"/>
            <a:r>
              <a:rPr lang="en-US" dirty="0"/>
              <a:t>copiers are machines which make exact duplicates of documents </a:t>
            </a:r>
          </a:p>
          <a:p>
            <a:pPr lvl="1"/>
            <a:r>
              <a:rPr lang="en-US" dirty="0"/>
              <a:t>fax machines are devices for sending </a:t>
            </a:r>
            <a:br>
              <a:rPr lang="en-US" dirty="0"/>
            </a:br>
            <a:r>
              <a:rPr lang="en-US" dirty="0"/>
              <a:t>and receiving printed documents over telephone lines </a:t>
            </a:r>
          </a:p>
          <a:p>
            <a:r>
              <a:rPr lang="en-US" dirty="0"/>
              <a:t>May also include features such as the ability to scan and e-mail documents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5DCD3AD-10EF-4008-94D7-3F24FDF78C96}"/>
              </a:ext>
            </a:extLst>
          </p:cNvPr>
          <p:cNvSpPr txBox="1"/>
          <p:nvPr/>
        </p:nvSpPr>
        <p:spPr>
          <a:xfrm>
            <a:off x="485775" y="6153090"/>
            <a:ext cx="8195931" cy="400110"/>
          </a:xfrm>
          <a:prstGeom prst="rect">
            <a:avLst/>
          </a:prstGeom>
          <a:noFill/>
          <a:ln>
            <a:solidFill>
              <a:srgbClr val="B28376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/>
              <a:t>Technology Tidbit: Copiers were first introduced in 1959 by Xerox</a:t>
            </a:r>
            <a:r>
              <a:rPr lang="en-US" sz="2000" baseline="30000" dirty="0"/>
              <a:t>®</a:t>
            </a:r>
            <a:r>
              <a:rPr lang="en-US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808129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8987C5-7837-4A85-AAA0-35881D9E70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Business Phone Systems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38FC91-1CB4-4283-808D-F3153DC869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Are multiline, interconnected telephone systems which allow for specialized features</a:t>
            </a:r>
          </a:p>
          <a:p>
            <a:pPr lvl="1"/>
            <a:r>
              <a:rPr lang="en-US" dirty="0"/>
              <a:t>such as call transferring, conference calling, shared voicemail boxes, etc.</a:t>
            </a:r>
          </a:p>
          <a:p>
            <a:r>
              <a:rPr lang="en-US" dirty="0"/>
              <a:t>May involve Internet connection</a:t>
            </a:r>
          </a:p>
          <a:p>
            <a:pPr lvl="1"/>
            <a:r>
              <a:rPr lang="en-US" dirty="0"/>
              <a:t>allowing for more advanced features, such as integrated text messenger, voicemail and e-mail systems</a:t>
            </a:r>
          </a:p>
        </p:txBody>
      </p:sp>
    </p:spTree>
    <p:extLst>
      <p:ext uri="{BB962C8B-B14F-4D97-AF65-F5344CB8AC3E}">
        <p14:creationId xmlns:p14="http://schemas.microsoft.com/office/powerpoint/2010/main" val="19676633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A2C80E-B49E-43D7-99EE-5B3DA3527A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88523E-BE69-4B47-8E3D-F1D8EA748F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Are programmable machines for storing, processing and retrieving data</a:t>
            </a:r>
          </a:p>
          <a:p>
            <a:pPr lvl="1"/>
            <a:r>
              <a:rPr lang="en-US" dirty="0"/>
              <a:t>includes a variety of types, such as desktops, laptops, tablets and smartphones</a:t>
            </a:r>
          </a:p>
          <a:p>
            <a:r>
              <a:rPr lang="en-US" dirty="0"/>
              <a:t>Enhance virtually all workplace tasks</a:t>
            </a:r>
          </a:p>
          <a:p>
            <a:pPr lvl="1"/>
            <a:r>
              <a:rPr lang="en-US" dirty="0"/>
              <a:t>communication, task management, research and development, marketing, etc.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CCEAA65-3301-458C-89B0-66A0949BA977}"/>
              </a:ext>
            </a:extLst>
          </p:cNvPr>
          <p:cNvSpPr txBox="1"/>
          <p:nvPr/>
        </p:nvSpPr>
        <p:spPr>
          <a:xfrm>
            <a:off x="457201" y="5229761"/>
            <a:ext cx="8229598" cy="1323439"/>
          </a:xfrm>
          <a:prstGeom prst="rect">
            <a:avLst/>
          </a:prstGeom>
          <a:noFill/>
          <a:ln>
            <a:solidFill>
              <a:srgbClr val="B28376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/>
              <a:t>Technology Tidbit: The first programmable general-purpose electronic digital computer, the Electronic Numerical Integrator and Computer (ENIAC), weighed 30 tons, filled 1,500 square feet and cost $400,000 to build.</a:t>
            </a:r>
          </a:p>
        </p:txBody>
      </p:sp>
    </p:spTree>
    <p:extLst>
      <p:ext uri="{BB962C8B-B14F-4D97-AF65-F5344CB8AC3E}">
        <p14:creationId xmlns:p14="http://schemas.microsoft.com/office/powerpoint/2010/main" val="32891806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A2C80E-B49E-43D7-99EE-5B3DA3527A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88523E-BE69-4B47-8E3D-F1D8EA748F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Require the use of hardware and software</a:t>
            </a:r>
          </a:p>
          <a:p>
            <a:pPr lvl="1"/>
            <a:r>
              <a:rPr lang="en-US" dirty="0"/>
              <a:t>hardware is physical elements of a computer</a:t>
            </a:r>
          </a:p>
          <a:p>
            <a:pPr lvl="2"/>
            <a:r>
              <a:rPr lang="en-US" dirty="0"/>
              <a:t>as well as separate elements which support computer functionality</a:t>
            </a:r>
          </a:p>
          <a:p>
            <a:pPr lvl="1"/>
            <a:r>
              <a:rPr lang="en-US" dirty="0"/>
              <a:t>software is the instructions which guide </a:t>
            </a:r>
            <a:br>
              <a:rPr lang="en-US" dirty="0"/>
            </a:br>
            <a:r>
              <a:rPr lang="en-US" dirty="0"/>
              <a:t>how computer hardware operates, what </a:t>
            </a:r>
            <a:br>
              <a:rPr lang="en-US" dirty="0"/>
            </a:br>
            <a:r>
              <a:rPr lang="en-US" dirty="0"/>
              <a:t>tasks are performed and how those tasks </a:t>
            </a:r>
            <a:br>
              <a:rPr lang="en-US" dirty="0"/>
            </a:br>
            <a:r>
              <a:rPr lang="en-US" dirty="0"/>
              <a:t>are performed</a:t>
            </a:r>
          </a:p>
        </p:txBody>
      </p:sp>
      <p:pic>
        <p:nvPicPr>
          <p:cNvPr id="6" name="Picture 5" descr="Image of a person typing on a computer. ">
            <a:extLst>
              <a:ext uri="{FF2B5EF4-FFF2-40B4-BE49-F238E27FC236}">
                <a16:creationId xmlns:a16="http://schemas.microsoft.com/office/drawing/2014/main" id="{B962FC88-092A-4785-BCE1-E721022323F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0" y="4648200"/>
            <a:ext cx="3048000" cy="2033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7704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82EACE-723D-42F0-8F8F-5AF96BFD0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Computer Hardware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D598A5-E197-4878-987C-A53A0F6FCF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Consists of four main types:</a:t>
            </a:r>
          </a:p>
          <a:p>
            <a:pPr lvl="1"/>
            <a:r>
              <a:rPr lang="en-US" dirty="0"/>
              <a:t>input devices </a:t>
            </a:r>
          </a:p>
          <a:p>
            <a:pPr lvl="2"/>
            <a:r>
              <a:rPr lang="en-US" dirty="0"/>
              <a:t>keyboard, mouse, touchscreen, microphone, webcam, scanner, etc.</a:t>
            </a:r>
          </a:p>
          <a:p>
            <a:pPr lvl="1"/>
            <a:r>
              <a:rPr lang="en-US" dirty="0"/>
              <a:t>processing devices</a:t>
            </a:r>
          </a:p>
          <a:p>
            <a:pPr lvl="2"/>
            <a:r>
              <a:rPr lang="en-US" dirty="0"/>
              <a:t>central processing unit (CPU)</a:t>
            </a:r>
          </a:p>
          <a:p>
            <a:pPr lvl="1"/>
            <a:r>
              <a:rPr lang="en-US" dirty="0"/>
              <a:t>output devices</a:t>
            </a:r>
          </a:p>
          <a:p>
            <a:pPr lvl="2"/>
            <a:r>
              <a:rPr lang="en-US" dirty="0"/>
              <a:t>monitors, printers, speakers, etc.</a:t>
            </a:r>
          </a:p>
          <a:p>
            <a:pPr lvl="1"/>
            <a:r>
              <a:rPr lang="en-US" dirty="0"/>
              <a:t>storage devices</a:t>
            </a:r>
          </a:p>
          <a:p>
            <a:pPr lvl="2"/>
            <a:r>
              <a:rPr lang="en-US" dirty="0"/>
              <a:t>hard disk drive, optical drives (CDs, DVDs), flash devices (USBs), etc.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5DE942E-138A-486C-B3D0-6CC1BCA56B63}"/>
              </a:ext>
            </a:extLst>
          </p:cNvPr>
          <p:cNvSpPr txBox="1"/>
          <p:nvPr/>
        </p:nvSpPr>
        <p:spPr>
          <a:xfrm>
            <a:off x="457199" y="6147772"/>
            <a:ext cx="8229599" cy="400110"/>
          </a:xfrm>
          <a:prstGeom prst="rect">
            <a:avLst/>
          </a:prstGeom>
          <a:noFill/>
          <a:ln>
            <a:solidFill>
              <a:srgbClr val="B28376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/>
              <a:t>Technology Tidbit: The first computer mouse was made of wood.</a:t>
            </a:r>
          </a:p>
        </p:txBody>
      </p:sp>
    </p:spTree>
    <p:extLst>
      <p:ext uri="{BB962C8B-B14F-4D97-AF65-F5344CB8AC3E}">
        <p14:creationId xmlns:p14="http://schemas.microsoft.com/office/powerpoint/2010/main" val="35034559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E6AAEB-8CFD-4E2D-AEEC-FD2530E756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Printers &amp; Scanners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E5FB06-8D4B-4379-8AE7-416133E1A5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Are two of the most common, most </a:t>
            </a:r>
            <a:br>
              <a:rPr lang="en-US" dirty="0"/>
            </a:br>
            <a:r>
              <a:rPr lang="en-US" dirty="0"/>
              <a:t>useful types of computer hardware </a:t>
            </a:r>
            <a:br>
              <a:rPr lang="en-US" dirty="0"/>
            </a:br>
            <a:r>
              <a:rPr lang="en-US" dirty="0"/>
              <a:t>found in the workplace</a:t>
            </a:r>
          </a:p>
          <a:p>
            <a:pPr lvl="1"/>
            <a:r>
              <a:rPr lang="en-US" dirty="0"/>
              <a:t>printers are output devices which produce physical versions of computer documents and images using paper and ink</a:t>
            </a:r>
          </a:p>
          <a:p>
            <a:pPr lvl="1"/>
            <a:r>
              <a:rPr lang="en-US" dirty="0"/>
              <a:t>scanners are input devices which transfer information and images from physical documents to computer files</a:t>
            </a:r>
          </a:p>
        </p:txBody>
      </p:sp>
    </p:spTree>
    <p:extLst>
      <p:ext uri="{BB962C8B-B14F-4D97-AF65-F5344CB8AC3E}">
        <p14:creationId xmlns:p14="http://schemas.microsoft.com/office/powerpoint/2010/main" val="3988058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29D858-F434-47F9-8541-2C1888E59F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Computer Software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2C8D98-07F9-4975-BADD-A64200EE8F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Includes system software</a:t>
            </a:r>
          </a:p>
          <a:p>
            <a:pPr lvl="1"/>
            <a:r>
              <a:rPr lang="en-US" dirty="0"/>
              <a:t>provides instructions for basic operation of computer hardware</a:t>
            </a:r>
          </a:p>
          <a:p>
            <a:pPr lvl="2"/>
            <a:r>
              <a:rPr lang="en-US" dirty="0"/>
              <a:t>includes operating systems, device drivers, firmware, programming language translator </a:t>
            </a:r>
            <a:br>
              <a:rPr lang="en-US" dirty="0"/>
            </a:br>
            <a:r>
              <a:rPr lang="en-US" dirty="0"/>
              <a:t>and utilities</a:t>
            </a:r>
          </a:p>
          <a:p>
            <a:pPr lvl="1"/>
            <a:r>
              <a:rPr lang="en-US" dirty="0"/>
              <a:t>is typically pre-installed by the computer manufacturer before purchase</a:t>
            </a:r>
          </a:p>
          <a:p>
            <a:pPr lvl="2"/>
            <a:r>
              <a:rPr lang="en-US" dirty="0"/>
              <a:t>because it is required for functionality</a:t>
            </a:r>
          </a:p>
        </p:txBody>
      </p:sp>
    </p:spTree>
    <p:extLst>
      <p:ext uri="{BB962C8B-B14F-4D97-AF65-F5344CB8AC3E}">
        <p14:creationId xmlns:p14="http://schemas.microsoft.com/office/powerpoint/2010/main" val="29072770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45063-211C-434C-95DF-2E49396628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Computer Software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3E6FBD-45AD-4A20-95A2-A201A3DD9E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868" y="1523999"/>
            <a:ext cx="8195932" cy="5024079"/>
          </a:xfrm>
        </p:spPr>
        <p:txBody>
          <a:bodyPr/>
          <a:lstStyle/>
          <a:p>
            <a:r>
              <a:rPr lang="en-US" sz="3100" dirty="0"/>
              <a:t>Includes application software</a:t>
            </a:r>
          </a:p>
          <a:p>
            <a:pPr lvl="1"/>
            <a:r>
              <a:rPr lang="en-US" sz="2700" dirty="0"/>
              <a:t>provides platforms and instructions for specific tasks</a:t>
            </a:r>
          </a:p>
          <a:p>
            <a:pPr lvl="2"/>
            <a:r>
              <a:rPr lang="en-US" sz="2500" dirty="0"/>
              <a:t>includes many types</a:t>
            </a:r>
          </a:p>
          <a:p>
            <a:pPr lvl="1"/>
            <a:r>
              <a:rPr lang="en-US" sz="2700" dirty="0"/>
              <a:t>may require installation by the user</a:t>
            </a:r>
          </a:p>
          <a:p>
            <a:pPr lvl="2"/>
            <a:r>
              <a:rPr lang="en-US" sz="2500" dirty="0"/>
              <a:t>some common basic applications are pre-installed</a:t>
            </a:r>
          </a:p>
          <a:p>
            <a:pPr lvl="1"/>
            <a:r>
              <a:rPr lang="en-US" sz="2700" dirty="0"/>
              <a:t>often available in integrated software packages with multiple related applications</a:t>
            </a:r>
          </a:p>
          <a:p>
            <a:pPr lvl="2"/>
            <a:r>
              <a:rPr lang="en-US" sz="2500" dirty="0"/>
              <a:t>sales packages, accounting packages, reporting packages, inventory packages, etc.</a:t>
            </a:r>
          </a:p>
          <a:p>
            <a:pPr lvl="2"/>
            <a:r>
              <a:rPr lang="en-US" sz="2500" dirty="0"/>
              <a:t>integrated software packages are often referred to as application suites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03633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6D541F-508E-42A8-A4C3-431A4EDF1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Application Software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95038D-63D9-4F87-AE63-995FD6B085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868" y="1523999"/>
            <a:ext cx="8653131" cy="5024079"/>
          </a:xfrm>
        </p:spPr>
        <p:txBody>
          <a:bodyPr/>
          <a:lstStyle/>
          <a:p>
            <a:r>
              <a:rPr lang="en-US" sz="3100" dirty="0"/>
              <a:t>Includes:</a:t>
            </a:r>
          </a:p>
          <a:p>
            <a:pPr lvl="1"/>
            <a:r>
              <a:rPr lang="en-US" sz="2700" dirty="0"/>
              <a:t>word processing software</a:t>
            </a:r>
          </a:p>
          <a:p>
            <a:pPr lvl="2"/>
            <a:r>
              <a:rPr lang="en-US" sz="2500" dirty="0"/>
              <a:t>for creating and editing documents</a:t>
            </a:r>
          </a:p>
          <a:p>
            <a:pPr lvl="2"/>
            <a:r>
              <a:rPr lang="en-US" sz="2500" dirty="0"/>
              <a:t>example: Microsoft</a:t>
            </a:r>
            <a:r>
              <a:rPr lang="en-US" sz="2500" baseline="30000" dirty="0"/>
              <a:t>®</a:t>
            </a:r>
            <a:r>
              <a:rPr lang="en-US" sz="2500" dirty="0"/>
              <a:t> Word</a:t>
            </a:r>
          </a:p>
          <a:p>
            <a:pPr lvl="1"/>
            <a:r>
              <a:rPr lang="en-US" sz="2700" dirty="0"/>
              <a:t>database software</a:t>
            </a:r>
          </a:p>
          <a:p>
            <a:pPr lvl="2"/>
            <a:r>
              <a:rPr lang="en-US" sz="2500" dirty="0"/>
              <a:t>for organizing, storing and managing data</a:t>
            </a:r>
          </a:p>
          <a:p>
            <a:pPr lvl="2"/>
            <a:r>
              <a:rPr lang="en-US" sz="2500" dirty="0"/>
              <a:t>example: Microsoft</a:t>
            </a:r>
            <a:r>
              <a:rPr lang="en-US" sz="2500" baseline="30000" dirty="0"/>
              <a:t>®</a:t>
            </a:r>
            <a:r>
              <a:rPr lang="en-US" sz="2500" dirty="0"/>
              <a:t> Access</a:t>
            </a:r>
            <a:r>
              <a:rPr lang="en-US" sz="2500" baseline="30000" dirty="0"/>
              <a:t>®</a:t>
            </a:r>
          </a:p>
          <a:p>
            <a:pPr lvl="1"/>
            <a:r>
              <a:rPr lang="en-US" sz="2700" dirty="0"/>
              <a:t>spreadsheet software</a:t>
            </a:r>
          </a:p>
          <a:p>
            <a:pPr lvl="2"/>
            <a:r>
              <a:rPr lang="en-US" sz="2500" dirty="0"/>
              <a:t>for organizing, analyzing and storing data in tables</a:t>
            </a:r>
          </a:p>
          <a:p>
            <a:pPr lvl="2"/>
            <a:r>
              <a:rPr lang="en-US" sz="2500" dirty="0"/>
              <a:t>example: Microsoft</a:t>
            </a:r>
            <a:r>
              <a:rPr lang="en-US" sz="2500" baseline="30000" dirty="0"/>
              <a:t>®</a:t>
            </a:r>
            <a:r>
              <a:rPr lang="en-US" sz="2500" dirty="0"/>
              <a:t> Excel</a:t>
            </a:r>
            <a:r>
              <a:rPr lang="en-US" sz="2500" baseline="30000" dirty="0"/>
              <a:t>®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116F9EB-9849-41C6-A6F7-9701540FDA8F}"/>
              </a:ext>
            </a:extLst>
          </p:cNvPr>
          <p:cNvSpPr txBox="1"/>
          <p:nvPr/>
        </p:nvSpPr>
        <p:spPr>
          <a:xfrm>
            <a:off x="457199" y="5834677"/>
            <a:ext cx="8229599" cy="707886"/>
          </a:xfrm>
          <a:prstGeom prst="rect">
            <a:avLst/>
          </a:prstGeom>
          <a:noFill/>
          <a:ln>
            <a:solidFill>
              <a:srgbClr val="B28376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/>
              <a:t>Technology Tidbit: When made for mobile devices, application software is often referred to as an app.</a:t>
            </a:r>
          </a:p>
        </p:txBody>
      </p:sp>
    </p:spTree>
    <p:extLst>
      <p:ext uri="{BB962C8B-B14F-4D97-AF65-F5344CB8AC3E}">
        <p14:creationId xmlns:p14="http://schemas.microsoft.com/office/powerpoint/2010/main" val="5783380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29B682-A339-41B6-AD92-7083ED8866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Application Software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DD19AE-557C-4946-96A3-842D8ECFE6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Includes:</a:t>
            </a:r>
          </a:p>
          <a:p>
            <a:pPr lvl="1"/>
            <a:r>
              <a:rPr lang="en-US" dirty="0"/>
              <a:t>personal information management software</a:t>
            </a:r>
          </a:p>
          <a:p>
            <a:pPr lvl="2"/>
            <a:r>
              <a:rPr lang="en-US" dirty="0"/>
              <a:t>for managing tasks, contacts and correspondence</a:t>
            </a:r>
          </a:p>
          <a:p>
            <a:pPr lvl="2"/>
            <a:r>
              <a:rPr lang="en-US" dirty="0"/>
              <a:t>example: Microsoft</a:t>
            </a:r>
            <a:r>
              <a:rPr lang="en-US" baseline="30000" dirty="0"/>
              <a:t>®</a:t>
            </a:r>
            <a:r>
              <a:rPr lang="en-US" dirty="0"/>
              <a:t> Outlook</a:t>
            </a:r>
            <a:r>
              <a:rPr lang="en-US" baseline="30000" dirty="0"/>
              <a:t>®</a:t>
            </a:r>
          </a:p>
          <a:p>
            <a:pPr lvl="1"/>
            <a:r>
              <a:rPr lang="en-US" dirty="0"/>
              <a:t>multimedia software</a:t>
            </a:r>
          </a:p>
          <a:p>
            <a:pPr lvl="2"/>
            <a:r>
              <a:rPr lang="en-US" dirty="0"/>
              <a:t>for creating and playing audio and video files</a:t>
            </a:r>
          </a:p>
          <a:p>
            <a:pPr lvl="2"/>
            <a:r>
              <a:rPr lang="en-US" dirty="0"/>
              <a:t>example: Windows</a:t>
            </a:r>
            <a:r>
              <a:rPr lang="en-US" baseline="30000" dirty="0"/>
              <a:t>®</a:t>
            </a:r>
            <a:r>
              <a:rPr lang="en-US" dirty="0"/>
              <a:t> Media Player</a:t>
            </a:r>
          </a:p>
          <a:p>
            <a:pPr lvl="1"/>
            <a:r>
              <a:rPr lang="en-US" dirty="0"/>
              <a:t>presentation software</a:t>
            </a:r>
          </a:p>
          <a:p>
            <a:pPr lvl="2"/>
            <a:r>
              <a:rPr lang="en-US" dirty="0"/>
              <a:t>for formatting text, graphics, audio and/or video to accompany a presentation</a:t>
            </a:r>
          </a:p>
          <a:p>
            <a:pPr lvl="2"/>
            <a:r>
              <a:rPr lang="en-US" dirty="0"/>
              <a:t>example: Microsoft</a:t>
            </a:r>
            <a:r>
              <a:rPr lang="en-US" baseline="30000" dirty="0"/>
              <a:t>®</a:t>
            </a:r>
            <a:r>
              <a:rPr lang="en-US" dirty="0"/>
              <a:t> PowerPoint</a:t>
            </a:r>
            <a:r>
              <a:rPr lang="en-US" baseline="30000" dirty="0"/>
              <a:t>®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67450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61277F-4E82-4830-807C-204E9B2DA7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Application Software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E9EDF6-CE25-449B-B0E2-D8337F9484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868" y="1523999"/>
            <a:ext cx="8653132" cy="5024079"/>
          </a:xfrm>
        </p:spPr>
        <p:txBody>
          <a:bodyPr/>
          <a:lstStyle/>
          <a:p>
            <a:r>
              <a:rPr lang="en-US" sz="3100" dirty="0"/>
              <a:t>Includes:</a:t>
            </a:r>
          </a:p>
          <a:p>
            <a:pPr lvl="1"/>
            <a:r>
              <a:rPr lang="en-US" sz="2700" dirty="0"/>
              <a:t>graphic design software</a:t>
            </a:r>
          </a:p>
          <a:p>
            <a:pPr lvl="2"/>
            <a:r>
              <a:rPr lang="en-US" sz="2500" dirty="0"/>
              <a:t>for creating and manipulating images</a:t>
            </a:r>
          </a:p>
          <a:p>
            <a:pPr lvl="2"/>
            <a:r>
              <a:rPr lang="en-US" sz="2500" dirty="0"/>
              <a:t>examples: Adobe</a:t>
            </a:r>
            <a:r>
              <a:rPr lang="en-US" sz="2500" baseline="30000" dirty="0"/>
              <a:t>®</a:t>
            </a:r>
            <a:r>
              <a:rPr lang="en-US" sz="2500" dirty="0"/>
              <a:t> Photoshop</a:t>
            </a:r>
            <a:r>
              <a:rPr lang="en-US" sz="2500" baseline="30000" dirty="0"/>
              <a:t>®</a:t>
            </a:r>
            <a:r>
              <a:rPr lang="en-US" sz="2500" dirty="0"/>
              <a:t> and </a:t>
            </a:r>
            <a:br>
              <a:rPr lang="en-US" sz="2500" dirty="0"/>
            </a:br>
            <a:r>
              <a:rPr lang="en-US" sz="2500" dirty="0"/>
              <a:t>Adobe</a:t>
            </a:r>
            <a:r>
              <a:rPr lang="en-US" sz="2500" baseline="30000" dirty="0"/>
              <a:t>®</a:t>
            </a:r>
            <a:r>
              <a:rPr lang="en-US" sz="2500" dirty="0"/>
              <a:t> Illustrator</a:t>
            </a:r>
            <a:r>
              <a:rPr lang="en-US" sz="2500" baseline="30000" dirty="0"/>
              <a:t>®</a:t>
            </a:r>
          </a:p>
          <a:p>
            <a:pPr lvl="1"/>
            <a:r>
              <a:rPr lang="en-US" sz="2700" dirty="0"/>
              <a:t>web development software</a:t>
            </a:r>
          </a:p>
          <a:p>
            <a:pPr lvl="2"/>
            <a:r>
              <a:rPr lang="en-US" sz="2500" dirty="0"/>
              <a:t>for creating, editing and publishing online content </a:t>
            </a:r>
          </a:p>
          <a:p>
            <a:pPr lvl="2"/>
            <a:r>
              <a:rPr lang="en-US" sz="2500" dirty="0"/>
              <a:t>example: Adobe</a:t>
            </a:r>
            <a:r>
              <a:rPr lang="en-US" sz="2500" baseline="30000" dirty="0"/>
              <a:t>®</a:t>
            </a:r>
            <a:r>
              <a:rPr lang="en-US" sz="2500" dirty="0"/>
              <a:t> Dreamweaver</a:t>
            </a:r>
            <a:r>
              <a:rPr lang="en-US" sz="2500" baseline="30000" dirty="0"/>
              <a:t>®</a:t>
            </a:r>
          </a:p>
          <a:p>
            <a:pPr lvl="1"/>
            <a:r>
              <a:rPr lang="en-US" sz="2700" dirty="0"/>
              <a:t>desktop publishing software</a:t>
            </a:r>
          </a:p>
          <a:p>
            <a:pPr lvl="2"/>
            <a:r>
              <a:rPr lang="en-US" dirty="0"/>
              <a:t>for creating and editing publications which </a:t>
            </a:r>
            <a:r>
              <a:rPr lang="en-US" sz="2500" dirty="0"/>
              <a:t>incorporate images and text</a:t>
            </a:r>
          </a:p>
          <a:p>
            <a:pPr lvl="2"/>
            <a:r>
              <a:rPr lang="en-US" sz="2500" dirty="0"/>
              <a:t>examples: Microsoft</a:t>
            </a:r>
            <a:r>
              <a:rPr lang="en-US" sz="2500" baseline="30000" dirty="0"/>
              <a:t>®</a:t>
            </a:r>
            <a:r>
              <a:rPr lang="en-US" sz="2500" dirty="0"/>
              <a:t> Publisher and </a:t>
            </a:r>
            <a:br>
              <a:rPr lang="en-US" sz="2500" dirty="0"/>
            </a:br>
            <a:r>
              <a:rPr lang="en-US" sz="2500" dirty="0"/>
              <a:t>Adobe</a:t>
            </a:r>
            <a:r>
              <a:rPr lang="en-US" sz="2500" baseline="30000" dirty="0"/>
              <a:t>®</a:t>
            </a:r>
            <a:r>
              <a:rPr lang="en-US" sz="2500" dirty="0"/>
              <a:t> InDesign</a:t>
            </a:r>
            <a:r>
              <a:rPr lang="en-US" sz="2500" baseline="30000" dirty="0"/>
              <a:t>®</a:t>
            </a:r>
          </a:p>
        </p:txBody>
      </p:sp>
    </p:spTree>
    <p:extLst>
      <p:ext uri="{BB962C8B-B14F-4D97-AF65-F5344CB8AC3E}">
        <p14:creationId xmlns:p14="http://schemas.microsoft.com/office/powerpoint/2010/main" val="29855632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AE19AA-CC1A-4661-8E8E-BA7315260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Application Software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65AFEC-7335-43B1-A0E8-73E4814D2C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Includes:</a:t>
            </a:r>
          </a:p>
          <a:p>
            <a:pPr lvl="1"/>
            <a:r>
              <a:rPr lang="en-US" dirty="0"/>
              <a:t>content access software</a:t>
            </a:r>
          </a:p>
          <a:p>
            <a:pPr lvl="2"/>
            <a:r>
              <a:rPr lang="en-US" dirty="0"/>
              <a:t>for accessing and viewing content</a:t>
            </a:r>
          </a:p>
          <a:p>
            <a:pPr lvl="2"/>
            <a:r>
              <a:rPr lang="en-US" dirty="0"/>
              <a:t>examples: Microsoft</a:t>
            </a:r>
            <a:r>
              <a:rPr lang="en-US" baseline="30000" dirty="0"/>
              <a:t>®</a:t>
            </a:r>
            <a:r>
              <a:rPr lang="en-US" dirty="0"/>
              <a:t> Edge and </a:t>
            </a:r>
            <a:br>
              <a:rPr lang="en-US" dirty="0"/>
            </a:br>
            <a:r>
              <a:rPr lang="en-US" dirty="0"/>
              <a:t>Google</a:t>
            </a:r>
            <a:r>
              <a:rPr lang="en-US" baseline="30000" dirty="0"/>
              <a:t>TM</a:t>
            </a:r>
            <a:r>
              <a:rPr lang="en-US" dirty="0"/>
              <a:t> Chrome</a:t>
            </a:r>
            <a:r>
              <a:rPr lang="en-US" baseline="30000" dirty="0"/>
              <a:t>TM</a:t>
            </a:r>
          </a:p>
          <a:p>
            <a:pPr lvl="1"/>
            <a:r>
              <a:rPr lang="en-US" dirty="0"/>
              <a:t>virtual meeting software</a:t>
            </a:r>
          </a:p>
          <a:p>
            <a:pPr lvl="2"/>
            <a:r>
              <a:rPr lang="en-US" dirty="0"/>
              <a:t>for teleconferencing, videoconferencing, etc.</a:t>
            </a:r>
          </a:p>
          <a:p>
            <a:pPr lvl="2"/>
            <a:r>
              <a:rPr lang="en-US" dirty="0"/>
              <a:t>example: Microsoft</a:t>
            </a:r>
            <a:r>
              <a:rPr lang="en-US" baseline="30000" dirty="0"/>
              <a:t>®</a:t>
            </a:r>
            <a:r>
              <a:rPr lang="en-US" dirty="0"/>
              <a:t> Skype</a:t>
            </a:r>
            <a:r>
              <a:rPr lang="en-US" baseline="30000" dirty="0"/>
              <a:t>®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enterprise software</a:t>
            </a:r>
          </a:p>
          <a:p>
            <a:pPr lvl="2"/>
            <a:r>
              <a:rPr lang="en-US" dirty="0"/>
              <a:t>for tracking and managing business information</a:t>
            </a:r>
          </a:p>
          <a:p>
            <a:pPr lvl="2"/>
            <a:r>
              <a:rPr lang="en-US" dirty="0"/>
              <a:t>example: Microsoft</a:t>
            </a:r>
            <a:r>
              <a:rPr lang="en-US" baseline="30000" dirty="0"/>
              <a:t>®</a:t>
            </a:r>
            <a:r>
              <a:rPr lang="en-US" dirty="0"/>
              <a:t> Dynamics</a:t>
            </a:r>
            <a:r>
              <a:rPr lang="en-US" baseline="30000" dirty="0"/>
              <a:t>®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167196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3292DA-A3D3-4021-BD4D-771E3D7201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Computer Software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7DCCF1-D7D2-493B-B20D-03A236D1CC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Is either open source or proprietary</a:t>
            </a:r>
          </a:p>
          <a:p>
            <a:pPr lvl="1"/>
            <a:r>
              <a:rPr lang="en-US" dirty="0"/>
              <a:t>open-source software can be used without paying a license fee and can be modified to add capabilities not realized by its originators</a:t>
            </a:r>
          </a:p>
          <a:p>
            <a:pPr lvl="2"/>
            <a:r>
              <a:rPr lang="en-US" dirty="0"/>
              <a:t>for example, Linux operating system and Mozilla</a:t>
            </a:r>
            <a:r>
              <a:rPr lang="en-US" baseline="30000" dirty="0"/>
              <a:t>®</a:t>
            </a:r>
            <a:r>
              <a:rPr lang="en-US" dirty="0"/>
              <a:t> Firefox</a:t>
            </a:r>
            <a:r>
              <a:rPr lang="en-US" baseline="30000" dirty="0"/>
              <a:t>®</a:t>
            </a:r>
            <a:r>
              <a:rPr lang="en-US" dirty="0"/>
              <a:t> web browser</a:t>
            </a:r>
          </a:p>
          <a:p>
            <a:pPr lvl="1"/>
            <a:r>
              <a:rPr lang="en-US" dirty="0"/>
              <a:t>proprietary software has restrictions on its use and its source code is kept secret</a:t>
            </a:r>
          </a:p>
          <a:p>
            <a:pPr lvl="2"/>
            <a:r>
              <a:rPr lang="en-US" dirty="0"/>
              <a:t>for example, Microsoft</a:t>
            </a:r>
            <a:r>
              <a:rPr lang="en-US" baseline="30000" dirty="0"/>
              <a:t>®</a:t>
            </a:r>
            <a:r>
              <a:rPr lang="en-US" dirty="0"/>
              <a:t> Windows operating system and Edge</a:t>
            </a:r>
            <a:r>
              <a:rPr lang="en-US" baseline="30000" dirty="0"/>
              <a:t>®</a:t>
            </a:r>
            <a:r>
              <a:rPr lang="en-US" dirty="0"/>
              <a:t> web browser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12DBB4D-6496-4F96-ADE8-FD0F7406E7D0}"/>
              </a:ext>
            </a:extLst>
          </p:cNvPr>
          <p:cNvSpPr txBox="1"/>
          <p:nvPr/>
        </p:nvSpPr>
        <p:spPr>
          <a:xfrm>
            <a:off x="457201" y="5834677"/>
            <a:ext cx="8229598" cy="707886"/>
          </a:xfrm>
          <a:prstGeom prst="rect">
            <a:avLst/>
          </a:prstGeom>
          <a:noFill/>
          <a:ln>
            <a:solidFill>
              <a:srgbClr val="B28376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/>
              <a:t>Technology Tidbit: In addition to system and application software, there is programming software, which is used to make all types of software.</a:t>
            </a:r>
          </a:p>
        </p:txBody>
      </p:sp>
    </p:spTree>
    <p:extLst>
      <p:ext uri="{BB962C8B-B14F-4D97-AF65-F5344CB8AC3E}">
        <p14:creationId xmlns:p14="http://schemas.microsoft.com/office/powerpoint/2010/main" val="39427123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F84256-974D-4E8C-9FD2-187ABF6D3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Networks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914065-5A10-429C-94AB-30327A8BF0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Are connections among computers to facilitate communication and sharing of resources</a:t>
            </a:r>
          </a:p>
          <a:p>
            <a:r>
              <a:rPr lang="en-US" dirty="0"/>
              <a:t>May be private or public</a:t>
            </a:r>
          </a:p>
          <a:p>
            <a:r>
              <a:rPr lang="en-US" dirty="0"/>
              <a:t>Include many types which vary by size:</a:t>
            </a:r>
          </a:p>
          <a:p>
            <a:pPr lvl="1"/>
            <a:r>
              <a:rPr lang="en-US" dirty="0"/>
              <a:t>personal area network (PAN)</a:t>
            </a:r>
          </a:p>
          <a:p>
            <a:pPr lvl="1"/>
            <a:r>
              <a:rPr lang="en-US" dirty="0"/>
              <a:t>local area network (LAN)</a:t>
            </a:r>
          </a:p>
          <a:p>
            <a:pPr lvl="1"/>
            <a:r>
              <a:rPr lang="en-US" dirty="0"/>
              <a:t>wide area network (WAN)</a:t>
            </a:r>
          </a:p>
          <a:p>
            <a:pPr lvl="1"/>
            <a:r>
              <a:rPr lang="en-US" dirty="0"/>
              <a:t>metropolitan area network (MAN)</a:t>
            </a:r>
          </a:p>
          <a:p>
            <a:pPr lvl="1"/>
            <a:r>
              <a:rPr lang="en-US" dirty="0"/>
              <a:t>global area network (GAN)</a:t>
            </a:r>
          </a:p>
        </p:txBody>
      </p:sp>
    </p:spTree>
    <p:extLst>
      <p:ext uri="{BB962C8B-B14F-4D97-AF65-F5344CB8AC3E}">
        <p14:creationId xmlns:p14="http://schemas.microsoft.com/office/powerpoint/2010/main" val="348056507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D16A01-6D7A-4EF8-9FE8-33F540FC67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Intranets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19C166-5323-49FD-982C-879F6DF1EB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Are private networks typically used by organizations for the sharing of company news, policies, documents and other information</a:t>
            </a:r>
          </a:p>
          <a:p>
            <a:r>
              <a:rPr lang="en-US" dirty="0"/>
              <a:t>May incorporate communication and collaboration tools</a:t>
            </a:r>
          </a:p>
          <a:p>
            <a:r>
              <a:rPr lang="en-US" dirty="0"/>
              <a:t>May be connected to the Internet through one or more gateway computers</a:t>
            </a:r>
          </a:p>
        </p:txBody>
      </p:sp>
    </p:spTree>
    <p:extLst>
      <p:ext uri="{BB962C8B-B14F-4D97-AF65-F5344CB8AC3E}">
        <p14:creationId xmlns:p14="http://schemas.microsoft.com/office/powerpoint/2010/main" val="342156612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FBCFD0-2ABC-4A3D-A7BC-4326A2881E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Internet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AD692D-A2F1-4470-84DF-9A7C9DB8D5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Is a global system of computer networks</a:t>
            </a:r>
          </a:p>
          <a:p>
            <a:pPr lvl="1"/>
            <a:r>
              <a:rPr lang="en-US" dirty="0"/>
              <a:t>world’s largest, most popular network</a:t>
            </a:r>
          </a:p>
          <a:p>
            <a:r>
              <a:rPr lang="en-US" dirty="0"/>
              <a:t>Is a public resource available to everyone</a:t>
            </a:r>
          </a:p>
          <a:p>
            <a:pPr lvl="1"/>
            <a:r>
              <a:rPr lang="en-US" dirty="0"/>
              <a:t>no one owns the Internet or controls who can connect to it</a:t>
            </a:r>
          </a:p>
          <a:p>
            <a:pPr lvl="1"/>
            <a:r>
              <a:rPr lang="en-US" dirty="0"/>
              <a:t>used by more than two billion people around the world</a:t>
            </a:r>
          </a:p>
        </p:txBody>
      </p:sp>
      <p:pic>
        <p:nvPicPr>
          <p:cNvPr id="6" name="Picture 5" descr="Image of a person typing on a computer with graphics coming off of the screen. ">
            <a:extLst>
              <a:ext uri="{FF2B5EF4-FFF2-40B4-BE49-F238E27FC236}">
                <a16:creationId xmlns:a16="http://schemas.microsoft.com/office/drawing/2014/main" id="{27A0B618-CF4A-47A3-B84D-6A3EC37F45D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0" y="4495800"/>
            <a:ext cx="3886200" cy="2237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12896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FBCFD0-2ABC-4A3D-A7BC-4326A2881E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Internet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AD692D-A2F1-4470-84DF-9A7C9DB8D5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Requires a hard-wired or Wi-Fi connection</a:t>
            </a:r>
          </a:p>
          <a:p>
            <a:pPr lvl="1"/>
            <a:r>
              <a:rPr lang="en-US" dirty="0"/>
              <a:t>with a hard-wired connection, a series of cables are used to transport the signal </a:t>
            </a:r>
            <a:br>
              <a:rPr lang="en-US" dirty="0"/>
            </a:br>
            <a:r>
              <a:rPr lang="en-US" dirty="0"/>
              <a:t>between the computer and the Internet service provider</a:t>
            </a:r>
          </a:p>
          <a:p>
            <a:pPr lvl="1"/>
            <a:r>
              <a:rPr lang="en-US" dirty="0"/>
              <a:t>with Wi-Fi (wireless connectivity), radio waves are used to wirelessly transport the signal between the computer and a wireless access point (usually a router), which is connected via a series of cables to the Internet service provider</a:t>
            </a:r>
          </a:p>
        </p:txBody>
      </p:sp>
    </p:spTree>
    <p:extLst>
      <p:ext uri="{BB962C8B-B14F-4D97-AF65-F5344CB8AC3E}">
        <p14:creationId xmlns:p14="http://schemas.microsoft.com/office/powerpoint/2010/main" val="336670893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E4E0B1-C5A1-496D-A6FD-2546FD2386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World Wide Web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F47299-C429-4F48-90DC-3CBEAE5AF3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Is a public information system on the Internet which connects billions of documents known as web pages</a:t>
            </a:r>
          </a:p>
          <a:p>
            <a:pPr lvl="1"/>
            <a:r>
              <a:rPr lang="en-US" dirty="0"/>
              <a:t>the World Wide Web is a part of the Internet, not a synonym for it</a:t>
            </a:r>
          </a:p>
          <a:p>
            <a:r>
              <a:rPr lang="en-US" dirty="0"/>
              <a:t>Is accessed through a web browser</a:t>
            </a:r>
          </a:p>
          <a:p>
            <a:pPr lvl="1"/>
            <a:r>
              <a:rPr lang="en-US" dirty="0"/>
              <a:t>web browsers are web-based content access application software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B644835-EF2B-4901-ACB0-31227CD97ECA}"/>
              </a:ext>
            </a:extLst>
          </p:cNvPr>
          <p:cNvSpPr txBox="1"/>
          <p:nvPr/>
        </p:nvSpPr>
        <p:spPr>
          <a:xfrm>
            <a:off x="485774" y="5537537"/>
            <a:ext cx="8195931" cy="1015663"/>
          </a:xfrm>
          <a:prstGeom prst="rect">
            <a:avLst/>
          </a:prstGeom>
          <a:noFill/>
          <a:ln>
            <a:solidFill>
              <a:srgbClr val="B28376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/>
              <a:t>Technology Tidbit: The World Wide Web was created in 1991 by Timothy Berners-Lee, a computer programmer at the European scientific research organization, CERN.</a:t>
            </a:r>
          </a:p>
        </p:txBody>
      </p:sp>
    </p:spTree>
    <p:extLst>
      <p:ext uri="{BB962C8B-B14F-4D97-AF65-F5344CB8AC3E}">
        <p14:creationId xmlns:p14="http://schemas.microsoft.com/office/powerpoint/2010/main" val="155843159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79C0C-8567-4FAB-B8F6-BC2F34485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Cloud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525286-DCCD-4A51-B524-5696949687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Describes a global network of remote servers which operate though the Internet </a:t>
            </a:r>
          </a:p>
          <a:p>
            <a:pPr lvl="1"/>
            <a:r>
              <a:rPr lang="en-US" dirty="0"/>
              <a:t>freeing storage and computing power in local computers and servers</a:t>
            </a:r>
          </a:p>
          <a:p>
            <a:r>
              <a:rPr lang="en-US" dirty="0"/>
              <a:t>Stores and manages data</a:t>
            </a:r>
          </a:p>
          <a:p>
            <a:pPr lvl="1"/>
            <a:r>
              <a:rPr lang="en-US" dirty="0"/>
              <a:t>allowing users easy access online</a:t>
            </a:r>
          </a:p>
          <a:p>
            <a:r>
              <a:rPr lang="en-US" dirty="0"/>
              <a:t>Runs application software</a:t>
            </a:r>
          </a:p>
          <a:p>
            <a:pPr lvl="1"/>
            <a:r>
              <a:rPr lang="en-US" dirty="0"/>
              <a:t>allowing multiple users to work simultaneously in web-based applications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561C76B-6276-46D2-B623-D1A2D8449D81}"/>
              </a:ext>
            </a:extLst>
          </p:cNvPr>
          <p:cNvSpPr txBox="1"/>
          <p:nvPr/>
        </p:nvSpPr>
        <p:spPr>
          <a:xfrm>
            <a:off x="485774" y="5845314"/>
            <a:ext cx="8195931" cy="707886"/>
          </a:xfrm>
          <a:prstGeom prst="rect">
            <a:avLst/>
          </a:prstGeom>
          <a:noFill/>
          <a:ln>
            <a:solidFill>
              <a:srgbClr val="B28376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/>
              <a:t>Technology Tidbit: Using the cloud to store, manage and process data is known as cloud computing.</a:t>
            </a:r>
          </a:p>
        </p:txBody>
      </p:sp>
    </p:spTree>
    <p:extLst>
      <p:ext uri="{BB962C8B-B14F-4D97-AF65-F5344CB8AC3E}">
        <p14:creationId xmlns:p14="http://schemas.microsoft.com/office/powerpoint/2010/main" val="413823780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0BB2D1-7AEF-4B9B-A946-D92CE24F2C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Cloud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2D474D-0A5E-4D7F-AEFB-B43E8ECA67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Is owned and operated by multiple entities</a:t>
            </a:r>
          </a:p>
          <a:p>
            <a:pPr lvl="1"/>
            <a:r>
              <a:rPr lang="en-US" dirty="0"/>
              <a:t>companies such as Amazon</a:t>
            </a:r>
            <a:r>
              <a:rPr lang="en-US" baseline="30000" dirty="0"/>
              <a:t>®</a:t>
            </a:r>
            <a:r>
              <a:rPr lang="en-US" dirty="0"/>
              <a:t> and Google</a:t>
            </a:r>
            <a:r>
              <a:rPr lang="en-US" baseline="30000" dirty="0"/>
              <a:t>TM</a:t>
            </a:r>
          </a:p>
          <a:p>
            <a:r>
              <a:rPr lang="en-US" dirty="0"/>
              <a:t>Is leased by its owners to individuals and organizations for a fee</a:t>
            </a:r>
          </a:p>
          <a:p>
            <a:pPr lvl="1"/>
            <a:r>
              <a:rPr lang="en-US" dirty="0"/>
              <a:t>common cloud providers include:</a:t>
            </a:r>
          </a:p>
          <a:p>
            <a:pPr lvl="2"/>
            <a:r>
              <a:rPr lang="en-US" dirty="0"/>
              <a:t>Google</a:t>
            </a:r>
            <a:r>
              <a:rPr lang="en-US" baseline="30000" dirty="0"/>
              <a:t>TM</a:t>
            </a:r>
          </a:p>
          <a:p>
            <a:pPr lvl="2"/>
            <a:r>
              <a:rPr lang="en-US" dirty="0"/>
              <a:t>Apple</a:t>
            </a:r>
            <a:r>
              <a:rPr lang="en-US" baseline="30000" dirty="0"/>
              <a:t>®</a:t>
            </a:r>
          </a:p>
          <a:p>
            <a:pPr lvl="2"/>
            <a:r>
              <a:rPr lang="en-US" dirty="0"/>
              <a:t>Microsoft</a:t>
            </a:r>
            <a:r>
              <a:rPr lang="en-US" baseline="30000" dirty="0"/>
              <a:t>®</a:t>
            </a:r>
            <a:r>
              <a:rPr lang="en-US" dirty="0"/>
              <a:t> Azure</a:t>
            </a:r>
            <a:r>
              <a:rPr lang="en-US" baseline="30000" dirty="0"/>
              <a:t>®</a:t>
            </a:r>
          </a:p>
          <a:p>
            <a:pPr lvl="2"/>
            <a:r>
              <a:rPr lang="en-US" dirty="0"/>
              <a:t>Dropbox</a:t>
            </a:r>
            <a:r>
              <a:rPr lang="en-US" baseline="30000" dirty="0"/>
              <a:t>®</a:t>
            </a:r>
            <a:endParaRPr lang="en-US" dirty="0"/>
          </a:p>
        </p:txBody>
      </p:sp>
      <p:pic>
        <p:nvPicPr>
          <p:cNvPr id="8" name="Picture 7" descr="Image of a graphic design of cloud storage. ">
            <a:extLst>
              <a:ext uri="{FF2B5EF4-FFF2-40B4-BE49-F238E27FC236}">
                <a16:creationId xmlns:a16="http://schemas.microsoft.com/office/drawing/2014/main" id="{896729BD-8532-449A-A720-02C2D15E96A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4067414"/>
            <a:ext cx="3448050" cy="2405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391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8CF6C4-EFCF-4205-991C-6D6C02CE6D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Web-Based Applications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A2B373-25F8-4A5F-ADFE-D67C59C405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Are application software which operate and can be accessed through the World Wide Web</a:t>
            </a:r>
          </a:p>
          <a:p>
            <a:pPr lvl="1"/>
            <a:r>
              <a:rPr lang="en-US" dirty="0"/>
              <a:t>rather than existing within the computer itself</a:t>
            </a:r>
          </a:p>
          <a:p>
            <a:r>
              <a:rPr lang="en-US" dirty="0"/>
              <a:t>Allow users access from any computer connected to the Internet</a:t>
            </a:r>
          </a:p>
          <a:p>
            <a:pPr lvl="1"/>
            <a:r>
              <a:rPr lang="en-US" dirty="0"/>
              <a:t>regardless of location or network connection</a:t>
            </a:r>
          </a:p>
          <a:p>
            <a:r>
              <a:rPr lang="en-US" dirty="0"/>
              <a:t>Allow multiple users to work on a single file simultaneously</a:t>
            </a:r>
          </a:p>
        </p:txBody>
      </p:sp>
    </p:spTree>
    <p:extLst>
      <p:ext uri="{BB962C8B-B14F-4D97-AF65-F5344CB8AC3E}">
        <p14:creationId xmlns:p14="http://schemas.microsoft.com/office/powerpoint/2010/main" val="74565228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6E1BF5-7920-404C-8B3E-71C31AD2B8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Common Web-Based Applications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976688-2167-4728-858E-FED9E3AF51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Include:</a:t>
            </a:r>
          </a:p>
          <a:p>
            <a:pPr lvl="1"/>
            <a:r>
              <a:rPr lang="en-US" dirty="0"/>
              <a:t>e-mail applications</a:t>
            </a:r>
          </a:p>
          <a:p>
            <a:pPr lvl="2"/>
            <a:r>
              <a:rPr lang="en-US" dirty="0"/>
              <a:t>for sending and receiving digital mail online</a:t>
            </a:r>
          </a:p>
          <a:p>
            <a:pPr lvl="2"/>
            <a:r>
              <a:rPr lang="en-US" dirty="0"/>
              <a:t>example: Gmail</a:t>
            </a:r>
            <a:r>
              <a:rPr lang="en-US" baseline="30000" dirty="0"/>
              <a:t>TM</a:t>
            </a:r>
          </a:p>
          <a:p>
            <a:pPr lvl="1"/>
            <a:r>
              <a:rPr lang="en-US" dirty="0"/>
              <a:t>virtual meeting applications</a:t>
            </a:r>
          </a:p>
          <a:p>
            <a:pPr lvl="2"/>
            <a:r>
              <a:rPr lang="en-US" dirty="0"/>
              <a:t>for online teleconferencing, videoconferencing, screen sharing, etc.</a:t>
            </a:r>
          </a:p>
          <a:p>
            <a:pPr lvl="2"/>
            <a:r>
              <a:rPr lang="en-US" dirty="0"/>
              <a:t>example: Microsoft</a:t>
            </a:r>
            <a:r>
              <a:rPr lang="en-US" baseline="30000" dirty="0"/>
              <a:t>®</a:t>
            </a:r>
            <a:r>
              <a:rPr lang="en-US" dirty="0"/>
              <a:t> Skype</a:t>
            </a:r>
            <a:r>
              <a:rPr lang="en-US" baseline="30000" dirty="0"/>
              <a:t>®</a:t>
            </a:r>
            <a:r>
              <a:rPr lang="en-US" dirty="0"/>
              <a:t> For Web</a:t>
            </a:r>
          </a:p>
          <a:p>
            <a:pPr lvl="1"/>
            <a:r>
              <a:rPr lang="en-US" dirty="0"/>
              <a:t>word processing applications</a:t>
            </a:r>
          </a:p>
          <a:p>
            <a:pPr lvl="2"/>
            <a:r>
              <a:rPr lang="en-US" dirty="0"/>
              <a:t>for creating and editing documents online</a:t>
            </a:r>
          </a:p>
          <a:p>
            <a:pPr lvl="2"/>
            <a:r>
              <a:rPr lang="en-US" dirty="0"/>
              <a:t>example: Google </a:t>
            </a:r>
            <a:r>
              <a:rPr lang="en-US" dirty="0" err="1"/>
              <a:t>Docs</a:t>
            </a:r>
            <a:r>
              <a:rPr lang="en-US" baseline="30000" dirty="0" err="1"/>
              <a:t>TM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887879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6E1BF5-7920-404C-8B3E-71C31AD2B8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Common Web-Based Applications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976688-2167-4728-858E-FED9E3AF51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100" dirty="0"/>
              <a:t>Include:</a:t>
            </a:r>
          </a:p>
          <a:p>
            <a:pPr lvl="1"/>
            <a:r>
              <a:rPr lang="en-US" sz="2700" dirty="0"/>
              <a:t>spreadsheet applications</a:t>
            </a:r>
          </a:p>
          <a:p>
            <a:pPr lvl="2"/>
            <a:r>
              <a:rPr lang="en-US" sz="2500" dirty="0"/>
              <a:t>for organizing, analyzing and storing data in an online table</a:t>
            </a:r>
          </a:p>
          <a:p>
            <a:pPr lvl="2"/>
            <a:r>
              <a:rPr lang="en-US" sz="2500" dirty="0"/>
              <a:t>example: Google Sheets</a:t>
            </a:r>
            <a:r>
              <a:rPr lang="en-US" sz="2500" baseline="30000" dirty="0"/>
              <a:t>TM</a:t>
            </a:r>
          </a:p>
          <a:p>
            <a:pPr lvl="1"/>
            <a:r>
              <a:rPr lang="en-US" sz="2700" dirty="0"/>
              <a:t>presentation applications</a:t>
            </a:r>
          </a:p>
          <a:p>
            <a:pPr lvl="2"/>
            <a:r>
              <a:rPr lang="en-US" sz="2500" dirty="0"/>
              <a:t>for online formatting of text, graphics, audio and/or video to accompany a presentation</a:t>
            </a:r>
          </a:p>
          <a:p>
            <a:pPr lvl="2"/>
            <a:r>
              <a:rPr lang="en-US" sz="2500" dirty="0"/>
              <a:t>example: Google Slides</a:t>
            </a:r>
            <a:r>
              <a:rPr lang="en-US" sz="2500" baseline="30000" dirty="0"/>
              <a:t>TM</a:t>
            </a:r>
          </a:p>
          <a:p>
            <a:pPr lvl="1"/>
            <a:r>
              <a:rPr lang="en-US" sz="2700" dirty="0"/>
              <a:t>storage applications</a:t>
            </a:r>
          </a:p>
          <a:p>
            <a:pPr lvl="2"/>
            <a:r>
              <a:rPr lang="en-US" sz="2500" dirty="0"/>
              <a:t>for storing and sharing files online</a:t>
            </a:r>
          </a:p>
          <a:p>
            <a:pPr lvl="2"/>
            <a:r>
              <a:rPr lang="en-US" sz="2500" dirty="0"/>
              <a:t>examples: Microsoft</a:t>
            </a:r>
            <a:r>
              <a:rPr lang="en-US" sz="2500" baseline="30000" dirty="0"/>
              <a:t>®</a:t>
            </a:r>
            <a:r>
              <a:rPr lang="en-US" sz="2500" dirty="0"/>
              <a:t> OneDrive</a:t>
            </a:r>
            <a:r>
              <a:rPr lang="en-US" sz="2500" baseline="30000" dirty="0"/>
              <a:t>®</a:t>
            </a:r>
            <a:r>
              <a:rPr lang="en-US" sz="2500" dirty="0"/>
              <a:t> and Dropbox</a:t>
            </a:r>
            <a:r>
              <a:rPr lang="en-US" sz="2500" baseline="30000" dirty="0"/>
              <a:t>®</a:t>
            </a:r>
          </a:p>
        </p:txBody>
      </p:sp>
    </p:spTree>
    <p:extLst>
      <p:ext uri="{BB962C8B-B14F-4D97-AF65-F5344CB8AC3E}">
        <p14:creationId xmlns:p14="http://schemas.microsoft.com/office/powerpoint/2010/main" val="427274176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2C20CA-4AD3-471C-8F25-4D153FBA16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8C5519-130C-4E7D-9D7F-7F18368249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http://smallbusiness.chron.com/importance-technology-workplace-10607.html </a:t>
            </a:r>
          </a:p>
          <a:p>
            <a:r>
              <a:rPr lang="en-US" sz="2000" dirty="0"/>
              <a:t>http://smallbusiness.chron.com/types-business-technology-167.html </a:t>
            </a:r>
          </a:p>
          <a:p>
            <a:r>
              <a:rPr lang="en-US" sz="2000" dirty="0"/>
              <a:t>https://www.thebalancesmb.com/how-to-technology-in-small-business-2951633</a:t>
            </a:r>
          </a:p>
          <a:p>
            <a:r>
              <a:rPr lang="en-US" sz="2000" dirty="0"/>
              <a:t>http://www.promeng.eu/downloads/training-materials/ebooks/business-information-systems.pdf </a:t>
            </a:r>
          </a:p>
          <a:p>
            <a:r>
              <a:rPr lang="en-US" sz="2000" dirty="0"/>
              <a:t>https://www.business.qld.gov.au/running-business/protecting-business/risk-management/it-risk-management/reducing </a:t>
            </a:r>
          </a:p>
          <a:p>
            <a:r>
              <a:rPr lang="en-US" sz="2000" dirty="0"/>
              <a:t>https://www.business.com/articles/types-of-phone-systems/ </a:t>
            </a:r>
          </a:p>
          <a:p>
            <a:r>
              <a:rPr lang="en-US" sz="2000" dirty="0"/>
              <a:t>http://cs.sru.edu/~mullins/cpsc100book/module02_introduction/module02-03_introduction.html</a:t>
            </a:r>
          </a:p>
          <a:p>
            <a:r>
              <a:rPr lang="en-US" sz="2000" dirty="0"/>
              <a:t>https://www.thecomputingteacher.com/csc/index.php/sa-d/hardware/input-output-processing-storage </a:t>
            </a:r>
          </a:p>
          <a:p>
            <a:r>
              <a:rPr lang="en-US" sz="2000" dirty="0"/>
              <a:t>https://techspirited.com/different-types-of-application-software </a:t>
            </a:r>
          </a:p>
        </p:txBody>
      </p:sp>
    </p:spTree>
    <p:extLst>
      <p:ext uri="{BB962C8B-B14F-4D97-AF65-F5344CB8AC3E}">
        <p14:creationId xmlns:p14="http://schemas.microsoft.com/office/powerpoint/2010/main" val="284236186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2C20CA-4AD3-471C-8F25-4D153FBA16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8C5519-130C-4E7D-9D7F-7F18368249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https://www.greennet.org.uk/support/open-source-vs-proprietary-software</a:t>
            </a:r>
          </a:p>
          <a:p>
            <a:r>
              <a:rPr lang="en-US" sz="2000" dirty="0"/>
              <a:t>http://www.linfo.org/proprietary.html </a:t>
            </a:r>
          </a:p>
          <a:p>
            <a:r>
              <a:rPr lang="en-US" sz="2000" dirty="0"/>
              <a:t>https://www.vox.com/cards/the-internet/what-is-the-world-wide-web </a:t>
            </a:r>
          </a:p>
          <a:p>
            <a:r>
              <a:rPr lang="en-US" sz="2000" dirty="0"/>
              <a:t>https://www.forbes.com/2006/09/07/web-based-resources-cx_bn_0907smallbizresource.html#4a0c79345077 </a:t>
            </a:r>
          </a:p>
        </p:txBody>
      </p:sp>
    </p:spTree>
    <p:extLst>
      <p:ext uri="{BB962C8B-B14F-4D97-AF65-F5344CB8AC3E}">
        <p14:creationId xmlns:p14="http://schemas.microsoft.com/office/powerpoint/2010/main" val="259499228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Acknowledgements</a:t>
            </a:r>
          </a:p>
        </p:txBody>
      </p:sp>
      <p:sp>
        <p:nvSpPr>
          <p:cNvPr id="5" name="Content Placeholder 5"/>
          <p:cNvSpPr txBox="1">
            <a:spLocks noGrp="1"/>
          </p:cNvSpPr>
          <p:nvPr>
            <p:ph idx="1"/>
          </p:nvPr>
        </p:nvSpPr>
        <p:spPr/>
        <p:txBody>
          <a:bodyPr numCol="2"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sz="2000" b="1" dirty="0"/>
              <a:t>Brand Manager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/>
              <a:t>Amy Hogan</a:t>
            </a:r>
          </a:p>
          <a:p>
            <a:pPr marL="0" indent="0">
              <a:spcBef>
                <a:spcPts val="0"/>
              </a:spcBef>
              <a:buNone/>
            </a:pPr>
            <a:endParaRPr lang="en-US" sz="2000" dirty="0"/>
          </a:p>
          <a:p>
            <a:pPr marL="0" indent="0">
              <a:spcBef>
                <a:spcPts val="0"/>
              </a:spcBef>
              <a:buNone/>
            </a:pPr>
            <a:r>
              <a:rPr lang="en-US" sz="2000" b="1" dirty="0"/>
              <a:t>Director of Brand Management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/>
              <a:t>Megan O’Quinn</a:t>
            </a:r>
          </a:p>
          <a:p>
            <a:pPr marL="0" indent="0">
              <a:spcBef>
                <a:spcPts val="0"/>
              </a:spcBef>
              <a:buNone/>
            </a:pPr>
            <a:endParaRPr lang="en-US" sz="2000" dirty="0"/>
          </a:p>
          <a:p>
            <a:pPr marL="0" indent="0">
              <a:spcBef>
                <a:spcPts val="0"/>
              </a:spcBef>
              <a:buNone/>
            </a:pPr>
            <a:endParaRPr lang="en-US" sz="2000" dirty="0"/>
          </a:p>
          <a:p>
            <a:pPr marL="0" indent="0">
              <a:spcBef>
                <a:spcPts val="0"/>
              </a:spcBef>
              <a:buNone/>
            </a:pPr>
            <a:endParaRPr lang="en-US" sz="2000" dirty="0"/>
          </a:p>
          <a:p>
            <a:pPr marL="0" indent="0">
              <a:spcBef>
                <a:spcPts val="0"/>
              </a:spcBef>
              <a:buNone/>
            </a:pPr>
            <a:endParaRPr lang="en-US" sz="2000" dirty="0"/>
          </a:p>
          <a:p>
            <a:pPr marL="0" indent="0">
              <a:spcBef>
                <a:spcPts val="0"/>
              </a:spcBef>
              <a:buNone/>
            </a:pPr>
            <a:endParaRPr lang="en-US" sz="2000" dirty="0"/>
          </a:p>
          <a:p>
            <a:pPr marL="0" indent="0">
              <a:spcBef>
                <a:spcPts val="0"/>
              </a:spcBef>
              <a:buNone/>
            </a:pPr>
            <a:endParaRPr lang="en-US" sz="2000" dirty="0"/>
          </a:p>
          <a:p>
            <a:pPr marL="0" indent="0">
              <a:spcBef>
                <a:spcPts val="0"/>
              </a:spcBef>
              <a:buNone/>
            </a:pPr>
            <a:endParaRPr lang="en-US" sz="2000" dirty="0"/>
          </a:p>
          <a:p>
            <a:pPr marL="0" indent="0">
              <a:spcBef>
                <a:spcPts val="0"/>
              </a:spcBef>
              <a:buNone/>
            </a:pPr>
            <a:endParaRPr lang="en-US" sz="2000" dirty="0"/>
          </a:p>
          <a:p>
            <a:pPr marL="0" indent="0">
              <a:spcBef>
                <a:spcPts val="0"/>
              </a:spcBef>
              <a:buNone/>
            </a:pPr>
            <a:endParaRPr lang="en-US" sz="2000" dirty="0"/>
          </a:p>
          <a:p>
            <a:pPr marL="0" indent="0">
              <a:spcBef>
                <a:spcPts val="0"/>
              </a:spcBef>
              <a:buNone/>
            </a:pPr>
            <a:r>
              <a:rPr lang="en-US" sz="2000" b="1" dirty="0"/>
              <a:t>Quality Control Director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/>
              <a:t>Angela Dehls</a:t>
            </a:r>
          </a:p>
          <a:p>
            <a:pPr marL="0" indent="0">
              <a:spcBef>
                <a:spcPts val="0"/>
              </a:spcBef>
              <a:buNone/>
            </a:pPr>
            <a:endParaRPr lang="en-US" sz="2000" dirty="0"/>
          </a:p>
          <a:p>
            <a:pPr marL="0" indent="0">
              <a:spcBef>
                <a:spcPts val="0"/>
              </a:spcBef>
              <a:buNone/>
            </a:pPr>
            <a:endParaRPr lang="en-US" sz="2000" dirty="0"/>
          </a:p>
          <a:p>
            <a:pPr marL="0" indent="0">
              <a:spcBef>
                <a:spcPts val="0"/>
              </a:spcBef>
              <a:buNone/>
            </a:pPr>
            <a:endParaRPr lang="en-US" sz="2000" dirty="0"/>
          </a:p>
          <a:p>
            <a:pPr marL="0" indent="0">
              <a:spcBef>
                <a:spcPts val="0"/>
              </a:spcBef>
              <a:buNone/>
            </a:pPr>
            <a:endParaRPr lang="en-US" sz="2000" dirty="0"/>
          </a:p>
          <a:p>
            <a:pPr marL="0" indent="0">
              <a:spcBef>
                <a:spcPts val="0"/>
              </a:spcBef>
              <a:buNone/>
            </a:pPr>
            <a:endParaRPr lang="en-US" sz="2000" dirty="0"/>
          </a:p>
          <a:p>
            <a:pPr marL="0" indent="0">
              <a:spcBef>
                <a:spcPts val="0"/>
              </a:spcBef>
              <a:buNone/>
            </a:pPr>
            <a:endParaRPr lang="en-US" sz="2000" dirty="0"/>
          </a:p>
          <a:p>
            <a:pPr marL="0" indent="0">
              <a:spcBef>
                <a:spcPts val="0"/>
              </a:spcBef>
              <a:buNone/>
            </a:pPr>
            <a:endParaRPr lang="en-US" sz="2000" dirty="0"/>
          </a:p>
          <a:p>
            <a:pPr marL="0" indent="0">
              <a:spcBef>
                <a:spcPts val="0"/>
              </a:spcBef>
              <a:buNone/>
            </a:pPr>
            <a:endParaRPr lang="en-US" sz="2000" dirty="0"/>
          </a:p>
          <a:p>
            <a:pPr marL="0" indent="0">
              <a:spcBef>
                <a:spcPts val="0"/>
              </a:spcBef>
              <a:buNone/>
            </a:pPr>
            <a:endParaRPr lang="en-US" sz="2000" dirty="0"/>
          </a:p>
          <a:p>
            <a:pPr marL="0" indent="0">
              <a:spcBef>
                <a:spcPts val="0"/>
              </a:spcBef>
              <a:buNone/>
            </a:pPr>
            <a:endParaRPr lang="en-US" sz="2000" dirty="0"/>
          </a:p>
          <a:p>
            <a:pPr marL="0" indent="0">
              <a:spcBef>
                <a:spcPts val="0"/>
              </a:spcBef>
              <a:buNone/>
            </a:pPr>
            <a:endParaRPr lang="en-US" sz="2000" dirty="0"/>
          </a:p>
          <a:p>
            <a:pPr marL="0" indent="0" algn="r">
              <a:spcBef>
                <a:spcPts val="0"/>
              </a:spcBef>
              <a:buNone/>
            </a:pPr>
            <a:r>
              <a:rPr lang="en-US" sz="2000" b="1" dirty="0"/>
              <a:t>V.P. of Brand Management</a:t>
            </a:r>
          </a:p>
          <a:p>
            <a:pPr marL="0" indent="0" algn="r">
              <a:spcBef>
                <a:spcPts val="0"/>
              </a:spcBef>
              <a:buNone/>
            </a:pPr>
            <a:r>
              <a:rPr lang="en-US" sz="2000" dirty="0"/>
              <a:t>Clayton Franklin</a:t>
            </a:r>
          </a:p>
          <a:p>
            <a:pPr marL="0" indent="0" algn="r">
              <a:spcBef>
                <a:spcPts val="0"/>
              </a:spcBef>
              <a:buNone/>
            </a:pPr>
            <a:endParaRPr lang="en-US" sz="2000" dirty="0"/>
          </a:p>
          <a:p>
            <a:pPr marL="0" indent="0" algn="r">
              <a:spcBef>
                <a:spcPts val="0"/>
              </a:spcBef>
              <a:buNone/>
            </a:pPr>
            <a:r>
              <a:rPr lang="en-US" sz="2000" b="1" dirty="0"/>
              <a:t>Executive Producer</a:t>
            </a:r>
          </a:p>
          <a:p>
            <a:pPr marL="0" indent="0" algn="r">
              <a:spcBef>
                <a:spcPts val="0"/>
              </a:spcBef>
              <a:buNone/>
            </a:pPr>
            <a:r>
              <a:rPr lang="en-US" sz="2000" dirty="0"/>
              <a:t>Gordon W. Davis, Ph.D.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172328" y="6073914"/>
            <a:ext cx="2819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© MMXIX</a:t>
            </a:r>
          </a:p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CEV Multimedia, Ltd. </a:t>
            </a:r>
          </a:p>
        </p:txBody>
      </p:sp>
    </p:spTree>
    <p:extLst>
      <p:ext uri="{BB962C8B-B14F-4D97-AF65-F5344CB8AC3E}">
        <p14:creationId xmlns:p14="http://schemas.microsoft.com/office/powerpoint/2010/main" val="28475862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CORM_RATE_SLIDES" val="1"/>
  <p:tag name="ISPRING_SCORM_PASSING_SCORE" val="100.000000"/>
  <p:tag name="ISPRING_ULTRA_SCORM_COURSE_ID" val="D75BF92A-6AD0-43B0-96D5-12D2E6B7A8F7"/>
  <p:tag name="ISPRING_FIRST_PUBLISH" val="1"/>
  <p:tag name="ISPRING_PRESENTER_PHOTO_0" val="png|iVBORw0KGgoAAAANSUhEUgAAAH4AAAA3CAYAAADKdP4sAAAAAXNSR0IArs4c6QAAAARnQU1BAACx&#10;jwv8YQUAAAAJcEhZcwAADsQAAA7EAZUrDhsAAB1NSURBVHhe7XwJVFRXtnZFqSoH1OCQqNFEbefZ&#10;gCII3Lq3oMABWw1EIwIK1MBQzMhMMckoIihQVRRFMVPMsyAqTpk7wXSS7nS/9dJ5/fdbr7vfn/5X&#10;p/O60yvp7H+fy5VGLRAQfJ3hW+tb995zzt733L332eecqlvFGy9UH7kLUlspv4xeJv5cN51/4Zak&#10;Lr1TFM1V/4jvK9I6KLuCN1zgwh1nyLspgZL3D0J6JxPKVU8Myqr5/ED9NoGs1NVMXioXSEuT+DLt&#10;Bb5MrRZI1eUCmbrcTKbR8qWay8gcgUybYCZV+wvkWjezoNJ9Qv+yNTyZZg6nzSSwvTW2cxRKNdNH&#10;f6RCy7A3DLy0SBCgPyCUFptuO5JBFY5mPmorVm6KYOZbuIfoNXm/YWLf0CazpBqKE3s8UjpFccTh&#10;qe0iSOuk4Vw3A6o+aitXPTaUBUKhQs/wFWUZfEXpLb6s9A94BEFQJQiCa0AQUgt8PJpmLbYhxHbK&#10;KuAHlANfpvkaA+V3fLn2Dl+uK0ae5gcYtuCdnhm6IY/Hl2t+xQ+tB36gYRpZAYKwRjCTlsh5AZfN&#10;sT9fCkLqQIB1Y1JZDXyF7luBvGQd190ngkCm2SjwL2PtY/J+IxnZAnxpSRon+ngkt9FXsq87QUo7&#10;DZm9YkhpE32qGqDMuGqTEPhp1/MV+mx8yH8nRuITB6Oz+dhJNBJx4MRJ5OSlqEM/pIsEBAkQUhZY&#10;+QuhTKtk7y3T3mOdIyP3mS5qQICBKJBrPuepBsz4floP4vihvppqf59Yj7bAgKlnDfWEwCxZy9p2&#10;zPtiXQBrjz/wvMtncaJjI6bLzkLVJvom744L5A5IoOi9Q8TxzVz1o/DKewGdq8a08pUwtA6EgeUg&#10;lGuml5hBhBGN5AF7SRewbBBTn+m2U80wzCx+6gxyX4FUc0+gxExGgmIskv4GYPD6aXcSuckCs8Zm&#10;gb/+H0SfyfuMoJAEh1Ttx4k+HqktjptSO+me5HZRRXI7nZd1TRKv6mBe5qofAI7I0+jo/56FxpgV&#10;oEOH4A0V2qfDEBz5Mk0j6cdshWZwbnAVzPEvnX4G6WGWv+7vvDMFS3DuthFiymX7YypIRpL0V6ru&#10;Zg03SQikxUZhaK1p/SOJthDK1B/weDA8HU4ZBArtpdlhdTBHaUCDaB810HgYcJ86jty1qbYPkxiA&#10;c/xc/9LBeWHVYB6km34GIiONgCm3mtwbDdw+O6wWZqPzZ6MdRmcpzA6uBFzI2hG5iYKvKN46K0D/&#10;7Wy0k2n994n3CakGssDjRMeH6AbHBWl9TqtVXdTOc70SOr6VEmHxA5EjlGsN5lGNaIgyMEdHmQeO&#10;g2w7HcwLqYB54bVgHlEPc9Fgc0MqYS4GD0tyHloD5uF1bD1pNy+0EsyVelb2AX1Yd9/xWDdoEVUL&#10;z4boH0uL0HJYGF4xaVogF0VUYd9wBPuWbscdx4uzA8u/NsdMMBefcSya4/NioNxmjThBCP1Kmohd&#10;TOn9J7Ws7WbJ1V2c2Pig6rCcE98s+nVKp/hrTO+Q9/p+SGwVGblqFpiuUs2jm4acoUTHP5bo7OBy&#10;mBeJjg6tBozY32BUGmfJS2P5Cs0JEplmQYX7CGfidgm3cUfNZFoFBlfmLIWuGdt/PCdQ93fziDqY&#10;F2WEeRE1GDwGVh9OLazjn1WWDS6NNcLzERVjMxKdho63CC772iJY/wRE+ci6f+Cisp/cX+invjgv&#10;quHR7PAIy2AuBuxMmdqFyI0bZ0p2YGb9lrW5Sb0c0c5zleXf4By/kZMcH+KaHfemXnGCpA4xJLbR&#10;kHFNAkkt9GtcNdk/7puPkW4RVmFyND1MC+TCKHQYjlpMU00zpTrJuFeZI+GnXS0IKHObFVB2EefY&#10;d+cF6b+ySOrGyC5lF3eLwwyDa1TNsCqmekyuSWwADJLf8dzyN/D8ClcTvU9CspNh+3ey2GJ2oP7z&#10;BeFVMD+4DKkfhWWwAO2BKfl9Vm6cwCzRsuBsAytvWi8h6o5pglk4BXNi40eckYlO73eGuGYGEtrE&#10;EN/CfB3dSq3iqnmYrt9ZEtsIi8PKkYYxuSQcj3EkMxg+nOlbSqaLqQMafXZ4jb9AoY4gly9EVQxu&#10;zWiHTar6Mbn1XCssCTP8htUxxcA5P3hhbBMsQtssJNPJKCT1FtENuMIveZUTHRs+xbvm48BZRKYa&#10;E/ruc1FUNTq//E88z0uLOMnxI9oo6kvpcYLYRhpUXU4Q00TjynAIM33U4ufQ6cvPVsOyqKoxuTyq&#10;EpYltsDcQH0Pz11lzqmYNqyOrRm0vtADlpnNY9I6rwteiKr8jMdzF3CiUwdKZTY/qOyTZXGNw9OK&#10;SWLdsjgcvUG6XxEZTnpUzFFoOpYmtIytkzCxlSwwJ/7patRdW5xC6T/Ft4ohpoGGtF4JCYAirpq3&#10;QKmrWJPaMZQ2Y8cgSamqFpin1A/yNqum3sAmsCGpftBJcw1EFzvHpFPJVcAgmR7HIwS+atdlCc3w&#10;YmwNrIyuHpUvoo1eSGrDlfdj9tnexZbPna2Dl2JrTeoZYhWsSmomo/7XPEsZn5McPyIaxaL4Dic4&#10;28hANDo+uUcCMfWUO1uJCpdFVny2Ka0F1ifWjclNKiOsiDMC71SBLSv7FLDzXNOgW/VdOFx6dUy6&#10;Vd2GtQm1n3Ji0wILpe76hvQOWBtfg6wdlRtSWsi081sc9aOueeYHarvXP0bX+oQ6WJPSBrPlJT/l&#10;xCaGiDo6OemKM0Qa0fHNYogyMn8/W0WtYCuPX1q/Jq7m2x3nmmFrasOo3JZqhB3ZnbAoWPcWK/eU&#10;YJPbNihvexe8a2+OSWnT62CV2fzF0rByzYsxVcU48ibEVUlNJRb+unDutqbhfXnnqgS0RVoTbE6u&#10;RxpNckuKETZm4gJVpjWtz6twz6rERtia1mhSfoj1sC2nG54LNwxwUhNHeC1zM65dAhH1DLBHI/0e&#10;V8WbiVuu7VkdsCenFayyWkblnuwW2JXXB3MU2gRO9KlAXNg9mDDwEYR3vQ0Rj2P3OxDe/zFEXEPi&#10;kZyPh6Rt9OufwYakunvcbUfFouCyMsuLV+Hlc02wawzuPt+Jab/mjzzL6AWc6DAWh+ivWOX3jqnD&#10;KrsVSBbmn75k8pPVxyLMKFkYWsN8EdngCBgAkNDtDOF1dAFXzcM9ovvegj6g8jvA/kL7qCTz6M7c&#10;buCdLnLlRJ8KjhuuDxo++R1ceueXUPD2L+HiW7+AfOSFNz+GvDceJCkjdaQNaUtkLr/7CRT97BMo&#10;Zvkr9rwIy4b0cbpQtmDwN+iI5lvcbUfH0fRlG1Ia/+JQ2AOYjUblvvNtsPfydZgXoE3hJIfgeclm&#10;WyaxdadJOUJbpH3JACyLMJRzUhNHSI3IObpVAmHodMJYHPGh1aLhOQP3iScZ9Q1wKb4CkqKeUXlQ&#10;0wcvZ3cA70S+NSf6VLAl2TgoUV8Hm5w2sMxohh2YHrekNLBbuA2J9Q+sQcg1Kd+S3MC2I+2JnCi/&#10;E1zwGY7gWsCjcgCkDXcgrOMtSLz6PmTd+ZANjpp//wM6q/3xjkcsVpbHi0tvg+OlLhAXjk4XTT9s&#10;Tmn4gmejeo4T5a2IqrjqrLtlsj0hg3TRXIVdGS1f8g5nL+fEJo6gKjorusMZQqoZCK8XA47+vwU0&#10;UEu5at6CoNJj+8tuwTH9NTiiuzoq3Stu4JapE3ju5y050aeDM8WDPJ9SwPkVWUQyzggWD/EMd2Q5&#10;op60J3JeD5GUYduZfiXs5/ALg/XwElk9K/XjcjzvJe9ZuCb6jCw6D2n74BAOClN0xbqDlW/gukif&#10;z8p5Xrazv4z2LLtmsj0hkXGtehOWhpcnsjKTRWAF81Z4kwSCqhiIaJaAsop+m6tiIZSXOh0x3MYF&#10;0i04VT0wKs/U3wYnHHm8ExedONGnAoFMPci+eGDi68knJV+qBjM/NczwLQGevBxm+paMz/EIi2Dd&#10;iQPld8EDbUNsd99+r1XegOMV14douA5e9Xdg7/mOv/FWBi7HRV+7Z9O7/6x/mNjeu/EtsM5u+y1v&#10;Rdhs7lYTR8Blaql/BfPXoBoxBFYyENnuTI45XPUQThZYulfchGBMff7Nr49KZdsbcKb1fTAPKj/L&#10;ST4VTMjxcu3Q2yuTYUQzCKSaCX3cOkuuefP52EbYmFQP9nntcAwzow8OkMDWNyAIqWi+CzKcVnyb&#10;yAg23MOp5isF2tLXeNsk5U13wbPpZyRDnORuMTkoDPThkEYJoPNZhuLI968SH+Sqh7Bd8dwrZf3/&#10;kzzwc4i+8u4DjEEmXH0PUm/cg9SBexBz7UNYE1v9QMaYbozb8fJS4ri/8v3UPTiSuybMwAo8arK4&#10;244PPmqbGYpy4PlgxsDpxgwzCJk2SCA44lxNtplkt5HU/x4Ed70H4V3vsGsLUwxFxt/8JVkUPrl9&#10;pQamIKTZGeQGBgKqxYCB8KWyzGUJVz2Mg+re9wre/xTO3fwAzt36AHLufsiuivNxlRzX9zM4gSmI&#10;bD0WhxpASN5K8S05wIlOO8bt+KF3+Kb1AxxTIC9QkHcNSR8wcIamDXbNUcSWLY+sZFfpJBMk9r/P&#10;2jbrzs8h5cYgJF17f5gZtz+EgM73YNaZy5P6Tv8B+OjoQf9aJ5CWMxBklIBUz9zlqh7ArvTGTO0n&#10;v4fKjz+Fio8+hWxc6XrifLU9tRHMA3TcIqmIfSjWwArd7+Z4pC/jxKcVE3T8ZzzZzyb+0eYTQCgv&#10;WSXw1/1NoNA90ifMJPAMyQbEfj7FsCS0HPZhEPg3vc5uP0vv/Ru7vSQDrOTj/wT7863sV9FPBP8i&#10;+5Vnypi/+5aLwacMHd/oDH5lDPs+2SM4nLs5qhcj7/o93P60wrxAdDa7+i3Cla/6oQfCazInKso+&#10;EvpeXstpmDZM2PHuDU/lO4SRIO/psW/lmurXCD5DsgGxK2aE5REVcKikF9JwCm3/7e8B7f8VT6xa&#10;w6mcPLw1zAlZrTOcLmXgjI4Bea0EMANIuOpHMFehbeYFVAPP85IJZz9EjGTW+f76z3H0+3AqnhzK&#10;AqGZv343P7AyFUdLKima+IjXPNURz8JHN48v1/4X6YPJvj1E7CebAYitMWhg76XrsDO9MZvT9mTw&#10;1DAaKTreS4uO1zuCt5b+88kaOwuu+lGcKlzNl+v+KgjQm+zso0Tn+2Pb4Goy+t8V+htks8KLVnLa&#10;xgdl1XziaKFcH4Sp0shXlP6G6BSebUfjqHtIkwk5XqqZlu/jxwO+tNjv/lw/EeLzk8z6B95a5XxO&#10;1RPhmZPF9Meny50AAwB8qyQkAG5ydaNihl+JF/ujh3G84vsAyQ8SyHvx8tL/wes3cVulEci00ei8&#10;M8jjfD/tqzN8dJ7kXXm+TJuOdZXY5nUcJb9nf0DA/sgCA4gEHbslqyajgp3vxu14sqqXqf+Gzh/A&#10;bHHjiamsHkB9E/gOHJ7BTPgB++MSU/0bjez7+2oZp+TJcOoytdajhPnmlFoMeAS/Gmc4paYf/Mx4&#10;FAikJfHsfKVAh5BRbaqzo5EscO4HAfurGXTm8F4Zz0eWB2E74nTi6If1TMbxhEQXMfxUMKoVdZYY&#10;WKOME0KZWiwIwmc19UymSO4jVf+cp1LN4FQ8GdyKRL6nq13Ao9QRvPQS8K3ZDyeLGJqrfizwAZSY&#10;Or9lH8JUh6ebk3X8VJIEqbSkhDXIBIDZopOVNaVzJLkPm4RS9ajrrgnjlUu0zkPv9Ln7JdFnx0vE&#10;Hxy/TPd6FLhMaA4x8yu2Fyj0H7Cjf5yLlinjd9jxKEt+//a1qe3dA0T9fL8Sdh3zRMjrlSzM6Rr6&#10;8mWPymX+T/OpZ91VT/gakrtKgHvUSL6//v+wCxeSmti51MSDTBWJwSJagC9X95EufNccT8CXlhQO&#10;be9GmSrJGsq/7BvysylOZPIgP3zM6nLYlN1NHcq76rCNK54ayLIW8HHVjkFwGx3/NWsUQuIQ4qjx&#10;zmn3SdqTACJzPNFB5v9/BtafcZ1wiywGya2/i44nb8MKZKV/Ync9j+jGYCBB4acefudxSpDfSj2L&#10;zj+S00PFZHdRr2X0iyf+Su4YEARq1/MDdFJ0EFmZf4Ar9D+zzidOux8Qwz+JHklSThZ12G5o6vgG&#10;Zf+IegYFcl0DHuOFCr3znIDLw18ZE+CK9zNBZDMn/xQZ3UEcX8V1Y8IQSDUhgkhcIJKAHqk3vJEE&#10;/pc8mWYx13RqkY8BkNUj8j7fz1RevOlYePEm46RSjf1z6MnAXFm2hB9QvhN3AfvJDy3RmaEY1XG4&#10;rUrGrVsKXidgdEeTrdwMaak3GuSwmb/GVhhQuhYf/pHXkh4Gto/kBxjyUd/TZXB1vkBWPPRC6mSg&#10;GjDDRXKgUKZTCqWaILRJKD5LGAZ/GC7oxr3QnjSUPS7C89eY0xeui69euMbcO99P6/DomnlnjA9z&#10;fsT3C+ev07Y5vbQup4/+bW4f/cecfuY6BkU8njtk9Ts+dvR9rwC8Z8hOx8vAvHBCS2957TJl98ol&#10;6pBbgcjD7aIo4EghFXU4T5TkeoFJO3ieynLJpbJdckQZTjlUiiSLinHMooLE2SIPJt1hv326/R77&#10;NPvVe1R7puTTt2mDqmrP/Kweyi3nCl2f20v/Fzr+HzlX6f/OvUrfzb4iKsTg8Mrpo3YWvDWxLeC/&#10;CiIqneb6VVErfCrEu3zLxS4+erHPaR2d4K1jir1KmTZPDf32KTXzmUcJ81fPUkfwrnSBM7X74Uz9&#10;AfCuOwieNQfAo2I/vKpzhmMlTuBawMCBPBqcc0TfOmVT3zhmOnzDIOkMCkTnHIBKd4B9qfZf26Q4&#10;fLE32f4/rJPs37RKsq95OcE+cXuCw7EtCQ6bXlJRE/9d4XTiXDvzfPYV+jAGwsWcK6K3s3tFf87p&#10;YwDLIPMK/f8yekQfZfaIWpEZmd20F7azS+uhf/K/kSFUDZR5VJvj8rBq8baQOrEIeTy4igkJrGZy&#10;AirpKv8K5rrCQH8sN9D/V24QQ1CDMwS3H4DQnkMQ2u0KyvZDIDe6gHeZI6DjP/copn9+spjpOlHE&#10;FLsVMfFuhSLfo5eYo0cvMk5HLlJ2RwuovQfyRdYsz9O2h7DsYC4l2p9rzzjl2Eucshz2O2Y7HGbS&#10;KXcqjfK0S6P8bVKoGGuVXY5Vop1hV7xd17Y4+zvb4u3e3hptd3tzlG3zxuh92euj7DzXhdE7lsks&#10;x/zjp6eGzC47i6xr9nuye2kfHP15Ob2ibjz/RRYGAAYB5PSLIfeamP3vnPQu+ivkf6Z104NpnXRP&#10;egdtSGujzqd00DHJ7bS/qoU6pWqljiS2ipxTOkRUYrton6qZ2pvY4bA7sRnZJbJObHGwiW9xtItv&#10;FIvimkTOsY30segGxi+6ThQd1cDkRhkZfaSR7oioY95E/jq0lv48rJb59myLBOJ79kNC/0FIuu4K&#10;iTdcIbbvEER27IegOieQGZi/yMrpX/nqmX6fMrr0tJ5OOFMm9vLS0RJPnaPVmTJms3e5ZKOPzmnr&#10;ab3Dbi8dQ3tqxT89pRV7eGkY+Um1KPhEMRPhViQ661bIRGAwhB4pZIJcL9Ay1/PU6f059ElM/Sdc&#10;cih35yz6mCSbOsIg6Wz6MGYCV1Gm6KBDBn1gH04DtqkOB3YnOhzdlWB3anu8nXJTzL6UjZF2F9dF&#10;2BSvDrfNfyliX+yKMJsTy4Jpy+WBu6d0BzYpqEA1I2eAWnphwNEq74b4lQsD4jBcGJ7HbFCZ2Uv3&#10;nOth3sropn/JOr+T/ktaBw1ZfRgYNyRw4Y4L5N/dD/mv74cLyLy7LpB7G3nLBbJvOkP2gDNkccwc&#10;2A9ZN4eYc/sA5N49CLlvHILsN1wh4/YhSL1+ABK6nOFsoyOg478Mq6X/I7SGfie4hmlXVtElgVVM&#10;UmCNWBZYKX4loMpRHFjhYBNY62gVVMPsCapzsA+oFbtg+avyCkeprEIc7mcQJ2D6T/YuZ5KQZ71K&#10;xf5eWvo1T62j86sah92vlTiuO1Xs9Jybce/kX3ZEuDe4z6RUlLmNyuY5axW1yjrVYdNuFbVzVzpl&#10;tT1RZG0ZK9q3KcbOcW2Y7SurwvZ5rQix8VkWuPfkEoWNs4Xf7i0L/HHx7e4+k1P3v4uCHpf5hbec&#10;VmfcEFmf7xcfwiA4nd0vDsvsEydn9DI5GVeYwrQuugQDoTS1XaRPaaMNyW10laqNqU1so+uTWkUN&#10;SS10U0KLqCW+mW5NaKFbYpuYhrgmui62UVQR0yTSRhvpvLN1VOJZIxMU3SD2imwSvxLVKD4UaRS7&#10;nG1mnCIbnSQRRvHByHrxK5FG5lRkPSMPrxOHh9cx8cF1TFpwrThdWcukYkDEB1SLghUVtKe8gj4g&#10;xZHtV+m0Wqb511jEWsos+dti7CzWKvesWBdqt2Zj+O71a4Jttq4MtLVa6m+1e5HCdsMiH9t5XPN/&#10;PahUvBlkvs+9Tr+U3ue0M/uqI5Xew7ie66ROpHdRp9M7GAUGgzK5TRSS3EaFJbczEaoOOpIwqUkU&#10;kdgmCk/C8sQWUXgCHhOaqbBYLI9roqJiGqjYGCOVGN1IJ0cRNtAJkQ3MWRIU6HzvMCNzNMzoSJE5&#10;X4mLuQBcA3Dd+s6CzPsrwvYuXBxnv2yZbN+L6PzlC7ypZ3nKtUKsnvo/PHoKeIZ8pqAaoMxVRslC&#10;VbPTc+nN9stw3l+h6nB8Mb6Jfim+VbLyLF7HYXms0W6Jqspl/uP+g+97DxxYrNOVLt9Zx/+IH/Ej&#10;fsQYsLS05L/88ss/4S7HBZQR7dmzxwePbnhJ3myZsWvXLhcrKytXjo7IDXv37l3ICiCw7Rzk8L9J&#10;2djY7Nq+ffvwDx0JsB97STvuchioayXeb747twLfvXv3+m3btk3643C8x4s7d+5cMrI/Pzjgwy9G&#10;g7Nv29437FjAtgFIFRrfBo8ylM9Bp2/HowHpRIjl9iQAsE08J0bkPLCO/e9cAjzvxbLhf5jasWPH&#10;Frz+gjiZKxoGtg3DINqGzvfFds9i0NhiW/Y3ByP7vHnz5gfejUA5U28DP0P0kT6izuF/pn5Y9nsP&#10;iqLM0RBaNIS/tbV1NJ7boSPFaGD237rISEaDrybnWPcitism5/eBZcTRzsgQrogF6jUjbdGg7C4A&#10;zy+gnqF/CEHgdSrKGokjuetQZBuS4BApw/rFpC947YEBcQzZgtfHkTZYtxHLSRDKkLFYdgr1Ex3s&#10;/+Lg8SheEwdHPv/883NxhO/A80QkaV+KfBkdv488G57G4TEQj0dR9IexuEMDzsEHbsXRuZREPZ6n&#10;If2wXEHq8TybBAd3TiMjyflIoFHXYXkXOiYKDRiF5x6kHHUo8VxCdOP5Az80wfIoLCOBdgQdMBuv&#10;iVNC8ZpkDfalVUzna9Ch4SjvgUFJskoMSfHYLgDvdRivDWTE4zlxZhKRwfbnkC5Yl48yz2PdcaIP&#10;y5LxuNjFxUWIbeuQ5FlCsBybWO3GOhLUlaQvRM/3HmjURfjgKu6SOCQYaY0MxXIyV7Nv6RCggzdj&#10;+XnukgUazB35GpaTgJihGnqblR01aPh1KB9FdBBnkLL7wPZpeO+deIzAulN4JI4gI1iCwcP+Wnjd&#10;unUv4HUgkce2W/A+4StWrJiN9b54/lOsY1/NxvMjeE5G6/1g88djER69SdCQdngdQ+oJuDYkS/mj&#10;7t3IWGznjeUaDPJ/rS96pgv4sGTEDxDDIpfi+aW1a9eSUeGMdb1kEcQ1ZYHlmcQRpBwdJsY2xMB7&#10;kYVYvoaQpE+S6rn2hchuopNVwAHLLpEUTJyM569j0Qw8kmxjj8zDkbcQjyTFZ+N9zuD5NqQKr1fi&#10;MRDv64ZHdpRjX17DNmyAYnkyCTKsSydOxKM9lpHASMXyTeQZ8foK13clMhcD1BLLF2Gbtoef93sL&#10;fHA+GuEYGUVogHB8ePaPgPDwE+Tw//jcB3EgyihwgUXSNOFiYmA8hqFTSAoOIPUj5nayUj/CCo8A&#10;MTyZWtDQJCscJmVksWVrazsPZWjsC0nDp7BsD15jht9mgdcOqMsNnbQTuR7l2L+Ew/JNZHFIzrGc&#10;tOEjRUQHHpX4bPO5gInEtmeQZL2wkughsngeie1I1iIL0B/uSp9ss9AA59ApO7iiH/FDABnVJNVy&#10;lz9w8Hj/H73jms9cQS8ZAAAAAElFTkSuQmCC"/>
  <p:tag name="ISPRING_COMPANY_LOGO" val="ISPRING_PRESENTER_PHOTO_0"/>
  <p:tag name="ISPRING_PRESENTATION_COURSE_TITLE" val="CEV71036_Workplace_Technology_LOGO"/>
  <p:tag name="ISPRING_PLAYERS_CUSTOMIZATION_2" val="UEsDBBQAAgAIAE5PbE/W9W53OQMAAFkJAAAdAAAAdW5pdmVyc2FsLW5vLXZpZGVvL3BsYXllci54bWylVclu2zAQPbtfIfBu0o6bNjEkB2kAo4emCOCm7c2gpbHEWiJVkorifH25SLLlJW3QgwxrOO9xljej8Oa5yIMnkIoJHqExHqEAeCwSxtMIPX6bD6/QzSwsc7oFGSSgYslKbXwfqM4itGfAhggFLIlQxZklpPmQi+ETS0CgoJRMSKa3EZqMzBXdhRPzYoBcRSjTupwSUtc1Zsr481SJvLLUCseiIKUEBVyDJD6aBjgt9duxRG9LUC3DPxCYpxC8D3tWrAesJ1jIlFyMRmPy8/7LIs6goEPGlaY8BjR7N3B1XNF4cy+SKgdlTIPQUy9Aa3urNQ1CPWXjKx4oGUfIny8LUIqmoHDOU0Rat5awhXtIa11Sniw5fWIptaksVePletVxqExIHVe6AW9guxJUJsvOvnMPyXG04TqnKvNkaj8Lx71hTRrOa2nfT4XhcqlWOVOZOdlH7Kwnwye9K8PCFdbJ8LGV4dzyoEDC74pJSNzr907xozEKbFRzGmsht3fm1IixEQHuhIO9cLB1xZ3CcXfJYkeBfPidk0saqzpGTaproLqS0FRpELoZ+UqldF2aaVlBSA6MHkl60JD4dH1nujaEmS7yy782xHod9OOXeqUdzv//u/HZ0LSFYDyB5zkzLhoKU2ANpvLWhnWZY3thF4+qVsVuaHqWneZNf0wKgaYyBTPUCdWU7OzkDBIkVcYjruQBdO/gHDZjaZabR58kODw9x1JQuTlJsHdwDpuLeHMC2ZnP4VZS1CY7VZWlGfPjuh2ft60gB73oy7AVX0iOl10YV0qLgr04Te8vQT118jXfCXhiUC96AzRsrLg0q6+b49uSdVP8cfT6fPfnsRdFO51rdLx67b/+vrWWB7sT2m1pDcvSWw7WKuiq9E7tlFVl3yWBNa1yfbcfT3+TO+RBvCeX+CmqH2aWRL1gLxBkYGUYoQ9XExTULLEf7/HElK0jMIIxW6x3uTOduW8teFsCjIl787+ulM3HoumqU8OZ1odNbx3Az+ono5lUioonB41z/ffUKjfr8VYC7TL7OL5GQQ5r83d8YbQsygi9v+iSvb68bqAupAd/q4/jDdJpot2Jhnipt0mEzb6Z/QFQSwMEFAACAAgAumHJUNharxY4BQAAMBQAACYAAAB1bml2ZXJzYWwtbm8tdmlkZW8vY29tbW9uX21lc3NhZ2VzLmxuZ61Y627bNhT+X6DvQAgosAFd2g5oMAyJA1piYiGy5Ip00m4YBFaibSKS6OriJPu1p9mD7Ul2SMmO3TaQlBSwDZPS+c455Hcu5MnZXZaijShKqfJT693RWwuJPFaJzJen1pyd//KbhcqK5wlPVS5OrVxZ6Gz08sVJyvNlzZcC/r98gdBJJsoShuVIjx7GSCan1mwcjbF9GbEgwrNZNJ4zFviRh8fEs0ZjHt+cvGlff0TaDqYz7H+KvOAiiMbuhTWyVbbm+T3y1FL99Ovx8d2798c/D4KhU+x5h0DIIL1/2wPIZ2HgRYBGvMgnH5k10r/D5II581yfWKP2zzDpWUiurJH+dYM57ZSdhyHxWUQ91yGRSyM/YGY9PMKIY40+qRqt+EagSqGNFLeoWglgQiULgcpUJuZBrGAir0WXMieYYtePQkJZ6NrMDXxrRFVR3L82sLyuVqoAdSVKZMk/pyIxOoFz5vm6ECWo5hVwEsGnWkl4U2Vc5kfdqq99L8COIdqUUIovYIHZzilAOoC/ldUKniVCvQYVt3mqeIIWhQDAgCK+Xqcybt6UdF1oC2cpv++0IsTXrn8BhA88GhHf2c5YI5InyCm4dnYgSogpCQGg4KUoniAbGb4bcYTTdBjCxL2YePBl2oSJXK5S+FZD7ZgRYMJM5F1SwFQSAs8pvQ5CRy8aqEIcrXlZ3qoiOWDp/n52Abu+HUAg2GwPnGmMLTDwQ0L+KwoRV91gYCU2/G7jClwFAkbMJAQdUlldVhA22ToVlTDWSu0Kjw2lPouFgvhKBd803AftJtg6ae7huW9PojHbpVGP13m86ikHwfnd+NiPhhposs/5TptatGgcfITsAgkxGCIRXEIevBwi8YlQWGTSmfp8fOVeYLNLkPe2SWmb9GKuc0x6j3gcg5xm00aquoQZvSSQmsyOlEfD1FDyYQ4sdrH3SG5tUIEOZrSUGwF2FIkoOhVByreJo4Pqw9z9IzrHrkec71CP36NcVYgnG57HAsgWc72n9/AskYl5pmlv9H+p5d+IV22qf9VWCd8hH18NteegsDwSEbyqRLauulTrBWvNf4oVOsQfNaGP60/TT23i49ANfszOlDKr06YCPXt/dpYN3aNOI565Uv1360dbQptSQ6Bh0cUReoy0v9REqx27ga6Iiegv5/rnIDNr6hYUNjdfqP7SftAC+Ao9FYNOYI2N5RRanQyqUH/ZK/D6wPwrXTD6y1+TMXUZVJ1r8bmUVadmE8+966sJ56cX1r2e9aDYMJd5YLIPgMu2HyxRKjOwP+mBOZ+S7Qo0JeLAk2tVp4kJ/1TemDIBa1tn4ttueFGozMymvNzSvylTZ8+xonEubJTOBvRTuwjuvT97Afz0XaIEh9DG2Ni3de9j62hPewpB+Oil8Bjdtk4QRxmv4hWU44Wq86QnUHMMc8g5BrDWZyp4Ea/+++ffnhhfWdLMonb290EguqmDPEp2YH/6qhLlX4NBtCc7DNqc/cRd1Q00Hxsi0Sg4P4dmbrHokmB4fGiyGfSRak/MW7meB2jmQgD8kFMpb+pipjKYOurWC8vS8gUzhu3JFEKQmohTdQF95xCELePsYB7Cqa4NXhuAoIdgskoFIndch9wQ1CkOLyE5m3OaNZry4kY7zpRKBxlndlCHVDXMqYe7kLpKZT7I9OcVVu0xc2cRdhxzMQRLCWf+m6aPSODQGbc3RKla9gazJ9iHyvEVnkhkNRQwJGR38aMvNswlgqe4vqHrkWdMsd7mZUh9zfgh8W2+rd27UWnu9k7e7F31/Q9QSwMEFAACAAgAumHJUMVNadukAAAAfgEAADcAAAB1bml2ZXJzYWwtbm8tdmlkZW8vcGxheWJhY2tfYW5kX25hdmlnYXRpb25fc2V0dGluZ3MueG1sdZBNCoMwEIX3nsIbFLoOga5Li1AvMOIogSQTMqPg7ZtItMXa5bzvvflTjCLGj6yrulYwCb0EomiJE6rLp86UYcabNw7EkE+yIBffGckJSxSaiIxeVlTsP/I2u7Gw7H1YD2C5bHEg54HWONTXs8BKcsjDbMZVa5eAeoiYBhzE7EMPncU7Lh1B7J+7oVzwF+dsumxy+KAedYjkgqjLl1Sld20/fwNQSwMEFAACAAgAumHJUNoL02+yBAAAohgAADAAAAB1bml2ZXJzYWwtbm8tdmlkZW8vZmxhc2hfcHVibGlzaGluZ19zZXR0aW5ncy54bWzlWd1y2jgUvucpNN7pZXHoJjTJGDIUzIQpf4udtpmdnYywBdZGlryWDKVX+zT7YPske2QTAglJRLZ00vYik1g+5ztH3/nRkeOcfY4ZmpFUUsFrVqV8YCHCAxFSPq1ZF3779bGFpMI8xExwUrO4sNBZveQk2ZhRGXlEKRCVCGC4PE1UzYqUSk5tez6fl6lMUv1WsEwBviwHIraTlEjCFUnthOEF/FKLhEhriWAAAD+x4Eu1eqmEkFMg9USYMYJoCJ5zqjeFWZthGVl2ITbGwfU0FRkPm4KJFKXTcc36peJWD0+qNzIFVIvGhGtOZB0W9bI6xWFItReYefQLQRGh0wjcrbw5tNCchiqqWfCnrRUc+z5MDl7sHWuYpgASuFrix0ThECtcPBYGFfms5M1CsRQuOI5p4MMbpAmoWS3/yut2Wu5Vf+C73tW53+sWPuyg5Luf/B2U/I7fdXeRN4VvDnrDRv/y6qP7zuv4ZibOL4fuqNvpv7/yB4Ou3xneakEUNkh07E2WHYiGyNKArEh2VJTFY44pg8S+Q70kCkqD4XRKfNGmEPkJZpJY6M+ETH/LMKNqAdlwABV0TUjSkAkJ1EiHumapNCPWLVwBCI5B/Fd5dHSySqO3xxtbtwvrt9va6qUDdZFgvuiKqfjGrleOqrclUK0+7vw2Nx2sFA4iKBbYT+6bY68v3YhR3TdwoOgMKpHc2eUkY8zLkkSkqq69zk2vL65ceADGmQi+EXX9jMaChSvCSDwmYR/HZK3FeNeUt0GyYqEJ5CcDKgcJ4cjDHNoaVUBvsAKQ2VgqqvJ21l5KN1KKGQI86LsE9bx7dAcRTuVGQq4iq3tJUP+9LxSRfxRkF0sPinqMghVdFkbyLg9RK8VzaMMm4kPCTcTOIXGYTh6SGjmRYrmDJGowZiL8UWQsRAuRIUavgROBoCNkMfwVEbTeq9EkFXG+CseJQjKncEbJnIRnJoYuwUScgaZOfkZUYeGvjH5BYzIRKeASPAOKYZ3KAr+8E3CCpbwFxTc+vio6cKffcj+90hvE4QzzYEdwKEUSJ2ov+HiBuFA3ekBHgDOIoA5KSMP8ncneys8Pw6obQJy/UjQ28CWNM4a/JvyKkDXoPYZ8P1Z2CfyTHhibjfAsL3RdvDk0lDiFkBSY8CKATk758vQwAAwwR4KzBcIBDBJSt40ZFZmElaJBFNDy+R4W+pCm+dMUTh2wmIYkNYI8qLz59fCo+vb45LRs//v3P68fVVqOWEOGtblixmo+OPeZad2Z/p5QemQGfELzkUnwnm5bpLFO8fCeu9snYgP1Tt93R42m3/nQ8S+3AOS83z/JHVtPGduHjnz2eqkzh+c2Rs1zNHK9i67vnZrkYl9A2asggmye6FuY0UAxcj90BheeET6QblRmrhncwERq8N5EalQMFsO1ocLIBTgopkXjg6OC0ZhC0n0XZW9UR8/qGN9H7f7vC0NR/HuqXYLTIIK02Fsq/RwNdp8x+oFpf9mX6R/5xtvD6bW+efhCMGl0umWKUU6+aZ/YzDjP7XXeDbqtn6Atv1AGi6fVR9SNr6aOvfWbtn4TU05joFVfX1YfwutHhweOvf1VqQRom/9XqJf+A1BLAwQUAAIACAC6YclQ5EAhAGADAACqDAAAKgAAAHVuaXZlcnNhbC1uby12aWRlby9mbGFzaF9za2luX3NldHRpbmdzLnhtbJVX227iMBB971dE2ffSm9hdKURqKStV222rLeLdSQawcOzIdujy9+tbEhuShmIh4Zlz7BnP8VgkYodptAcuMKOz+CZOL6IoyWvOgcollBVBEiKKSpjFL/AR4fliFb0RdAAeTyyWEcbfQUpMN0JbGluEi1mc1VIyepkzKtWCl5TxEpE4/fbLfJKJQY6xmIrvXM4a5dBtc72Y3v2cnkNxe/yYPtze3Q4RclZWiB6e2YZdZijfbTiraTEa2vZQASeY7kY3IFjIJwnlF2IKKRUHIaAYTb1lEZQBaXa6Mp8zOd1Wn2d/RNtjgaWh3V/rMUSr0AbCQ/48I1UYtXpYle96fE6Q8E+Or20E/6XFWVVXX9FIxdlGH2jImS70GOUQhgp1/RTh8UqPUYJOSG80qi5BcKHKwHhhBLK40mMI7M7y7lEPD+R++k0i0XebM/Kmi3DUPbRCMgKp5DUkk2ZmfWLLPl5rqS4TpGtEhAL4pg6ke9QbqkUA64wd8C98YFr4KGfpICtG6hLmNmIfGTo6wnz+YFqLj21tXowc9s5ocz0ydsgXdbInSM/YId91wV4pOZzAjz2W00jiAbl6egVw0QcVUG6gSE0Lt3Qza7x6q2d904W3tzM0mJIVkBppLXEJunLJxNhsTJOToBKK9niDpHqk/mhcdjDZiGRy5HBq69dWIrEk0Ce5nNVcqGCUexUm3+OxFPt4iHv5DGvZoENjVxX9YvjHoafjYnertcdm55FUz4m+yyDU4wj8ia5ZHDnmLDaR2Lf5lFQivgO+ZIwIj6L3HmIgKVG+LdVO4txNKJNwNpjZmzsQTXuitrD99UvcGn2FpXWZAV8oPWBoBBnaLG6LN1uivnKF4QOKkDDgtEy5VctRhFu9ewYnAEA83zbltxPrKWsiMYE9EOf1DCbhocwSodTfl69WVyhJz3KkRw/gCdL1oE5bQQMNHD2ElYqrn2E9F6MNJpEoEya1oKWMNf2mUWrt+SBrcGIKllb+vkNU5QpOFNWSvUvEpStRN3fpoz3cU1yaHqQcspVNn8dyCGOVOxjjdIQTcxeBfrnatdoEezxDFN1o05s+ivEcd9mlupzpmgP4HdYYL7w34DccMoZ48dJCgkehx23ZKkf1bpqGrVp9Wclk4plsbdoqqN/qP0r6H1BLAwQUAAIACAC6YclQxW0nHa0EAAAsGAAALwAAAHVuaXZlcnNhbC1uby12aWRlby9odG1sX3B1Ymxpc2hpbmdfc2V0dGluZ3MueG1s3VhfU9s4EH/nU2h808fG0KMpME6YNDFDpvl3sWnL3Nwwiq3EOmTJteSk6dN9mvtg90luZYVAIIDCEDr0IRNb3v3tand/q7W94+8pQ1OSSyp4zdmr7DqI8EjElE9qzll48vbAQVJhHmMmOKk5XDjouL7jZcWIUZkERCkQlQhguDzKVM1JlMqOXHc2m1WozHL9VLBCAb6sRCJ1s5xIwhXJ3YzhOfypeUaks0CwAIBfKvhCrb6zg5BnkLoiLhhBNAbPOdWbwuxUpcxxjdQIR5eTXBQ8bgomcpRPRjXntz2/un9YvZIxSC2aEq5DIuuwqJfVEY5jqp3ALKA/CEoInSTg7d67fQfNaKySmgOXrlbw3LswJbjZOtYwTQEx4GqBnxKFY6ywuTUGFfmu5NWCWYrnHKc0CuEJ0vuvOa3wIui0W/5Frx/6wcVp2O0YHzZQCv2v4QZKYTvs+JvI28I3+91Bo3d+8cX/GLRDOxOn5wN/2Gn3Pl2E/X4nbA+utSALK0H03NUoe5ANUeQRWQbZU0mRjjimDOr6VuglUcAMhvMJCcUJhcyPMZPEQX9nZPJHgRlVc6iGXSDQJSFZQ2YkUkOd6pqj8oI413AGEByD/C/r6P3hsow+HKxs3TXWr7e11ksPaJFhPu+IiXhh1/feV68pUK0+7Pw6Nz2sFI4SIAvsp/TNc28uXYlR3TZwpOgUmEhu7XJcMBYUWSZyVddel6ZvLi5duAfGGwu+knV9j0aCxcuAkXRE4h5OofYGJ9xBYyhIBrHrZ4SjAHNoY1RBPKOlhixGUlFVtq+ThXQjp5ghaFHQZwnqBnfiGyU4lysVuEylbh5R/c+eUET+ZaJrlu4VDRgFK5oHVvI+j1ErxzNouzbiA8JtxE6hUpiuFpJbOZFjuYEkajBmI/xFFCxGc1EgRi8hJgJBCyhSuEoIutmc0TgXabnKsFRIliGcUjIj8bGNoXMwkRagqaudEWUsfCvoDzQiY5EDLsFTCDGsU2nwKxsBZ1jKa1B85eMb03LbvZb/9Y3eII6nmEcbggP3SJqpreDjOeJCXelBOCJcQAZ1UmIal89s9lZ5ehqW9Ic8P1M2VvAlTQuGnxN+GZAb0FtM+XasbJL4Rz2wNpvgaUl0Td4SGihOISUGEx5E0OQpXxwXFoAR5khwNkc4gslB6rYxpaKQsGIahIGWT/fQ6EOZlncTGGTBYh6T3Apyd+/d7/vvqx8ODo8q7n///Pv2QaXFTDVgWJszQ1Xz3kHPTuvWuPeI0gND3yOaD4x+d3RPRJ7qEo/vuLt+BLZQb/dCf9hohu3P7fB8DUAZ97snuefqsWL9lFEOW7eGjNHPmzICvzFsnqKhH5x1wuDIpvp6AoiuogTqd6xftKxGiKH/ud0/C6zwIcxWxPLt4Po2Uv1PNlJDM0oMbowRVi7A0TAxrQ4OB0ZTCmX2KohuxZwn9YjXwda17wT0Qboagm+JrQTnUQKFsLXiecVN9Oel5ReO9FoCyHUHFgpISrXSC51cv/JLbBfnl/plIhSCSavjq1CMcvKibWG12gK/2/7Y77S2WnbUru5eBdefN3zmbvkVdOWzp+eu/Si9A+urX/jrO/8DUEsDBBQAAgAIALphyVCwLVXOmwEAAGsGAAAoAAAAdW5pdmVyc2FsLW5vLXZpZGVvL2h0bWxfc2tpbl9zZXR0aW5ncy5qc42UX2/CIBTF3/0UDXtdGo2m+/O2RZcs8WHJfFv2QNtrbaRAgHZ2xu++glEphWnvi5z8PHAv4exHUfehDEXP0d78NuuP/tpooDUlarjv6ySgV1pHkpQ5rMoKSEkBOUijkTUmEs764YL4nBE1rmn7qX2lZYjY2cwSuU8UHl/pAxsP+OMDdz7x9/TvkdXYsSlr1GmtFKNxxqgCqmLKRIUNg+7ezGf36MCsAXEFXeMMeqaTRTJ7SkLkxfExeZ3OpjaXsYpj2i5ZweIUZ9tCsJrmof03LQfRXfo2ZEdKqd4VVNc37pNcgJSQh7o5wwSnQCzfsfn+QXvGw4YcuillqU70y0SXTXNcwGBKw9N2A+28BtN80DXkFOxU0IngFsQtVozX/IYL5IIVeiIDNFno8qKE4bykxZGbj3V5OX1YbRu6cZMaccpEfrq9xViXzVyGMZvrQr1nxpxntvE85SqUL75scDTlfdzS2XXpywXiE6lPvD3SnCQ9nUe5YaPXX13nWGxBrBgjXYR2+9TKxHP0bceC95xZsCNnQE1/QKPDH1BLAwQUAAIACAC6YclQiRErV2kAAABuAAAAJQAAAHVuaXZlcnNhbC1uby12aWRlby9sb2NhbF9zZXR0aW5ncy54bWyzsa/IzVEoSy0qzszPs1Uy1DNQUkjNS85PycxLt1UKDXHTtVBSKC5JzEtJzMnPS7VVystXUrC347LJyU9OzAlOLSkBKixWKMhJrEwtCknNBTJKUv0Sc4Eq/VLLFTKdXcMUAsCSSvp2XABQSwMEFAACAAgAumHJUCVj88USGAAAsywAACAAAAB1bml2ZXJzYWwtbm8tdmlkZW8vdW5pdmVyc2FsLnBuZ+1aeVhT17aPiAO2XpTU4rUITkCvIgiITIFUxVqrJW2tjZEh1QjpFQEhhhDIIHWgqCS1tAwCye1gucoQgUqAIMGCRiDkPK9CiAmEGkhqMxNCEjKcl6i1ve/eN/z9Pv7Id7LPb5+19lp7jefskvcT9y5ftmYZBAJZvu+dhA8hkIVm5y956WLnHeXH7tnOywLch3t3QZoEPk+dA3fszvd2QiDN9FdsRxc5xx6n3kHhIJA/9bp+C3jZfz8OgQS9sy9h50f5qeox9KXTGanSn+3vkhbKl1d6r8h9UuWO2IPAr1uyeOc7br6fL1m5fvXqYh9zCPWt/k0b7qz22fbphpKJFfe/2Bma86cAjNviEs2fsapJ63GKLC5DOnxoeGw4BTB1UE7pTyMbj2QM33i8nHnrRiF15iY/sltfWswiqzM80fZfkVKLAQ461wWZSDzAqht7qFOStuhwCs0d560e8ruDQNcrNhbVrhQvWgCBnLGW/0D1NlMtFdSOFOcESD78ezV8+gHJ9Zd7TQ2fM8vobIKbc6gt/tG+lxObaNFoHZqyy6F+4yrK65fHgBVOTnnu3aHy/lYralsefLeTqpj44cQbGP71lU6N6na4wD17JxZCesQrzPcqvdcWeUIg2budM1JPu8dDIF3Li7IvEx88n9y0jIS53HH6BZ2VzvnVfA12KQRyKtZNuhpXJrK/6lx31l7n01lhHOZ6CMSkAhyX2fIIC0jj/fyh9r0J8CnT8bQXC7eKiv0sV/yICiHVLuQS6aFyX6wp3B0y4at2u8SewlsmrTNeBD8z1y7m2nVlcEuZdG5QsgXDtwtcHHviHt9dlT2onO43PfXXhOm4tqkQuO1JiONJr4kKmrJ7Ke0Xs3+be1t0fpXk0ljhbChhldljlmSjeBtiUSOrccxW65/dIKey8z5YZDpmYpD51UscWtCh5VqXOkwUrSlro6MmWc2UDgGHwJpNZpsCDg7degMzfuKZBjQPghvyk1IrEN2IEH1AEZy6TVtM+aW47QFlwJZzG0bJss7Uwe2aTXc6Jff3nYUFBK7wAj3AmhXb7kkovxFoekngRhE46seP9ecWM6PgFywNgSaswN7t+CAxuAFpP88NDYl9rtBPvZFdjV3BXMN5+ONx0zdRzmdzDD3cGU/5Wv8J3K6JR5PdqB1oBXSBUsb6ut5u2XQmVJ6W/kK1Ty6yvxbumUBrfyiiqofnkg8h/q7YaK7g12w3N/tZmwmBXjQl5+N4DfUpv+SSUfhq7pcTu+cGHUSBacb0p+mCydtf9Fs/jbv+lVCe/9Ob1u5gnO27UoWGelIeWo+ngZkN2mpY8QXuxuZnaqXn5Rg/djyk2v/RWwEqmCe1HIJIqwI13RlT+I6KHlCitd+ZnU2KdUnQ2gM3Fur3erD6BAebGIH3sXEemoQPs/Z/nnZbmRd85a2u4y0sFLUc8Xkpifq0v+RCfyinYsVQDpARxoNrzyY4+O7ggfJBU13i/RoOKJkcrbnaRc099ulsBCi3WiKukKhD/ecKa10Ocabwx0v1OMqMIt6ku44AH892SxhWgqnWEAd3DIr/ZitBzzUSaGz43RDbPYU0E4tl2661SIEU3n3l9Fc9wL4L1Jl6UC9mHEy9lJF4laSnd09nSqk8T9vMrPK5LA+3mOl78tzkHUiOsH6WE4V40/8tKKHiHIjhet1MHIlAXvSrhnFVSB+msua1SoRbX1+u26ms6l8GG+j9uCN+rYltX1uxlipYsGmqnd+d1uExJJsNaw3h9IeKM6kBpqlmnprfwMM28J5KZML+sOgPTp+YHlVpD5RTg77148CVA3alo4E9tVpOzjvRktyA69oKTDVjrPH83xxnONqDp7XdAUhPLuK7ATVi+Rgsy9tcIsDkd587KC68WLjUVmJVDearjvMFJvsjFklsynjEfdTc2acnF5RUL3YUnI/L3bN9Je7yfQWflEC5HVOY5XW0pC5BNvfB0/3wPTdTM+MiiBqU6VzSsZzl7aRaI9+Oa0jvuC9Epaf7QlHx0sBNQii0tQm1V8NUfK2okX1VBsVR265MhYukloIA9t2sFm7dhu3WH+O5DZjlcgmTXG1tPalh9sBNZhm/M/G9VFZDdvrYSJZgjIlp960nxfH+wptsJg+RebJyrbDsbWJwRU1Cp+JZPGrfy2mPCVzZ8Qqvo4B7QZMcCqiVh8wSBtSt5B+w4AXwnKtWHPpYOJLZepIvazngG4mcFUKX4wp9q4139Ql9h9mRLX7KTixnoxQgo7KaaNg4lDSoQoutOiiG+7MGD7rBA5F5gbu6lcXU2STrF8KjY0zjqBxfCd2OCmY3FnHjuUHVxgbeMc0l42pfut6fpn24X7JdBz0EBeh3hbiAlTvEUauq6UNz5v0BgUsEW2MBa/75SPZQSZEPHeOe+B8CPkZOVPuW3SQFuSu+fzdAiToLL/uCoSiz0gPfpQWuGEGZ1FEoQJ9DpECHiL4Z6/zYZI1eOWmBtYVUndwSeDq9hURLYqC7GVqsU1/CAFNa9RVytTBWCmByCxnKuU7GMpvx1pAJBVphL2OMYtOM15cld4yzXD0BfBq4K/IbUwho9x7vt0M/8+CSmOJAiMG5s5+mwtdv+yYKHXi4NZlv6gixfrWu1uplQVE14ip1I3toLp2bntQRAqZzp33S7a1oC4VByEJAFG19Boz1Zplw6nEP0JYLI5gaA5E0IJqtZfQeXgia8b4VvATaw5o37+v7QyutufwmS0TRs1D3sAfYdISWM/Nl+Eqfuqbt8B0eLNjs6ra69CfqZtH5/PTlt22ct9Hp3hTRiKStkJ9F9erqiBuUE4cwueIcLo2O7o0B4/OSR8hJWDaiSsU7CdcWR+haG4l8fzoaWw43Xr9Y89o7n7LKplqbSqYPlFcpcBoH34cpcYzWweUPFyr7S/FxVSRuPDt630w88LtLQYsshG+DwUTd2o05DaFVVMVm/X2ZPKGngVBOVuVAGbxM4NCkxfHmoDxUmVnywLg5f3Zj81WWQduJVu6j4cWGfRdQmiPEFIaXucLHJMOlasWNsuYe9HfkFMCnrDlWoPCR1lW0EydYyPuIRaO4wKNw8eGzqi/3fTSVk5EctwN3y9ysyN2cgBP35TlqWdhcMNTW0tiRaaqUVKSFieo8BEEVkFpWOO9zfgMd4LO2Hp/WrvmZhzJl1spisC1+rXYfXvI3DMVX9prMlGkzPnErs98aQo/uDmmx1dyvrCL313CoAcDPX5Yho5tatRZTvmTaru+oLUjUDqooFyAQyXcpybXhKytHa1mG7M8IpX3JRYjXFNb7h8ZLeiKW8oJwXU84wZxCyRoG8eTs0VlZ803JGLdpy4jCMDqtzBWZ3CmMwYO74KxB6wqzAd+g7CejgBP2W2f2v5R7lJ4z82E4koqxr571L7vZlScdqX/CEaWECibbOi5yLt1NMadJ5W1B1Fc1DdnxA7Xr4Kk5QAw2lvM5P1N0j9+VaolUklUJ9zqzlfxhBeYjrFSIQE0qu1JRvE7Gfj94OPBz/ipyarGsIKzDbk5FoctwJmwLvMTq81DWf0Y2mYPbMNHO4Ovboq/809ZnuCe+DxzSRHjhpBjkE4XyCm9qGSULzc7R5GSclHer9jtSducFiqOCy95EI4KPU+UdUwO2uRxrUCSynpDjY3lt5wixyx5KTMkyxpp5ii5fYAwXtcqoFDY3BZoaebq/PAsZMF14SUvfAMbPRBFs6mtxRC1WdVTxUnDHPkl8c9P9PH2l2OvzjFOCVUoUxZtY4U6h/dw5lCBLyNagWQGITYK8FgauiNk/F5DsV42X0sL18WVkQTcwXWL2oZP8eLJ8jZ7X383vL+Njcpj9nUIhZgTOEnVYDb6VVoUzPIcdd9RWCSmzIVKWtZxK11YEFaoLLeMvK4tfayLccOdjdkb+zHn7mKNW2oHQ+W8PdBOu88kgyTFznDQCPQmDS9zcsLJwoPP2FUVrE9V+2NHnSDjNSPoWjmYBhaWqc8bQC0D/szzbrWhvRA62UpVaORZURJSoDDAprDj6aOgIGW7EN7D2t3Vkyb4UPvnFHH+7r96d8m3QgrzLNxUHNmxeWX7zKp4XetWv2n0YpvkoinE1iPlpEnttOBRf8uNh2bYyO0yTUR6r4XVmQ3WtgoSf11yEDintKMfjHqZYcPtjQw1SOddqF1WohPrNBA2Q0881mI0WZqEtBpVnP93biag3VgIldQ1wa47tdN91qyKKxcKOXxIVW2IGgW7sWh5eMSoI42QqrLJMrfh332ilqGChscj2jTnRJoWyL3VD7i7iMaK9YDIHWhe9/gteml3hy76A7xbsaG0ikbs2cI84U8/J2Qh6acRHmJFYcRWeBcRaIwf7cqjPlUSXtUHHlAZ4d0D0X5s1Ukkk4I8GyHXdtAbMSJl6qOBep+pZtul6dwLrFQrdj6g9d/KnNx9cxTd6IT3qM9Kb+nj6G0r/Mvu+L2hjMb4c7WMUYtmm4NbxEmsVnkkzpcTgcp9cp6MDnWxb7p0K0J7F3NQ2HWEW2HKcBYfhVjjv10dzwBj1RDpX9iiDiWccITAG93dhx3NflrfjyJIBzAHFr8aDTeu417qCEcttr/OcJXvqVh0uYvp6aO3SgeFHCUDDxmlyFndHd7rXYGuT6ehID3dq0n1gK8tXYeR7MGWbzK3qOsHBxGmJbDK6S4vUhr/MU9r65CuMLcCV+mF6yh0ukpji7jA6iUON0IcVffvLEXzB1+ChpmmG1Wz2b6W4W8mVSUsoI7VC+bWmcebVhsL48njgr4kTMOPx9wK0VQqYI9UZ48p54K3fDZscwQ3e5vcKQsXNzvH7jUG4x1N3/K6syJKrlsrZNTNX1h1YKhgGk9XvvZYuslXXMzrCSEP8PAZu2BwRCJAZ4NYAnvYxxlxTpS698PcIasQ/FfNuYAFrjbnE5DFrXGbrm5OwB9QGzuMSsWVhOidtrwbRpTj3lm/h5otYSxD2MlH0sqx5kklMibe4HGAxpek/fDeSvJUGziPels6OgWroQo/pZLw05SmV72xh6OcANc7tzmpDbutvtfld8XQnadpZ0CGX2/jXtxgBy1lixy6mGdGuMHUiaqOipsr9CiPlu19WzVvGy4VTZS57KpgI/AFqgApL9BXms8Q6ueQQeIHbmcWP+9feLDVOF467O/Y1DlOA/b0JedHfZXs5W0jHv4hzrifynuT4cxsaDr6Z/0ZqRTZ8sXDF/6Hf7FEnrzIbuOXh9yoPhsMD/9Cp/s+d7R/a4PwPJ7SrMfFdInvQ6hc0l5Iw/DKsqfWTZ84MYeMOOWc6t2+f6/LWAhdhyCIXTchrK5zkIO+/9QwoqncDPUGdp6uXR95UTvOS15o5YteoYqPOefnbmZ4lzoGbm5/zmWVLXX39m+vmgXlgHpgH5oF5YB6YB+aBeWAemAfmgXlgHpgH5oH//wDLy/UWqSeTPLUFLcqzYJqWueZMxHv87zTOEBzDVPNPva7vtjASQAenewl2HRBP4nnatvtPF8jxQ8pqIdE0h/6VamPBieYHTFDCMd7NKkzG0tJoGTStph29y/X6ypM5V4UWX1hSO12gHV+isGm8uTO6Wri5Sh1D/HN0d7SAI6PSnIs445l87Jj3mtOF7ybIoRAOXt+SW0PggT6ut2J+7UzzNenjtxePTXdqxz3posZi8ehaEOd6V0aacHcU75uQssf0cMWvPUCITVH6BRyi86LmYxyju0csNfAAp1Sw0h5wm4fN2hbrUCSvMqNt/0BmzS1Z1aI5iWFnOpWy4w9UbvRQS7kNlkdc+dJ/eZCl5+6+vyNPvBgCydo9Qa10d5DFzpU0LbONvZ199F9IiYqoJxyzcAdbPBXSLN4BgZx6ww3s3aTTijVmJq6sh5oo4WWJXZvUdXoCHPHunhkKy883GbP+PM7ooTKSuIBTBzXenjaqTiQVBRNKx9qcmyPO7+8BC8HJSC5qsacndZoaTzErqQpF26CaJJfaxjnvX6TaOVRd09ZjKTypzQqqkgb7gsouXVbmWigpWcffQGV1gxnV3PBZAByjEglST1sv2t6mXlsxSBYBHfBpcha6oprc3yYUY3zZ8fJsex/XPGIYIIuYGTTZNc16nVAI4xXezqbZCyS+hSmGIwITDz9l7QjhEbrj08iqvxDfm/Zl9hdS2ZKDahoYHeJrJn7Gi5y59Vxxsmtu8LU3BaEtgn2H1QGloesZUbERGUsDaIRw/awUNFO5Vof5qSxBfKA7lc0OrlDMjjYA5Nk0b1q4KLEbCE3+LifAWkhS4cZ2T7BYFn20oBlNF3cII7RF/JwUQ4HCwRvfHa7E+OFIfjD2eaTTxASXFlEEm4cawAXxd18o/KMJUAHO8qRBnxUTkC2EQVj6sZDMK6eOYILZaVURgvSqW3vk75pgO6xf8S573PS4g9K+o8NOt5O4Wdnl+5QHzvkJ4bxPlvMz3OC8ra1NkXQ44/N8D9Pr5iqYsCMEiGt9xXaQlZFaXWJBCWEBbIWjktfIjEIJI8Wcvq70KqK065zLQva4UcdPGvx2ByBU169wn5tIyEoz9IOqulRd9WjSxuwn5A0h+ojwwT5+n0gFBN/AND3CooXiwJEfcvLESd/p8u/m2d17/K1h4YOC0ChGfvv5wmU2C4Gs5b/QivxGwcjXQkzivQbmjdUcoemI05TeTieD8TynERpUPXDGvqv0r/oOwhk3n/MHltsivgyD1guv3hcvcpA2fOJ9XJnJ22LuOFHN4nVm426Rfwr5ZgfuMp8Py5o1PBp+LDNUkkV7nvJVwoLpdQCZAWyVHJxQQFcpeb/gpD5WY/tQM0mFL43+IFxZYwIeaIzki/i4KpkDdvf5CqT7RuERmheeyHjDDB2oOrgeX1JyOwHVzdCGc7b8ykOxChBLfQPZQBj0IfQr3BSB/CcOpMZ+pBcXYQLa0tF5g0DDzqjAiPR0MPVx3CIK7YEPeCDx5DMd+LMyvt8rjB6ucwp/Xf79Lrl//A2u058lm3SEpmjDjy+lNt4wkIIK2JJoaKHyODljgrHMJtv7ONAdeoTIP2zaisbm7lovRRxmMT8cXzShUgSPCq2BMVgX7+OxSnX0DzhjtKEGGlgnSZpgSRUWwQvmk3Gtgutlm1pL+RrH/jSrkjdjmFOXc+65hN9cxATfz/MTwfGvp72UX++FDAnU/MMTmsWTTsEXi9zRBZiU2ea/pw7VebaMe/yIj3PKng/LwvEL5N+BCA9bMwNGFNR9T9CE6oRbtLg9VG8z/XaTMibdwteY1anSukrTB/JrifdUTmeM9LQZzzReYVIN9hzLaOYbEEh7acVS2znNucz0z9RreKNi0SJR3/Ct9asNxT9h1/IQbqo29uJJ/YBuzSTuELHtCgqx1Af+JUNMQ37bauNfL4Mg8PQiP5xbWvydU2plDGvq3GwNaUDNS0Nv0GGZYXWJc8/3eTNSJ4w8zTjVzQTNhEFt23IIRHJvvzul4c5VUUoomR88S0tcZJq5S9peUNqEpx1tX3w6vamTfnBBlJ8C2OTTOi4C+aG2wBghN2SbtStVX4vnh0E7UHkp0v3tQqcVBw2E4aQdQrwGkAX+KDSulSa5tvQ4Qm52EGkuXxumLKGW2vB5g5oXvBdRfHpNV+urOKOxMauO46Zg6yvqJxS7TkUg8wkr7YchTUilsKrs1XqfYpEgRsQ0rm7kZQfw9I/L/CucHOm3/IRCVbMQb48zwyjsbiKVrwY8bF1ZuCcBONsMD+cKfazXzc2FoXmD6hcsF1O+xdplp+oc7ahLfcc25PjAj1F/DC7c/JiulGw1eDljqxRrqHev6lKwoqvwJc+W7Ua1j/JjOGmE59HTfyHTVNzDzXaFtXp3x/V2QFUufbaPy4vAo15mUybBBhCH6b+gT/yb3AYKvB21n9X+27wHPgJsj/N6Q/4iHv2v9Do267jmayzJzGbKSG2m6pk0F/4pNeo5zqzaa7KZQ7IJE9EtgoZC9nvPDo7+MT87q43OpTbPsufLf574Ja4zcuyinewuDcfUi3EdgcrjBKd+TDM4rcb1iWtiYQX37K1Lr3bGTWmZt+/5pSqeUkmpz6oL+JyBKb6w+EV1IZnzZBm64PEhz0qY6VjRk8Ykp/HbNPZfP6bm1ypAPfG/+8r24vNb/PPTsJDfTsOirY+Fbb8fjpWa70X+YegJZiffdRVQpoNX4w3BunCq3pvanLLCibcj/mqpyl5EkSvR4Fwvkjs3rD4LcZ3G/SIP0QsOw2A29ImBO7RzhwvdXcz27UlMaNr1yWf/CVBLAwQUAAIACAC6YclQDXPVO0wAAABqAAAAJAAAAHVuaXZlcnNhbC1uby12aWRlby91bml2ZXJzYWwucG5nLnhtbLOxr8jNUShLLSrOzM+zVTLUM1Cyt+PlsikoSi3LTC1XqACKAQUhQEmh0lbJzAjBLc9MKcmwVbK0RBLLSM1MzyixVTI3MYEL6gONBABQSwECAAAUAAIACABOT2xP1vVudzkDAABZCQAAHQAAAAAAAAABAAAAAAAAAAAAdW5pdmVyc2FsLW5vLXZpZGVvL3BsYXllci54bWxQSwECAAAUAAIACAC6YclQ2FqvFjgFAAAwFAAAJgAAAAAAAAABAAAAAAB0AwAAdW5pdmVyc2FsLW5vLXZpZGVvL2NvbW1vbl9tZXNzYWdlcy5sbmdQSwECAAAUAAIACAC6YclQxU1p26QAAAB+AQAANwAAAAAAAAABAAAAAADwCAAAdW5pdmVyc2FsLW5vLXZpZGVvL3BsYXliYWNrX2FuZF9uYXZpZ2F0aW9uX3NldHRpbmdzLnhtbFBLAQIAABQAAgAIALphyVDaC9NvsgQAAKIYAAAwAAAAAAAAAAEAAAAAAOkJAAB1bml2ZXJzYWwtbm8tdmlkZW8vZmxhc2hfcHVibGlzaGluZ19zZXR0aW5ncy54bWxQSwECAAAUAAIACAC6YclQ5EAhAGADAACqDAAAKgAAAAAAAAABAAAAAADpDgAAdW5pdmVyc2FsLW5vLXZpZGVvL2ZsYXNoX3NraW5fc2V0dGluZ3MueG1sUEsBAgAAFAACAAgAumHJUMVtJx2tBAAALBgAAC8AAAAAAAAAAQAAAAAAkRIAAHVuaXZlcnNhbC1uby12aWRlby9odG1sX3B1Ymxpc2hpbmdfc2V0dGluZ3MueG1sUEsBAgAAFAACAAgAumHJULAtVc6bAQAAawYAACgAAAAAAAAAAQAAAAAAixcAAHVuaXZlcnNhbC1uby12aWRlby9odG1sX3NraW5fc2V0dGluZ3MuanNQSwECAAAUAAIACAC6YclQiRErV2kAAABuAAAAJQAAAAAAAAABAAAAAABsGQAAdW5pdmVyc2FsLW5vLXZpZGVvL2xvY2FsX3NldHRpbmdzLnhtbFBLAQIAABQAAgAIALphyVAlY/PFEhgAALMsAAAgAAAAAAAAAAAAAAAAABgaAAB1bml2ZXJzYWwtbm8tdmlkZW8vdW5pdmVyc2FsLnBuZ1BLAQIAABQAAgAIALphyVANc9U7TAAAAGoAAAAkAAAAAAAAAAEAAAAAAGgyAAB1bml2ZXJzYWwtbm8tdmlkZW8vdW5pdmVyc2FsLnBuZy54bWxQSwUGAAAAAAoACgBgAwAA9jIAAAAA"/>
  <p:tag name="ISPRING_LMS_API_VERSION" val="SCORM 1.2"/>
  <p:tag name="ISPRING_ULTRA_SCORM_COURCE_TITLE" val="CEV71036_Workplace_Technology_LOGO"/>
  <p:tag name="ISPRING_CMI5_LAUNCH_METHOD" val="any window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CLOUDFOLDERID" val="1"/>
  <p:tag name="ISPRINGONLINEFOLDERID" val="1"/>
  <p:tag name="ISPRING_OUTPUT_FOLDER" val="[[&quot;W\uFFFDQ\uFFFD{7CBB3E97-7BCF-427D-86F0-49FD1C6344AB}&quot;,&quot;S:\\Current Productions\\ALT Tag PPTs\\RRTL (Really Ready to Load)&quot;]]"/>
  <p:tag name="ISPRING_PUBLISH_SETTINGS" val="{&quot;commonSettings&quot;:{&quot;webSettings&quot;:{&quot;useMobileViewer&quot;:&quot;T_FALSE&quot;},&quot;lmsSettings&quot;:{&quot;useMobileViewer&quot;:&quot;T_FALSE&quot;},&quot;cloudSettings&quot;:{&quot;useMobileViewer&quot;:&quot;T_FALSE&quot;},&quot;ispringLmsSettings&quot;:{&quot;useMobileViewer&quot;:&quot;T_FALSE&quot;},&quot;playerId&quot;:&quot;universal-no-video&quot;},&quot;advancedSettings&quot;:{&quot;enableTextAllocation&quot;:&quot;T_TRUE&quot;,&quot;viewingFromLocalDrive&quot;:&quot;T_TRUE&quot;,&quot;contentScale&quot;:75,&quot;contentScaleMode&quot;:&quot;SCALE&quot;},&quot;accessibilitySettings&quot;:{&quot;enabled&quot;:&quot;T_FALSE&quot;},&quot;compressionSettings&quot;:{&quot;imageSettings&quot;:{&quot;jpegQuality&quot;:70,&quot;optimizeImageForResolution&quot;:&quot;T_FALSE&quot;},&quot;audioQuality&quot;:70,&quot;videoQuality&quot;:65},&quot;protectionSettings&quot;:{&quot;watermarkEnabled&quot;:&quot;T_FALSE&quot;,&quot;watermarkPosition&quot;:&quot;MIDDLE_CENTER&quot;,&quot;openWatermarkUrl&quot;:&quot;T_FALSE&quot;,&quot;openWatermarkWebPageInNewWindow&quot;:&quot;T_FALSE&quot;,&quot;displayAfterEnabled&quot;:&quot;T_FALSE&quot;,&quot;displayUntilEnabled&quot;:&quot;T_FALSE&quot;,&quot;domainRestrictionEnabled&quot;:&quot;T_FALSE&quot;,&quot;enablePassword&quot;:&quot;T_FALSE&quot;},&quot;videoSettings&quot;:{&quot;videoCompressionSettings&quot;:{&quot;audioQuality&quot;:70,&quot;videoQuality&quot;:75},&quot;secondsOnEachSlide&quot;:5,&quot;hostingSettings&quot;:{}},&quot;ispringOnlineSettings&quot;:{&quot;onlineDestinationFolderId&quot;:&quot;1&quot;},&quot;cloudSettings&quot;:{&quot;onlineDestinationFolderId&quot;:&quot;1&quot;},&quot;wordSettings&quot;:{&quot;printCopies&quot;:1}}"/>
  <p:tag name="ISPRING_SCORM_RATE_QUIZZES" val="0"/>
  <p:tag name="ISPRING_CURRENT_PLAYER_ID" val="universal-no-video"/>
  <p:tag name="ISPRING_PRESENTATION_TITLE" val="CEV71036_Workplace_Technology_LOGO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37386</TotalTime>
  <Words>2184</Words>
  <Application>Microsoft Office PowerPoint</Application>
  <PresentationFormat>On-screen Show (4:3)</PresentationFormat>
  <Paragraphs>346</Paragraphs>
  <Slides>42</Slides>
  <Notes>42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5" baseType="lpstr">
      <vt:lpstr>Arial</vt:lpstr>
      <vt:lpstr>Calibri</vt:lpstr>
      <vt:lpstr>Office Theme</vt:lpstr>
      <vt:lpstr>Workplace Technology</vt:lpstr>
      <vt:lpstr>Objectives</vt:lpstr>
      <vt:lpstr>Main Menu</vt:lpstr>
      <vt:lpstr>Purpose and Impact</vt:lpstr>
      <vt:lpstr>Workplace Technology</vt:lpstr>
      <vt:lpstr>Workplace Technology</vt:lpstr>
      <vt:lpstr>Workplace Technology</vt:lpstr>
      <vt:lpstr>Workplace Technology</vt:lpstr>
      <vt:lpstr>Workplace Technology</vt:lpstr>
      <vt:lpstr>Workplace Technology</vt:lpstr>
      <vt:lpstr>Workplace Technology</vt:lpstr>
      <vt:lpstr>Workplace Technology</vt:lpstr>
      <vt:lpstr>Workplace Technology </vt:lpstr>
      <vt:lpstr>Workplace Technology </vt:lpstr>
      <vt:lpstr>Types of Technology</vt:lpstr>
      <vt:lpstr>Workplace Technology</vt:lpstr>
      <vt:lpstr>Copiers &amp; Fax Machines</vt:lpstr>
      <vt:lpstr>Business Phone Systems</vt:lpstr>
      <vt:lpstr>Computers</vt:lpstr>
      <vt:lpstr>Computers</vt:lpstr>
      <vt:lpstr>Computer Hardware </vt:lpstr>
      <vt:lpstr>Printers &amp; Scanners</vt:lpstr>
      <vt:lpstr>Computer Software</vt:lpstr>
      <vt:lpstr>Computer Software</vt:lpstr>
      <vt:lpstr>Common Application Software</vt:lpstr>
      <vt:lpstr>Common Application Software</vt:lpstr>
      <vt:lpstr>Common Application Software</vt:lpstr>
      <vt:lpstr>Common Application Software</vt:lpstr>
      <vt:lpstr>Computer Software</vt:lpstr>
      <vt:lpstr>Networks</vt:lpstr>
      <vt:lpstr>Intranets</vt:lpstr>
      <vt:lpstr>The Internet</vt:lpstr>
      <vt:lpstr>The Internet</vt:lpstr>
      <vt:lpstr>The World Wide Web</vt:lpstr>
      <vt:lpstr>The Cloud</vt:lpstr>
      <vt:lpstr>The Cloud</vt:lpstr>
      <vt:lpstr>Web-Based Applications</vt:lpstr>
      <vt:lpstr>Common Web-Based Applications</vt:lpstr>
      <vt:lpstr>Common Web-Based Applications</vt:lpstr>
      <vt:lpstr>Resources</vt:lpstr>
      <vt:lpstr>Resources</vt:lpstr>
      <vt:lpstr>Acknowledgements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CEV71036_Workplace_Technology_LOGO</dc:title>
  <dc:creator>Amy Hogan</dc:creator>
  <cp:lastModifiedBy>Angela Dehls</cp:lastModifiedBy>
  <cp:revision>588</cp:revision>
  <cp:lastPrinted>2018-03-16T18:39:39Z</cp:lastPrinted>
  <dcterms:created xsi:type="dcterms:W3CDTF">2018-02-06T18:09:06Z</dcterms:created>
  <dcterms:modified xsi:type="dcterms:W3CDTF">2020-06-09T17:19:54Z</dcterms:modified>
</cp:coreProperties>
</file>