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46"/>
  </p:notesMasterIdLst>
  <p:handoutMasterIdLst>
    <p:handoutMasterId r:id="rId47"/>
  </p:handoutMasterIdLst>
  <p:sldIdLst>
    <p:sldId id="256" r:id="rId2"/>
    <p:sldId id="257" r:id="rId3"/>
    <p:sldId id="282" r:id="rId4"/>
    <p:sldId id="311" r:id="rId5"/>
    <p:sldId id="258" r:id="rId6"/>
    <p:sldId id="313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314" r:id="rId15"/>
    <p:sldId id="266" r:id="rId16"/>
    <p:sldId id="267" r:id="rId17"/>
    <p:sldId id="315" r:id="rId18"/>
    <p:sldId id="268" r:id="rId19"/>
    <p:sldId id="269" r:id="rId20"/>
    <p:sldId id="270" r:id="rId21"/>
    <p:sldId id="271" r:id="rId22"/>
    <p:sldId id="277" r:id="rId23"/>
    <p:sldId id="272" r:id="rId24"/>
    <p:sldId id="273" r:id="rId25"/>
    <p:sldId id="274" r:id="rId26"/>
    <p:sldId id="283" r:id="rId27"/>
    <p:sldId id="284" r:id="rId28"/>
    <p:sldId id="285" r:id="rId29"/>
    <p:sldId id="286" r:id="rId30"/>
    <p:sldId id="302" r:id="rId31"/>
    <p:sldId id="303" r:id="rId32"/>
    <p:sldId id="287" r:id="rId33"/>
    <p:sldId id="288" r:id="rId34"/>
    <p:sldId id="289" r:id="rId35"/>
    <p:sldId id="304" r:id="rId36"/>
    <p:sldId id="305" r:id="rId37"/>
    <p:sldId id="306" r:id="rId38"/>
    <p:sldId id="307" r:id="rId39"/>
    <p:sldId id="291" r:id="rId40"/>
    <p:sldId id="290" r:id="rId41"/>
    <p:sldId id="308" r:id="rId42"/>
    <p:sldId id="292" r:id="rId43"/>
    <p:sldId id="309" r:id="rId44"/>
    <p:sldId id="276" r:id="rId45"/>
  </p:sldIdLst>
  <p:sldSz cx="9144000" cy="6858000" type="screen4x3"/>
  <p:notesSz cx="7315200" cy="9601200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52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5" autoAdjust="0"/>
    <p:restoredTop sz="96224" autoAdjust="0"/>
  </p:normalViewPr>
  <p:slideViewPr>
    <p:cSldViewPr>
      <p:cViewPr varScale="1">
        <p:scale>
          <a:sx n="106" d="100"/>
          <a:sy n="106" d="100"/>
        </p:scale>
        <p:origin x="1608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D15416D3-F137-4213-AAB4-8F74EAE487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054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C0B02CB6-8E84-434D-86F4-222355DF5E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0301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5289B6-8CCD-4730-B9F6-400F3BD9A52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95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80EE1B-DB65-4172-8993-C380A4402DE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99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7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30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A16D06-2A4C-4912-B2C9-08C6AC30BB7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818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A16D06-2A4C-4912-B2C9-08C6AC30BB7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583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BC630D-E5F9-439B-BD03-097CEA38661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538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9865B6-68D9-4F57-AE9A-8222DFEBC4D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932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D7C2AE-6F10-4D69-87DD-C4E0E94B677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281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1C9075-2CA6-4A30-9E9A-A2F0430F31F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868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D15BAA-FC01-4D3F-938C-CBA96B99B13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513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5DC95B-99EF-427A-A032-85CBEDD0635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3003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33C8C0-BC60-4870-995B-8267343F913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46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33C8C0-BC60-4870-995B-8267343F913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656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1C6055-4663-4C97-8B91-7A1B9BC194E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907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F0F7DD-951E-48B6-98CF-8357D16E848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8155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F0F7DD-951E-48B6-98CF-8357D16E848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9399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F12A9B-5A55-419C-AE55-7F68EF0952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7644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3B35D3-781A-461F-A1B8-D3B6EE65234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2882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3D2E92-C48F-4523-B9EE-9BE75FD6DAA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777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2BB899-DAC7-4452-873A-CAAFDC5B0E4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997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7F19F8-29F2-4627-9D5D-6D6AFD2E31D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0262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8D8397-7473-44DD-B5FC-99CE998E985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5024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D9023A-25D9-4052-BBB2-791156EA1FBA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4360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E4EE5-6FB8-4B5B-AE97-BB0458E6003A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69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9568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912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7721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1150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2765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005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2522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9879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0946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1536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9423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483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6172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5551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2094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292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7713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2CB6-8E84-434D-86F4-222355DF5EAC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2623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211EFC-9D4C-4F7A-8FB8-9F6E7FDE01FC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484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D8F9DD-A5D2-4B9D-BE1D-E59777732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24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D8F9DD-A5D2-4B9D-BE1D-E59777732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969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D8F9DD-A5D2-4B9D-BE1D-E59777732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99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0A36FCD-13AF-4621-AFFB-3866C8CBB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5" y="6547103"/>
            <a:ext cx="865775" cy="310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019" y="-2346"/>
            <a:ext cx="8229600" cy="1207303"/>
          </a:xfrm>
        </p:spPr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018" y="1253330"/>
            <a:ext cx="8229599" cy="52937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D3A163-94BD-4EE6-82E3-96E8AA5A1B07}"/>
              </a:ext>
            </a:extLst>
          </p:cNvPr>
          <p:cNvSpPr txBox="1"/>
          <p:nvPr userDrawn="1"/>
        </p:nvSpPr>
        <p:spPr>
          <a:xfrm>
            <a:off x="6990460" y="6547103"/>
            <a:ext cx="1709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C58360-7E0F-43A3-B29F-F2B4CB06C34C}" type="slidenum">
              <a:rPr lang="en-US" sz="1400" smtClean="0"/>
              <a:pPr algn="r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5048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3F971-A21B-4553-9B32-1B9AA0B33A9D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786DE-BF92-4D67-96D9-B989AB886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84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6" r:id="rId2"/>
    <p:sldLayoutId id="2147483707" r:id="rId3"/>
    <p:sldLayoutId id="214748370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07AD45-78C2-4DC4-B89C-1ACE71CB45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533400"/>
            <a:ext cx="9144000" cy="533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Business Documents and Technology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identify the four steps to document creation and to be able to compare positive, negative and persuasive messages.</a:t>
            </a:r>
          </a:p>
          <a:p>
            <a:r>
              <a:rPr lang="en-US" dirty="0"/>
              <a:t>To understand the formatting procedures for letters, memorandums and business reports.</a:t>
            </a:r>
          </a:p>
          <a:p>
            <a:r>
              <a:rPr lang="en-US" dirty="0"/>
              <a:t>To understand the technology procedures used in business.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Menu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90763" indent="0">
              <a:spcAft>
                <a:spcPts val="2000"/>
              </a:spcAft>
              <a:buNone/>
            </a:pPr>
            <a:r>
              <a:rPr lang="en-US" dirty="0"/>
              <a:t>Business Documents </a:t>
            </a:r>
          </a:p>
          <a:p>
            <a:pPr marL="2290763" indent="0">
              <a:spcAft>
                <a:spcPts val="2000"/>
              </a:spcAft>
              <a:buNone/>
            </a:pPr>
            <a:r>
              <a:rPr lang="en-US" dirty="0"/>
              <a:t>Technology </a:t>
            </a:r>
          </a:p>
        </p:txBody>
      </p:sp>
      <p:sp>
        <p:nvSpPr>
          <p:cNvPr id="8" name="Chevron 7" descr="Button link to Technology segment. ">
            <a:hlinkClick r:id="rId3" action="ppaction://hlinksldjump"/>
          </p:cNvPr>
          <p:cNvSpPr/>
          <p:nvPr/>
        </p:nvSpPr>
        <p:spPr>
          <a:xfrm>
            <a:off x="1828800" y="2133600"/>
            <a:ext cx="847627" cy="381787"/>
          </a:xfrm>
          <a:prstGeom prst="chevron">
            <a:avLst/>
          </a:prstGeom>
          <a:solidFill>
            <a:srgbClr val="645268"/>
          </a:solidFill>
          <a:ln>
            <a:solidFill>
              <a:srgbClr val="645268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hevron 12" descr="Button link to Business Documents segment. ">
            <a:hlinkClick r:id="rId4" action="ppaction://hlinksldjump"/>
          </p:cNvPr>
          <p:cNvSpPr/>
          <p:nvPr/>
        </p:nvSpPr>
        <p:spPr>
          <a:xfrm>
            <a:off x="1828801" y="1371600"/>
            <a:ext cx="847627" cy="381787"/>
          </a:xfrm>
          <a:prstGeom prst="chevron">
            <a:avLst/>
          </a:prstGeom>
          <a:solidFill>
            <a:srgbClr val="645268"/>
          </a:solidFill>
          <a:ln>
            <a:solidFill>
              <a:srgbClr val="645268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186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83DBD6-42E0-465D-AFFA-5ACD4369D1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533400"/>
            <a:ext cx="9144000" cy="533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Business Documents</a:t>
            </a:r>
          </a:p>
        </p:txBody>
      </p:sp>
    </p:spTree>
    <p:extLst>
      <p:ext uri="{BB962C8B-B14F-4D97-AF65-F5344CB8AC3E}">
        <p14:creationId xmlns:p14="http://schemas.microsoft.com/office/powerpoint/2010/main" val="269067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to Document Creation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plan</a:t>
            </a:r>
          </a:p>
          <a:p>
            <a:pPr lvl="2"/>
            <a:r>
              <a:rPr lang="en-US" dirty="0"/>
              <a:t>gather information</a:t>
            </a:r>
          </a:p>
          <a:p>
            <a:pPr lvl="2"/>
            <a:r>
              <a:rPr lang="en-US" dirty="0"/>
              <a:t>conduct research</a:t>
            </a:r>
          </a:p>
          <a:p>
            <a:pPr lvl="2"/>
            <a:r>
              <a:rPr lang="en-US" dirty="0"/>
              <a:t>outline</a:t>
            </a:r>
          </a:p>
          <a:p>
            <a:pPr lvl="1"/>
            <a:r>
              <a:rPr lang="en-US" dirty="0"/>
              <a:t>write</a:t>
            </a:r>
          </a:p>
          <a:p>
            <a:pPr lvl="2"/>
            <a:r>
              <a:rPr lang="en-US" dirty="0"/>
              <a:t>create the first draft</a:t>
            </a:r>
            <a:br>
              <a:rPr lang="en-US" dirty="0"/>
            </a:br>
            <a:r>
              <a:rPr lang="en-US" dirty="0"/>
              <a:t>of the document</a:t>
            </a:r>
          </a:p>
        </p:txBody>
      </p:sp>
      <p:pic>
        <p:nvPicPr>
          <p:cNvPr id="2" name="Picture 2" descr="Image of papers laid out on a table and people looking at them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1453980"/>
            <a:ext cx="3200400" cy="245864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to Document Creation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revise</a:t>
            </a:r>
          </a:p>
          <a:p>
            <a:pPr lvl="2"/>
            <a:r>
              <a:rPr lang="en-US" dirty="0"/>
              <a:t>check the layout and format</a:t>
            </a:r>
          </a:p>
          <a:p>
            <a:pPr lvl="2"/>
            <a:r>
              <a:rPr lang="en-US" dirty="0"/>
              <a:t>check for technical errors</a:t>
            </a:r>
          </a:p>
          <a:p>
            <a:pPr lvl="2"/>
            <a:r>
              <a:rPr lang="en-US" dirty="0"/>
              <a:t>make corrections</a:t>
            </a:r>
          </a:p>
          <a:p>
            <a:pPr lvl="1"/>
            <a:r>
              <a:rPr lang="en-US" dirty="0"/>
              <a:t>edit</a:t>
            </a:r>
          </a:p>
          <a:p>
            <a:pPr lvl="2"/>
            <a:r>
              <a:rPr lang="en-US" dirty="0"/>
              <a:t>perform a final spelling/grammar check</a:t>
            </a:r>
          </a:p>
          <a:p>
            <a:pPr lvl="2"/>
            <a:r>
              <a:rPr lang="en-US" dirty="0"/>
              <a:t>make corrections</a:t>
            </a:r>
          </a:p>
          <a:p>
            <a:pPr lvl="2"/>
            <a:r>
              <a:rPr lang="en-US" dirty="0"/>
              <a:t>finalize</a:t>
            </a:r>
          </a:p>
        </p:txBody>
      </p:sp>
      <p:pic>
        <p:nvPicPr>
          <p:cNvPr id="2" name="Picture 2" descr="Image of a person using a red pen to correct a paper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4395712"/>
            <a:ext cx="2868521" cy="215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04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Writing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knowing the purpose (why) and the subject (who) of the document being created</a:t>
            </a:r>
          </a:p>
          <a:p>
            <a:pPr lvl="1"/>
            <a:r>
              <a:rPr lang="en-US" dirty="0"/>
              <a:t>always focusing on the receiver and show empathy</a:t>
            </a:r>
          </a:p>
          <a:p>
            <a:pPr lvl="1"/>
            <a:r>
              <a:rPr lang="en-US" dirty="0"/>
              <a:t>keeping it simple, rather than being wordy or technical</a:t>
            </a:r>
          </a:p>
          <a:p>
            <a:pPr lvl="1"/>
            <a:r>
              <a:rPr lang="en-US" dirty="0"/>
              <a:t>ensuring the message is understandable and concise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Writing Skills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demonstrated by:</a:t>
            </a:r>
          </a:p>
          <a:p>
            <a:pPr lvl="1"/>
            <a:r>
              <a:rPr lang="en-US" dirty="0"/>
              <a:t>sending messages promptly</a:t>
            </a:r>
          </a:p>
          <a:p>
            <a:pPr lvl="1"/>
            <a:r>
              <a:rPr lang="en-US" dirty="0"/>
              <a:t>using quality paper</a:t>
            </a:r>
          </a:p>
          <a:p>
            <a:pPr lvl="1"/>
            <a:r>
              <a:rPr lang="en-US" dirty="0"/>
              <a:t>ensuring accurate formatting of documents</a:t>
            </a:r>
          </a:p>
          <a:p>
            <a:pPr lvl="1"/>
            <a:r>
              <a:rPr lang="en-US" dirty="0"/>
              <a:t>using high printing quality</a:t>
            </a:r>
          </a:p>
          <a:p>
            <a:pPr lvl="1"/>
            <a:r>
              <a:rPr lang="en-US" dirty="0"/>
              <a:t>checking for and removing all misspellings and grammatical errors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Messages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positive</a:t>
            </a:r>
          </a:p>
          <a:p>
            <a:pPr lvl="1"/>
            <a:r>
              <a:rPr lang="en-US" dirty="0"/>
              <a:t>negative</a:t>
            </a:r>
          </a:p>
          <a:p>
            <a:pPr lvl="1"/>
            <a:r>
              <a:rPr lang="en-US" dirty="0"/>
              <a:t>persuasive</a:t>
            </a:r>
          </a:p>
        </p:txBody>
      </p:sp>
      <p:pic>
        <p:nvPicPr>
          <p:cNvPr id="2" name="Picture 2" descr="Image of two people looking at a clipboard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1470508"/>
            <a:ext cx="3694839" cy="24651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0017" y="5845314"/>
            <a:ext cx="8523153" cy="707886"/>
          </a:xfrm>
          <a:prstGeom prst="rect">
            <a:avLst/>
          </a:prstGeom>
          <a:noFill/>
          <a:ln>
            <a:solidFill>
              <a:srgbClr val="645268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/>
              <a:t>Important: Always make sure the type of message matches the response the receiver is looking for.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Messages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also known as goodwill messages</a:t>
            </a:r>
          </a:p>
          <a:p>
            <a:r>
              <a:rPr lang="en-US" dirty="0"/>
              <a:t>Are thoughtful messages intended to generate feelings of support and approval</a:t>
            </a:r>
          </a:p>
          <a:p>
            <a:pPr lvl="1"/>
            <a:r>
              <a:rPr lang="en-US" dirty="0"/>
              <a:t>usually bearing good or neutral news</a:t>
            </a:r>
          </a:p>
          <a:p>
            <a:r>
              <a:rPr lang="en-US" dirty="0"/>
              <a:t>Are designed to create a favorable impression of the writer and his/her company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congratulations, appreciation and acceptance messages, job offers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Messages 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be written using the direct approach</a:t>
            </a:r>
          </a:p>
          <a:p>
            <a:pPr lvl="1"/>
            <a:r>
              <a:rPr lang="en-US" dirty="0"/>
              <a:t>straightforward strategy which leads with the main point</a:t>
            </a:r>
          </a:p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opening</a:t>
            </a:r>
          </a:p>
          <a:p>
            <a:pPr lvl="2"/>
            <a:r>
              <a:rPr lang="en-US" dirty="0"/>
              <a:t>announce information</a:t>
            </a:r>
          </a:p>
          <a:p>
            <a:pPr lvl="1"/>
            <a:r>
              <a:rPr lang="en-US" dirty="0"/>
              <a:t>explanation</a:t>
            </a:r>
          </a:p>
          <a:p>
            <a:pPr lvl="2"/>
            <a:r>
              <a:rPr lang="en-US" dirty="0"/>
              <a:t>present details and supporting information</a:t>
            </a:r>
          </a:p>
          <a:p>
            <a:pPr lvl="1"/>
            <a:r>
              <a:rPr lang="en-US" dirty="0"/>
              <a:t>close</a:t>
            </a:r>
          </a:p>
          <a:p>
            <a:pPr lvl="2"/>
            <a:r>
              <a:rPr lang="en-US" dirty="0"/>
              <a:t>build goodwill by being sincere and friendly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Negative Messages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messages bearing bad news</a:t>
            </a:r>
          </a:p>
          <a:p>
            <a:r>
              <a:rPr lang="en-US" dirty="0"/>
              <a:t>Can create a bad impression of the writer and his/her company</a:t>
            </a:r>
          </a:p>
          <a:p>
            <a:r>
              <a:rPr lang="en-US" dirty="0"/>
              <a:t>Must be worded sensitively using positive rather than negative words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order/credit refusal</a:t>
            </a:r>
          </a:p>
          <a:p>
            <a:pPr lvl="1"/>
            <a:r>
              <a:rPr lang="en-US" dirty="0"/>
              <a:t>employment denials</a:t>
            </a:r>
          </a:p>
          <a:p>
            <a:pPr lvl="1"/>
            <a:r>
              <a:rPr lang="en-US" dirty="0"/>
              <a:t>poor evaluation/termination messages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Negative Messages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be written using the indirect approach</a:t>
            </a:r>
          </a:p>
          <a:p>
            <a:pPr lvl="1"/>
            <a:r>
              <a:rPr lang="en-US" dirty="0"/>
              <a:t>subtle strategy which leads with explanation and reasoning</a:t>
            </a:r>
          </a:p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opening</a:t>
            </a:r>
          </a:p>
          <a:p>
            <a:pPr lvl="2"/>
            <a:r>
              <a:rPr lang="en-US" dirty="0"/>
              <a:t>use buffer— gentle openings providing a cushion before bad news is presented</a:t>
            </a:r>
          </a:p>
          <a:p>
            <a:pPr lvl="1"/>
            <a:r>
              <a:rPr lang="en-US" dirty="0"/>
              <a:t>explanation</a:t>
            </a:r>
          </a:p>
          <a:p>
            <a:pPr lvl="2"/>
            <a:r>
              <a:rPr lang="en-US" dirty="0"/>
              <a:t>provide information and logical reasoning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Negative Messages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negative Information</a:t>
            </a:r>
          </a:p>
          <a:p>
            <a:pPr lvl="2"/>
            <a:r>
              <a:rPr lang="en-US" dirty="0"/>
              <a:t>relate explanation to decision</a:t>
            </a:r>
          </a:p>
          <a:p>
            <a:pPr lvl="2"/>
            <a:r>
              <a:rPr lang="en-US" dirty="0"/>
              <a:t>provide alternatives if available</a:t>
            </a:r>
          </a:p>
          <a:p>
            <a:pPr lvl="1"/>
            <a:r>
              <a:rPr lang="en-US" dirty="0"/>
              <a:t>close</a:t>
            </a:r>
          </a:p>
          <a:p>
            <a:pPr lvl="2"/>
            <a:r>
              <a:rPr lang="en-US" dirty="0"/>
              <a:t>build goodwill by personalizing and staying away from negative subject</a:t>
            </a:r>
          </a:p>
        </p:txBody>
      </p:sp>
      <p:pic>
        <p:nvPicPr>
          <p:cNvPr id="2" name="Picture 2" descr="Image of a woman looking at the camera ripping a paper in half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4343290"/>
            <a:ext cx="3352800" cy="223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99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Persuasive Messages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designed to make the reader want to take action immediately</a:t>
            </a:r>
          </a:p>
          <a:p>
            <a:r>
              <a:rPr lang="en-US" dirty="0"/>
              <a:t>Must contain interesting and persuasive information</a:t>
            </a:r>
          </a:p>
          <a:p>
            <a:r>
              <a:rPr lang="en-US" dirty="0"/>
              <a:t>Should be written using an indirect approach</a:t>
            </a:r>
          </a:p>
          <a:p>
            <a:pPr lvl="1"/>
            <a:r>
              <a:rPr lang="en-US" dirty="0"/>
              <a:t>gain attention in the beginning then proceed with explanation and main point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sales messages, requests and collection messages, application cover letters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Formatting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equal margins</a:t>
            </a:r>
          </a:p>
          <a:p>
            <a:pPr lvl="2"/>
            <a:r>
              <a:rPr lang="en-US" dirty="0"/>
              <a:t>usually the default margins set by the word processor</a:t>
            </a:r>
          </a:p>
          <a:p>
            <a:pPr lvl="2"/>
            <a:r>
              <a:rPr lang="en-US" dirty="0"/>
              <a:t>one-inch side, top and bottom margins, if not set</a:t>
            </a:r>
          </a:p>
          <a:p>
            <a:pPr lvl="2"/>
            <a:r>
              <a:rPr lang="en-US" dirty="0"/>
              <a:t>side margins can be increased for short letters</a:t>
            </a:r>
          </a:p>
        </p:txBody>
      </p:sp>
      <p:pic>
        <p:nvPicPr>
          <p:cNvPr id="5122" name="Picture 2" descr="Image of a letter template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4316" y="4343400"/>
            <a:ext cx="3155367" cy="220370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Formatting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text alignment options</a:t>
            </a:r>
          </a:p>
          <a:p>
            <a:pPr lvl="2"/>
            <a:r>
              <a:rPr lang="en-US" dirty="0"/>
              <a:t>all text aligned on the left side with a jagged right side</a:t>
            </a:r>
          </a:p>
          <a:p>
            <a:pPr lvl="3"/>
            <a:r>
              <a:rPr lang="en-US" dirty="0"/>
              <a:t>preferred by most companies</a:t>
            </a:r>
          </a:p>
          <a:p>
            <a:pPr lvl="3"/>
            <a:r>
              <a:rPr lang="en-US" dirty="0"/>
              <a:t>gives more personal appearance</a:t>
            </a:r>
          </a:p>
          <a:p>
            <a:pPr lvl="2"/>
            <a:r>
              <a:rPr lang="en-US" dirty="0"/>
              <a:t>justified with left and right sides being aligned</a:t>
            </a:r>
          </a:p>
          <a:p>
            <a:pPr lvl="3"/>
            <a:r>
              <a:rPr lang="en-US" dirty="0"/>
              <a:t>gives a computer-generated appearance</a:t>
            </a:r>
          </a:p>
        </p:txBody>
      </p:sp>
    </p:spTree>
    <p:extLst>
      <p:ext uri="{BB962C8B-B14F-4D97-AF65-F5344CB8AC3E}">
        <p14:creationId xmlns:p14="http://schemas.microsoft.com/office/powerpoint/2010/main" val="1400530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Formatting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spacing</a:t>
            </a:r>
          </a:p>
          <a:p>
            <a:pPr lvl="2"/>
            <a:r>
              <a:rPr lang="en-US" dirty="0"/>
              <a:t>once after a period, question mark, colon or exclamation point</a:t>
            </a:r>
          </a:p>
          <a:p>
            <a:pPr lvl="2"/>
            <a:r>
              <a:rPr lang="en-US" dirty="0"/>
              <a:t>once after a comma or semicolon</a:t>
            </a:r>
          </a:p>
          <a:p>
            <a:pPr lvl="2"/>
            <a:r>
              <a:rPr lang="en-US" dirty="0"/>
              <a:t>once after a period following an initial or abbreviation</a:t>
            </a:r>
          </a:p>
          <a:p>
            <a:pPr lvl="1"/>
            <a:r>
              <a:rPr lang="en-US" dirty="0"/>
              <a:t>mixed punctuation</a:t>
            </a:r>
          </a:p>
          <a:p>
            <a:pPr lvl="2"/>
            <a:r>
              <a:rPr lang="en-US" dirty="0"/>
              <a:t>colon after salutation</a:t>
            </a:r>
          </a:p>
          <a:p>
            <a:pPr lvl="2"/>
            <a:r>
              <a:rPr lang="en-US" dirty="0"/>
              <a:t>comma after the complimentary close</a:t>
            </a:r>
          </a:p>
          <a:p>
            <a:pPr lvl="2"/>
            <a:r>
              <a:rPr lang="en-US" dirty="0"/>
              <a:t>see block letter example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Block Format</a:t>
            </a:r>
          </a:p>
        </p:txBody>
      </p:sp>
      <p:pic>
        <p:nvPicPr>
          <p:cNvPr id="4" name="Picture 3" descr="Image of the Standard Block Format of a business letter. ">
            <a:extLst>
              <a:ext uri="{FF2B5EF4-FFF2-40B4-BE49-F238E27FC236}">
                <a16:creationId xmlns:a16="http://schemas.microsoft.com/office/drawing/2014/main" id="{7AC9ACED-53EF-4039-B1C0-6369EF94C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1447800"/>
            <a:ext cx="7677150" cy="4911606"/>
          </a:xfrm>
          <a:prstGeom prst="rect">
            <a:avLst/>
          </a:prstGeom>
        </p:spPr>
      </p:pic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9103655" y="1337930"/>
            <a:ext cx="3469345" cy="5251703"/>
          </a:xfrm>
        </p:spPr>
        <p:txBody>
          <a:bodyPr/>
          <a:lstStyle/>
          <a:p>
            <a:r>
              <a:rPr lang="en-US" sz="2000" dirty="0"/>
              <a:t>Image on the slide of the Standard Block Format of a business letter. Key elements in the Standard Block Format include:</a:t>
            </a:r>
          </a:p>
          <a:p>
            <a:pPr lvl="1"/>
            <a:r>
              <a:rPr lang="en-US" sz="2000" dirty="0"/>
              <a:t>includes a date line, inside address, salutation, the body, complimentary close, signature block and reference initials</a:t>
            </a:r>
          </a:p>
          <a:p>
            <a:pPr lvl="1"/>
            <a:r>
              <a:rPr lang="en-US" sz="2000" dirty="0"/>
              <a:t>all elements and paragraphs are left aligned</a:t>
            </a:r>
          </a:p>
          <a:p>
            <a:pPr lvl="1"/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Modified Block Format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D325D1-D624-4888-9588-14D0318CF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99" y="1508743"/>
            <a:ext cx="7832601" cy="4995596"/>
          </a:xfrm>
          <a:prstGeom prst="rect">
            <a:avLst/>
          </a:prstGeom>
        </p:spPr>
      </p:pic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9103657" y="1359655"/>
            <a:ext cx="4002744" cy="5293773"/>
          </a:xfrm>
        </p:spPr>
        <p:txBody>
          <a:bodyPr/>
          <a:lstStyle/>
          <a:p>
            <a:r>
              <a:rPr lang="en-US" sz="2000" dirty="0"/>
              <a:t>Image on the slide of the Modified Block Format of a business letter. Key elements in the Standard Block Format include:</a:t>
            </a:r>
          </a:p>
          <a:p>
            <a:pPr lvl="1"/>
            <a:r>
              <a:rPr lang="en-US" sz="2000" dirty="0"/>
              <a:t>includes a date line, inside address, salutation, the body, complimentary close, signature block and reference initials</a:t>
            </a:r>
          </a:p>
          <a:p>
            <a:pPr lvl="1"/>
            <a:r>
              <a:rPr lang="en-US" sz="2000" dirty="0"/>
              <a:t>the date line, complimentary close and signature block are center aligned</a:t>
            </a:r>
          </a:p>
          <a:p>
            <a:pPr lvl="1"/>
            <a:r>
              <a:rPr lang="en-US" sz="2000" dirty="0"/>
              <a:t>all other elements are left aligned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1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Memorandum Format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used for intra-company communication</a:t>
            </a:r>
          </a:p>
        </p:txBody>
      </p:sp>
      <p:pic>
        <p:nvPicPr>
          <p:cNvPr id="7" name="Picture 6" descr="Image of a example of a memorandum. 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7875" y="2514600"/>
            <a:ext cx="4713884" cy="358537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a Business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title page</a:t>
            </a:r>
          </a:p>
          <a:p>
            <a:pPr lvl="1"/>
            <a:r>
              <a:rPr lang="en-US" dirty="0"/>
              <a:t>letter or memo of transmittal</a:t>
            </a:r>
          </a:p>
          <a:p>
            <a:pPr lvl="1"/>
            <a:r>
              <a:rPr lang="en-US" dirty="0"/>
              <a:t>table of contents</a:t>
            </a:r>
          </a:p>
          <a:p>
            <a:pPr lvl="1"/>
            <a:r>
              <a:rPr lang="en-US" dirty="0"/>
              <a:t>table of figures</a:t>
            </a:r>
          </a:p>
          <a:p>
            <a:pPr lvl="1"/>
            <a:r>
              <a:rPr lang="en-US" dirty="0"/>
              <a:t>executive summary</a:t>
            </a:r>
          </a:p>
          <a:p>
            <a:pPr lvl="1"/>
            <a:r>
              <a:rPr lang="en-US" dirty="0"/>
              <a:t>report text</a:t>
            </a:r>
          </a:p>
          <a:p>
            <a:pPr lvl="2"/>
            <a:r>
              <a:rPr lang="en-US" dirty="0"/>
              <a:t>introduction</a:t>
            </a:r>
          </a:p>
          <a:p>
            <a:pPr lvl="2"/>
            <a:r>
              <a:rPr lang="en-US" dirty="0"/>
              <a:t>body</a:t>
            </a:r>
          </a:p>
          <a:p>
            <a:pPr lvl="2"/>
            <a:r>
              <a:rPr lang="en-US" dirty="0"/>
              <a:t>conclusion</a:t>
            </a:r>
          </a:p>
          <a:p>
            <a:pPr lvl="1"/>
            <a:r>
              <a:rPr lang="en-US" dirty="0"/>
              <a:t>citations/bibliography</a:t>
            </a:r>
          </a:p>
          <a:p>
            <a:pPr lvl="1"/>
            <a:r>
              <a:rPr lang="en-US" dirty="0"/>
              <a:t>appendices</a:t>
            </a:r>
          </a:p>
        </p:txBody>
      </p:sp>
      <p:pic>
        <p:nvPicPr>
          <p:cNvPr id="6146" name="Picture 2" descr="Image of a person holding a board with various graphs and charts on it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2412" y="3429000"/>
            <a:ext cx="3425788" cy="228564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Business Report Heading Formats</a:t>
            </a:r>
          </a:p>
        </p:txBody>
      </p:sp>
      <p:pic>
        <p:nvPicPr>
          <p:cNvPr id="7" name="Content Placeholder 6" descr="Image of a business report format.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800" y="1299369"/>
            <a:ext cx="4495800" cy="520065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in Written Documents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Allows:</a:t>
            </a:r>
          </a:p>
          <a:p>
            <a:pPr lvl="1"/>
            <a:r>
              <a:rPr lang="en-US" dirty="0"/>
              <a:t>data to be presented in a simplified way by using graphics </a:t>
            </a:r>
          </a:p>
          <a:p>
            <a:pPr lvl="2"/>
            <a:r>
              <a:rPr lang="en-US" dirty="0"/>
              <a:t>graphics should only be used to explain and clarify difficult data, not for enhancement purposes</a:t>
            </a:r>
          </a:p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tables</a:t>
            </a:r>
          </a:p>
          <a:p>
            <a:pPr lvl="1"/>
            <a:r>
              <a:rPr lang="en-US" dirty="0"/>
              <a:t>charts</a:t>
            </a:r>
          </a:p>
          <a:p>
            <a:pPr lvl="1"/>
            <a:r>
              <a:rPr lang="en-US" dirty="0"/>
              <a:t>maps</a:t>
            </a:r>
          </a:p>
          <a:p>
            <a:pPr lvl="1"/>
            <a:r>
              <a:rPr lang="en-US" dirty="0"/>
              <a:t>diagrams</a:t>
            </a:r>
          </a:p>
          <a:p>
            <a:pPr lvl="1"/>
            <a:r>
              <a:rPr lang="en-US" dirty="0"/>
              <a:t>flowcharts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in Written Documents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be inserted into text after their introduction</a:t>
            </a:r>
          </a:p>
          <a:p>
            <a:pPr lvl="1"/>
            <a:r>
              <a:rPr lang="en-US" dirty="0"/>
              <a:t>there should be written sentences immediately before or after the graphic to summarize its meaning</a:t>
            </a:r>
          </a:p>
          <a:p>
            <a:r>
              <a:rPr lang="en-US" dirty="0"/>
              <a:t>Do not simply state the figure number and title</a:t>
            </a:r>
          </a:p>
        </p:txBody>
      </p:sp>
      <p:pic>
        <p:nvPicPr>
          <p:cNvPr id="8" name="Picture 7" descr="Link to Main Menu. 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6912" y="6136259"/>
            <a:ext cx="950976" cy="71323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4777B5-6D9A-4C83-9617-6FEA603C1FD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2173499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essential for businesses of all types to regulate and optimize business functions and communications </a:t>
            </a:r>
          </a:p>
          <a:p>
            <a:r>
              <a:rPr lang="en-US" dirty="0"/>
              <a:t>Helps businesses operate more efficiently and effectively</a:t>
            </a:r>
          </a:p>
        </p:txBody>
      </p:sp>
      <p:pic>
        <p:nvPicPr>
          <p:cNvPr id="7170" name="Picture 2" descr="Image of people around a table all on some type of technology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8600" y="3810000"/>
            <a:ext cx="3852864" cy="248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626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in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 </a:t>
            </a:r>
          </a:p>
          <a:p>
            <a:pPr lvl="1"/>
            <a:r>
              <a:rPr lang="en-US" dirty="0"/>
              <a:t>Internet</a:t>
            </a:r>
          </a:p>
          <a:p>
            <a:pPr lvl="1"/>
            <a:r>
              <a:rPr lang="en-US" dirty="0"/>
              <a:t>wireless communications </a:t>
            </a:r>
          </a:p>
          <a:p>
            <a:pPr lvl="2"/>
            <a:r>
              <a:rPr lang="en-US" dirty="0"/>
              <a:t>phone systems, fax machines, e-mail, instant message, videoconferencing, etc. </a:t>
            </a:r>
          </a:p>
          <a:p>
            <a:pPr lvl="1"/>
            <a:r>
              <a:rPr lang="en-US" dirty="0"/>
              <a:t>computer networking </a:t>
            </a:r>
          </a:p>
          <a:p>
            <a:pPr lvl="2"/>
            <a:r>
              <a:rPr lang="en-US" dirty="0"/>
              <a:t>local area network (LAN)</a:t>
            </a:r>
          </a:p>
          <a:p>
            <a:pPr lvl="3"/>
            <a:r>
              <a:rPr lang="en-US" dirty="0"/>
              <a:t>school computer lab or business offices</a:t>
            </a:r>
          </a:p>
          <a:p>
            <a:pPr lvl="2"/>
            <a:r>
              <a:rPr lang="en-US" dirty="0"/>
              <a:t>wide area network (WAN)</a:t>
            </a:r>
          </a:p>
          <a:p>
            <a:pPr lvl="3"/>
            <a:r>
              <a:rPr lang="en-US" dirty="0"/>
              <a:t>has two or more interconnected LANs</a:t>
            </a:r>
          </a:p>
          <a:p>
            <a:pPr lvl="2"/>
            <a:r>
              <a:rPr lang="en-US" dirty="0"/>
              <a:t>metropolitan area network (MAN) </a:t>
            </a:r>
          </a:p>
          <a:p>
            <a:pPr lvl="3"/>
            <a:r>
              <a:rPr lang="en-US" dirty="0"/>
              <a:t>serves a town or city</a:t>
            </a:r>
          </a:p>
        </p:txBody>
      </p:sp>
    </p:spTree>
    <p:extLst>
      <p:ext uri="{BB962C8B-B14F-4D97-AF65-F5344CB8AC3E}">
        <p14:creationId xmlns:p14="http://schemas.microsoft.com/office/powerpoint/2010/main" val="9573548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Methods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calling</a:t>
            </a:r>
          </a:p>
          <a:p>
            <a:pPr lvl="1"/>
            <a:r>
              <a:rPr lang="en-US" dirty="0"/>
              <a:t>e-mail</a:t>
            </a:r>
          </a:p>
          <a:p>
            <a:pPr lvl="1"/>
            <a:r>
              <a:rPr lang="en-US" dirty="0"/>
              <a:t>faxing</a:t>
            </a:r>
          </a:p>
        </p:txBody>
      </p:sp>
      <p:pic>
        <p:nvPicPr>
          <p:cNvPr id="8194" name="Picture 2" descr="Image of a person on a face chat on her computer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400" y="2667000"/>
            <a:ext cx="4189513" cy="279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39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Procedures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/>
              <a:t>Include: </a:t>
            </a:r>
          </a:p>
          <a:p>
            <a:pPr lvl="1"/>
            <a:r>
              <a:rPr lang="en-US" sz="2700" dirty="0"/>
              <a:t>prepare </a:t>
            </a:r>
          </a:p>
          <a:p>
            <a:pPr lvl="2"/>
            <a:r>
              <a:rPr lang="en-US" dirty="0"/>
              <a:t>write down key points</a:t>
            </a:r>
          </a:p>
          <a:p>
            <a:pPr lvl="1"/>
            <a:r>
              <a:rPr lang="en-US" sz="2700" dirty="0"/>
              <a:t>identify yourself </a:t>
            </a:r>
          </a:p>
          <a:p>
            <a:pPr lvl="2"/>
            <a:r>
              <a:rPr lang="en-US" dirty="0"/>
              <a:t>first and last name, job title if applicable </a:t>
            </a:r>
          </a:p>
          <a:p>
            <a:pPr lvl="1"/>
            <a:r>
              <a:rPr lang="en-US" sz="2700" dirty="0"/>
              <a:t>identify purpose </a:t>
            </a:r>
          </a:p>
          <a:p>
            <a:pPr lvl="2"/>
            <a:r>
              <a:rPr lang="en-US" dirty="0"/>
              <a:t>politely and directly </a:t>
            </a:r>
          </a:p>
          <a:p>
            <a:pPr lvl="1"/>
            <a:r>
              <a:rPr lang="en-US" sz="2700" dirty="0"/>
              <a:t>take time to listen </a:t>
            </a:r>
          </a:p>
          <a:p>
            <a:pPr lvl="2"/>
            <a:r>
              <a:rPr lang="en-US" dirty="0"/>
              <a:t>give other party time to ask questions </a:t>
            </a:r>
          </a:p>
          <a:p>
            <a:pPr lvl="1"/>
            <a:r>
              <a:rPr lang="en-US" sz="2700" dirty="0"/>
              <a:t>review</a:t>
            </a:r>
          </a:p>
          <a:p>
            <a:pPr lvl="2"/>
            <a:r>
              <a:rPr lang="en-US" dirty="0"/>
              <a:t>make sure both parties agree on what should happen next, if additional communication is needed set up specific day and time</a:t>
            </a:r>
          </a:p>
        </p:txBody>
      </p:sp>
    </p:spTree>
    <p:extLst>
      <p:ext uri="{BB962C8B-B14F-4D97-AF65-F5344CB8AC3E}">
        <p14:creationId xmlns:p14="http://schemas.microsoft.com/office/powerpoint/2010/main" val="1101059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Log-in Procedure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 </a:t>
            </a:r>
          </a:p>
          <a:p>
            <a:pPr lvl="1"/>
            <a:r>
              <a:rPr lang="en-US" dirty="0"/>
              <a:t>typing in username</a:t>
            </a:r>
          </a:p>
          <a:p>
            <a:pPr lvl="1"/>
            <a:r>
              <a:rPr lang="en-US" dirty="0"/>
              <a:t>typing in password</a:t>
            </a:r>
          </a:p>
          <a:p>
            <a:pPr lvl="1"/>
            <a:r>
              <a:rPr lang="en-US" dirty="0"/>
              <a:t>logging out every time </a:t>
            </a:r>
          </a:p>
        </p:txBody>
      </p:sp>
      <p:pic>
        <p:nvPicPr>
          <p:cNvPr id="9218" name="Picture 2" descr="Image of a person working on a computer with a cup of coffee in their hand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9747" y="3429000"/>
            <a:ext cx="3264505" cy="289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821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Log-in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work computers can include: </a:t>
            </a:r>
          </a:p>
          <a:p>
            <a:pPr lvl="1"/>
            <a:r>
              <a:rPr lang="en-US" dirty="0"/>
              <a:t>always remember username and password </a:t>
            </a:r>
          </a:p>
          <a:p>
            <a:pPr lvl="1"/>
            <a:r>
              <a:rPr lang="en-US" dirty="0"/>
              <a:t>never give out password </a:t>
            </a:r>
          </a:p>
          <a:p>
            <a:pPr lvl="1"/>
            <a:r>
              <a:rPr lang="en-US" dirty="0"/>
              <a:t>reset password routinely</a:t>
            </a:r>
          </a:p>
          <a:p>
            <a:r>
              <a:rPr lang="en-US" dirty="0"/>
              <a:t>Are meant to uphold system security by managing access to files and operations</a:t>
            </a:r>
          </a:p>
        </p:txBody>
      </p:sp>
    </p:spTree>
    <p:extLst>
      <p:ext uri="{BB962C8B-B14F-4D97-AF65-F5344CB8AC3E}">
        <p14:creationId xmlns:p14="http://schemas.microsoft.com/office/powerpoint/2010/main" val="28923613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process of solving or determining a problem or an issue, often involves the process of elimination</a:t>
            </a:r>
          </a:p>
          <a:p>
            <a:pPr lvl="1"/>
            <a:r>
              <a:rPr lang="en-US" dirty="0"/>
              <a:t>identifying the problem by</a:t>
            </a:r>
            <a:br>
              <a:rPr lang="en-US" dirty="0"/>
            </a:br>
            <a:r>
              <a:rPr lang="en-US" dirty="0"/>
              <a:t>first deciding what is not</a:t>
            </a:r>
            <a:br>
              <a:rPr lang="en-US" dirty="0"/>
            </a:br>
            <a:r>
              <a:rPr lang="en-US" dirty="0"/>
              <a:t>wrong in a step-by-step</a:t>
            </a:r>
            <a:br>
              <a:rPr lang="en-US" dirty="0"/>
            </a:br>
            <a:r>
              <a:rPr lang="en-US" dirty="0"/>
              <a:t>manner </a:t>
            </a:r>
          </a:p>
        </p:txBody>
      </p:sp>
      <p:pic>
        <p:nvPicPr>
          <p:cNvPr id="10242" name="Picture 2" descr="Image of a man working on a computer at a desk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2549725"/>
            <a:ext cx="2667000" cy="399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131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 Procedures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 </a:t>
            </a:r>
          </a:p>
          <a:p>
            <a:pPr lvl="1"/>
            <a:r>
              <a:rPr lang="en-US" dirty="0"/>
              <a:t>defining the problem </a:t>
            </a:r>
          </a:p>
          <a:p>
            <a:pPr lvl="1"/>
            <a:r>
              <a:rPr lang="en-US" dirty="0"/>
              <a:t>eliminating possible causes</a:t>
            </a:r>
          </a:p>
          <a:p>
            <a:pPr lvl="1"/>
            <a:r>
              <a:rPr lang="en-US" dirty="0"/>
              <a:t>formulating a hypothesis about the cause </a:t>
            </a:r>
          </a:p>
          <a:p>
            <a:pPr lvl="1"/>
            <a:r>
              <a:rPr lang="en-US" dirty="0"/>
              <a:t>testing hypothesis</a:t>
            </a:r>
          </a:p>
          <a:p>
            <a:pPr lvl="1"/>
            <a:r>
              <a:rPr lang="en-US" dirty="0"/>
              <a:t>solving the problem</a:t>
            </a:r>
          </a:p>
        </p:txBody>
      </p:sp>
    </p:spTree>
    <p:extLst>
      <p:ext uri="{BB962C8B-B14F-4D97-AF65-F5344CB8AC3E}">
        <p14:creationId xmlns:p14="http://schemas.microsoft.com/office/powerpoint/2010/main" val="14264125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the Problem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 determining what is going on</a:t>
            </a:r>
          </a:p>
          <a:p>
            <a:pPr lvl="1"/>
            <a:r>
              <a:rPr lang="en-US" dirty="0"/>
              <a:t>is there an error message</a:t>
            </a:r>
          </a:p>
          <a:p>
            <a:pPr lvl="1"/>
            <a:r>
              <a:rPr lang="en-US" dirty="0"/>
              <a:t>is the screen frozen </a:t>
            </a:r>
          </a:p>
          <a:p>
            <a:pPr lvl="1"/>
            <a:r>
              <a:rPr lang="en-US" dirty="0"/>
              <a:t>has there been a power outage</a:t>
            </a:r>
          </a:p>
          <a:p>
            <a:pPr lvl="1"/>
            <a:r>
              <a:rPr lang="en-US" dirty="0"/>
              <a:t>is there new hardware or software installed </a:t>
            </a:r>
          </a:p>
        </p:txBody>
      </p:sp>
      <p:pic>
        <p:nvPicPr>
          <p:cNvPr id="11266" name="Picture 2" descr="Image of a person looking surprised with a stop please contact supporter sign in front of him. 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0376" y="3782178"/>
            <a:ext cx="3883248" cy="2819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0752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Eliminate Possible Causes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using the facts and evidence to progressively exclude possible causes and identify the root of the problem </a:t>
            </a:r>
          </a:p>
        </p:txBody>
      </p:sp>
      <p:pic>
        <p:nvPicPr>
          <p:cNvPr id="12290" name="Picture 2" descr="Image of a man with his hands behind his head in a room full of technology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0112" y="3429000"/>
            <a:ext cx="4083776" cy="280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352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Formulating &amp; Testing a Hypothesis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Occurs after narrowing down possible problem source </a:t>
            </a:r>
          </a:p>
          <a:p>
            <a:r>
              <a:rPr lang="en-US" dirty="0"/>
              <a:t>Can be done more than once if changing possible causes is required </a:t>
            </a:r>
          </a:p>
        </p:txBody>
      </p:sp>
      <p:pic>
        <p:nvPicPr>
          <p:cNvPr id="13314" name="Picture 2" descr="Image of a man fixing wires in a box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4889" y="3575303"/>
            <a:ext cx="4454221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068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final step in the process</a:t>
            </a:r>
          </a:p>
          <a:p>
            <a:pPr lvl="1"/>
            <a:r>
              <a:rPr lang="en-US" dirty="0"/>
              <a:t>make sure to communicate to all parties that the problem has been fixed </a:t>
            </a:r>
          </a:p>
          <a:p>
            <a:r>
              <a:rPr lang="en-US" dirty="0"/>
              <a:t>Can be done by </a:t>
            </a:r>
          </a:p>
          <a:p>
            <a:pPr lvl="1"/>
            <a:r>
              <a:rPr lang="en-US" dirty="0"/>
              <a:t>researching error messages </a:t>
            </a:r>
          </a:p>
          <a:p>
            <a:pPr lvl="1"/>
            <a:r>
              <a:rPr lang="en-US" dirty="0"/>
              <a:t>breaking larger problems into smaller ones and fixing them one by one</a:t>
            </a:r>
          </a:p>
          <a:p>
            <a:pPr lvl="1"/>
            <a:r>
              <a:rPr lang="en-US" dirty="0"/>
              <a:t>restarting programs or computer</a:t>
            </a:r>
          </a:p>
        </p:txBody>
      </p:sp>
    </p:spTree>
    <p:extLst>
      <p:ext uri="{BB962C8B-B14F-4D97-AF65-F5344CB8AC3E}">
        <p14:creationId xmlns:p14="http://schemas.microsoft.com/office/powerpoint/2010/main" val="37609119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Technology Safety &amp; Security Policies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 concern: </a:t>
            </a:r>
          </a:p>
          <a:p>
            <a:pPr lvl="1"/>
            <a:r>
              <a:rPr lang="en-US" dirty="0"/>
              <a:t>computer and software use</a:t>
            </a:r>
          </a:p>
          <a:p>
            <a:pPr lvl="1"/>
            <a:r>
              <a:rPr lang="en-US" dirty="0"/>
              <a:t>e-mail</a:t>
            </a:r>
          </a:p>
          <a:p>
            <a:pPr lvl="1"/>
            <a:r>
              <a:rPr lang="en-US" dirty="0"/>
              <a:t>Internet</a:t>
            </a:r>
          </a:p>
          <a:p>
            <a:pPr lvl="1"/>
            <a:r>
              <a:rPr lang="en-US" dirty="0"/>
              <a:t>instant messaging</a:t>
            </a:r>
          </a:p>
          <a:p>
            <a:pPr lvl="1"/>
            <a:r>
              <a:rPr lang="en-US" dirty="0"/>
              <a:t>blogs and personal</a:t>
            </a:r>
            <a:br>
              <a:rPr lang="en-US" dirty="0"/>
            </a:br>
            <a:r>
              <a:rPr lang="en-US" dirty="0"/>
              <a:t>posting</a:t>
            </a:r>
          </a:p>
          <a:p>
            <a:pPr lvl="1"/>
            <a:r>
              <a:rPr lang="en-US" dirty="0"/>
              <a:t>cell phone</a:t>
            </a:r>
          </a:p>
          <a:p>
            <a:pPr lvl="1"/>
            <a:r>
              <a:rPr lang="en-US" dirty="0"/>
              <a:t>portable computing device </a:t>
            </a:r>
          </a:p>
          <a:p>
            <a:pPr lvl="1"/>
            <a:r>
              <a:rPr lang="en-US" dirty="0"/>
              <a:t>camera phone </a:t>
            </a:r>
          </a:p>
        </p:txBody>
      </p:sp>
      <p:pic>
        <p:nvPicPr>
          <p:cNvPr id="14338" name="Picture 2" descr="Image of a man and woman looking at a computer screen at a desk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9082" y="2362200"/>
            <a:ext cx="354053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212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Technology Safety &amp; Security Policies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protect business by:</a:t>
            </a:r>
          </a:p>
          <a:p>
            <a:pPr lvl="1"/>
            <a:r>
              <a:rPr lang="en-US" dirty="0"/>
              <a:t>protecting trade secrets </a:t>
            </a:r>
          </a:p>
          <a:p>
            <a:pPr lvl="1"/>
            <a:r>
              <a:rPr lang="en-US" dirty="0"/>
              <a:t>protecting employer, customer and employee privacy</a:t>
            </a:r>
          </a:p>
          <a:p>
            <a:pPr lvl="1"/>
            <a:r>
              <a:rPr lang="en-US" dirty="0"/>
              <a:t>managing electronic documents and tools </a:t>
            </a:r>
          </a:p>
          <a:p>
            <a:pPr lvl="1"/>
            <a:r>
              <a:rPr lang="en-US" dirty="0"/>
              <a:t>limiting liability for employee misconduct</a:t>
            </a:r>
          </a:p>
          <a:p>
            <a:pPr lvl="1"/>
            <a:r>
              <a:rPr lang="en-US" dirty="0"/>
              <a:t>conserving company resources </a:t>
            </a:r>
          </a:p>
          <a:p>
            <a:pPr lvl="1"/>
            <a:r>
              <a:rPr lang="en-US" dirty="0"/>
              <a:t>preventing e-harassment</a:t>
            </a:r>
          </a:p>
        </p:txBody>
      </p:sp>
    </p:spTree>
    <p:extLst>
      <p:ext uri="{BB962C8B-B14F-4D97-AF65-F5344CB8AC3E}">
        <p14:creationId xmlns:p14="http://schemas.microsoft.com/office/powerpoint/2010/main" val="41687988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Technology Safety &amp; Security Policies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Usually include information stating: </a:t>
            </a:r>
          </a:p>
          <a:p>
            <a:pPr lvl="1"/>
            <a:r>
              <a:rPr lang="en-US" dirty="0"/>
              <a:t>do not give out passwords</a:t>
            </a:r>
          </a:p>
          <a:p>
            <a:pPr lvl="1"/>
            <a:r>
              <a:rPr lang="en-US" dirty="0"/>
              <a:t>always log out</a:t>
            </a:r>
          </a:p>
          <a:p>
            <a:pPr lvl="1"/>
            <a:r>
              <a:rPr lang="en-US" dirty="0"/>
              <a:t>never visit unprotected web pages </a:t>
            </a:r>
          </a:p>
          <a:p>
            <a:pPr lvl="1"/>
            <a:r>
              <a:rPr lang="en-US" dirty="0"/>
              <a:t>keep personal information off company computers</a:t>
            </a:r>
          </a:p>
        </p:txBody>
      </p:sp>
      <p:pic>
        <p:nvPicPr>
          <p:cNvPr id="1026" name="Picture 2" descr="Image of a sticky note that says password 123456 stuck to a computer screen. 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6200" y="3900216"/>
            <a:ext cx="3886557" cy="259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931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Ergonomic Techniques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Deal with designing and arranging equipment so people can use technology easily and safely </a:t>
            </a:r>
          </a:p>
          <a:p>
            <a:r>
              <a:rPr lang="en-US" dirty="0"/>
              <a:t>Can include guidelines for safe computer use, gaming, smartphones, tablets, etc.</a:t>
            </a:r>
          </a:p>
        </p:txBody>
      </p:sp>
    </p:spTree>
    <p:extLst>
      <p:ext uri="{BB962C8B-B14F-4D97-AF65-F5344CB8AC3E}">
        <p14:creationId xmlns:p14="http://schemas.microsoft.com/office/powerpoint/2010/main" val="40941521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Ergonomic Techniques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 </a:t>
            </a:r>
          </a:p>
          <a:p>
            <a:pPr lvl="1"/>
            <a:r>
              <a:rPr lang="en-US" dirty="0"/>
              <a:t>sit up tall, push hips all the way back in chair, have feet flat on the floor, have chair at 100 to 110 degree angle </a:t>
            </a:r>
          </a:p>
          <a:p>
            <a:pPr lvl="1"/>
            <a:r>
              <a:rPr lang="en-US" dirty="0"/>
              <a:t>position keyboard directly in front of chair, even with the front edge of the desk and at elbow height so wrist movement is not restricted </a:t>
            </a:r>
          </a:p>
          <a:p>
            <a:pPr lvl="1"/>
            <a:r>
              <a:rPr lang="en-US" dirty="0"/>
              <a:t>place monitor 18 to 24 inches from eyes, with top edge of display screen at eye level </a:t>
            </a:r>
          </a:p>
          <a:p>
            <a:pPr lvl="1"/>
            <a:r>
              <a:rPr lang="en-US" dirty="0"/>
              <a:t>take short breaks every hour to relax the neck, shoulders, arms, wrists and fingers</a:t>
            </a:r>
          </a:p>
        </p:txBody>
      </p:sp>
    </p:spTree>
    <p:extLst>
      <p:ext uri="{BB962C8B-B14F-4D97-AF65-F5344CB8AC3E}">
        <p14:creationId xmlns:p14="http://schemas.microsoft.com/office/powerpoint/2010/main" val="40439022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33893-4EE9-42AB-B2BA-B66FA300B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kern="0" dirty="0">
                <a:solidFill>
                  <a:prstClr val="black"/>
                </a:solidFill>
              </a:rPr>
              <a:t>Production Coordinator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kern="0" dirty="0">
                <a:solidFill>
                  <a:prstClr val="black"/>
                </a:solidFill>
              </a:rPr>
              <a:t>Krista Scott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kern="0" dirty="0">
                <a:solidFill>
                  <a:prstClr val="black"/>
                </a:solidFill>
              </a:rPr>
              <a:t>Amy Hogan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000" kern="0" dirty="0">
              <a:solidFill>
                <a:prstClr val="black"/>
              </a:solidFill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kern="0" dirty="0">
                <a:solidFill>
                  <a:prstClr val="black"/>
                </a:solidFill>
              </a:rPr>
              <a:t>Graphic Designer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kern="0" dirty="0">
                <a:solidFill>
                  <a:prstClr val="black"/>
                </a:solidFill>
              </a:rPr>
              <a:t>Melody Rowell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000" b="1" kern="0" dirty="0">
              <a:solidFill>
                <a:prstClr val="black"/>
              </a:solidFill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kern="0" dirty="0">
                <a:solidFill>
                  <a:prstClr val="black"/>
                </a:solidFill>
              </a:rPr>
              <a:t>Brand Manager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kern="0" dirty="0">
                <a:solidFill>
                  <a:prstClr val="black"/>
                </a:solidFill>
              </a:rPr>
              <a:t>Megan O’Quinn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000" kern="0" dirty="0">
              <a:solidFill>
                <a:prstClr val="black"/>
              </a:solidFill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000" kern="0" dirty="0">
              <a:solidFill>
                <a:prstClr val="black"/>
              </a:solidFill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000" kern="0" dirty="0">
              <a:solidFill>
                <a:prstClr val="black"/>
              </a:solidFill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000" kern="0" dirty="0">
              <a:solidFill>
                <a:prstClr val="black"/>
              </a:solidFill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000" kern="0" dirty="0">
              <a:solidFill>
                <a:prstClr val="black"/>
              </a:solidFill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000" kern="0" dirty="0">
              <a:solidFill>
                <a:prstClr val="black"/>
              </a:solidFill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kern="0" dirty="0">
                <a:solidFill>
                  <a:prstClr val="black"/>
                </a:solidFill>
              </a:rPr>
              <a:t>V.P. of Brand Management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kern="0" dirty="0">
                <a:solidFill>
                  <a:prstClr val="black"/>
                </a:solidFill>
              </a:rPr>
              <a:t>Clayton Franklin</a:t>
            </a: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algn="r" fontAlgn="base">
              <a:spcAft>
                <a:spcPct val="0"/>
              </a:spcAft>
              <a:buNone/>
            </a:pPr>
            <a:r>
              <a:rPr lang="en-US" sz="2000" b="1" dirty="0">
                <a:solidFill>
                  <a:prstClr val="black"/>
                </a:solidFill>
              </a:rPr>
              <a:t>Executive Producer</a:t>
            </a:r>
          </a:p>
          <a:p>
            <a:pPr marL="0" lvl="0" indent="0" algn="r" fontAlgn="base">
              <a:spcAft>
                <a:spcPct val="0"/>
              </a:spcAft>
              <a:buNone/>
            </a:pPr>
            <a:r>
              <a:rPr lang="en-US" sz="2000" dirty="0">
                <a:solidFill>
                  <a:prstClr val="black"/>
                </a:solidFill>
              </a:rPr>
              <a:t>Gordon W. Davis, Ph.D.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57550" y="6102267"/>
            <a:ext cx="2628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©MMXVI</a:t>
            </a:r>
          </a:p>
          <a:p>
            <a:pPr algn="ctr"/>
            <a:r>
              <a:rPr lang="en-US" sz="2000" dirty="0"/>
              <a:t>CEV Multimedia, Ltd.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7&quot;/&gt;&lt;/object&gt;&lt;object type=&quot;3&quot; unique_id=&quot;10006&quot;&gt;&lt;property id=&quot;20148&quot; value=&quot;5&quot;/&gt;&lt;property id=&quot;20300&quot; value=&quot;Slide 3 - &amp;quot;Steps to Document Creation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Tips for Writing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Professional Writing Skills&amp;quot;&quot;/&gt;&lt;property id=&quot;20307&quot; value=&quot;260&quot;/&gt;&lt;/object&gt;&lt;object type=&quot;3&quot; unique_id=&quot;10009&quot;&gt;&lt;property id=&quot;20148&quot; value=&quot;5&quot;/&gt;&lt;property id=&quot;20300&quot; value=&quot;Slide 6 - &amp;quot;Types of Messages&amp;quot;&quot;/&gt;&lt;property id=&quot;20307&quot; value=&quot;261&quot;/&gt;&lt;/object&gt;&lt;object type=&quot;3&quot; unique_id=&quot;10010&quot;&gt;&lt;property id=&quot;20148&quot; value=&quot;5&quot;/&gt;&lt;property id=&quot;20300&quot; value=&quot;Slide 7 - &amp;quot;Positive Messages&amp;quot;&quot;/&gt;&lt;property id=&quot;20307&quot; value=&quot;262&quot;/&gt;&lt;/object&gt;&lt;object type=&quot;3&quot; unique_id=&quot;10011&quot;&gt;&lt;property id=&quot;20148&quot; value=&quot;5&quot;/&gt;&lt;property id=&quot;20300&quot; value=&quot;Slide 8 - &amp;quot;Positive Messages &amp;quot;&quot;/&gt;&lt;property id=&quot;20307&quot; value=&quot;263&quot;/&gt;&lt;/object&gt;&lt;object type=&quot;3&quot; unique_id=&quot;10012&quot;&gt;&lt;property id=&quot;20148&quot; value=&quot;5&quot;/&gt;&lt;property id=&quot;20300&quot; value=&quot;Slide 9 - &amp;quot;Negative Messages&amp;quot;&quot;/&gt;&lt;property id=&quot;20307&quot; value=&quot;264&quot;/&gt;&lt;/object&gt;&lt;object type=&quot;3&quot; unique_id=&quot;10013&quot;&gt;&lt;property id=&quot;20148&quot; value=&quot;5&quot;/&gt;&lt;property id=&quot;20300&quot; value=&quot;Slide 10 - &amp;quot;Negative Messages&amp;quot;&quot;/&gt;&lt;property id=&quot;20307&quot; value=&quot;265&quot;/&gt;&lt;/object&gt;&lt;object type=&quot;3&quot; unique_id=&quot;10014&quot;&gt;&lt;property id=&quot;20148&quot; value=&quot;5&quot;/&gt;&lt;property id=&quot;20300&quot; value=&quot;Slide 11 - &amp;quot;Persuasive Messages&amp;quot;&quot;/&gt;&lt;property id=&quot;20307&quot; value=&quot;266&quot;/&gt;&lt;/object&gt;&lt;object type=&quot;3&quot; unique_id=&quot;10015&quot;&gt;&lt;property id=&quot;20148&quot; value=&quot;5&quot;/&gt;&lt;property id=&quot;20300&quot; value=&quot;Slide 12 - &amp;quot;Letter Formatting&amp;quot;&quot;/&gt;&lt;property id=&quot;20307&quot; value=&quot;267&quot;/&gt;&lt;/object&gt;&lt;object type=&quot;3&quot; unique_id=&quot;10016&quot;&gt;&lt;property id=&quot;20148&quot; value=&quot;5&quot;/&gt;&lt;property id=&quot;20300&quot; value=&quot;Slide 13 - &amp;quot;Letter Formatting&amp;quot;&quot;/&gt;&lt;property id=&quot;20307&quot; value=&quot;268&quot;/&gt;&lt;/object&gt;&lt;object type=&quot;3&quot; unique_id=&quot;10017&quot;&gt;&lt;property id=&quot;20148&quot; value=&quot;5&quot;/&gt;&lt;property id=&quot;20300&quot; value=&quot;Slide 14 - &amp;quot;Standard Block Format&amp;quot;&quot;/&gt;&lt;property id=&quot;20307&quot; value=&quot;269&quot;/&gt;&lt;/object&gt;&lt;object type=&quot;3&quot; unique_id=&quot;10018&quot;&gt;&lt;property id=&quot;20148&quot; value=&quot;5&quot;/&gt;&lt;property id=&quot;20300&quot; value=&quot;Slide 15 - &amp;quot;Modified Block Format&amp;quot;&quot;/&gt;&lt;property id=&quot;20307&quot; value=&quot;270&quot;/&gt;&lt;/object&gt;&lt;object type=&quot;3&quot; unique_id=&quot;10019&quot;&gt;&lt;property id=&quot;20148&quot; value=&quot;5&quot;/&gt;&lt;property id=&quot;20300&quot; value=&quot;Slide 16 - &amp;quot;Memorandum Format&amp;quot;&quot;/&gt;&lt;property id=&quot;20307&quot; value=&quot;271&quot;/&gt;&lt;/object&gt;&lt;object type=&quot;3&quot; unique_id=&quot;10020&quot;&gt;&lt;property id=&quot;20148&quot; value=&quot;5&quot;/&gt;&lt;property id=&quot;20300&quot; value=&quot;Slide 17 - &amp;quot;Parts of a Business Report&amp;quot;&quot;/&gt;&lt;property id=&quot;20307&quot; value=&quot;277&quot;/&gt;&lt;/object&gt;&lt;object type=&quot;3&quot; unique_id=&quot;10021&quot;&gt;&lt;property id=&quot;20148&quot; value=&quot;5&quot;/&gt;&lt;property id=&quot;20300&quot; value=&quot;Slide 18&quot;/&gt;&lt;property id=&quot;20307&quot; value=&quot;272&quot;/&gt;&lt;/object&gt;&lt;object type=&quot;3&quot; unique_id=&quot;10022&quot;&gt;&lt;property id=&quot;20148&quot; value=&quot;5&quot;/&gt;&lt;property id=&quot;20300&quot; value=&quot;Slide 19 - &amp;quot;Using Graphics in Written Documents&amp;quot;&quot;/&gt;&lt;property id=&quot;20307&quot; value=&quot;273&quot;/&gt;&lt;/object&gt;&lt;object type=&quot;3&quot; unique_id=&quot;10023&quot;&gt;&lt;property id=&quot;20148&quot; value=&quot;5&quot;/&gt;&lt;property id=&quot;20300&quot; value=&quot;Slide 20 - &amp;quot;Using Graphics in Written Documents&amp;quot;&quot;/&gt;&lt;property id=&quot;20307&quot; value=&quot;274&quot;/&gt;&lt;/object&gt;&lt;object type=&quot;3&quot; unique_id=&quot;10024&quot;&gt;&lt;property id=&quot;20148&quot; value=&quot;5&quot;/&gt;&lt;property id=&quot;20300&quot; value=&quot;Slide 21 - &amp;quot;Assessment&amp;quot;&quot;/&gt;&lt;property id=&quot;20307&quot; value=&quot;275&quot;/&gt;&lt;/object&gt;&lt;object type=&quot;3&quot; unique_id=&quot;10025&quot;&gt;&lt;property id=&quot;20148&quot; value=&quot;5&quot;/&gt;&lt;property id=&quot;20300&quot; value=&quot;Slide 22&quot;/&gt;&lt;property id=&quot;20307&quot; value=&quot;276&quot;/&gt;&lt;/object&gt;&lt;/object&gt;&lt;/object&gt;&lt;/database&gt;"/>
  <p:tag name="SECTOMILLISECCONVERTED" val="1"/>
  <p:tag name="ISPRING_SCORM_RATE_SLIDES" val="1"/>
  <p:tag name="ISPRING_SCORM_PASSING_SCORE" val="100.000000"/>
  <p:tag name="ISPRING_ULTRA_SCORM_COURSE_ID" val="ED894A08-A932-409F-A760-BFDFDC3153D8"/>
  <p:tag name="ISPRING_FIRST_PUBLISH" val="1"/>
  <p:tag name="ISPRING_PRESENTER_PHOTO_0" val="png|iVBORw0KGgoAAAANSUhEUgAAAH4AAAA3CAYAAADKdP4sAAAAAXNSR0IArs4c6QAAAARnQU1BAACx&#10;jwv8YQUAAAAJcEhZcwAADsQAAA7EAZUrDhsAAB1NSURBVHhe7XwJVFRXtnZFqSoH1OCQqNFEbefZ&#10;gCII3Lq3oMABWw1EIwIK1MBQzMhMMckoIihQVRRFMVPMsyAqTpk7wXSS7nS/9dJ5/fdbr7vfn/5X&#10;p/O60yvp7H+fy5VGLRAQfJ3hW+tb995zzt733L332eecqlvFGy9UH7kLUlspv4xeJv5cN51/4Zak&#10;Lr1TFM1V/4jvK9I6KLuCN1zgwh1nyLspgZL3D0J6JxPKVU8Myqr5/ED9NoGs1NVMXioXSEuT+DLt&#10;Bb5MrRZI1eUCmbrcTKbR8qWay8gcgUybYCZV+wvkWjezoNJ9Qv+yNTyZZg6nzSSwvTW2cxRKNdNH&#10;f6RCy7A3DLy0SBCgPyCUFptuO5JBFY5mPmorVm6KYOZbuIfoNXm/YWLf0CazpBqKE3s8UjpFccTh&#10;qe0iSOuk4Vw3A6o+aitXPTaUBUKhQs/wFWUZfEXpLb6s9A94BEFQJQiCa0AQUgt8PJpmLbYhxHbK&#10;KuAHlANfpvkaA+V3fLn2Dl+uK0ae5gcYtuCdnhm6IY/Hl2t+xQ+tB36gYRpZAYKwRjCTlsh5AZfN&#10;sT9fCkLqQIB1Y1JZDXyF7luBvGQd190ngkCm2SjwL2PtY/J+IxnZAnxpSRon+ngkt9FXsq87QUo7&#10;DZm9YkhpE32qGqDMuGqTEPhp1/MV+mx8yH8nRuITB6Oz+dhJNBJx4MRJ5OSlqEM/pIsEBAkQUhZY&#10;+QuhTKtk7y3T3mOdIyP3mS5qQICBKJBrPuepBsz4floP4vihvppqf59Yj7bAgKlnDfWEwCxZy9p2&#10;zPtiXQBrjz/wvMtncaJjI6bLzkLVJvom744L5A5IoOi9Q8TxzVz1o/DKewGdq8a08pUwtA6EgeUg&#10;lGuml5hBhBGN5AF7SRewbBBTn+m2U80wzCx+6gxyX4FUc0+gxExGgmIskv4GYPD6aXcSuckCs8Zm&#10;gb/+H0SfyfuMoJAEh1Ttx4k+HqktjptSO+me5HZRRXI7nZd1TRKv6mBe5qofAI7I0+jo/56FxpgV&#10;oEOH4A0V2qfDEBz5Mk0j6cdshWZwbnAVzPEvnX4G6WGWv+7vvDMFS3DuthFiymX7YypIRpL0V6ru&#10;Zg03SQikxUZhaK1p/SOJthDK1B/weDA8HU4ZBArtpdlhdTBHaUCDaB810HgYcJ86jty1qbYPkxiA&#10;c/xc/9LBeWHVYB6km34GIiONgCm3mtwbDdw+O6wWZqPzZ6MdRmcpzA6uBFzI2hG5iYKvKN46K0D/&#10;7Wy0k2n994n3CakGssDjRMeH6AbHBWl9TqtVXdTOc70SOr6VEmHxA5EjlGsN5lGNaIgyMEdHmQeO&#10;g2w7HcwLqYB54bVgHlEPc9Fgc0MqYS4GD0tyHloD5uF1bD1pNy+0EsyVelb2AX1Yd9/xWDdoEVUL&#10;z4boH0uL0HJYGF4xaVogF0VUYd9wBPuWbscdx4uzA8u/NsdMMBefcSya4/NioNxmjThBCP1Kmohd&#10;TOn9J7Ws7WbJ1V2c2Pig6rCcE98s+nVKp/hrTO+Q9/p+SGwVGblqFpiuUs2jm4acoUTHP5bo7OBy&#10;mBeJjg6tBozY32BUGmfJS2P5Cs0JEplmQYX7CGfidgm3cUfNZFoFBlfmLIWuGdt/PCdQ93fziDqY&#10;F2WEeRE1GDwGVh9OLazjn1WWDS6NNcLzERVjMxKdho63CC772iJY/wRE+ci6f+Cisp/cX+invjgv&#10;quHR7PAIy2AuBuxMmdqFyI0bZ0p2YGb9lrW5Sb0c0c5zleXf4By/kZMcH+KaHfemXnGCpA4xJLbR&#10;kHFNAkkt9GtcNdk/7puPkW4RVmFyND1MC+TCKHQYjlpMU00zpTrJuFeZI+GnXS0IKHObFVB2EefY&#10;d+cF6b+ySOrGyC5lF3eLwwyDa1TNsCqmekyuSWwADJLf8dzyN/D8ClcTvU9CspNh+3ey2GJ2oP7z&#10;BeFVMD+4DKkfhWWwAO2BKfl9Vm6cwCzRsuBsAytvWi8h6o5pglk4BXNi40eckYlO73eGuGYGEtrE&#10;EN/CfB3dSq3iqnmYrt9ZEtsIi8PKkYYxuSQcj3EkMxg+nOlbSqaLqQMafXZ4jb9AoY4gly9EVQxu&#10;zWiHTar6Mbn1XCssCTP8htUxxcA5P3hhbBMsQtssJNPJKCT1FtENuMIveZUTHRs+xbvm48BZRKYa&#10;E/ruc1FUNTq//E88z0uLOMnxI9oo6kvpcYLYRhpUXU4Q00TjynAIM33U4ufQ6cvPVsOyqKoxuTyq&#10;EpYltsDcQH0Pz11lzqmYNqyOrRm0vtADlpnNY9I6rwteiKr8jMdzF3CiUwdKZTY/qOyTZXGNw9OK&#10;SWLdsjgcvUG6XxEZTnpUzFFoOpYmtIytkzCxlSwwJ/7patRdW5xC6T/Ft4ohpoGGtF4JCYAirpq3&#10;QKmrWJPaMZQ2Y8cgSamqFpin1A/yNqum3sAmsCGpftBJcw1EFzvHpFPJVcAgmR7HIwS+atdlCc3w&#10;YmwNrIyuHpUvoo1eSGrDlfdj9tnexZbPna2Dl2JrTeoZYhWsSmomo/7XPEsZn5McPyIaxaL4Dic4&#10;28hANDo+uUcCMfWUO1uJCpdFVny2Ka0F1ifWjclNKiOsiDMC71SBLSv7FLDzXNOgW/VdOFx6dUy6&#10;Vd2GtQm1n3Ji0wILpe76hvQOWBtfg6wdlRtSWsi081sc9aOueeYHarvXP0bX+oQ6WJPSBrPlJT/l&#10;xCaGiDo6OemKM0Qa0fHNYogyMn8/W0WtYCuPX1q/Jq7m2x3nmmFrasOo3JZqhB3ZnbAoWPcWK/eU&#10;YJPbNihvexe8a2+OSWnT62CV2fzF0rByzYsxVcU48ibEVUlNJRb+unDutqbhfXnnqgS0RVoTbE6u&#10;RxpNckuKETZm4gJVpjWtz6twz6rERtia1mhSfoj1sC2nG54LNwxwUhNHeC1zM65dAhH1DLBHI/0e&#10;V8WbiVuu7VkdsCenFayyWkblnuwW2JXXB3MU2gRO9KlAXNg9mDDwEYR3vQ0Rj2P3OxDe/zFEXEPi&#10;kZyPh6Rt9OufwYakunvcbUfFouCyMsuLV+Hlc02wawzuPt+Jab/mjzzL6AWc6DAWh+ivWOX3jqnD&#10;KrsVSBbmn75k8pPVxyLMKFkYWsN8EdngCBgAkNDtDOF1dAFXzcM9ovvegj6g8jvA/kL7qCTz6M7c&#10;buCdLnLlRJ8KjhuuDxo++R1ceueXUPD2L+HiW7+AfOSFNz+GvDceJCkjdaQNaUtkLr/7CRT97BMo&#10;Zvkr9rwIy4b0cbpQtmDwN+iI5lvcbUfH0fRlG1Ia/+JQ2AOYjUblvvNtsPfydZgXoE3hJIfgeclm&#10;WyaxdadJOUJbpH3JACyLMJRzUhNHSI3IObpVAmHodMJYHPGh1aLhOQP3iScZ9Q1wKb4CkqKeUXlQ&#10;0wcvZ3cA70S+NSf6VLAl2TgoUV8Hm5w2sMxohh2YHrekNLBbuA2J9Q+sQcg1Kd+S3MC2I+2JnCi/&#10;E1zwGY7gWsCjcgCkDXcgrOMtSLz6PmTd+ZANjpp//wM6q/3xjkcsVpbHi0tvg+OlLhAXjk4XTT9s&#10;Tmn4gmejeo4T5a2IqrjqrLtlsj0hg3TRXIVdGS1f8g5nL+fEJo6gKjorusMZQqoZCK8XA47+vwU0&#10;UEu5at6CoNJj+8tuwTH9NTiiuzoq3Stu4JapE3ju5y050aeDM8WDPJ9SwPkVWUQyzggWD/EMd2Q5&#10;op60J3JeD5GUYduZfiXs5/ALg/XwElk9K/XjcjzvJe9ZuCb6jCw6D2n74BAOClN0xbqDlW/gukif&#10;z8p5Xrazv4z2LLtmsj0hkXGtehOWhpcnsjKTRWAF81Z4kwSCqhiIaJaAsop+m6tiIZSXOh0x3MYF&#10;0i04VT0wKs/U3wYnHHm8ExedONGnAoFMPci+eGDi68knJV+qBjM/NczwLQGevBxm+paMz/EIi2Dd&#10;iQPld8EDbUNsd99+r1XegOMV14douA5e9Xdg7/mOv/FWBi7HRV+7Z9O7/6x/mNjeu/EtsM5u+y1v&#10;Rdhs7lYTR8Blaql/BfPXoBoxBFYyENnuTI45XPUQThZYulfchGBMff7Nr49KZdsbcKb1fTAPKj/L&#10;ST4VTMjxcu3Q2yuTYUQzCKSaCX3cOkuuefP52EbYmFQP9nntcAwzow8OkMDWNyAIqWi+CzKcVnyb&#10;yAg23MOp5isF2tLXeNsk5U13wbPpZyRDnORuMTkoDPThkEYJoPNZhuLI968SH+Sqh7Bd8dwrZf3/&#10;kzzwc4i+8u4DjEEmXH0PUm/cg9SBexBz7UNYE1v9QMaYbozb8fJS4ri/8v3UPTiSuybMwAo8arK4&#10;244PPmqbGYpy4PlgxsDpxgwzCJk2SCA44lxNtplkt5HU/x4Ed70H4V3vsGsLUwxFxt/8JVkUPrl9&#10;pQamIKTZGeQGBgKqxYCB8KWyzGUJVz2Mg+re9wre/xTO3fwAzt36AHLufsiuivNxlRzX9zM4gSmI&#10;bD0WhxpASN5K8S05wIlOO8bt+KF3+Kb1AxxTIC9QkHcNSR8wcIamDXbNUcSWLY+sZFfpJBMk9r/P&#10;2jbrzs8h5cYgJF17f5gZtz+EgM73YNaZy5P6Tv8B+OjoQf9aJ5CWMxBklIBUz9zlqh7ArvTGTO0n&#10;v4fKjz+Fio8+hWxc6XrifLU9tRHMA3TcIqmIfSjWwArd7+Z4pC/jxKcVE3T8ZzzZzyb+0eYTQCgv&#10;WSXw1/1NoNA90ifMJPAMyQbEfj7FsCS0HPZhEPg3vc5uP0vv/Ru7vSQDrOTj/wT7863sV9FPBP8i&#10;+5Vnypi/+5aLwacMHd/oDH5lDPs+2SM4nLs5qhcj7/o93P60wrxAdDa7+i3Cla/6oQfCazInKso+&#10;EvpeXstpmDZM2PHuDU/lO4SRIO/psW/lmurXCD5DsgGxK2aE5REVcKikF9JwCm3/7e8B7f8VT6xa&#10;w6mcPLw1zAlZrTOcLmXgjI4Bea0EMANIuOpHMFehbeYFVAPP85IJZz9EjGTW+f76z3H0+3AqnhzK&#10;AqGZv343P7AyFUdLKima+IjXPNURz8JHN48v1/4X6YPJvj1E7CebAYitMWhg76XrsDO9MZvT9mTw&#10;1DAaKTreS4uO1zuCt5b+88kaOwuu+lGcKlzNl+v+KgjQm+zso0Tn+2Pb4Goy+t8V+htks8KLVnLa&#10;xgdl1XziaKFcH4Sp0shXlP6G6BSebUfjqHtIkwk5XqqZlu/jxwO+tNjv/lw/EeLzk8z6B95a5XxO&#10;1RPhmZPF9Meny50AAwB8qyQkAG5ydaNihl+JF/ujh3G84vsAyQ8SyHvx8tL/wes3cVulEci00ei8&#10;M8jjfD/tqzN8dJ7kXXm+TJuOdZXY5nUcJb9nf0DA/sgCA4gEHbslqyajgp3vxu14sqqXqf+Gzh/A&#10;bHHjiamsHkB9E/gOHJ7BTPgB++MSU/0bjez7+2oZp+TJcOoytdajhPnmlFoMeAS/Gmc4paYf/Mx4&#10;FAikJfHsfKVAh5BRbaqzo5EscO4HAfurGXTm8F4Zz0eWB2E74nTi6If1TMbxhEQXMfxUMKoVdZYY&#10;WKOME0KZWiwIwmc19UymSO4jVf+cp1LN4FQ8GdyKRL6nq13Ao9QRvPQS8K3ZDyeLGJqrfizwAZSY&#10;Or9lH8JUh6ebk3X8VJIEqbSkhDXIBIDZopOVNaVzJLkPm4RS9ajrrgnjlUu0zkPv9Ln7JdFnx0vE&#10;Hxy/TPd6FLhMaA4x8yu2Fyj0H7Cjf5yLlinjd9jxKEt+//a1qe3dA0T9fL8Sdh3zRMjrlSzM6Rr6&#10;8mWPymX+T/OpZ91VT/gakrtKgHvUSL6//v+wCxeSmti51MSDTBWJwSJagC9X95EufNccT8CXlhQO&#10;be9GmSrJGsq/7BvysylOZPIgP3zM6nLYlN1NHcq76rCNK54ayLIW8HHVjkFwGx3/NWsUQuIQ4qjx&#10;zmn3SdqTACJzPNFB5v9/BtafcZ1wiywGya2/i44nb8MKZKV/Ync9j+jGYCBB4acefudxSpDfSj2L&#10;zj+S00PFZHdRr2X0iyf+Su4YEARq1/MDdFJ0EFmZf4Ar9D+zzidOux8Qwz+JHklSThZ12G5o6vgG&#10;Zf+IegYFcl0DHuOFCr3znIDLw18ZE+CK9zNBZDMn/xQZ3UEcX8V1Y8IQSDUhgkhcIJKAHqk3vJEE&#10;/pc8mWYx13RqkY8BkNUj8j7fz1RevOlYePEm46RSjf1z6MnAXFm2hB9QvhN3AfvJDy3RmaEY1XG4&#10;rUrGrVsKXidgdEeTrdwMaak3GuSwmb/GVhhQuhYf/pHXkh4Gto/kBxjyUd/TZXB1vkBWPPRC6mSg&#10;GjDDRXKgUKZTCqWaILRJKD5LGAZ/GC7oxr3QnjSUPS7C89eY0xeui69euMbcO99P6/DomnlnjA9z&#10;fsT3C+ev07Y5vbQup4/+bW4f/cecfuY6BkU8njtk9Ts+dvR9rwC8Z8hOx8vAvHBCS2957TJl98ol&#10;6pBbgcjD7aIo4EghFXU4T5TkeoFJO3ieynLJpbJdckQZTjlUiiSLinHMooLE2SIPJt1hv326/R77&#10;NPvVe1R7puTTt2mDqmrP/Kweyi3nCl2f20v/Fzr+HzlX6f/OvUrfzb4iKsTg8Mrpo3YWvDWxLeC/&#10;CiIqneb6VVErfCrEu3zLxS4+erHPaR2d4K1jir1KmTZPDf32KTXzmUcJ81fPUkfwrnSBM7X74Uz9&#10;AfCuOwieNQfAo2I/vKpzhmMlTuBawMCBPBqcc0TfOmVT3zhmOnzDIOkMCkTnHIBKd4B9qfZf26Q4&#10;fLE32f4/rJPs37RKsq95OcE+cXuCw7EtCQ6bXlJRE/9d4XTiXDvzfPYV+jAGwsWcK6K3s3tFf87p&#10;YwDLIPMK/f8yekQfZfaIWpEZmd20F7azS+uhf/K/kSFUDZR5VJvj8rBq8baQOrEIeTy4igkJrGZy&#10;AirpKv8K5rrCQH8sN9D/V24QQ1CDMwS3H4DQnkMQ2u0KyvZDIDe6gHeZI6DjP/copn9+spjpOlHE&#10;FLsVMfFuhSLfo5eYo0cvMk5HLlJ2RwuovQfyRdYsz9O2h7DsYC4l2p9rzzjl2Eucshz2O2Y7HGbS&#10;KXcqjfK0S6P8bVKoGGuVXY5Vop1hV7xd17Y4+zvb4u3e3hptd3tzlG3zxuh92euj7DzXhdE7lsks&#10;x/zjp6eGzC47i6xr9nuye2kfHP15Ob2ibjz/RRYGAAYB5PSLIfeamP3vnPQu+ivkf6Z104NpnXRP&#10;egdtSGujzqd00DHJ7bS/qoU6pWqljiS2ipxTOkRUYrton6qZ2pvY4bA7sRnZJbJObHGwiW9xtItv&#10;FIvimkTOsY30segGxi+6ThQd1cDkRhkZfaSR7oioY95E/jq0lv48rJb59myLBOJ79kNC/0FIuu4K&#10;iTdcIbbvEER27IegOieQGZi/yMrpX/nqmX6fMrr0tJ5OOFMm9vLS0RJPnaPVmTJms3e5ZKOPzmnr&#10;ab3Dbi8dQ3tqxT89pRV7eGkY+Um1KPhEMRPhViQ661bIRGAwhB4pZIJcL9Ay1/PU6f059ElM/Sdc&#10;cih35yz6mCSbOsIg6Wz6MGYCV1Gm6KBDBn1gH04DtqkOB3YnOhzdlWB3anu8nXJTzL6UjZF2F9dF&#10;2BSvDrfNfyliX+yKMJsTy4Jpy+WBu6d0BzYpqEA1I2eAWnphwNEq74b4lQsD4jBcGJ7HbFCZ2Uv3&#10;nOth3sropn/JOr+T/ktaBw1ZfRgYNyRw4Y4L5N/dD/mv74cLyLy7LpB7G3nLBbJvOkP2gDNkccwc&#10;2A9ZN4eYc/sA5N49CLlvHILsN1wh4/YhSL1+ABK6nOFsoyOg478Mq6X/I7SGfie4hmlXVtElgVVM&#10;UmCNWBZYKX4loMpRHFjhYBNY62gVVMPsCapzsA+oFbtg+avyCkeprEIc7mcQJ2D6T/YuZ5KQZ71K&#10;xf5eWvo1T62j86sah92vlTiuO1Xs9Jybce/kX3ZEuDe4z6RUlLmNyuY5axW1yjrVYdNuFbVzVzpl&#10;tT1RZG0ZK9q3KcbOcW2Y7SurwvZ5rQix8VkWuPfkEoWNs4Xf7i0L/HHx7e4+k1P3v4uCHpf5hbec&#10;VmfcEFmf7xcfwiA4nd0vDsvsEydn9DI5GVeYwrQuugQDoTS1XaRPaaMNyW10laqNqU1so+uTWkUN&#10;SS10U0KLqCW+mW5NaKFbYpuYhrgmui62UVQR0yTSRhvpvLN1VOJZIxMU3SD2imwSvxLVKD4UaRS7&#10;nG1mnCIbnSQRRvHByHrxK5FG5lRkPSMPrxOHh9cx8cF1TFpwrThdWcukYkDEB1SLghUVtKe8gj4g&#10;xZHtV+m0Wqb511jEWsos+dti7CzWKvesWBdqt2Zj+O71a4Jttq4MtLVa6m+1e5HCdsMiH9t5XPN/&#10;PahUvBlkvs+9Tr+U3ue0M/uqI5Xew7ie66ROpHdRp9M7GAUGgzK5TRSS3EaFJbczEaoOOpIwqUkU&#10;kdgmCk/C8sQWUXgCHhOaqbBYLI9roqJiGqjYGCOVGN1IJ0cRNtAJkQ3MWRIU6HzvMCNzNMzoSJE5&#10;X4mLuQBcA3Dd+s6CzPsrwvYuXBxnv2yZbN+L6PzlC7ypZ3nKtUKsnvo/PHoKeIZ8pqAaoMxVRslC&#10;VbPTc+nN9stw3l+h6nB8Mb6Jfim+VbLyLF7HYXms0W6Jqspl/uP+g+97DxxYrNOVLt9Zx/+IH/Ej&#10;fsQYsLS05L/88ss/4S7HBZQR7dmzxwePbnhJ3myZsWvXLhcrKytXjo7IDXv37l3ICiCw7Rzk8L9J&#10;2djY7Nq+ffvwDx0JsB97STvuchioayXeb747twLfvXv3+m3btk3643C8x4s7d+5cMrI/Pzjgwy9G&#10;g7Nv29437FjAtgFIFRrfBo8ylM9Bp2/HowHpRIjl9iQAsE08J0bkPLCO/e9cAjzvxbLhf5jasWPH&#10;Frz+gjiZKxoGtg3DINqGzvfFds9i0NhiW/Y3ByP7vHnz5gfejUA5U28DP0P0kT6izuF/pn5Y9nsP&#10;iqLM0RBaNIS/tbV1NJ7boSPFaGD237rISEaDrybnWPcitism5/eBZcTRzsgQrogF6jUjbdGg7C4A&#10;zy+gnqF/CEHgdSrKGokjuetQZBuS4BApw/rFpC947YEBcQzZgtfHkTZYtxHLSRDKkLFYdgr1Ex3s&#10;/+Lg8SheEwdHPv/883NxhO/A80QkaV+KfBkdv488G57G4TEQj0dR9IexuEMDzsEHbsXRuZREPZ6n&#10;If2wXEHq8TybBAd3TiMjyflIoFHXYXkXOiYKDRiF5x6kHHUo8VxCdOP5Az80wfIoLCOBdgQdMBuv&#10;iVNC8ZpkDfalVUzna9Ch4SjvgUFJskoMSfHYLgDvdRivDWTE4zlxZhKRwfbnkC5Yl48yz2PdcaIP&#10;y5LxuNjFxUWIbeuQ5FlCsBybWO3GOhLUlaQvRM/3HmjURfjgKu6SOCQYaY0MxXIyV7Nv6RCggzdj&#10;+XnukgUazB35GpaTgJihGnqblR01aPh1KB9FdBBnkLL7wPZpeO+deIzAulN4JI4gI1iCwcP+Wnjd&#10;unUv4HUgkce2W/A+4StWrJiN9b54/lOsY1/NxvMjeE5G6/1g88djER69SdCQdngdQ+oJuDYkS/mj&#10;7t3IWGznjeUaDPJ/rS96pgv4sGTEDxDDIpfi+aW1a9eSUeGMdb1kEcQ1ZYHlmcQRpBwdJsY2xMB7&#10;kYVYvoaQpE+S6rn2hchuopNVwAHLLpEUTJyM569j0Qw8kmxjj8zDkbcQjyTFZ+N9zuD5NqQKr1fi&#10;MRDv64ZHdpRjX17DNmyAYnkyCTKsSydOxKM9lpHASMXyTeQZ8foK13clMhcD1BLLF2Gbtoef93sL&#10;fHA+GuEYGUVogHB8ePaPgPDwE+Tw//jcB3EgyihwgUXSNOFiYmA8hqFTSAoOIPUj5nayUj/CCo8A&#10;MTyZWtDQJCscJmVksWVrazsPZWjsC0nDp7BsD15jht9mgdcOqMsNnbQTuR7l2L+Ew/JNZHFIzrGc&#10;tOEjRUQHHpX4bPO5gInEtmeQZL2wkughsngeie1I1iIL0B/uSp9ss9AA59ApO7iiH/FDABnVJNVy&#10;lz9w8Hj/H73jms9cQS8ZAAAAAElFTkSuQmCC"/>
  <p:tag name="ISPRING_COMPANY_LOGO" val="ISPRING_PRESENTER_PHOTO_0"/>
  <p:tag name="ISPRING_PRESENTATION_COURSE_TITLE" val="CEV70776_Business_Documents_and_Technology_LOGO"/>
  <p:tag name="ISPRING_PLAYERS_CUSTOMIZATION_2" val="UEsDBBQAAgAIALJUk0/W9W53OQMAAFkJAAAdAAAAdW5pdmVyc2FsLW5vLXZpZGVvL3BsYXllci54bWylVclu2zAQPbtfIfBu0o6bNjEkB2kAo4emCOCm7c2gpbHEWiJVkorifH25SLLlJW3QgwxrOO9xljej8Oa5yIMnkIoJHqExHqEAeCwSxtMIPX6bD6/QzSwsc7oFGSSgYslKbXwfqM4itGfAhggFLIlQxZklpPmQi+ETS0CgoJRMSKa3EZqMzBXdhRPzYoBcRSjTupwSUtc1Zsr481SJvLLUCseiIKUEBVyDJD6aBjgt9duxRG9LUC3DPxCYpxC8D3tWrAesJ1jIlFyMRmPy8/7LIs6goEPGlaY8BjR7N3B1XNF4cy+SKgdlTIPQUy9Aa3urNQ1CPWXjKx4oGUfIny8LUIqmoHDOU0Rat5awhXtIa11Sniw5fWIptaksVePletVxqExIHVe6AW9guxJUJsvOvnMPyXG04TqnKvNkaj8Lx71hTRrOa2nfT4XhcqlWOVOZOdlH7Kwnwye9K8PCFdbJ8LGV4dzyoEDC74pJSNzr907xozEKbFRzGmsht3fm1IixEQHuhIO9cLB1xZ3CcXfJYkeBfPidk0saqzpGTaproLqS0FRpELoZ+UqldF2aaVlBSA6MHkl60JD4dH1nujaEmS7yy782xHod9OOXeqUdzv//u/HZ0LSFYDyB5zkzLhoKU2ANpvLWhnWZY3thF4+qVsVuaHqWneZNf0wKgaYyBTPUCdWU7OzkDBIkVcYjruQBdO/gHDZjaZabR58kODw9x1JQuTlJsHdwDpuLeHMC2ZnP4VZS1CY7VZWlGfPjuh2ft60gB73oy7AVX0iOl10YV0qLgr04Te8vQT118jXfCXhiUC96AzRsrLg0q6+b49uSdVP8cfT6fPfnsRdFO51rdLx67b/+vrWWB7sT2m1pDcvSWw7WKuiq9E7tlFVl3yWBNa1yfbcfT3+TO+RBvCeX+CmqH2aWRL1gLxBkYGUYoQ9XExTULLEf7/HElK0jMIIxW6x3uTOduW8teFsCjIl787+ulM3HoumqU8OZ1odNbx3Az+ono5lUioonB41z/ffUKjfr8VYC7TL7OL5GQQ5r83d8YbQsygi9v+iSvb68bqAupAd/q4/jDdJpot2Jhnipt0mEzb6Z/QFQSwMEFAACAAgAp3zJUA0c70A5BQAAMBQAACYAAAB1bml2ZXJzYWwtbm8tdmlkZW8vY29tbW9uX21lc3NhZ2VzLmxuZ61Y627bNhT+X6DvQAgosAFd2g5oMAyJA1piYiGy5Ip00m4YBFaibSKS6OriJPu1p9mD7Ul2SMmO3TaQlBSwAVPy+c6F37mQJ2d3WYo2oiilyk+td0dvLSTyWCUyX55ac3b+y28WKiueJzxVuTi1cmWhs9HLFycpz5c1Xwr4/fIFQieZKEtYliO9elgjmZxas3E0xvZlxIIIz2bReM5Y4EceHhPPGo15fHPypv37I9J2MJ1h/1PkBRdBNHYvrJGtsjXP75GnluqnX4+P7969P/55EAydYs87BEIG6f3bHkA+CwMvAjTiRT75yKyRL+6qYXLBnHmuT6xR+2OY9CwkV9ZoVoiNVHXZKTsPQ+KziHquQyKXRn7ATDw8wohjjT6pGq34RqBKoY0Ut6haCWBCJQuBylQm5kWs4EFeiy5lTjDFrh+FhLLQtZkb+NaIqqK4f21geV2tVAHqSpTIkn9ORWJ0AufM+3UhSlDNK+Akgk+1kvBPlXGZH3Wrvva9ADuGaFNCKb6AALOdU4B0AH8rqxW8S4R6DSpu81TxBC0KAYABRXy9TmXc/FPSdaEtnKX8vtOKEF+7/gUQPvBoRHxn+8QakTxBTsG1swNRQkxJCAAFL0XxBNnI8N2II5ymwxAm7sXEgy/TJkzkcpXCtxpqx4wAE2Yi75ICppIQeE7pdRA6OmigCnG05mV5q4rkgKX7+9kF7Pp2AIlgsz1wpjG2wMAPCfWvKERcdYOBldjwu80rcBUIGDFTEHRKZXVZQdpk61RUwlgrtSs8NpT6LBYK8isVfNNwH7SbZOukuYfnvj2JxmxXRj1e5/Gqpxwk53fzYz8baqDJPuc7bWrRonHwEaoLFMRgiERwCXXwcojEJ0IhyIR2yfj4yr3AZpeg7m2L0rboxVzXmPQe8TgGOc0mU1DhiQ4JlCazI+XRMDWUfJgDi13sPVJbG1Sgg1kt5UaAHUUiik5FUPht4uik+jB3/4jOsesR5zvU4/coVxXiyYbnsQCyxVzv6T28S2Ri3mnaG/1favk34lVb6l+1XcJ3yMdXQ+05aCyPZASvKpGtqy7VOmCt+U+xQqf4oyb0cf1p+qlNfBy6wY/ZmVJmddp0oGfvz86yoXvUacQzI9V/t360JbRpNQQGFt0cYcZI+0tNtNqxG+iOmIj+cq5/HpjRTfctaGxuvlD9pf2gBfAVeioGnUCMjeUURp0MulB/2Svw+sD8K90w+stfkzF1GXSda/G5lFWnZpPPvfurSeenN9a9mfWg2TCXeWCyD4DLdh4sUSozsD/pgTmfkm0EmhZx4Mm1qtPEpH8qb0ybgNjWmfh2Gl4UKjNPU15u6d+0qbPnWNE4FzZKZwPmqV0G996fvQR++i5RgkMYY2zs23r2sXW2pz2FIH10KDxGt6MT5FHGq3gF7Xih6jzpCdQcwxxyjgGs9ZkKXsSr//75tyfGV5Y0T1H79PdBIHqogzpKdmB/+qoS5V+DQbQnOwzanP3gbNsNNB8bItEoOD+HYW6x6JJgeHxosln0kWpPzFu5ngdo5kIC/JBTKW/6YqYyeHTUrRfC0vIFM4btyRRSkJqMU3UBc+cQhC3j7GAewqmuTV4bgGCGYLJKBSJ3XKfcENQpDi+hOJtzmjWa8uJGO86USgcZZ3ZQp1Q1zKmHu5C6SmU+yPTnNVbtMXNnEXYcczEEoYQz/00zRyRw6IzbG6JULXuD2RPsQ+f4Ck8kshoKGBKyu/jRFxvmEsFTXN/Q9agzpllv6zKUvmb9UPg23/bu3ao0d3snb/au+v4HUEsDBBQAAgAIAKd8yVDFTWnbpAAAAH4BAAA3AAAAdW5pdmVyc2FsLW5vLXZpZGVvL3BsYXliYWNrX2FuZF9uYXZpZ2F0aW9uX3NldHRpbmdzLnhtbHWQTQqDMBCF957CGxS6DoGuS4tQLzDiKIEkEzKj4O2bSLTF2uW87735U4wixo+sq7pWMAm9BKJoiROqy6fOlGHGmzcOxJBPsiAX3xnJCUsUmoiMXlZU7D/yNruxsOx9WA9guWxxIOeB1jjU17PASnLIw2zGVWuXgHqImAYcxOxDD53FOy4dQeyfu6Fc8BfnbLpscvigHnWI5IKoy5dUpXdtP38DUEsDBBQAAgAIAKd8yVDlaOhvrgQAAKIYAAAwAAAAdW5pdmVyc2FsLW5vLXZpZGVvL2ZsYXNoX3B1Ymxpc2hpbmdfc2V0dGluZ3MueG1s5Vndcto4FL7nKTTe6WVx6CZpkjFkKJgJU/4Wu9tmdnYywhZYG1lyLRlKr/Zp9sH2SfYIEQIJSUS2dPpzwYCPzvnO0fnTkfHOP6UMTUkuqeBVp1I+cBDhkYgpn1Sdd2Hr5YmDpMI8xkxwUnW4cNB5reRlxYhRmQREKWCVCGC4PMtU1UmUys5cdzablanMcr0qWKEAX5YjkbpZTiThiuRuxvAcvtQ8I9JZIlgAwCcVfClWK5UQ8gxSV8QFI4jGYDmnelOYtRiWieMathGOrie5KHjcEEzkKJ+Mqs4vFf/48PT4hsdANWlKuPaJrAFRk9UZjmOqrcAsoJ8JSgidJGBu5dWhg2Y0VknVgZ+uFvDc+zALcLN3rGEaApzA1RI/JQrHWGHzaBQq8knJG4IhxXOOUxqFsIK0A6pOM7wKOu2mf9Xrh35wdRF2O8aGHYRC/0O4g1DYDjv+Lvy28I1+d1DvXV69998E7dBOxcXlwB922r23V2G/3wnbg1spiMKGEz1308seREMUeURWTvZUUqQjjimDxL7jekkUlAbD+YSEokUh8mPMJHHQXxmZ/FZgRtUcsuEAKuiakKwuMxKpoQ511VF5QZxbOAMIhkH8V3l0dLpKo9cnG1t3jfbbbW210oO6yDCfd8REfGXTK0fHtyVwfPy48dvM9LBSOEqgWGA/C9s8d510w0Z138CRolOoRHJnl+OCsaDIMpGrmrZ6oXqduDLhARhvLPhG1PUzGgkWrxxG0hGJezglay0muKa8BZwVB40hPxm4sp8RjgLMoa1RBe6NVgCyGElF1aKdtZbc9ZxihgAP+i5B3eCeu6ME53IjIVeR1b0kqv3RE4rIP42zDelB1oBR0KLLworf5zFq5ngGbdiGfUC4DdsFJA7TyUNyKyNyLHfgRHXGbJjfi4LFaC4KxOg1+EQg6AhFCr8SgtZ7NRrnIl1Q4ThRSC5cOKVkRuJzG0WXoCItQFInPyPKaPhY0M9oRMYiB1yCp+BioFNp8Ms7AWdYyltQfGPjC9OB272m/+GF3iCOp5hHO4JDKZI0U3vBx3PEhbqRA3dEuIAI6qDENF6s2eyt/PwwrLoBxPkLRWMDX9K0YPhLwq8csga9x5DvR8sugX/SAmu1CZ4uCl0X7wIaSpxCSAwmLETQySlfnh4WgBHmSHA2RziCQULqtjGlopBAMQ3CQMvnW2jkIU0XTxM4dUBjHpPcCvKg8urXw6Pj1yenZ2X337//efmo0HLEGjCs1ZkZq/Hg3GcndWf6e0LokRnwCclHJsF7si2RpzrF43vmbp+ILcTbvdAf1hth+/d2eLkFYOH3+ye55+opY/vQsZi9vtWZI/Drw8YFGvrBu04YnNnkYk9A2asogWwe61uY1UCxrCcrfBhqrMrMD6zg+jZc/bc2XEMzWAzWhgorE+CgmJjGB0cFoymFpPsuyt6qjp7VMb6P2v3fFwZT/HuqXYLzKIG02Fsq/RwNdp8x+oHd/m1fpn/kG28X59f65hEKwayO1H6hGOXkq/aJzYwL/G77Tb/T/Ana8jfqQfO0eom68dbUc7e+09YrKeU0Bbfq68vqRXjt6PDAc7cvlUqAtvm/Qq30H1BLAwQUAAIACACnfMlQYKErBGQDAACqDAAAKgAAAHVuaXZlcnNhbC1uby12aWRlby9mbGFzaF9za2luX3NldHRpbmdzLnhtbJVX227iMBB971dE2ffSm9hdKURqKStV222rLeLdSQawcOzIdujy9+tbEhuShmIh4Zlz7BnP8VgkYodptAcuMKOz+CZOL6IoyWvOgcollBVBEiKKSpjFL/AR4fliFb0RdAAeTyyWEcbfQUpMN0JbGluEi1mc1VIyepkzKtWCl5TxEpE4/fbLfJKJQY6xmIrvXM4a5dBtc72Y3v2cnkNxe/yYPtze3Q4RclZWiB6e2YZdZijfbTiraTEa2vZQASeY7kY3IFjIJwnlF2IKKRUHIaAYTb1lEZQBaXa6Mp8zOd1Wn2d/RNtjgaWh3V/rMUSr0AbCQ/48I1UYtXpYle96fE6Q8E+Or20EHy7+eKfHIINVdfUVjVScbfSBhpzpQo9RDmGoUNdPR3WlxyhBJ6Q3GlWXILhQZWC8MAJZXOkxBHZnaQ7m0QO5n36TSPTd5oy86SIcdQ+tkIxAKnkNyaSZWZ/Yso/XWqrLBOkaEaEAvqkD6R71hmoRwDpjB/wLH5gWPspZOsiKkbqEuY3YR4aOjjCfP5jW4mNbmxcjh70z2lyPjB3yRZ3sCdIzdsh3XbBXSg4n8GOP5TSSeECunl4BXPRBBZQbKFLTwi3dzBqv3upZ33Th7e0MDaZkBaRGWktcgq5cMjE2G9PkJKiEoj3eIKkeqT8alx1MNiKZHDmc2vq1lUgsCfRJLmc1FyoY5V6Fyfd4LMU+HuJePsNaNujQ2FVFvxj+cejpuNjdau2x2Xkk1XOi7zII9TgCf6JrFkeOOYtNJPZtPiWViO+ALxkjwqPovYcYSEqUb0u1kzh3E8oknA1m9uYORNOeqC1sf/0St0ZfYWldZsAXSg8YGkGGNovb4s2WqK9cYfiAIiQMOC1TbtVyFOFW757BCQAQz7dN+e3EesqaSExgD8R5PYNJeCizRCj19+Wr1RVK0rMc6dEDeIJ0PajTVtBAA0cPYaXi6mdYz8Vog0kkyoRJLWgpY02/aZRaez7IGpyYgqWVv+8QVbmCE0W1ZO8ScelK1M1d+mgP9xSXpgcph2xl0+exHMJY5Q7GOB3hxNxFoF+udq02wR7PEEU32vSmj2I8x112qS5nuuYAfoc1xgvvDfgNh4whXry0kOBR6HFbtspRvZumYatWX1YymXgmW5u2Cuq3+o+S/gdQSwMEFAACAAgAp3zJUHuDd2yqBAAALBgAAC8AAAB1bml2ZXJzYWwtbm8tdmlkZW8vaHRtbF9wdWJsaXNoaW5nX3NldHRpbmdzLnhtbN1YX1PbOBB/51NofNPHxtCDFBgnTJqYIdP8u9i9lrm5YRRbiXXIks+Sk6ZP92nug/WTdGWFQCCAwhA69CETW9797Wp3f6u1vZOvKUNTkksqeM3Zq+w6iPBIxJRPas6n8PTtoYOkwjzGTHBSc7hw0El9x8uKEaMyCYhSICoRwHB5nKmakyiVHbvubDarUJnl+qlghQJ8WYlE6mY5kYQrkrsZw3P4U/OMSGeBYAEAv1TwhVp9ZwchzyB1RVwwgmgMnnOqN4XZmUqZ4xqpEY4uJ7koeNwUTOQon4xqzm97fnX/qHolY5BaNCVch0TWYVEvq2Mcx1Q7gVlAvxGUEDpJwNu9d/sOmtFYJTUHLl2t4Ll3YUpws3WsYZoCYsDVAj8lCsdYYXNrDCryVcmrBbMUzzlOaRTCE6T3X3Na4UXQabf8i14/9IOLs7DbMT5soBT6X8INlMJ22PE3kbeFb/a7g0bv/OKz/yFoh3Ymzs4H/rDT7n28CPv9TtgeXGtBFlaC6LmrUfYgG6LII7IMsqeSIh1xTBnU9a3QS6KAGQznExKKUwqZH2MmiYP+ycjkjwIzquZQDbtAoEtCsobMSKSGOtU1R+UFca7hDCA4Bvlf1tHB0bKM3h+ubN011q+3tdZLD2iRYT7viIl4Ydf3DqrXFKhWH3Z+nZseVgpHCZAF9lP65rk3l67EqG4bOFJ0Ckwkt3Y5LhgLiiwTuaprr0vTNxeXLtwD440FX8m6vkcjweJlwEg6InEPp1B7g1PuoDEUJIPY9TPCUYA5tDGqIJ7RUkMWI6moKtvX6UK6kVPMELQo6LMEdYM78Y0SnMuVClymUjePqP5XTygi/zbRNUv3igaMghXNAyt5n8eoleMZtF0b8QHhNmJnUClMVwvJrZzIsdxAEjUYsxH+LAoWo7koEKOXEBOBoAUUKVwlBN1szmici7RcZVgqJMsQTimZkfjExtA5mEgL0NTVzogyFv4t6Dc0ImORAy7BUwgxrFNp8CsbAWdYymtQfOXjG9Ny272W/+WN3iCOp5hHG4ID90iaqa3g4zniQl3pQTgiXEAGdVJiGpfPbPZWeXoalvSHPD9TNlbwJU0Lhp8TfhmQG9BbTPl2rGyS+Ec9sDab4GlJdE3eEhooTiElBhMeRNDkKV8cFxaAEeZIcDZHOILJQeq2MaWikLBiGoSBlk/30OhDmZZ3ExhkwWIek9wKcnfv3e/7B9X3h0fHFff7f/+/fVBpMVMNGNbmzFDVvHfQs9O6Ne49ovTA0PeI5gOj3x3dU5GnusTjO+6uH4Et1Nu90B82mmH7z3Z4vgagjPvdk9xz9Vixfsooh61bQ8bo500Zgd8YNs/Q0A8+dcLg2Kb6egKIrqIE6nesX7SsRogFg6zwYYyxIpYfWMH1baT6H22khmaUGNwYI6xcgKNhYlodHA6MphTK7FUQ3Yo5T+oRr4Ota98J6IN0NQTfElsJzqMECmFrxfOKm+jPS8svHOm1BJDrDiwUkJRqpRc6uX7ll9guzi/1y0QoBLM6M/uFYpSTF20Lq9UW+N32h36ntdWyo3Z19yq4/rzhM3fLr6Arnz09d+1H6R1YX/3CX9/5AVBLAwQUAAIACACnfMlQ0W4DBaABAABrBgAAKAAAAHVuaXZlcnNhbC1uby12aWRlby9odG1sX3NraW5fc2V0dGluZ3MuanONlM9vwiAUx+/+FQ27Lkaj6X7ctuiSJR6WzNuyA22ftZFCA7SzM/7vK2xVoDDlXco3n34f7xHeYRR1C6UoeowO+lvv3+y91kBpktdwa+skoJdKR4IUGayLEkhBATlIo5ANJgJO+vGM+JwR1a5J+658hWGI2MnMECufyD2+wgc2HvDLB+594nf/98go7Lcoo9VJLSWj45RRCVSOKeMl1gy6edHLrNGBWQP8ArrBKVim02U8f4hD5NnxPn6ezWcml7KywrRdsZyNE5zucs5qmoXyb9sKeHfpu5AdKYR8lVBeTmyTFQchIAtVc4IJToAYvhO9/kEt42FBDt0UopA9/TRVYdIVzmHQpeFpu4Z2XoNu3qkYchL2MuhEcAt8YLWYq7BAVtXVFRdYcZarjgzQeKnCixKGs4Lmf6knKrycOqyyDd24nhrjhPGsv73lRIXJnJuhS1wg65kx55ltPU+5DM0X32xwNOl93MLJuvLNBeITqU+8fqQ5k7Q/j3SHjdp/dJVjvgO+Zox0I7TLU0s9nqNPcyx4z5kGK3Ia1NgNGh1/AFBLAwQUAAIACACnfMlQiRErV2kAAABuAAAAJQAAAHVuaXZlcnNhbC1uby12aWRlby9sb2NhbF9zZXR0aW5ncy54bWyzsa/IzVEoSy0qzszPs1Uy1DNQUkjNS85PycxLt1UKDXHTtVBSKC5JzEtJzMnPS7VVystXUrC347LJyU9OzAlOLSkBKixWKMhJrEwtCknNBTJKUv0Sc4Eq/VLLFTKdXcMUAsCSSvp2XABQSwMEFAACAAgAqHzJUKFW0cnnFwAAQCwAACAAAAB1bml2ZXJzYWwtbm8tdmlkZW8vdW5pdmVyc2FsLnBuZ+1ae1ySZ/sno4O1Zsu3w6rp1kG2WTozTRRh67ByGWxva+pEqVBpmXggNeSUm6u5SmqkSCns8O51LYUpS8QDmJakorythBwipAJbyEEJATn9oFXb531/h/9/H/94Ps/nvr/3fV3Xfd3X4b6e5y5/H7532ZK1SwAAwLKEfbv/DgDMt3kf5OKF3h7dR8Bc72se7u97dwLYg+t/9zaAmHcOvAMANFKXOo8s8Lb98/al4ACAF7t9zzxR7g8ZAEDoUMLudz48la5X3Dx3kpCunHLQW1Y3naw80DwvPxT7HXvDxlsHag69cAnolx/9ZszxV/3Ra26q0qqB2959reflrk1rXtn3ruloV+b7wN5XXx77kSah2SuEYGtS2iHFECKJYtAtDWcafjyorYk9xHtIghcqA4Kq7FKewGKaEgXDiI/v7jUS9dmo+V7pDLcel/wav0w4WOznWae09czc9HZ2kt7rl7QvdcI8ZpgybLG3Z4S33dXW6ekXOvv1fr4R8ovNnldZcqXC39tqX/aJI0DgtnByjUBvc/TMz65FbXFwe2mwrZR2PoIlGHZtWdPGes07r/8lW081SGLA3HzgemEeAJA+SPNTrkHDL3QuApyWvWa6ELHjldIAAICzS7UOjY31C/YOOdu5o2fkJBDqZfRiae55/u+LiQDAqVeSFggiepCxf6G7mqGQLAcAVOrFRLT4nNiA8YpuKgAKIjR7sqyRQICK6boZbPq1PcSjnIpBPhoAulHO2ygI0fbwbADLNYlR2n+hCx7rCecjrDFPyFqPrU5uD+P0g5R19BZHp2eaLnSa+BKSIY7CIGSe5yuHfYto2dvWMlaIT4PaoR230ha6Wc5eFsTZx3H2dVOdd6gnusktX+aKXYM+eTo7hj9fOXJOQZiJKF5p858hOsmrzXEp0jU4Ftfxsh8gL7fogwXWo1YmSXx9kTvYdTe4w7HYHeD6V0DORncNUs9SDkgOeWo22VxKjyuXo1hj/viPedSiI7d1063EaVJJeZK/0/4ZHuYehwkuzBzUUHXqKZxcC/PYi0H+UvW78LUTEeDSizaETVt2OkKjxjzRTZB+7EuZutA+4Xi8whhlCnZ8hq+bsJoCtaK3WJYJt5ivlMH6ej+3/Cg07dA0P2Oaf1vXp5vmCB6r9STWKpH1983pEFO46zP8Xn9bzfKYKH5u1YDMvrtz1patPk6B+h8+zx+YJJ/xWtR3acip1unWxU5dxzEVinADmjQU+Mi+2L05ErSMPFtHmVWUl43PsiupDlQsbuyoK+oz76q3uzI9EC1hlrAIHz+dfmeC9DPzw75sHOTIZRKKDnbf7cFZYdHm6qFYkSdaaj3A3NWtvPTg2R6VbA12OzgQov26kNdhHM0Ucj1tDnalTJ3u51nq0RQ384Q/j3tXH77KVkcOd7/+sPIBvm/IDLTXg27W7uvL8W+sL1YMbl7xBT1xJkonmfZvvGQMjwfffQucZV3xLdiAP6CxaUkX77AYKlZvgd1935+Bs7Kurr96kGZFwF8YEGiURJgw5CsjB8zI4zzXYOEghjzTfVZoQZBzCCisxNXmGLS7hdbPc953T4S7e+JEctYYDuX8pU0/OVkl/HDGwdetwacxV9jAvaYAt13oYmsvy8au0EJQs1SUi20UavdSyA7L/jgBInzq2yRT8LlJoBjHKeIk6Yvzme+/dzrEEObvEZE3H66tz2b/DRaNJw9zYqAy8BtvsYBflKuBqpHou/SUYJr2Z2hW7YlQq2Q6Eo809OczSP0FgVdE+swsVBEN3Sx3Jxr60VQ5I4UqSabe44s4tMyCb3+7P9E4rGRs8STvhhVRpJUOmSsltz9C7Ji8n8FP1p5KZfajRTNbn3hnZ/yvt4fA/iKjSy40lYdK7VAeLOqkuSVNBYqlPsQvrWu2/s263BZoHaZPPeitrg12nkU52UbZD8KhxtZbU15TX73MaVlCmPjy2AbNmksShv0LZ0nhzMimrhWI8h7Ld7/QyV8e7vi15Pj0CNfgz7s1tjbPHqtjOLTJAwWXOFyxGBLSRBQg9rFBIVlp3IoRmCRUAha9AQJp3Cc29mOahGZLIvacIoOC2HNs5hMSOUW0VsyHOaKtmOERWCnFMCViFNZeaU9PUYpbGxQ1bTBRXvxH9pKKgxW9aMcVR4Voq5IDujCNDAOXn5T8ueHwDQWrK3AW8jIF/yhTLrtu4seDgCu+xyP9yGPbrVrBrSw2FDNcLcpkQLDsSQ5orWYGEq07N17+RSM2NwMmLZQU7RWwHE0jyFckJU2ClDClZFtdM+W9dHodkAxnT8LLiEqlXW2c3JV+tpAiRV+VHYH/K4M/0rzQPetsOiHlBp3jh0vRpyA99JgnNlLK+uHKKfIWATOy/KfhnmsPiCekItQ2MDgPO4wfFYW283PgL0ycWr8x79OirKBISba1ukyNfi0GdGhbimStk1H2GMIaoUA+KICU/jTYmivqLamg9puvHhs0J8+3t+hxVBRIom0k9Wakgr+JpKlxI9POaQsRhjO426P54fLzk/L2UTs5iCY3I2Uyy4cqDidHIJlVTj8PFLW0f+3fF7JQJvf0INxcRBl2p9EsdMuNE27/m2UogUQfeBqPFMC3c1jLq9+v4QTWp4RpHCN00nsXB0nlznqYVS+ekcqzSFwUt2GETuGi8C9y3cMcIkwSxwOdxqWO2RtJD3p1BTkqTCqY2eaQ0kJF2hp5seRIzewXZMHg+HT1nfwrgQvAUPBCHKpiOEoYsvxJrNtuiiyvQq9XFIR8On6/UiMKeVgpCuqeuZ/YHh/dtlxS/w2dIvutf7IrXH5FXkQd1iM+3cHDDEM4+ERsnEE2NZWdrFWKKvpbc3WTM2/QXNV6reunheTmKCp/Ykonnq6DHrpE8/PXFzYRpVEfMHu3mYmDChZjnCYPdjwWEUsOx/Mb2SCaUaaNBpWP/kVfkS9VU0CPpo1AZcQK0VqavZi9ggrBwoHiEsywKGjHQ/zIDHIP00htOhHEHa1ak8b5FANbcd0e62E7bjAnknnxrIxqtS80vlFK6c2HQbUWgSI2aKkz6leZRRzxcts4cfCJ9wV4vc9+DUAwbJrErMu+mLat/EcI9sJ1URZ7FWwGCf/8GPbqg0GfFxlgZ1DNUTx9EM3RlBji2H6ToV7xtbnQ67QMyxTDfuPzRHfaRmeMTtCAQ2oTZ9DNrPHq0PvmmiYWt2F/kHDwmjoS71FHiKx7qliBL0dyw72hVTIBRhZMvykqnIn3BFFTBTAo76Dk94a/RJbA0nKFd1Ehp2T7xCttu/MFVKS6djHyszzxNlGoQNfUJmp4yBBlBWfBgpb2K1y61qMkKHWrMIxOQqi0fMjmx+bW9s87WRx0GsLQX/KRjrMAOWbzJvlzi9wln7vW7OVd4c+u04l+CmeUqW84mtNXKgcMX+aH8AYOjaRtMXSFO6J5mXZ0HoZk/sAAtE99SZCC5cN7MrD90VkaS58wxYgGbZOSUjFsaPB3sQ4BuW8DSmvpi5VakLM2Bv5F0fXfzLHrZbRevcjaN3vFG19oroQRbXUQYuF6EPVq4DyRJaOCN1D+Dx7k2XElSVv/Usw78Ul874pJ1LRyFmdvED3UxicpeviihkaGoyncXrxsuPbEeEvit8R4/kUXQ1sVataJ9NwRZMPo7fyJg8AU7dSMaKIQf01507fzpwzM7oPzKfFnEPlEVvrY7fkw2uv76yEz+UZt4s4tOiq6k3kVPxIFWqgp2/npidVU/tbSloVaZCNTXXypOEGlXcOWJ26HP9a4Lcend4+dAOnAq22M+twuS2OKVR8TaIwc1k46trC+kEzdseZDKrRBlJrJ/hpIL2SVlVFPIMVnucxXattgxlI+BQqOAO3SKBl4PcYz7WrNtVtt5N4mmYBuzCmC7fKeZu+GsQdTNr6V9EPgyUBB9iaN0l7rAKJ24jbkLetq7MFA/ylMLbK2REVr/9G1trGuXr4OD9XNyqhqxCRit5a/edZsmW2X3YEnB6NtNe1hCH/nJKFCXnID4uC5seQZSjrtDlRiHsBVB65CK6wHUaLZ1oyruugw/NaKCuO9/e30TsTlzZ0VL83UJOze3LXiI64h5l0zmvb1FVHtEtFBmjowR9eMzvo27NKq7PVZTSwRaaBA5Eq25viRpYzXkbvyv8V3wPpR62w4OV92nGk+nkZphjm+csWmqwdd4DB7cZAQ6vFF0342C5ts/eRGkBk8ddmCgVWwKmIKPeu1FouYEOF4C4WxD1vrx1sM6+UpWTw9kdKubxj40yt0osFALu7zuBV0HEUAn9y8AXQZVCXzGsoOb4zzwyOlFEO+NzDpTkTq+mSi0OnrhYSN/Vko84PkXVFZHdzaFOtsO5fCTVxvtf6hpBhs3N0OqGc8+yvaKp17gGRGTltGih/p7sRmxQ+P1mPq+9OfuA3B35m4Ievo79doFw+s2fwxl31o7M0jhQPiSltMemFHRhPM/5fGVBHamhanSyi9lSmNy4dxDfemBPsxcDjEMqWbwGNQ0jWDE6S8F2YUh3QHqTB40FWSoEiTXPuxh+9ADEwW15TouYMHdYM4/m2CJur5yfZRw3sfBqFjkzisggX2KHUh/riK9yT1jfrBkjay1t4r/xp54MBjcewGpXYmezw7pBGiK1nKXejeD4d/3T4xNN7OBD/E1QApza77+L4EJqEGcpZHtkCf53TLR+ovHyPxFcgG8uQSd0efboOJY/US/wAWQUpoz7DfmkTaUeo3jXwqFbVNt/cnZVf7SRVGgc/BFlrc9zMU5sbHeDjOT3sNlL0NL4Fop6zb8C+G451K2fOg3nHIrPMzN5puuVPPOe48Y0C7CH8fNFFE+4FB/YTzTrB/V5kK6ZIMje4+UjUg5D9ihHbLxCe04KQLSu0EX2KmlPdOtc2sgWKyCN+9dnwA9dwsVnJCOec6haOEZc5bDqCjZAH5KMmQqp6xp+lv6Z3zuIqmjVbQKG7nq9T4lbe5xKrInpGi5z53Ki2djvCpM30+LOkY9SXBOYs97dH4SgVSPVBeCsSzW43sx7As9oxkb5d2BlzqrQIUf6kC2sNYvsjSsZCsuV85q3XebEd+g3CCRswERR18fc30V8GEHZp7sc9j3LOS7JSxlFUNFyOQoJ7cqUVm+AD/unsZpVBRTajxFYKnCT+fC02ny9Q0n29aOyXilcVJgxd+r/1P8D1vtTn7n3WQtzQ1b/hjjzlFpbd1plaiNaLljLcebb/zRH5A+F7vzPSMJ5o4Td/orV/Dtz2tSPlvmrSUrZjzEXVZZPhfRv/vVa2XJe7eSzZv4RrL/JstrqcaoZwkrzr/l8KWhrFyDz+lp/3RWzd794Dme5328xEGLPERArz+qslbXn99+g8gaYE72DMV7Kv4jTfZ/cG4QpUR65uJ3avydr49z1dzAxb4pAH8bbmXO+D9t+eAOWAOmAPmgDlgDpgD5oA5YA6YA+aAOWAOmAPmgP//wOh+XwsQrgvwmAJ4ae7q608+MbUg/scvTX8CqgTyVLeSbLtJeXz7rNFzLRxCVCKc091W528S88KJG33ZVbIwzkPDjY77SW6zMZ6o0UKJPMGDHKpZY1Mna6oNFZbNPsnybgS7GSj5mSW5iPR+RTZx8KzQUnnW6GpEPWDT6vojBhoVr5hxT0ZW3hKFJZ5qY664bAd2YtMgqAq9oZq10Svg6evEGToZvW5zexr+QDHHgi7SPSwqEjnX+xaK3KOyvmSzYorFEn6sybzUg58yLwJgp85u1wRAMmoldrQfANDpeM3kWOx0cOM0WuRKm9DehiLdhX17sRCzri3HqyXrO38SedOkFKH6iI9QeUAAYDSgVLlXpWQpImDaHzspwZ6lZSfQvByvhqCLnVA/j3uywg5OWuDGfhd+5N+7JS86D5oDPY938PpRR/8dDF9hk5Q7HuSs8+5IAO9Fp9JlDKa0bQoaJXWkatJdNyTOX7oD3OMoiu0qxXNO7lAuKaV00MlKg3fujgAny26C5dDberBy35WflkyV577QGaAMKz971mMReiTdKE+b52jbyGC4q80zG1Y/pnTTqaM39iG5Fdq+mawiq3CldblNp7N/B3NwhDpBzdu9+pSsDleUmlRlnUwc7W9TM4/7tIFXaf2h1smhp4wOqerWScHvKsD+AsU/EgoySdbq1H6oxP+MwpV7Ox7oni1xS2AOTbGCjkjIaBKXOLZuuh+J4CfXyii1qeSv0D6SKSrPI6OTl0uxOD1fF8kXAgCG7gY/T7ZnXCJIWx6AWDLh3/Xzvp3ZHVeY8iYxsYysp+3fuIUaB42eto0w36qxiFrFYPxkPRpLeNSKfTjqB+MuLK5I0FzpZMl+t5VIIpho2NarlOJ+Fs1qSBy915bJPOrjm6CSGEe0SgakcZyymP7rU9Uvdkb1sEpK8z7NW3az/Ib/Tf9uIjE22MgEs9Ehjm2sTdWBy0XUdAwjseqqBaNxA4+y35Zk2HcfrqrN1NiNG6IjeQ0OCM0y4OIVIEphHrbxHDja3BoUHMkVkHVDlnK7vfLiFrpcGsMCY8drJtHSHVzBPyWNXkOExJmolPfDczUQfsuMWPTUFiTLnFEZkdm2dPQYdrXNXH56WLr2MK6QcjT8NVZh4knM8G45shMJCyO356xWB14YFkZEfgOWf2wl8diMMnLVQKtUNNIXv4DM1NW8ylDyWWhaZpYdx1G2DrZrsr9AiDQR3AZws6in49bsr5nTLiw/+6mt1pa5Do5Dn+4Hbj6FfR4Tcot1dGxraRVH6xDv/nVtuui3Kz+lfobH7oeELMb8MzdklPqQ0Wv1tzEKCboSs+vWb6368dajn26X5Hxr2TxyUKWtXs8RSBp7t3GdfFm4ksMR1XtszFRe2yi5AZ+bMR2k3Iq74HOtPX4UzOCHaU+9BLLDpO3LDplHOBBaHyKW9s6GCNCrB8YbGQ+uHutfqYpaBbJRdbAbHejdGqXF8SA+WpIZIslh75Z49yC3VEhmyQ6vtlEHSpDaZEzBC1SRsUVRd4eAhvdkaIDdON9yjZtN5hAxLT59CFZYSXnOdXxVUhxI/Ms6/86YHvk1VQUDAs3n9Y03iZEJcIm4vLyQ8he+MZYHxLVHglj820MPvyO84Hw8Jm5/MSWrioWftJyzdFSBi37Lb0PkX0d8X++NVTW+/+0HWt8luwesIvXTEDKywRQ4plspqbs1tPlI0ZtX0NBBkqGYjYFhCLqh4fFZc3uW9A4EG+qoSagZ3KYbmuXnVIoGa1qTZz+0rrFFiDIqlGtt9Haybq8L4xIFbqK3U4MiOZkhxspUUpfP5vHhSSbZjqPMPAHLs6+o39i8DAAYOZsKJNdPVfKjPw7354r8KF1bcr7ibHyHkYek7y/jcN3v3cS6uEQpjVRzvS3b2XDhcqaGLxa3NlVM3puUiw9SGh5eJixzjpd/vSXSWktwTT8A+190SAsbQJ9ollAM/bPcCr6xph0j6yWU8EYOPlG3vtgrhim2LbP4mbvDpKfgi1E4C2512V7qAnLiJjbuBWfUWEWwEHrDbdkoZxCFzM4Y92CRYDRtseJA1VVHrjp9PqwCtEvqCCK4NGX7BCzrkPPKngpzzSYw81gsdvxyPY5UK0OgR7q8ecPsDQtFiyi8kecRkpOUEilDxndUlqXvjMfa71oLO+rgSLGLmnaJlRmUKsEpdqlgQ1vThYWvUDtWXbcErtQllKUOe9PTaKpK+zYH80NWUb/hqQYXQq0Pty4iX/cZbwfQfa1FMlml/MOB/YTUTiGsDU0eJLi+cH//h0N91mncaDJKvILhDqkoRqqrq6ibdzln8gm5RX/NMZ6HLPsN/ZncN+QP/p3eoVLPVaFjaHXHl6z/PnGNdytn+7qtnvurm+NM61Mw0g55iDezwoDk4FIKxWeF1+d7c7ztZKCNBHS7hp+nXonrEb35nS55peyk9WOYxkEeo/N0Y/aCE8XPsuxmyo7s1d4EjLCnHjOOU3+ifBxvoUqW+s4Kx1l2fgDvSJecJiuwrmWZf6GUue49AlOI6b4DCOIrpXzVqdyk9LY6p8H16Hv3YkfdEM5ja/8/fnsFE106lHJ03rM7qlC3bVxf++z+qipVOSudgXubqpx9corJ5NH4rsAW+YarBN//Hmn0g5nrKLN18gXertOOy1UsO1yFEdgHcqG+S7TyRb6R1tf0zDOe6/hTNuFh3ro1HQWXvRoHABL2wHezdx7+9L8AUEsDBBQAAgAIAKh8yVANc9U7TAAAAGoAAAAkAAAAdW5pdmVyc2FsLW5vLXZpZGVvL3VuaXZlcnNhbC5wbmcueG1ss7GvyM1RKEstKs7Mz7NVMtQzULK34+WyKShKLctMLVeoAIoBBSFASaHSVsnMCMEtz0wpybBVsrREEstIzUzPKLFVMjcxgQvqA40EAFBLAQIAABQAAgAIALJUk0/W9W53OQMAAFkJAAAdAAAAAAAAAAEAAAAAAAAAAAB1bml2ZXJzYWwtbm8tdmlkZW8vcGxheWVyLnhtbFBLAQIAABQAAgAIAKd8yVANHO9AOQUAADAUAAAmAAAAAAAAAAEAAAAAAHQDAAB1bml2ZXJzYWwtbm8tdmlkZW8vY29tbW9uX21lc3NhZ2VzLmxuZ1BLAQIAABQAAgAIAKd8yVDFTWnbpAAAAH4BAAA3AAAAAAAAAAEAAAAAAPEIAAB1bml2ZXJzYWwtbm8tdmlkZW8vcGxheWJhY2tfYW5kX25hdmlnYXRpb25fc2V0dGluZ3MueG1sUEsBAgAAFAACAAgAp3zJUOVo6G+uBAAAohgAADAAAAAAAAAAAQAAAAAA6gkAAHVuaXZlcnNhbC1uby12aWRlby9mbGFzaF9wdWJsaXNoaW5nX3NldHRpbmdzLnhtbFBLAQIAABQAAgAIAKd8yVBgoSsEZAMAAKoMAAAqAAAAAAAAAAEAAAAAAOYOAAB1bml2ZXJzYWwtbm8tdmlkZW8vZmxhc2hfc2tpbl9zZXR0aW5ncy54bWxQSwECAAAUAAIACACnfMlQe4N3bKoEAAAsGAAALwAAAAAAAAABAAAAAACSEgAAdW5pdmVyc2FsLW5vLXZpZGVvL2h0bWxfcHVibGlzaGluZ19zZXR0aW5ncy54bWxQSwECAAAUAAIACACnfMlQ0W4DBaABAABrBgAAKAAAAAAAAAABAAAAAACJFwAAdW5pdmVyc2FsLW5vLXZpZGVvL2h0bWxfc2tpbl9zZXR0aW5ncy5qc1BLAQIAABQAAgAIAKd8yVCJEStXaQAAAG4AAAAlAAAAAAAAAAEAAAAAAG8ZAAB1bml2ZXJzYWwtbm8tdmlkZW8vbG9jYWxfc2V0dGluZ3MueG1sUEsBAgAAFAACAAgAqHzJUKFW0cnnFwAAQCwAACAAAAAAAAAAAAAAAAAAGxoAAHVuaXZlcnNhbC1uby12aWRlby91bml2ZXJzYWwucG5nUEsBAgAAFAACAAgAqHzJUA1z1TtMAAAAagAAACQAAAAAAAAAAQAAAAAAQDIAAHVuaXZlcnNhbC1uby12aWRlby91bml2ZXJzYWwucG5nLnhtbFBLBQYAAAAACgAKAGADAADOMgAAAAA="/>
  <p:tag name="ISPRING_LMS_API_VERSION" val="SCORM 1.2"/>
  <p:tag name="ISPRING_ULTRA_SCORM_COURCE_TITLE" val="CEV70776_Business_Documents_and_Technology_LOGO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18{\uFFFD\uFFFD{4C164EFE-55ED-4573-8385-AFC332AEAD2A}&quot;,&quot;S:\\Current Productions\\ALT Tag PPTs\\RRTL (Really Ready to Load)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-no-video&quot;},&quot;advancedSettings&quot;:{&quot;enableTextAllocation&quot;:&quot;T_TRUE&quot;,&quot;viewingFromLocalDrive&quot;:&quot;T_TRUE&quot;,&quot;contentScale&quot;:75,&quot;contentScaleMode&quot;:&quot;SCAL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QUIZZES" val="0"/>
  <p:tag name="ISPRING_CURRENT_PLAYER_ID" val="universal-no-video"/>
  <p:tag name="ISPRING_PRESENTATION_TITLE" val="CEV70776_Business_Documents_and_Technology_LOGO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1931</TotalTime>
  <Words>1493</Words>
  <Application>Microsoft Office PowerPoint</Application>
  <PresentationFormat>On-screen Show (4:3)</PresentationFormat>
  <Paragraphs>343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Theme</vt:lpstr>
      <vt:lpstr>Business Documents and Technology</vt:lpstr>
      <vt:lpstr>Objectives</vt:lpstr>
      <vt:lpstr>Main Menu</vt:lpstr>
      <vt:lpstr>Business Documents</vt:lpstr>
      <vt:lpstr>Steps to Document Creation</vt:lpstr>
      <vt:lpstr>Steps to Document Creation</vt:lpstr>
      <vt:lpstr>Tips for Writing</vt:lpstr>
      <vt:lpstr>Professional Writing Skills</vt:lpstr>
      <vt:lpstr>Types of Messages</vt:lpstr>
      <vt:lpstr>Positive Messages</vt:lpstr>
      <vt:lpstr>Positive Messages </vt:lpstr>
      <vt:lpstr>Negative Messages</vt:lpstr>
      <vt:lpstr>Negative Messages</vt:lpstr>
      <vt:lpstr>Negative Messages</vt:lpstr>
      <vt:lpstr>Persuasive Messages</vt:lpstr>
      <vt:lpstr>Letter Formatting</vt:lpstr>
      <vt:lpstr>Letter Formatting</vt:lpstr>
      <vt:lpstr>Letter Formatting</vt:lpstr>
      <vt:lpstr>Standard Block Format</vt:lpstr>
      <vt:lpstr>Modified Block Format</vt:lpstr>
      <vt:lpstr>Memorandum Format</vt:lpstr>
      <vt:lpstr>Parts of a Business Report</vt:lpstr>
      <vt:lpstr>Business Report Heading Formats</vt:lpstr>
      <vt:lpstr>Graphics in Written Documents</vt:lpstr>
      <vt:lpstr>Graphics in Written Documents</vt:lpstr>
      <vt:lpstr>Technology</vt:lpstr>
      <vt:lpstr>Technology</vt:lpstr>
      <vt:lpstr>Technology in Business</vt:lpstr>
      <vt:lpstr>Communication Methods </vt:lpstr>
      <vt:lpstr>Communication Procedures </vt:lpstr>
      <vt:lpstr>Log-in Procedure </vt:lpstr>
      <vt:lpstr>Log-in Tips</vt:lpstr>
      <vt:lpstr>Troubleshooting </vt:lpstr>
      <vt:lpstr>Troubleshooting Procedures</vt:lpstr>
      <vt:lpstr>Defining the Problem </vt:lpstr>
      <vt:lpstr>Eliminate Possible Causes</vt:lpstr>
      <vt:lpstr>Formulating &amp; Testing a Hypothesis </vt:lpstr>
      <vt:lpstr>Solving the Problem</vt:lpstr>
      <vt:lpstr>Technology Safety &amp; Security Policies </vt:lpstr>
      <vt:lpstr>Technology Safety &amp; Security Policies </vt:lpstr>
      <vt:lpstr>Technology Safety &amp; Security Policies </vt:lpstr>
      <vt:lpstr>Ergonomic Techniques </vt:lpstr>
      <vt:lpstr>Ergonomic Techniques </vt:lpstr>
      <vt:lpstr>Acknowledgements</vt:lpstr>
    </vt:vector>
  </TitlesOfParts>
  <Company>CEV Multimedia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CEV70776_Business_Documents_and_Technology_LOGO</dc:title>
  <dc:creator>Jennifer Donaldson</dc:creator>
  <cp:lastModifiedBy>Angela Dehls</cp:lastModifiedBy>
  <cp:revision>147</cp:revision>
  <dcterms:created xsi:type="dcterms:W3CDTF">2003-03-21T21:26:25Z</dcterms:created>
  <dcterms:modified xsi:type="dcterms:W3CDTF">2021-04-19T14:59:16Z</dcterms:modified>
</cp:coreProperties>
</file>