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77"/>
  </p:notesMasterIdLst>
  <p:handoutMasterIdLst>
    <p:handoutMasterId r:id="rId78"/>
  </p:handoutMasterIdLst>
  <p:sldIdLst>
    <p:sldId id="256" r:id="rId2"/>
    <p:sldId id="269" r:id="rId3"/>
    <p:sldId id="270" r:id="rId4"/>
    <p:sldId id="271" r:id="rId5"/>
    <p:sldId id="296" r:id="rId6"/>
    <p:sldId id="272" r:id="rId7"/>
    <p:sldId id="273" r:id="rId8"/>
    <p:sldId id="274" r:id="rId9"/>
    <p:sldId id="297" r:id="rId10"/>
    <p:sldId id="275" r:id="rId11"/>
    <p:sldId id="276" r:id="rId12"/>
    <p:sldId id="277" r:id="rId13"/>
    <p:sldId id="278" r:id="rId14"/>
    <p:sldId id="279" r:id="rId15"/>
    <p:sldId id="280" r:id="rId16"/>
    <p:sldId id="281" r:id="rId17"/>
    <p:sldId id="282" r:id="rId18"/>
    <p:sldId id="284" r:id="rId19"/>
    <p:sldId id="285" r:id="rId20"/>
    <p:sldId id="286" r:id="rId21"/>
    <p:sldId id="287" r:id="rId22"/>
    <p:sldId id="288" r:id="rId23"/>
    <p:sldId id="290" r:id="rId24"/>
    <p:sldId id="289" r:id="rId25"/>
    <p:sldId id="291" r:id="rId26"/>
    <p:sldId id="292" r:id="rId27"/>
    <p:sldId id="293" r:id="rId28"/>
    <p:sldId id="294" r:id="rId29"/>
    <p:sldId id="337" r:id="rId30"/>
    <p:sldId id="257" r:id="rId31"/>
    <p:sldId id="258" r:id="rId32"/>
    <p:sldId id="298" r:id="rId33"/>
    <p:sldId id="259" r:id="rId34"/>
    <p:sldId id="260" r:id="rId35"/>
    <p:sldId id="261" r:id="rId36"/>
    <p:sldId id="262" r:id="rId37"/>
    <p:sldId id="263" r:id="rId38"/>
    <p:sldId id="264" r:id="rId39"/>
    <p:sldId id="265" r:id="rId40"/>
    <p:sldId id="266" r:id="rId41"/>
    <p:sldId id="349" r:id="rId42"/>
    <p:sldId id="267" r:id="rId43"/>
    <p:sldId id="26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35" r:id="rId58"/>
    <p:sldId id="312" r:id="rId59"/>
    <p:sldId id="351" r:id="rId60"/>
    <p:sldId id="352" r:id="rId61"/>
    <p:sldId id="313" r:id="rId62"/>
    <p:sldId id="314" r:id="rId63"/>
    <p:sldId id="315" r:id="rId64"/>
    <p:sldId id="316" r:id="rId65"/>
    <p:sldId id="317" r:id="rId66"/>
    <p:sldId id="318" r:id="rId67"/>
    <p:sldId id="319" r:id="rId68"/>
    <p:sldId id="320" r:id="rId69"/>
    <p:sldId id="348" r:id="rId70"/>
    <p:sldId id="345" r:id="rId71"/>
    <p:sldId id="346" r:id="rId72"/>
    <p:sldId id="350" r:id="rId73"/>
    <p:sldId id="323" r:id="rId74"/>
    <p:sldId id="336" r:id="rId75"/>
    <p:sldId id="295" r:id="rId76"/>
  </p:sldIdLst>
  <p:sldSz cx="9144000" cy="6858000" type="screen4x3"/>
  <p:notesSz cx="7315200" cy="9601200"/>
  <p:custDataLst>
    <p:tags r:id="rId79"/>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5858"/>
    <a:srgbClr val="B0BA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1" autoAdjust="0"/>
    <p:restoredTop sz="96224" autoAdjust="0"/>
  </p:normalViewPr>
  <p:slideViewPr>
    <p:cSldViewPr>
      <p:cViewPr varScale="1">
        <p:scale>
          <a:sx n="102" d="100"/>
          <a:sy n="102" d="100"/>
        </p:scale>
        <p:origin x="1194" y="1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4" d="100"/>
          <a:sy n="84" d="100"/>
        </p:scale>
        <p:origin x="-3768" y="-9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fontAlgn="auto">
              <a:spcBef>
                <a:spcPts val="0"/>
              </a:spcBef>
              <a:spcAft>
                <a:spcPts val="0"/>
              </a:spcAft>
              <a:defRPr sz="1300">
                <a:latin typeface="+mn-lt"/>
              </a:defRPr>
            </a:lvl1pPr>
          </a:lstStyle>
          <a:p>
            <a:pPr>
              <a:defRPr/>
            </a:pPr>
            <a:endParaRPr lang="en-US" dirty="0"/>
          </a:p>
        </p:txBody>
      </p:sp>
      <p:sp>
        <p:nvSpPr>
          <p:cNvPr id="4" name="Footer Placeholder 3"/>
          <p:cNvSpPr>
            <a:spLocks noGrp="1"/>
          </p:cNvSpPr>
          <p:nvPr>
            <p:ph type="ftr" sz="quarter" idx="2"/>
          </p:nvPr>
        </p:nvSpPr>
        <p:spPr>
          <a:xfrm>
            <a:off x="0" y="9120188"/>
            <a:ext cx="3170238" cy="479425"/>
          </a:xfrm>
          <a:prstGeom prst="rect">
            <a:avLst/>
          </a:prstGeom>
        </p:spPr>
        <p:txBody>
          <a:bodyPr vert="horz" lIns="96661" tIns="48331" rIns="96661" bIns="48331" rtlCol="0" anchor="b"/>
          <a:lstStyle>
            <a:lvl1pPr algn="l" fontAlgn="auto">
              <a:spcBef>
                <a:spcPts val="0"/>
              </a:spcBef>
              <a:spcAft>
                <a:spcPts val="0"/>
              </a:spcAft>
              <a:defRPr sz="1300">
                <a:latin typeface="+mn-lt"/>
              </a:defRPr>
            </a:lvl1pPr>
          </a:lstStyle>
          <a:p>
            <a:pPr>
              <a:defRPr/>
            </a:pPr>
            <a:endParaRPr lang="en-US" dirty="0"/>
          </a:p>
        </p:txBody>
      </p:sp>
    </p:spTree>
    <p:extLst>
      <p:ext uri="{BB962C8B-B14F-4D97-AF65-F5344CB8AC3E}">
        <p14:creationId xmlns:p14="http://schemas.microsoft.com/office/powerpoint/2010/main" val="2760424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fontAlgn="auto">
              <a:spcBef>
                <a:spcPts val="0"/>
              </a:spcBef>
              <a:spcAft>
                <a:spcPts val="0"/>
              </a:spcAft>
              <a:defRPr sz="1300">
                <a:latin typeface="+mn-lt"/>
              </a:defRPr>
            </a:lvl1pPr>
          </a:lstStyle>
          <a:p>
            <a:pPr>
              <a:defRPr/>
            </a:pPr>
            <a:endParaRPr lang="en-US" dirty="0"/>
          </a:p>
        </p:txBody>
      </p:sp>
      <p:sp>
        <p:nvSpPr>
          <p:cNvPr id="3" name="Date Placeholder 2"/>
          <p:cNvSpPr>
            <a:spLocks noGrp="1"/>
          </p:cNvSpPr>
          <p:nvPr>
            <p:ph type="dt" idx="1"/>
          </p:nvPr>
        </p:nvSpPr>
        <p:spPr>
          <a:xfrm>
            <a:off x="4143375" y="0"/>
            <a:ext cx="3170238" cy="479425"/>
          </a:xfrm>
          <a:prstGeom prst="rect">
            <a:avLst/>
          </a:prstGeom>
        </p:spPr>
        <p:txBody>
          <a:bodyPr vert="horz" lIns="96661" tIns="48331" rIns="96661" bIns="48331" rtlCol="0"/>
          <a:lstStyle>
            <a:lvl1pPr algn="r" fontAlgn="auto">
              <a:spcBef>
                <a:spcPts val="0"/>
              </a:spcBef>
              <a:spcAft>
                <a:spcPts val="0"/>
              </a:spcAft>
              <a:defRPr sz="1300">
                <a:latin typeface="+mn-lt"/>
              </a:defRPr>
            </a:lvl1pPr>
          </a:lstStyle>
          <a:p>
            <a:pPr>
              <a:defRPr/>
            </a:pPr>
            <a:fld id="{D0C68851-EB9D-4A94-89D0-E5994CDDC4A4}" type="datetimeFigureOut">
              <a:rPr lang="en-US"/>
              <a:pPr>
                <a:defRPr/>
              </a:pPr>
              <a:t>6/8/2020</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dirty="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6661" tIns="48331" rIns="96661" bIns="4833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6661" tIns="48331" rIns="96661" bIns="48331" rtlCol="0" anchor="b"/>
          <a:lstStyle>
            <a:lvl1pPr algn="l" fontAlgn="auto">
              <a:spcBef>
                <a:spcPts val="0"/>
              </a:spcBef>
              <a:spcAft>
                <a:spcPts val="0"/>
              </a:spcAft>
              <a:defRPr sz="1300">
                <a:latin typeface="+mn-lt"/>
              </a:defRPr>
            </a:lvl1pPr>
          </a:lstStyle>
          <a:p>
            <a:pPr>
              <a:defRPr/>
            </a:pPr>
            <a:endParaRPr lang="en-US" dirty="0"/>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6661" tIns="48331" rIns="96661" bIns="48331" rtlCol="0" anchor="b"/>
          <a:lstStyle>
            <a:lvl1pPr algn="r" fontAlgn="auto">
              <a:spcBef>
                <a:spcPts val="0"/>
              </a:spcBef>
              <a:spcAft>
                <a:spcPts val="0"/>
              </a:spcAft>
              <a:defRPr sz="1300">
                <a:latin typeface="+mn-lt"/>
              </a:defRPr>
            </a:lvl1pPr>
          </a:lstStyle>
          <a:p>
            <a:pPr>
              <a:defRPr/>
            </a:pPr>
            <a:fld id="{853C0108-5BEB-451B-8C93-394253CAA207}" type="slidenum">
              <a:rPr lang="en-US"/>
              <a:pPr>
                <a:defRPr/>
              </a:pPr>
              <a:t>‹#›</a:t>
            </a:fld>
            <a:endParaRPr lang="en-US" dirty="0"/>
          </a:p>
        </p:txBody>
      </p:sp>
    </p:spTree>
    <p:extLst>
      <p:ext uri="{BB962C8B-B14F-4D97-AF65-F5344CB8AC3E}">
        <p14:creationId xmlns:p14="http://schemas.microsoft.com/office/powerpoint/2010/main" val="25387346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3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40E812-C2AA-4FD4-BE21-9BB9AFAA6436}" type="slidenum">
              <a:rPr lang="en-US"/>
              <a:pPr fontAlgn="base">
                <a:spcBef>
                  <a:spcPct val="0"/>
                </a:spcBef>
                <a:spcAft>
                  <a:spcPct val="0"/>
                </a:spcAft>
                <a:defRPr/>
              </a:pPr>
              <a:t>1</a:t>
            </a:fld>
            <a:endParaRPr lang="en-US" dirty="0"/>
          </a:p>
        </p:txBody>
      </p:sp>
    </p:spTree>
    <p:extLst>
      <p:ext uri="{BB962C8B-B14F-4D97-AF65-F5344CB8AC3E}">
        <p14:creationId xmlns:p14="http://schemas.microsoft.com/office/powerpoint/2010/main" val="683517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52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3CC001-C263-494E-A6D4-BEF79CB74366}" type="slidenum">
              <a:rPr lang="en-US"/>
              <a:pPr fontAlgn="base">
                <a:spcBef>
                  <a:spcPct val="0"/>
                </a:spcBef>
                <a:spcAft>
                  <a:spcPct val="0"/>
                </a:spcAft>
                <a:defRPr/>
              </a:pPr>
              <a:t>2</a:t>
            </a:fld>
            <a:endParaRPr lang="en-US" dirty="0"/>
          </a:p>
        </p:txBody>
      </p:sp>
    </p:spTree>
    <p:extLst>
      <p:ext uri="{BB962C8B-B14F-4D97-AF65-F5344CB8AC3E}">
        <p14:creationId xmlns:p14="http://schemas.microsoft.com/office/powerpoint/2010/main" val="81316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73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A5B905-13D5-4E11-B7F2-463B14CC1E61}" type="slidenum">
              <a:rPr lang="en-US"/>
              <a:pPr fontAlgn="base">
                <a:spcBef>
                  <a:spcPct val="0"/>
                </a:spcBef>
                <a:spcAft>
                  <a:spcPct val="0"/>
                </a:spcAft>
                <a:defRPr/>
              </a:pPr>
              <a:t>3</a:t>
            </a:fld>
            <a:endParaRPr lang="en-US" dirty="0"/>
          </a:p>
        </p:txBody>
      </p:sp>
    </p:spTree>
    <p:extLst>
      <p:ext uri="{BB962C8B-B14F-4D97-AF65-F5344CB8AC3E}">
        <p14:creationId xmlns:p14="http://schemas.microsoft.com/office/powerpoint/2010/main" val="589112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93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306AB27-CFEE-4E00-BC15-F7203282431F}" type="slidenum">
              <a:rPr lang="en-US"/>
              <a:pPr fontAlgn="base">
                <a:spcBef>
                  <a:spcPct val="0"/>
                </a:spcBef>
                <a:spcAft>
                  <a:spcPct val="0"/>
                </a:spcAft>
                <a:defRPr/>
              </a:pPr>
              <a:t>4</a:t>
            </a:fld>
            <a:endParaRPr lang="en-US" dirty="0"/>
          </a:p>
        </p:txBody>
      </p:sp>
    </p:spTree>
    <p:extLst>
      <p:ext uri="{BB962C8B-B14F-4D97-AF65-F5344CB8AC3E}">
        <p14:creationId xmlns:p14="http://schemas.microsoft.com/office/powerpoint/2010/main" val="1686908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14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04706BA-A89A-41D8-A98F-7380510174B3}" type="slidenum">
              <a:rPr lang="en-US"/>
              <a:pPr fontAlgn="base">
                <a:spcBef>
                  <a:spcPct val="0"/>
                </a:spcBef>
                <a:spcAft>
                  <a:spcPct val="0"/>
                </a:spcAft>
                <a:defRPr/>
              </a:pPr>
              <a:t>5</a:t>
            </a:fld>
            <a:endParaRPr lang="en-US" dirty="0"/>
          </a:p>
        </p:txBody>
      </p:sp>
    </p:spTree>
    <p:extLst>
      <p:ext uri="{BB962C8B-B14F-4D97-AF65-F5344CB8AC3E}">
        <p14:creationId xmlns:p14="http://schemas.microsoft.com/office/powerpoint/2010/main" val="628911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34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814EAF-FCA9-4F6D-A8B4-ACB45B501A69}" type="slidenum">
              <a:rPr lang="en-US"/>
              <a:pPr fontAlgn="base">
                <a:spcBef>
                  <a:spcPct val="0"/>
                </a:spcBef>
                <a:spcAft>
                  <a:spcPct val="0"/>
                </a:spcAft>
                <a:defRPr/>
              </a:pPr>
              <a:t>6</a:t>
            </a:fld>
            <a:endParaRPr lang="en-US" dirty="0"/>
          </a:p>
        </p:txBody>
      </p:sp>
    </p:spTree>
    <p:extLst>
      <p:ext uri="{BB962C8B-B14F-4D97-AF65-F5344CB8AC3E}">
        <p14:creationId xmlns:p14="http://schemas.microsoft.com/office/powerpoint/2010/main" val="1430649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55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8FCD52-975F-47E9-8DD1-C14584B6A2BB}" type="slidenum">
              <a:rPr lang="en-US"/>
              <a:pPr fontAlgn="base">
                <a:spcBef>
                  <a:spcPct val="0"/>
                </a:spcBef>
                <a:spcAft>
                  <a:spcPct val="0"/>
                </a:spcAft>
                <a:defRPr/>
              </a:pPr>
              <a:t>7</a:t>
            </a:fld>
            <a:endParaRPr lang="en-US" dirty="0"/>
          </a:p>
        </p:txBody>
      </p:sp>
    </p:spTree>
    <p:extLst>
      <p:ext uri="{BB962C8B-B14F-4D97-AF65-F5344CB8AC3E}">
        <p14:creationId xmlns:p14="http://schemas.microsoft.com/office/powerpoint/2010/main" val="3932138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75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C147AE-9E19-4002-8349-4DC32B1CC368}" type="slidenum">
              <a:rPr lang="en-US"/>
              <a:pPr fontAlgn="base">
                <a:spcBef>
                  <a:spcPct val="0"/>
                </a:spcBef>
                <a:spcAft>
                  <a:spcPct val="0"/>
                </a:spcAft>
                <a:defRPr/>
              </a:pPr>
              <a:t>8</a:t>
            </a:fld>
            <a:endParaRPr lang="en-US" dirty="0"/>
          </a:p>
        </p:txBody>
      </p:sp>
    </p:spTree>
    <p:extLst>
      <p:ext uri="{BB962C8B-B14F-4D97-AF65-F5344CB8AC3E}">
        <p14:creationId xmlns:p14="http://schemas.microsoft.com/office/powerpoint/2010/main" val="298915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96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6A20540-8DEE-4DB3-9040-B9F17560B65E}" type="slidenum">
              <a:rPr lang="en-US"/>
              <a:pPr fontAlgn="base">
                <a:spcBef>
                  <a:spcPct val="0"/>
                </a:spcBef>
                <a:spcAft>
                  <a:spcPct val="0"/>
                </a:spcAft>
                <a:defRPr/>
              </a:pPr>
              <a:t>9</a:t>
            </a:fld>
            <a:endParaRPr lang="en-US" dirty="0"/>
          </a:p>
        </p:txBody>
      </p:sp>
    </p:spTree>
    <p:extLst>
      <p:ext uri="{BB962C8B-B14F-4D97-AF65-F5344CB8AC3E}">
        <p14:creationId xmlns:p14="http://schemas.microsoft.com/office/powerpoint/2010/main" val="4135663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16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26EFFF-A559-430D-9046-0CDF628C8711}" type="slidenum">
              <a:rPr lang="en-US"/>
              <a:pPr fontAlgn="base">
                <a:spcBef>
                  <a:spcPct val="0"/>
                </a:spcBef>
                <a:spcAft>
                  <a:spcPct val="0"/>
                </a:spcAft>
                <a:defRPr/>
              </a:pPr>
              <a:t>10</a:t>
            </a:fld>
            <a:endParaRPr lang="en-US" dirty="0"/>
          </a:p>
        </p:txBody>
      </p:sp>
    </p:spTree>
    <p:extLst>
      <p:ext uri="{BB962C8B-B14F-4D97-AF65-F5344CB8AC3E}">
        <p14:creationId xmlns:p14="http://schemas.microsoft.com/office/powerpoint/2010/main" val="2986026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37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41B3A67-1738-4B03-B089-C8D5C2F77414}" type="slidenum">
              <a:rPr lang="en-US"/>
              <a:pPr fontAlgn="base">
                <a:spcBef>
                  <a:spcPct val="0"/>
                </a:spcBef>
                <a:spcAft>
                  <a:spcPct val="0"/>
                </a:spcAft>
                <a:defRPr/>
              </a:pPr>
              <a:t>11</a:t>
            </a:fld>
            <a:endParaRPr lang="en-US" dirty="0"/>
          </a:p>
        </p:txBody>
      </p:sp>
    </p:spTree>
    <p:extLst>
      <p:ext uri="{BB962C8B-B14F-4D97-AF65-F5344CB8AC3E}">
        <p14:creationId xmlns:p14="http://schemas.microsoft.com/office/powerpoint/2010/main" val="4171307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57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45C5AE-9D9D-431C-8D30-152AFA9325A6}" type="slidenum">
              <a:rPr lang="en-US"/>
              <a:pPr fontAlgn="base">
                <a:spcBef>
                  <a:spcPct val="0"/>
                </a:spcBef>
                <a:spcAft>
                  <a:spcPct val="0"/>
                </a:spcAft>
                <a:defRPr/>
              </a:pPr>
              <a:t>12</a:t>
            </a:fld>
            <a:endParaRPr lang="en-US" dirty="0"/>
          </a:p>
        </p:txBody>
      </p:sp>
    </p:spTree>
    <p:extLst>
      <p:ext uri="{BB962C8B-B14F-4D97-AF65-F5344CB8AC3E}">
        <p14:creationId xmlns:p14="http://schemas.microsoft.com/office/powerpoint/2010/main" val="3514209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wrap="square" numCol="1" anchor="t" anchorCtr="0" compatLnSpc="1">
            <a:prstTxWarp prst="textNoShape">
              <a:avLst/>
            </a:prstTxWarp>
          </a:bodyPr>
          <a:lstStyle/>
          <a:p>
            <a:pPr defTabSz="965200" eaLnBrk="1" hangingPunct="1">
              <a:spcBef>
                <a:spcPct val="0"/>
              </a:spcBef>
            </a:pPr>
            <a:endParaRPr lang="en-US" dirty="0"/>
          </a:p>
        </p:txBody>
      </p:sp>
      <p:sp>
        <p:nvSpPr>
          <p:cNvPr id="778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999A8B-92F8-4B9C-9148-A579B1F8FBDA}" type="slidenum">
              <a:rPr lang="en-US"/>
              <a:pPr fontAlgn="base">
                <a:spcBef>
                  <a:spcPct val="0"/>
                </a:spcBef>
                <a:spcAft>
                  <a:spcPct val="0"/>
                </a:spcAft>
                <a:defRPr/>
              </a:pPr>
              <a:t>13</a:t>
            </a:fld>
            <a:endParaRPr lang="en-US" dirty="0"/>
          </a:p>
        </p:txBody>
      </p:sp>
    </p:spTree>
    <p:extLst>
      <p:ext uri="{BB962C8B-B14F-4D97-AF65-F5344CB8AC3E}">
        <p14:creationId xmlns:p14="http://schemas.microsoft.com/office/powerpoint/2010/main" val="2362733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noFill/>
          <a:ln>
            <a:solidFill>
              <a:srgbClr val="000000"/>
            </a:solidFill>
            <a:miter lim="800000"/>
            <a:headEnd/>
            <a:tailEnd/>
          </a:ln>
        </p:spPr>
      </p:sp>
      <p:sp>
        <p:nvSpPr>
          <p:cNvPr id="798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98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3BE25B-3117-47C8-A5F7-6BF6A2207271}" type="slidenum">
              <a:rPr lang="en-US"/>
              <a:pPr fontAlgn="base">
                <a:spcBef>
                  <a:spcPct val="0"/>
                </a:spcBef>
                <a:spcAft>
                  <a:spcPct val="0"/>
                </a:spcAft>
                <a:defRPr/>
              </a:pPr>
              <a:t>14</a:t>
            </a:fld>
            <a:endParaRPr lang="en-US" dirty="0"/>
          </a:p>
        </p:txBody>
      </p:sp>
    </p:spTree>
    <p:extLst>
      <p:ext uri="{BB962C8B-B14F-4D97-AF65-F5344CB8AC3E}">
        <p14:creationId xmlns:p14="http://schemas.microsoft.com/office/powerpoint/2010/main" val="4141548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819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584E9EE-1F67-4895-A239-B44BB613E7F5}" type="slidenum">
              <a:rPr lang="en-US"/>
              <a:pPr fontAlgn="base">
                <a:spcBef>
                  <a:spcPct val="0"/>
                </a:spcBef>
                <a:spcAft>
                  <a:spcPct val="0"/>
                </a:spcAft>
                <a:defRPr/>
              </a:pPr>
              <a:t>15</a:t>
            </a:fld>
            <a:endParaRPr lang="en-US" dirty="0"/>
          </a:p>
        </p:txBody>
      </p:sp>
    </p:spTree>
    <p:extLst>
      <p:ext uri="{BB962C8B-B14F-4D97-AF65-F5344CB8AC3E}">
        <p14:creationId xmlns:p14="http://schemas.microsoft.com/office/powerpoint/2010/main" val="2382043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839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67403DE-2878-40D1-B714-7294B88231EA}" type="slidenum">
              <a:rPr lang="en-US"/>
              <a:pPr fontAlgn="base">
                <a:spcBef>
                  <a:spcPct val="0"/>
                </a:spcBef>
                <a:spcAft>
                  <a:spcPct val="0"/>
                </a:spcAft>
                <a:defRPr/>
              </a:pPr>
              <a:t>16</a:t>
            </a:fld>
            <a:endParaRPr lang="en-US" dirty="0"/>
          </a:p>
        </p:txBody>
      </p:sp>
    </p:spTree>
    <p:extLst>
      <p:ext uri="{BB962C8B-B14F-4D97-AF65-F5344CB8AC3E}">
        <p14:creationId xmlns:p14="http://schemas.microsoft.com/office/powerpoint/2010/main" val="723007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860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4D4DB8-CDFC-4CA6-8C10-6FBADD340F42}" type="slidenum">
              <a:rPr lang="en-US"/>
              <a:pPr fontAlgn="base">
                <a:spcBef>
                  <a:spcPct val="0"/>
                </a:spcBef>
                <a:spcAft>
                  <a:spcPct val="0"/>
                </a:spcAft>
                <a:defRPr/>
              </a:pPr>
              <a:t>17</a:t>
            </a:fld>
            <a:endParaRPr lang="en-US" dirty="0"/>
          </a:p>
        </p:txBody>
      </p:sp>
    </p:spTree>
    <p:extLst>
      <p:ext uri="{BB962C8B-B14F-4D97-AF65-F5344CB8AC3E}">
        <p14:creationId xmlns:p14="http://schemas.microsoft.com/office/powerpoint/2010/main" val="4146683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880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7D415B-0FA6-47BA-898C-12A62FB9E00C}" type="slidenum">
              <a:rPr lang="en-US"/>
              <a:pPr fontAlgn="base">
                <a:spcBef>
                  <a:spcPct val="0"/>
                </a:spcBef>
                <a:spcAft>
                  <a:spcPct val="0"/>
                </a:spcAft>
                <a:defRPr/>
              </a:pPr>
              <a:t>18</a:t>
            </a:fld>
            <a:endParaRPr lang="en-US" dirty="0"/>
          </a:p>
        </p:txBody>
      </p:sp>
    </p:spTree>
    <p:extLst>
      <p:ext uri="{BB962C8B-B14F-4D97-AF65-F5344CB8AC3E}">
        <p14:creationId xmlns:p14="http://schemas.microsoft.com/office/powerpoint/2010/main" val="2590848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bwMode="auto">
          <a:noFill/>
          <a:ln>
            <a:solidFill>
              <a:srgbClr val="000000"/>
            </a:solidFill>
            <a:miter lim="800000"/>
            <a:headEnd/>
            <a:tailEnd/>
          </a:ln>
        </p:spPr>
      </p:sp>
      <p:sp>
        <p:nvSpPr>
          <p:cNvPr id="901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01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E1D94D-8DF7-4796-B659-318093AB66CA}" type="slidenum">
              <a:rPr lang="en-US"/>
              <a:pPr fontAlgn="base">
                <a:spcBef>
                  <a:spcPct val="0"/>
                </a:spcBef>
                <a:spcAft>
                  <a:spcPct val="0"/>
                </a:spcAft>
                <a:defRPr/>
              </a:pPr>
              <a:t>19</a:t>
            </a:fld>
            <a:endParaRPr lang="en-US" dirty="0"/>
          </a:p>
        </p:txBody>
      </p:sp>
    </p:spTree>
    <p:extLst>
      <p:ext uri="{BB962C8B-B14F-4D97-AF65-F5344CB8AC3E}">
        <p14:creationId xmlns:p14="http://schemas.microsoft.com/office/powerpoint/2010/main" val="2553099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21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55CE59-7172-42E8-AE10-F73C197280EB}" type="slidenum">
              <a:rPr lang="en-US"/>
              <a:pPr fontAlgn="base">
                <a:spcBef>
                  <a:spcPct val="0"/>
                </a:spcBef>
                <a:spcAft>
                  <a:spcPct val="0"/>
                </a:spcAft>
                <a:defRPr/>
              </a:pPr>
              <a:t>20</a:t>
            </a:fld>
            <a:endParaRPr lang="en-US" dirty="0"/>
          </a:p>
        </p:txBody>
      </p:sp>
    </p:spTree>
    <p:extLst>
      <p:ext uri="{BB962C8B-B14F-4D97-AF65-F5344CB8AC3E}">
        <p14:creationId xmlns:p14="http://schemas.microsoft.com/office/powerpoint/2010/main" val="2164822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42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6F834B1-C3AE-4BA2-9F50-C27A62705B19}" type="slidenum">
              <a:rPr lang="en-US"/>
              <a:pPr fontAlgn="base">
                <a:spcBef>
                  <a:spcPct val="0"/>
                </a:spcBef>
                <a:spcAft>
                  <a:spcPct val="0"/>
                </a:spcAft>
                <a:defRPr/>
              </a:pPr>
              <a:t>21</a:t>
            </a:fld>
            <a:endParaRPr lang="en-US" dirty="0"/>
          </a:p>
        </p:txBody>
      </p:sp>
    </p:spTree>
    <p:extLst>
      <p:ext uri="{BB962C8B-B14F-4D97-AF65-F5344CB8AC3E}">
        <p14:creationId xmlns:p14="http://schemas.microsoft.com/office/powerpoint/2010/main" val="25119816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noFill/>
          <a:ln>
            <a:solidFill>
              <a:srgbClr val="000000"/>
            </a:solidFill>
            <a:miter lim="800000"/>
            <a:headEnd/>
            <a:tailEnd/>
          </a:ln>
        </p:spPr>
      </p:sp>
      <p:sp>
        <p:nvSpPr>
          <p:cNvPr id="962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62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BCDC84-344B-4BA0-9F8C-CC205106016F}" type="slidenum">
              <a:rPr lang="en-US"/>
              <a:pPr fontAlgn="base">
                <a:spcBef>
                  <a:spcPct val="0"/>
                </a:spcBef>
                <a:spcAft>
                  <a:spcPct val="0"/>
                </a:spcAft>
                <a:defRPr/>
              </a:pPr>
              <a:t>22</a:t>
            </a:fld>
            <a:endParaRPr lang="en-US" dirty="0"/>
          </a:p>
        </p:txBody>
      </p:sp>
    </p:spTree>
    <p:extLst>
      <p:ext uri="{BB962C8B-B14F-4D97-AF65-F5344CB8AC3E}">
        <p14:creationId xmlns:p14="http://schemas.microsoft.com/office/powerpoint/2010/main" val="22415434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bwMode="auto">
          <a:noFill/>
          <a:ln>
            <a:solidFill>
              <a:srgbClr val="000000"/>
            </a:solidFill>
            <a:miter lim="800000"/>
            <a:headEnd/>
            <a:tailEnd/>
          </a:ln>
        </p:spPr>
      </p:sp>
      <p:sp>
        <p:nvSpPr>
          <p:cNvPr id="1003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003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C94E8F-DFD1-4571-BE97-1B9F612C09A2}" type="slidenum">
              <a:rPr lang="en-US"/>
              <a:pPr fontAlgn="base">
                <a:spcBef>
                  <a:spcPct val="0"/>
                </a:spcBef>
                <a:spcAft>
                  <a:spcPct val="0"/>
                </a:spcAft>
                <a:defRPr/>
              </a:pPr>
              <a:t>23</a:t>
            </a:fld>
            <a:endParaRPr lang="en-US" dirty="0"/>
          </a:p>
        </p:txBody>
      </p:sp>
    </p:spTree>
    <p:extLst>
      <p:ext uri="{BB962C8B-B14F-4D97-AF65-F5344CB8AC3E}">
        <p14:creationId xmlns:p14="http://schemas.microsoft.com/office/powerpoint/2010/main" val="3886341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bwMode="auto">
          <a:noFill/>
          <a:ln>
            <a:solidFill>
              <a:srgbClr val="000000"/>
            </a:solidFill>
            <a:miter lim="800000"/>
            <a:headEnd/>
            <a:tailEnd/>
          </a:ln>
        </p:spPr>
      </p:sp>
      <p:sp>
        <p:nvSpPr>
          <p:cNvPr id="983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83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297F5D-5C38-435C-84ED-0BC0A78F9847}" type="slidenum">
              <a:rPr lang="en-US"/>
              <a:pPr fontAlgn="base">
                <a:spcBef>
                  <a:spcPct val="0"/>
                </a:spcBef>
                <a:spcAft>
                  <a:spcPct val="0"/>
                </a:spcAft>
                <a:defRPr/>
              </a:pPr>
              <a:t>24</a:t>
            </a:fld>
            <a:endParaRPr lang="en-US" dirty="0"/>
          </a:p>
        </p:txBody>
      </p:sp>
    </p:spTree>
    <p:extLst>
      <p:ext uri="{BB962C8B-B14F-4D97-AF65-F5344CB8AC3E}">
        <p14:creationId xmlns:p14="http://schemas.microsoft.com/office/powerpoint/2010/main" val="515946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024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1FBC73-BD0D-4373-96C4-26ADC82E1CE9}" type="slidenum">
              <a:rPr lang="en-US"/>
              <a:pPr fontAlgn="base">
                <a:spcBef>
                  <a:spcPct val="0"/>
                </a:spcBef>
                <a:spcAft>
                  <a:spcPct val="0"/>
                </a:spcAft>
                <a:defRPr/>
              </a:pPr>
              <a:t>25</a:t>
            </a:fld>
            <a:endParaRPr lang="en-US" dirty="0"/>
          </a:p>
        </p:txBody>
      </p:sp>
    </p:spTree>
    <p:extLst>
      <p:ext uri="{BB962C8B-B14F-4D97-AF65-F5344CB8AC3E}">
        <p14:creationId xmlns:p14="http://schemas.microsoft.com/office/powerpoint/2010/main" val="27660684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noFill/>
          <a:ln>
            <a:solidFill>
              <a:srgbClr val="000000"/>
            </a:solidFill>
            <a:miter lim="800000"/>
            <a:headEnd/>
            <a:tailEnd/>
          </a:ln>
        </p:spPr>
      </p:sp>
      <p:sp>
        <p:nvSpPr>
          <p:cNvPr id="1044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044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1CEBE2-886A-448F-BB12-EFC03F13B15B}" type="slidenum">
              <a:rPr lang="en-US"/>
              <a:pPr fontAlgn="base">
                <a:spcBef>
                  <a:spcPct val="0"/>
                </a:spcBef>
                <a:spcAft>
                  <a:spcPct val="0"/>
                </a:spcAft>
                <a:defRPr/>
              </a:pPr>
              <a:t>26</a:t>
            </a:fld>
            <a:endParaRPr lang="en-US" dirty="0"/>
          </a:p>
        </p:txBody>
      </p:sp>
    </p:spTree>
    <p:extLst>
      <p:ext uri="{BB962C8B-B14F-4D97-AF65-F5344CB8AC3E}">
        <p14:creationId xmlns:p14="http://schemas.microsoft.com/office/powerpoint/2010/main" val="36556258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064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6A45E8A-226C-4435-B150-0B93FF83C0E4}" type="slidenum">
              <a:rPr lang="en-US"/>
              <a:pPr fontAlgn="base">
                <a:spcBef>
                  <a:spcPct val="0"/>
                </a:spcBef>
                <a:spcAft>
                  <a:spcPct val="0"/>
                </a:spcAft>
                <a:defRPr/>
              </a:pPr>
              <a:t>27</a:t>
            </a:fld>
            <a:endParaRPr lang="en-US" dirty="0"/>
          </a:p>
        </p:txBody>
      </p:sp>
    </p:spTree>
    <p:extLst>
      <p:ext uri="{BB962C8B-B14F-4D97-AF65-F5344CB8AC3E}">
        <p14:creationId xmlns:p14="http://schemas.microsoft.com/office/powerpoint/2010/main" val="26310486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085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69A292-63ED-4FA0-BE86-7F63C1B2ABAE}" type="slidenum">
              <a:rPr lang="en-US"/>
              <a:pPr fontAlgn="base">
                <a:spcBef>
                  <a:spcPct val="0"/>
                </a:spcBef>
                <a:spcAft>
                  <a:spcPct val="0"/>
                </a:spcAft>
                <a:defRPr/>
              </a:pPr>
              <a:t>28</a:t>
            </a:fld>
            <a:endParaRPr lang="en-US" dirty="0"/>
          </a:p>
        </p:txBody>
      </p:sp>
    </p:spTree>
    <p:extLst>
      <p:ext uri="{BB962C8B-B14F-4D97-AF65-F5344CB8AC3E}">
        <p14:creationId xmlns:p14="http://schemas.microsoft.com/office/powerpoint/2010/main" val="40097575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53C0108-5BEB-451B-8C93-394253CAA207}" type="slidenum">
              <a:rPr lang="en-US" smtClean="0"/>
              <a:pPr>
                <a:defRPr/>
              </a:pPr>
              <a:t>29</a:t>
            </a:fld>
            <a:endParaRPr lang="en-US" dirty="0"/>
          </a:p>
        </p:txBody>
      </p:sp>
    </p:spTree>
    <p:extLst>
      <p:ext uri="{BB962C8B-B14F-4D97-AF65-F5344CB8AC3E}">
        <p14:creationId xmlns:p14="http://schemas.microsoft.com/office/powerpoint/2010/main" val="3767743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bwMode="auto">
          <a:noFill/>
          <a:ln>
            <a:solidFill>
              <a:srgbClr val="000000"/>
            </a:solidFill>
            <a:miter lim="800000"/>
            <a:headEnd/>
            <a:tailEnd/>
          </a:ln>
        </p:spPr>
      </p:sp>
      <p:sp>
        <p:nvSpPr>
          <p:cNvPr id="1105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105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1FEB3A-F6B5-4953-9F2D-FEDE8E56C14F}" type="slidenum">
              <a:rPr lang="en-US"/>
              <a:pPr fontAlgn="base">
                <a:spcBef>
                  <a:spcPct val="0"/>
                </a:spcBef>
                <a:spcAft>
                  <a:spcPct val="0"/>
                </a:spcAft>
                <a:defRPr/>
              </a:pPr>
              <a:t>30</a:t>
            </a:fld>
            <a:endParaRPr lang="en-US" dirty="0"/>
          </a:p>
        </p:txBody>
      </p:sp>
    </p:spTree>
    <p:extLst>
      <p:ext uri="{BB962C8B-B14F-4D97-AF65-F5344CB8AC3E}">
        <p14:creationId xmlns:p14="http://schemas.microsoft.com/office/powerpoint/2010/main" val="2213455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bwMode="auto">
          <a:noFill/>
          <a:ln>
            <a:solidFill>
              <a:srgbClr val="000000"/>
            </a:solidFill>
            <a:miter lim="800000"/>
            <a:headEnd/>
            <a:tailEnd/>
          </a:ln>
        </p:spPr>
      </p:sp>
      <p:sp>
        <p:nvSpPr>
          <p:cNvPr id="1126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126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379838-30F7-4F95-ACEB-0B63572554DA}" type="slidenum">
              <a:rPr lang="en-US"/>
              <a:pPr fontAlgn="base">
                <a:spcBef>
                  <a:spcPct val="0"/>
                </a:spcBef>
                <a:spcAft>
                  <a:spcPct val="0"/>
                </a:spcAft>
                <a:defRPr/>
              </a:pPr>
              <a:t>31</a:t>
            </a:fld>
            <a:endParaRPr lang="en-US" dirty="0"/>
          </a:p>
        </p:txBody>
      </p:sp>
    </p:spTree>
    <p:extLst>
      <p:ext uri="{BB962C8B-B14F-4D97-AF65-F5344CB8AC3E}">
        <p14:creationId xmlns:p14="http://schemas.microsoft.com/office/powerpoint/2010/main" val="20708622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p:cNvSpPr>
          <p:nvPr>
            <p:ph type="sldImg"/>
          </p:nvPr>
        </p:nvSpPr>
        <p:spPr bwMode="auto">
          <a:noFill/>
          <a:ln>
            <a:solidFill>
              <a:srgbClr val="000000"/>
            </a:solidFill>
            <a:miter lim="800000"/>
            <a:headEnd/>
            <a:tailEnd/>
          </a:ln>
        </p:spPr>
      </p:sp>
      <p:sp>
        <p:nvSpPr>
          <p:cNvPr id="1146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146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4B8D30-042E-4298-9631-1B66F7E4C287}" type="slidenum">
              <a:rPr lang="en-US"/>
              <a:pPr fontAlgn="base">
                <a:spcBef>
                  <a:spcPct val="0"/>
                </a:spcBef>
                <a:spcAft>
                  <a:spcPct val="0"/>
                </a:spcAft>
                <a:defRPr/>
              </a:pPr>
              <a:t>32</a:t>
            </a:fld>
            <a:endParaRPr lang="en-US" dirty="0"/>
          </a:p>
        </p:txBody>
      </p:sp>
    </p:spTree>
    <p:extLst>
      <p:ext uri="{BB962C8B-B14F-4D97-AF65-F5344CB8AC3E}">
        <p14:creationId xmlns:p14="http://schemas.microsoft.com/office/powerpoint/2010/main" val="27554134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bwMode="auto">
          <a:noFill/>
          <a:ln>
            <a:solidFill>
              <a:srgbClr val="000000"/>
            </a:solidFill>
            <a:miter lim="800000"/>
            <a:headEnd/>
            <a:tailEnd/>
          </a:ln>
        </p:spPr>
      </p:sp>
      <p:sp>
        <p:nvSpPr>
          <p:cNvPr id="1167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167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47E2BB-83CC-40E6-AE1F-2DAF78C7D836}" type="slidenum">
              <a:rPr lang="en-US"/>
              <a:pPr fontAlgn="base">
                <a:spcBef>
                  <a:spcPct val="0"/>
                </a:spcBef>
                <a:spcAft>
                  <a:spcPct val="0"/>
                </a:spcAft>
                <a:defRPr/>
              </a:pPr>
              <a:t>33</a:t>
            </a:fld>
            <a:endParaRPr lang="en-US" dirty="0"/>
          </a:p>
        </p:txBody>
      </p:sp>
    </p:spTree>
    <p:extLst>
      <p:ext uri="{BB962C8B-B14F-4D97-AF65-F5344CB8AC3E}">
        <p14:creationId xmlns:p14="http://schemas.microsoft.com/office/powerpoint/2010/main" val="33809331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bwMode="auto">
          <a:noFill/>
          <a:ln>
            <a:solidFill>
              <a:srgbClr val="000000"/>
            </a:solidFill>
            <a:miter lim="800000"/>
            <a:headEnd/>
            <a:tailEnd/>
          </a:ln>
        </p:spPr>
      </p:sp>
      <p:sp>
        <p:nvSpPr>
          <p:cNvPr id="1187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187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B84CB19-6FBA-4F8A-8AA1-551EC5514198}" type="slidenum">
              <a:rPr lang="en-US"/>
              <a:pPr fontAlgn="base">
                <a:spcBef>
                  <a:spcPct val="0"/>
                </a:spcBef>
                <a:spcAft>
                  <a:spcPct val="0"/>
                </a:spcAft>
                <a:defRPr/>
              </a:pPr>
              <a:t>34</a:t>
            </a:fld>
            <a:endParaRPr lang="en-US" dirty="0"/>
          </a:p>
        </p:txBody>
      </p:sp>
    </p:spTree>
    <p:extLst>
      <p:ext uri="{BB962C8B-B14F-4D97-AF65-F5344CB8AC3E}">
        <p14:creationId xmlns:p14="http://schemas.microsoft.com/office/powerpoint/2010/main" val="21396131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bwMode="auto">
          <a:noFill/>
          <a:ln>
            <a:solidFill>
              <a:srgbClr val="000000"/>
            </a:solidFill>
            <a:miter lim="800000"/>
            <a:headEnd/>
            <a:tailEnd/>
          </a:ln>
        </p:spPr>
      </p:sp>
      <p:sp>
        <p:nvSpPr>
          <p:cNvPr id="1208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208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C82ABFE-EFF9-4D98-8FC3-203283A835A5}" type="slidenum">
              <a:rPr lang="en-US"/>
              <a:pPr fontAlgn="base">
                <a:spcBef>
                  <a:spcPct val="0"/>
                </a:spcBef>
                <a:spcAft>
                  <a:spcPct val="0"/>
                </a:spcAft>
                <a:defRPr/>
              </a:pPr>
              <a:t>35</a:t>
            </a:fld>
            <a:endParaRPr lang="en-US" dirty="0"/>
          </a:p>
        </p:txBody>
      </p:sp>
    </p:spTree>
    <p:extLst>
      <p:ext uri="{BB962C8B-B14F-4D97-AF65-F5344CB8AC3E}">
        <p14:creationId xmlns:p14="http://schemas.microsoft.com/office/powerpoint/2010/main" val="3189824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bwMode="auto">
          <a:noFill/>
          <a:ln>
            <a:solidFill>
              <a:srgbClr val="000000"/>
            </a:solidFill>
            <a:miter lim="800000"/>
            <a:headEnd/>
            <a:tailEnd/>
          </a:ln>
        </p:spPr>
      </p:sp>
      <p:sp>
        <p:nvSpPr>
          <p:cNvPr id="1228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228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70177C-9395-4E17-9B2C-22EB84AAFA7E}" type="slidenum">
              <a:rPr lang="en-US"/>
              <a:pPr fontAlgn="base">
                <a:spcBef>
                  <a:spcPct val="0"/>
                </a:spcBef>
                <a:spcAft>
                  <a:spcPct val="0"/>
                </a:spcAft>
                <a:defRPr/>
              </a:pPr>
              <a:t>36</a:t>
            </a:fld>
            <a:endParaRPr lang="en-US" dirty="0"/>
          </a:p>
        </p:txBody>
      </p:sp>
    </p:spTree>
    <p:extLst>
      <p:ext uri="{BB962C8B-B14F-4D97-AF65-F5344CB8AC3E}">
        <p14:creationId xmlns:p14="http://schemas.microsoft.com/office/powerpoint/2010/main" val="42854133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bwMode="auto">
          <a:noFill/>
          <a:ln>
            <a:solidFill>
              <a:srgbClr val="000000"/>
            </a:solidFill>
            <a:miter lim="800000"/>
            <a:headEnd/>
            <a:tailEnd/>
          </a:ln>
        </p:spPr>
      </p:sp>
      <p:sp>
        <p:nvSpPr>
          <p:cNvPr id="1249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249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4B5D87-A693-487F-B975-89AF999E9585}" type="slidenum">
              <a:rPr lang="en-US"/>
              <a:pPr fontAlgn="base">
                <a:spcBef>
                  <a:spcPct val="0"/>
                </a:spcBef>
                <a:spcAft>
                  <a:spcPct val="0"/>
                </a:spcAft>
                <a:defRPr/>
              </a:pPr>
              <a:t>37</a:t>
            </a:fld>
            <a:endParaRPr lang="en-US" dirty="0"/>
          </a:p>
        </p:txBody>
      </p:sp>
    </p:spTree>
    <p:extLst>
      <p:ext uri="{BB962C8B-B14F-4D97-AF65-F5344CB8AC3E}">
        <p14:creationId xmlns:p14="http://schemas.microsoft.com/office/powerpoint/2010/main" val="29573235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bwMode="auto">
          <a:noFill/>
          <a:ln>
            <a:solidFill>
              <a:srgbClr val="000000"/>
            </a:solidFill>
            <a:miter lim="800000"/>
            <a:headEnd/>
            <a:tailEnd/>
          </a:ln>
        </p:spPr>
      </p:sp>
      <p:sp>
        <p:nvSpPr>
          <p:cNvPr id="1269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269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AC5661-C2A2-4145-9B35-4888711EFD33}" type="slidenum">
              <a:rPr lang="en-US"/>
              <a:pPr fontAlgn="base">
                <a:spcBef>
                  <a:spcPct val="0"/>
                </a:spcBef>
                <a:spcAft>
                  <a:spcPct val="0"/>
                </a:spcAft>
                <a:defRPr/>
              </a:pPr>
              <a:t>38</a:t>
            </a:fld>
            <a:endParaRPr lang="en-US" dirty="0"/>
          </a:p>
        </p:txBody>
      </p:sp>
    </p:spTree>
    <p:extLst>
      <p:ext uri="{BB962C8B-B14F-4D97-AF65-F5344CB8AC3E}">
        <p14:creationId xmlns:p14="http://schemas.microsoft.com/office/powerpoint/2010/main" val="8414539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bwMode="auto">
          <a:noFill/>
          <a:ln>
            <a:solidFill>
              <a:srgbClr val="000000"/>
            </a:solidFill>
            <a:miter lim="800000"/>
            <a:headEnd/>
            <a:tailEnd/>
          </a:ln>
        </p:spPr>
      </p:sp>
      <p:sp>
        <p:nvSpPr>
          <p:cNvPr id="1290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290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C37699-9182-4780-A81C-551A5E2A599D}" type="slidenum">
              <a:rPr lang="en-US"/>
              <a:pPr fontAlgn="base">
                <a:spcBef>
                  <a:spcPct val="0"/>
                </a:spcBef>
                <a:spcAft>
                  <a:spcPct val="0"/>
                </a:spcAft>
                <a:defRPr/>
              </a:pPr>
              <a:t>39</a:t>
            </a:fld>
            <a:endParaRPr lang="en-US" dirty="0"/>
          </a:p>
        </p:txBody>
      </p:sp>
    </p:spTree>
    <p:extLst>
      <p:ext uri="{BB962C8B-B14F-4D97-AF65-F5344CB8AC3E}">
        <p14:creationId xmlns:p14="http://schemas.microsoft.com/office/powerpoint/2010/main" val="21765295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bwMode="auto">
          <a:noFill/>
          <a:ln>
            <a:solidFill>
              <a:srgbClr val="000000"/>
            </a:solidFill>
            <a:miter lim="800000"/>
            <a:headEnd/>
            <a:tailEnd/>
          </a:ln>
        </p:spPr>
      </p:sp>
      <p:sp>
        <p:nvSpPr>
          <p:cNvPr id="1310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310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8A3533-BAB1-48BD-AE0A-EECB98085297}" type="slidenum">
              <a:rPr lang="en-US"/>
              <a:pPr fontAlgn="base">
                <a:spcBef>
                  <a:spcPct val="0"/>
                </a:spcBef>
                <a:spcAft>
                  <a:spcPct val="0"/>
                </a:spcAft>
                <a:defRPr/>
              </a:pPr>
              <a:t>40</a:t>
            </a:fld>
            <a:endParaRPr lang="en-US" dirty="0"/>
          </a:p>
        </p:txBody>
      </p:sp>
    </p:spTree>
    <p:extLst>
      <p:ext uri="{BB962C8B-B14F-4D97-AF65-F5344CB8AC3E}">
        <p14:creationId xmlns:p14="http://schemas.microsoft.com/office/powerpoint/2010/main" val="22249221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53C0108-5BEB-451B-8C93-394253CAA207}" type="slidenum">
              <a:rPr lang="en-US" smtClean="0"/>
              <a:pPr>
                <a:defRPr/>
              </a:pPr>
              <a:t>41</a:t>
            </a:fld>
            <a:endParaRPr lang="en-US" dirty="0"/>
          </a:p>
        </p:txBody>
      </p:sp>
    </p:spTree>
    <p:extLst>
      <p:ext uri="{BB962C8B-B14F-4D97-AF65-F5344CB8AC3E}">
        <p14:creationId xmlns:p14="http://schemas.microsoft.com/office/powerpoint/2010/main" val="16827469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bwMode="auto">
          <a:noFill/>
          <a:ln>
            <a:solidFill>
              <a:srgbClr val="000000"/>
            </a:solidFill>
            <a:miter lim="800000"/>
            <a:headEnd/>
            <a:tailEnd/>
          </a:ln>
        </p:spPr>
      </p:sp>
      <p:sp>
        <p:nvSpPr>
          <p:cNvPr id="1331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331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ECBF6E-6ADC-4841-9354-953D5C60DD24}" type="slidenum">
              <a:rPr lang="en-US"/>
              <a:pPr fontAlgn="base">
                <a:spcBef>
                  <a:spcPct val="0"/>
                </a:spcBef>
                <a:spcAft>
                  <a:spcPct val="0"/>
                </a:spcAft>
                <a:defRPr/>
              </a:pPr>
              <a:t>42</a:t>
            </a:fld>
            <a:endParaRPr lang="en-US" dirty="0"/>
          </a:p>
        </p:txBody>
      </p:sp>
    </p:spTree>
    <p:extLst>
      <p:ext uri="{BB962C8B-B14F-4D97-AF65-F5344CB8AC3E}">
        <p14:creationId xmlns:p14="http://schemas.microsoft.com/office/powerpoint/2010/main" val="38756243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bwMode="auto">
          <a:noFill/>
          <a:ln>
            <a:solidFill>
              <a:srgbClr val="000000"/>
            </a:solidFill>
            <a:miter lim="800000"/>
            <a:headEnd/>
            <a:tailEnd/>
          </a:ln>
        </p:spPr>
      </p:sp>
      <p:sp>
        <p:nvSpPr>
          <p:cNvPr id="1351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351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82CAF6-3E0A-45C0-9E1C-BB0D24F62094}" type="slidenum">
              <a:rPr lang="en-US"/>
              <a:pPr fontAlgn="base">
                <a:spcBef>
                  <a:spcPct val="0"/>
                </a:spcBef>
                <a:spcAft>
                  <a:spcPct val="0"/>
                </a:spcAft>
                <a:defRPr/>
              </a:pPr>
              <a:t>43</a:t>
            </a:fld>
            <a:endParaRPr lang="en-US" dirty="0"/>
          </a:p>
        </p:txBody>
      </p:sp>
    </p:spTree>
    <p:extLst>
      <p:ext uri="{BB962C8B-B14F-4D97-AF65-F5344CB8AC3E}">
        <p14:creationId xmlns:p14="http://schemas.microsoft.com/office/powerpoint/2010/main" val="30644253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bwMode="auto">
          <a:noFill/>
          <a:ln>
            <a:solidFill>
              <a:srgbClr val="000000"/>
            </a:solidFill>
            <a:miter lim="800000"/>
            <a:headEnd/>
            <a:tailEnd/>
          </a:ln>
        </p:spPr>
      </p:sp>
      <p:sp>
        <p:nvSpPr>
          <p:cNvPr id="1372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372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7A3F201-0830-424F-8AEC-317DF60B6674}" type="slidenum">
              <a:rPr lang="en-US"/>
              <a:pPr fontAlgn="base">
                <a:spcBef>
                  <a:spcPct val="0"/>
                </a:spcBef>
                <a:spcAft>
                  <a:spcPct val="0"/>
                </a:spcAft>
                <a:defRPr/>
              </a:pPr>
              <a:t>44</a:t>
            </a:fld>
            <a:endParaRPr lang="en-US" dirty="0"/>
          </a:p>
        </p:txBody>
      </p:sp>
    </p:spTree>
    <p:extLst>
      <p:ext uri="{BB962C8B-B14F-4D97-AF65-F5344CB8AC3E}">
        <p14:creationId xmlns:p14="http://schemas.microsoft.com/office/powerpoint/2010/main" val="8468178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bwMode="auto">
          <a:noFill/>
          <a:ln>
            <a:solidFill>
              <a:srgbClr val="000000"/>
            </a:solidFill>
            <a:miter lim="800000"/>
            <a:headEnd/>
            <a:tailEnd/>
          </a:ln>
        </p:spPr>
      </p:sp>
      <p:sp>
        <p:nvSpPr>
          <p:cNvPr id="1392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392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763B00-026C-4498-9FCC-7274CEC89A19}" type="slidenum">
              <a:rPr lang="en-US"/>
              <a:pPr fontAlgn="base">
                <a:spcBef>
                  <a:spcPct val="0"/>
                </a:spcBef>
                <a:spcAft>
                  <a:spcPct val="0"/>
                </a:spcAft>
                <a:defRPr/>
              </a:pPr>
              <a:t>45</a:t>
            </a:fld>
            <a:endParaRPr lang="en-US" dirty="0"/>
          </a:p>
        </p:txBody>
      </p:sp>
    </p:spTree>
    <p:extLst>
      <p:ext uri="{BB962C8B-B14F-4D97-AF65-F5344CB8AC3E}">
        <p14:creationId xmlns:p14="http://schemas.microsoft.com/office/powerpoint/2010/main" val="366817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bwMode="auto">
          <a:noFill/>
          <a:ln>
            <a:solidFill>
              <a:srgbClr val="000000"/>
            </a:solidFill>
            <a:miter lim="800000"/>
            <a:headEnd/>
            <a:tailEnd/>
          </a:ln>
        </p:spPr>
      </p:sp>
      <p:sp>
        <p:nvSpPr>
          <p:cNvPr id="1413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413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E948695-9C1F-4369-A088-D80AAC1D3C4C}" type="slidenum">
              <a:rPr lang="en-US"/>
              <a:pPr fontAlgn="base">
                <a:spcBef>
                  <a:spcPct val="0"/>
                </a:spcBef>
                <a:spcAft>
                  <a:spcPct val="0"/>
                </a:spcAft>
                <a:defRPr/>
              </a:pPr>
              <a:t>46</a:t>
            </a:fld>
            <a:endParaRPr lang="en-US" dirty="0"/>
          </a:p>
        </p:txBody>
      </p:sp>
    </p:spTree>
    <p:extLst>
      <p:ext uri="{BB962C8B-B14F-4D97-AF65-F5344CB8AC3E}">
        <p14:creationId xmlns:p14="http://schemas.microsoft.com/office/powerpoint/2010/main" val="23929163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bwMode="auto">
          <a:noFill/>
          <a:ln>
            <a:solidFill>
              <a:srgbClr val="000000"/>
            </a:solidFill>
            <a:miter lim="800000"/>
            <a:headEnd/>
            <a:tailEnd/>
          </a:ln>
        </p:spPr>
      </p:sp>
      <p:sp>
        <p:nvSpPr>
          <p:cNvPr id="143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43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7EEB50-EC32-4562-AB83-FD7C1C973BBD}" type="slidenum">
              <a:rPr lang="en-US"/>
              <a:pPr fontAlgn="base">
                <a:spcBef>
                  <a:spcPct val="0"/>
                </a:spcBef>
                <a:spcAft>
                  <a:spcPct val="0"/>
                </a:spcAft>
                <a:defRPr/>
              </a:pPr>
              <a:t>47</a:t>
            </a:fld>
            <a:endParaRPr lang="en-US" dirty="0"/>
          </a:p>
        </p:txBody>
      </p:sp>
    </p:spTree>
    <p:extLst>
      <p:ext uri="{BB962C8B-B14F-4D97-AF65-F5344CB8AC3E}">
        <p14:creationId xmlns:p14="http://schemas.microsoft.com/office/powerpoint/2010/main" val="11310627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bwMode="auto">
          <a:noFill/>
          <a:ln>
            <a:solidFill>
              <a:srgbClr val="000000"/>
            </a:solidFill>
            <a:miter lim="800000"/>
            <a:headEnd/>
            <a:tailEnd/>
          </a:ln>
        </p:spPr>
      </p:sp>
      <p:sp>
        <p:nvSpPr>
          <p:cNvPr id="145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45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089E50-7D40-4785-B082-89E041E195CB}" type="slidenum">
              <a:rPr lang="en-US"/>
              <a:pPr fontAlgn="base">
                <a:spcBef>
                  <a:spcPct val="0"/>
                </a:spcBef>
                <a:spcAft>
                  <a:spcPct val="0"/>
                </a:spcAft>
                <a:defRPr/>
              </a:pPr>
              <a:t>48</a:t>
            </a:fld>
            <a:endParaRPr lang="en-US" dirty="0"/>
          </a:p>
        </p:txBody>
      </p:sp>
    </p:spTree>
    <p:extLst>
      <p:ext uri="{BB962C8B-B14F-4D97-AF65-F5344CB8AC3E}">
        <p14:creationId xmlns:p14="http://schemas.microsoft.com/office/powerpoint/2010/main" val="34359140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bwMode="auto">
          <a:noFill/>
          <a:ln>
            <a:solidFill>
              <a:srgbClr val="000000"/>
            </a:solidFill>
            <a:miter lim="800000"/>
            <a:headEnd/>
            <a:tailEnd/>
          </a:ln>
        </p:spPr>
      </p:sp>
      <p:sp>
        <p:nvSpPr>
          <p:cNvPr id="147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47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23CF295-2203-4B5F-9A5D-DBBFFB9E70F3}" type="slidenum">
              <a:rPr lang="en-US"/>
              <a:pPr fontAlgn="base">
                <a:spcBef>
                  <a:spcPct val="0"/>
                </a:spcBef>
                <a:spcAft>
                  <a:spcPct val="0"/>
                </a:spcAft>
                <a:defRPr/>
              </a:pPr>
              <a:t>49</a:t>
            </a:fld>
            <a:endParaRPr lang="en-US" dirty="0"/>
          </a:p>
        </p:txBody>
      </p:sp>
    </p:spTree>
    <p:extLst>
      <p:ext uri="{BB962C8B-B14F-4D97-AF65-F5344CB8AC3E}">
        <p14:creationId xmlns:p14="http://schemas.microsoft.com/office/powerpoint/2010/main" val="4974729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bwMode="auto">
          <a:noFill/>
          <a:ln>
            <a:solidFill>
              <a:srgbClr val="000000"/>
            </a:solidFill>
            <a:miter lim="800000"/>
            <a:headEnd/>
            <a:tailEnd/>
          </a:ln>
        </p:spPr>
      </p:sp>
      <p:sp>
        <p:nvSpPr>
          <p:cNvPr id="149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49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390279-8FA0-4D31-B483-889F8F508DCC}" type="slidenum">
              <a:rPr lang="en-US"/>
              <a:pPr fontAlgn="base">
                <a:spcBef>
                  <a:spcPct val="0"/>
                </a:spcBef>
                <a:spcAft>
                  <a:spcPct val="0"/>
                </a:spcAft>
                <a:defRPr/>
              </a:pPr>
              <a:t>50</a:t>
            </a:fld>
            <a:endParaRPr lang="en-US" dirty="0"/>
          </a:p>
        </p:txBody>
      </p:sp>
    </p:spTree>
    <p:extLst>
      <p:ext uri="{BB962C8B-B14F-4D97-AF65-F5344CB8AC3E}">
        <p14:creationId xmlns:p14="http://schemas.microsoft.com/office/powerpoint/2010/main" val="11871358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bwMode="auto">
          <a:noFill/>
          <a:ln>
            <a:solidFill>
              <a:srgbClr val="000000"/>
            </a:solidFill>
            <a:miter lim="800000"/>
            <a:headEnd/>
            <a:tailEnd/>
          </a:ln>
        </p:spPr>
      </p:sp>
      <p:sp>
        <p:nvSpPr>
          <p:cNvPr id="151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51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61C6CB-3010-4429-8659-58AA3BFAA4E4}" type="slidenum">
              <a:rPr lang="en-US"/>
              <a:pPr fontAlgn="base">
                <a:spcBef>
                  <a:spcPct val="0"/>
                </a:spcBef>
                <a:spcAft>
                  <a:spcPct val="0"/>
                </a:spcAft>
                <a:defRPr/>
              </a:pPr>
              <a:t>51</a:t>
            </a:fld>
            <a:endParaRPr lang="en-US" dirty="0"/>
          </a:p>
        </p:txBody>
      </p:sp>
    </p:spTree>
    <p:extLst>
      <p:ext uri="{BB962C8B-B14F-4D97-AF65-F5344CB8AC3E}">
        <p14:creationId xmlns:p14="http://schemas.microsoft.com/office/powerpoint/2010/main" val="10764635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53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DE5C84-2764-4394-8920-F9CD73A20F47}" type="slidenum">
              <a:rPr lang="en-US"/>
              <a:pPr fontAlgn="base">
                <a:spcBef>
                  <a:spcPct val="0"/>
                </a:spcBef>
                <a:spcAft>
                  <a:spcPct val="0"/>
                </a:spcAft>
                <a:defRPr/>
              </a:pPr>
              <a:t>52</a:t>
            </a:fld>
            <a:endParaRPr lang="en-US" dirty="0"/>
          </a:p>
        </p:txBody>
      </p:sp>
    </p:spTree>
    <p:extLst>
      <p:ext uri="{BB962C8B-B14F-4D97-AF65-F5344CB8AC3E}">
        <p14:creationId xmlns:p14="http://schemas.microsoft.com/office/powerpoint/2010/main" val="38576861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bwMode="auto">
          <a:noFill/>
          <a:ln>
            <a:solidFill>
              <a:srgbClr val="000000"/>
            </a:solidFill>
            <a:miter lim="800000"/>
            <a:headEnd/>
            <a:tailEnd/>
          </a:ln>
        </p:spPr>
      </p:sp>
      <p:sp>
        <p:nvSpPr>
          <p:cNvPr id="155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55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FDA4A4-345C-4D60-867F-2872625EFD74}" type="slidenum">
              <a:rPr lang="en-US"/>
              <a:pPr fontAlgn="base">
                <a:spcBef>
                  <a:spcPct val="0"/>
                </a:spcBef>
                <a:spcAft>
                  <a:spcPct val="0"/>
                </a:spcAft>
                <a:defRPr/>
              </a:pPr>
              <a:t>53</a:t>
            </a:fld>
            <a:endParaRPr lang="en-US" dirty="0"/>
          </a:p>
        </p:txBody>
      </p:sp>
    </p:spTree>
    <p:extLst>
      <p:ext uri="{BB962C8B-B14F-4D97-AF65-F5344CB8AC3E}">
        <p14:creationId xmlns:p14="http://schemas.microsoft.com/office/powerpoint/2010/main" val="26366814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bwMode="auto">
          <a:noFill/>
          <a:ln>
            <a:solidFill>
              <a:srgbClr val="000000"/>
            </a:solidFill>
            <a:miter lim="800000"/>
            <a:headEnd/>
            <a:tailEnd/>
          </a:ln>
        </p:spPr>
      </p:sp>
      <p:sp>
        <p:nvSpPr>
          <p:cNvPr id="157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57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5D8A010-4036-4D36-8985-7FACC5A1799A}" type="slidenum">
              <a:rPr lang="en-US"/>
              <a:pPr fontAlgn="base">
                <a:spcBef>
                  <a:spcPct val="0"/>
                </a:spcBef>
                <a:spcAft>
                  <a:spcPct val="0"/>
                </a:spcAft>
                <a:defRPr/>
              </a:pPr>
              <a:t>54</a:t>
            </a:fld>
            <a:endParaRPr lang="en-US" dirty="0"/>
          </a:p>
        </p:txBody>
      </p:sp>
    </p:spTree>
    <p:extLst>
      <p:ext uri="{BB962C8B-B14F-4D97-AF65-F5344CB8AC3E}">
        <p14:creationId xmlns:p14="http://schemas.microsoft.com/office/powerpoint/2010/main" val="4016573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bwMode="auto">
          <a:noFill/>
          <a:ln>
            <a:solidFill>
              <a:srgbClr val="000000"/>
            </a:solidFill>
            <a:miter lim="800000"/>
            <a:headEnd/>
            <a:tailEnd/>
          </a:ln>
        </p:spPr>
      </p:sp>
      <p:sp>
        <p:nvSpPr>
          <p:cNvPr id="159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59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7863DC-DFCE-4049-BB31-19EB2F563A4C}" type="slidenum">
              <a:rPr lang="en-US"/>
              <a:pPr fontAlgn="base">
                <a:spcBef>
                  <a:spcPct val="0"/>
                </a:spcBef>
                <a:spcAft>
                  <a:spcPct val="0"/>
                </a:spcAft>
                <a:defRPr/>
              </a:pPr>
              <a:t>55</a:t>
            </a:fld>
            <a:endParaRPr lang="en-US" dirty="0"/>
          </a:p>
        </p:txBody>
      </p:sp>
    </p:spTree>
    <p:extLst>
      <p:ext uri="{BB962C8B-B14F-4D97-AF65-F5344CB8AC3E}">
        <p14:creationId xmlns:p14="http://schemas.microsoft.com/office/powerpoint/2010/main" val="5157721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p:cNvSpPr>
          <p:nvPr>
            <p:ph type="sldImg"/>
          </p:nvPr>
        </p:nvSpPr>
        <p:spPr bwMode="auto">
          <a:noFill/>
          <a:ln>
            <a:solidFill>
              <a:srgbClr val="000000"/>
            </a:solidFill>
            <a:miter lim="800000"/>
            <a:headEnd/>
            <a:tailEnd/>
          </a:ln>
        </p:spPr>
      </p:sp>
      <p:sp>
        <p:nvSpPr>
          <p:cNvPr id="161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61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5416C9-4424-4D3A-97E2-69041C04A557}" type="slidenum">
              <a:rPr lang="en-US"/>
              <a:pPr fontAlgn="base">
                <a:spcBef>
                  <a:spcPct val="0"/>
                </a:spcBef>
                <a:spcAft>
                  <a:spcPct val="0"/>
                </a:spcAft>
                <a:defRPr/>
              </a:pPr>
              <a:t>56</a:t>
            </a:fld>
            <a:endParaRPr lang="en-US" dirty="0"/>
          </a:p>
        </p:txBody>
      </p:sp>
    </p:spTree>
    <p:extLst>
      <p:ext uri="{BB962C8B-B14F-4D97-AF65-F5344CB8AC3E}">
        <p14:creationId xmlns:p14="http://schemas.microsoft.com/office/powerpoint/2010/main" val="28817629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p:cNvSpPr>
          <p:nvPr>
            <p:ph type="sldImg"/>
          </p:nvPr>
        </p:nvSpPr>
        <p:spPr bwMode="auto">
          <a:noFill/>
          <a:ln>
            <a:solidFill>
              <a:srgbClr val="000000"/>
            </a:solidFill>
            <a:miter lim="800000"/>
            <a:headEnd/>
            <a:tailEnd/>
          </a:ln>
        </p:spPr>
      </p:sp>
      <p:sp>
        <p:nvSpPr>
          <p:cNvPr id="163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63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2DEFB3-644C-4B5E-9772-C58E3D2ACB55}" type="slidenum">
              <a:rPr lang="en-US"/>
              <a:pPr fontAlgn="base">
                <a:spcBef>
                  <a:spcPct val="0"/>
                </a:spcBef>
                <a:spcAft>
                  <a:spcPct val="0"/>
                </a:spcAft>
                <a:defRPr/>
              </a:pPr>
              <a:t>57</a:t>
            </a:fld>
            <a:endParaRPr lang="en-US" dirty="0"/>
          </a:p>
        </p:txBody>
      </p:sp>
    </p:spTree>
    <p:extLst>
      <p:ext uri="{BB962C8B-B14F-4D97-AF65-F5344CB8AC3E}">
        <p14:creationId xmlns:p14="http://schemas.microsoft.com/office/powerpoint/2010/main" val="10949811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bwMode="auto">
          <a:noFill/>
          <a:ln>
            <a:solidFill>
              <a:srgbClr val="000000"/>
            </a:solidFill>
            <a:miter lim="800000"/>
            <a:headEnd/>
            <a:tailEnd/>
          </a:ln>
        </p:spPr>
      </p:sp>
      <p:sp>
        <p:nvSpPr>
          <p:cNvPr id="165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65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FB240FD-B263-4A4D-B8AA-5BC2E5CA050E}" type="slidenum">
              <a:rPr lang="en-US"/>
              <a:pPr fontAlgn="base">
                <a:spcBef>
                  <a:spcPct val="0"/>
                </a:spcBef>
                <a:spcAft>
                  <a:spcPct val="0"/>
                </a:spcAft>
                <a:defRPr/>
              </a:pPr>
              <a:t>58</a:t>
            </a:fld>
            <a:endParaRPr lang="en-US" dirty="0"/>
          </a:p>
        </p:txBody>
      </p:sp>
    </p:spTree>
    <p:extLst>
      <p:ext uri="{BB962C8B-B14F-4D97-AF65-F5344CB8AC3E}">
        <p14:creationId xmlns:p14="http://schemas.microsoft.com/office/powerpoint/2010/main" val="42659167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53C0108-5BEB-451B-8C93-394253CAA207}" type="slidenum">
              <a:rPr lang="en-US" smtClean="0"/>
              <a:pPr>
                <a:defRPr/>
              </a:pPr>
              <a:t>59</a:t>
            </a:fld>
            <a:endParaRPr lang="en-US" dirty="0"/>
          </a:p>
        </p:txBody>
      </p:sp>
    </p:spTree>
    <p:extLst>
      <p:ext uri="{BB962C8B-B14F-4D97-AF65-F5344CB8AC3E}">
        <p14:creationId xmlns:p14="http://schemas.microsoft.com/office/powerpoint/2010/main" val="32031288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53C0108-5BEB-451B-8C93-394253CAA207}" type="slidenum">
              <a:rPr lang="en-US" smtClean="0"/>
              <a:pPr>
                <a:defRPr/>
              </a:pPr>
              <a:t>60</a:t>
            </a:fld>
            <a:endParaRPr lang="en-US" dirty="0"/>
          </a:p>
        </p:txBody>
      </p:sp>
    </p:spTree>
    <p:extLst>
      <p:ext uri="{BB962C8B-B14F-4D97-AF65-F5344CB8AC3E}">
        <p14:creationId xmlns:p14="http://schemas.microsoft.com/office/powerpoint/2010/main" val="38747973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p:cNvSpPr>
            <a:spLocks noGrp="1" noRot="1" noChangeAspect="1"/>
          </p:cNvSpPr>
          <p:nvPr>
            <p:ph type="sldImg"/>
          </p:nvPr>
        </p:nvSpPr>
        <p:spPr bwMode="auto">
          <a:noFill/>
          <a:ln>
            <a:solidFill>
              <a:srgbClr val="000000"/>
            </a:solidFill>
            <a:miter lim="800000"/>
            <a:headEnd/>
            <a:tailEnd/>
          </a:ln>
        </p:spPr>
      </p:sp>
      <p:sp>
        <p:nvSpPr>
          <p:cNvPr id="167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67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48EECE-1E23-488A-83FF-E026D37104A5}" type="slidenum">
              <a:rPr lang="en-US"/>
              <a:pPr fontAlgn="base">
                <a:spcBef>
                  <a:spcPct val="0"/>
                </a:spcBef>
                <a:spcAft>
                  <a:spcPct val="0"/>
                </a:spcAft>
                <a:defRPr/>
              </a:pPr>
              <a:t>61</a:t>
            </a:fld>
            <a:endParaRPr lang="en-US" dirty="0"/>
          </a:p>
        </p:txBody>
      </p:sp>
    </p:spTree>
    <p:extLst>
      <p:ext uri="{BB962C8B-B14F-4D97-AF65-F5344CB8AC3E}">
        <p14:creationId xmlns:p14="http://schemas.microsoft.com/office/powerpoint/2010/main" val="27029304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p:cNvSpPr>
          <p:nvPr>
            <p:ph type="sldImg"/>
          </p:nvPr>
        </p:nvSpPr>
        <p:spPr bwMode="auto">
          <a:noFill/>
          <a:ln>
            <a:solidFill>
              <a:srgbClr val="000000"/>
            </a:solidFill>
            <a:miter lim="800000"/>
            <a:headEnd/>
            <a:tailEnd/>
          </a:ln>
        </p:spPr>
      </p:sp>
      <p:sp>
        <p:nvSpPr>
          <p:cNvPr id="169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69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71604D-4D23-4424-AC12-0DE5E4DBDA23}" type="slidenum">
              <a:rPr lang="en-US"/>
              <a:pPr fontAlgn="base">
                <a:spcBef>
                  <a:spcPct val="0"/>
                </a:spcBef>
                <a:spcAft>
                  <a:spcPct val="0"/>
                </a:spcAft>
                <a:defRPr/>
              </a:pPr>
              <a:t>62</a:t>
            </a:fld>
            <a:endParaRPr lang="en-US" dirty="0"/>
          </a:p>
        </p:txBody>
      </p:sp>
    </p:spTree>
    <p:extLst>
      <p:ext uri="{BB962C8B-B14F-4D97-AF65-F5344CB8AC3E}">
        <p14:creationId xmlns:p14="http://schemas.microsoft.com/office/powerpoint/2010/main" val="31079191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p:cNvSpPr>
            <a:spLocks noGrp="1" noRot="1" noChangeAspect="1"/>
          </p:cNvSpPr>
          <p:nvPr>
            <p:ph type="sldImg"/>
          </p:nvPr>
        </p:nvSpPr>
        <p:spPr bwMode="auto">
          <a:noFill/>
          <a:ln>
            <a:solidFill>
              <a:srgbClr val="000000"/>
            </a:solidFill>
            <a:miter lim="800000"/>
            <a:headEnd/>
            <a:tailEnd/>
          </a:ln>
        </p:spPr>
      </p:sp>
      <p:sp>
        <p:nvSpPr>
          <p:cNvPr id="172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72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9F37A9-112D-4FFD-A6D5-70DD5BBFDEC7}" type="slidenum">
              <a:rPr lang="en-US"/>
              <a:pPr fontAlgn="base">
                <a:spcBef>
                  <a:spcPct val="0"/>
                </a:spcBef>
                <a:spcAft>
                  <a:spcPct val="0"/>
                </a:spcAft>
                <a:defRPr/>
              </a:pPr>
              <a:t>63</a:t>
            </a:fld>
            <a:endParaRPr lang="en-US" dirty="0"/>
          </a:p>
        </p:txBody>
      </p:sp>
    </p:spTree>
    <p:extLst>
      <p:ext uri="{BB962C8B-B14F-4D97-AF65-F5344CB8AC3E}">
        <p14:creationId xmlns:p14="http://schemas.microsoft.com/office/powerpoint/2010/main" val="40291969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bwMode="auto">
          <a:noFill/>
          <a:ln>
            <a:solidFill>
              <a:srgbClr val="000000"/>
            </a:solidFill>
            <a:miter lim="800000"/>
            <a:headEnd/>
            <a:tailEnd/>
          </a:ln>
        </p:spPr>
      </p:sp>
      <p:sp>
        <p:nvSpPr>
          <p:cNvPr id="1740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74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0A6375-2874-4CFA-9FBC-B4E35113F500}" type="slidenum">
              <a:rPr lang="en-US"/>
              <a:pPr fontAlgn="base">
                <a:spcBef>
                  <a:spcPct val="0"/>
                </a:spcBef>
                <a:spcAft>
                  <a:spcPct val="0"/>
                </a:spcAft>
                <a:defRPr/>
              </a:pPr>
              <a:t>64</a:t>
            </a:fld>
            <a:endParaRPr lang="en-US" dirty="0"/>
          </a:p>
        </p:txBody>
      </p:sp>
    </p:spTree>
    <p:extLst>
      <p:ext uri="{BB962C8B-B14F-4D97-AF65-F5344CB8AC3E}">
        <p14:creationId xmlns:p14="http://schemas.microsoft.com/office/powerpoint/2010/main" val="40328066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bwMode="auto">
          <a:noFill/>
          <a:ln>
            <a:solidFill>
              <a:srgbClr val="000000"/>
            </a:solidFill>
            <a:miter lim="800000"/>
            <a:headEnd/>
            <a:tailEnd/>
          </a:ln>
        </p:spPr>
      </p:sp>
      <p:sp>
        <p:nvSpPr>
          <p:cNvPr id="176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76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6E6EF1A-6EFF-4A2F-ACE8-E02E8AB0982B}" type="slidenum">
              <a:rPr lang="en-US"/>
              <a:pPr fontAlgn="base">
                <a:spcBef>
                  <a:spcPct val="0"/>
                </a:spcBef>
                <a:spcAft>
                  <a:spcPct val="0"/>
                </a:spcAft>
                <a:defRPr/>
              </a:pPr>
              <a:t>65</a:t>
            </a:fld>
            <a:endParaRPr lang="en-US" dirty="0"/>
          </a:p>
        </p:txBody>
      </p:sp>
    </p:spTree>
    <p:extLst>
      <p:ext uri="{BB962C8B-B14F-4D97-AF65-F5344CB8AC3E}">
        <p14:creationId xmlns:p14="http://schemas.microsoft.com/office/powerpoint/2010/main" val="121011693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bwMode="auto">
          <a:noFill/>
          <a:ln>
            <a:solidFill>
              <a:srgbClr val="000000"/>
            </a:solidFill>
            <a:miter lim="800000"/>
            <a:headEnd/>
            <a:tailEnd/>
          </a:ln>
        </p:spPr>
      </p:sp>
      <p:sp>
        <p:nvSpPr>
          <p:cNvPr id="178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78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AB0354-54EC-49A8-A113-26B22090334F}" type="slidenum">
              <a:rPr lang="en-US"/>
              <a:pPr fontAlgn="base">
                <a:spcBef>
                  <a:spcPct val="0"/>
                </a:spcBef>
                <a:spcAft>
                  <a:spcPct val="0"/>
                </a:spcAft>
                <a:defRPr/>
              </a:pPr>
              <a:t>66</a:t>
            </a:fld>
            <a:endParaRPr lang="en-US" dirty="0"/>
          </a:p>
        </p:txBody>
      </p:sp>
    </p:spTree>
    <p:extLst>
      <p:ext uri="{BB962C8B-B14F-4D97-AF65-F5344CB8AC3E}">
        <p14:creationId xmlns:p14="http://schemas.microsoft.com/office/powerpoint/2010/main" val="23271544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bwMode="auto">
          <a:noFill/>
          <a:ln>
            <a:solidFill>
              <a:srgbClr val="000000"/>
            </a:solidFill>
            <a:miter lim="800000"/>
            <a:headEnd/>
            <a:tailEnd/>
          </a:ln>
        </p:spPr>
      </p:sp>
      <p:sp>
        <p:nvSpPr>
          <p:cNvPr id="1802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0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13AF5D-81CC-450B-A277-A6A0BE0F3EBA}" type="slidenum">
              <a:rPr lang="en-US"/>
              <a:pPr fontAlgn="base">
                <a:spcBef>
                  <a:spcPct val="0"/>
                </a:spcBef>
                <a:spcAft>
                  <a:spcPct val="0"/>
                </a:spcAft>
                <a:defRPr/>
              </a:pPr>
              <a:t>67</a:t>
            </a:fld>
            <a:endParaRPr lang="en-US" dirty="0"/>
          </a:p>
        </p:txBody>
      </p:sp>
    </p:spTree>
    <p:extLst>
      <p:ext uri="{BB962C8B-B14F-4D97-AF65-F5344CB8AC3E}">
        <p14:creationId xmlns:p14="http://schemas.microsoft.com/office/powerpoint/2010/main" val="32956811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bwMode="auto">
          <a:noFill/>
          <a:ln>
            <a:solidFill>
              <a:srgbClr val="000000"/>
            </a:solidFill>
            <a:miter lim="800000"/>
            <a:headEnd/>
            <a:tailEnd/>
          </a:ln>
        </p:spPr>
      </p:sp>
      <p:sp>
        <p:nvSpPr>
          <p:cNvPr id="1822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2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DE555D-C11A-4CF6-81D4-D4D3DFE5CB03}" type="slidenum">
              <a:rPr lang="en-US"/>
              <a:pPr fontAlgn="base">
                <a:spcBef>
                  <a:spcPct val="0"/>
                </a:spcBef>
                <a:spcAft>
                  <a:spcPct val="0"/>
                </a:spcAft>
                <a:defRPr/>
              </a:pPr>
              <a:t>68</a:t>
            </a:fld>
            <a:endParaRPr lang="en-US" dirty="0"/>
          </a:p>
        </p:txBody>
      </p:sp>
    </p:spTree>
    <p:extLst>
      <p:ext uri="{BB962C8B-B14F-4D97-AF65-F5344CB8AC3E}">
        <p14:creationId xmlns:p14="http://schemas.microsoft.com/office/powerpoint/2010/main" val="19968924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53C0108-5BEB-451B-8C93-394253CAA207}" type="slidenum">
              <a:rPr lang="en-US" smtClean="0"/>
              <a:pPr>
                <a:defRPr/>
              </a:pPr>
              <a:t>69</a:t>
            </a:fld>
            <a:endParaRPr lang="en-US" dirty="0"/>
          </a:p>
        </p:txBody>
      </p:sp>
    </p:spTree>
    <p:extLst>
      <p:ext uri="{BB962C8B-B14F-4D97-AF65-F5344CB8AC3E}">
        <p14:creationId xmlns:p14="http://schemas.microsoft.com/office/powerpoint/2010/main" val="6199271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53C0108-5BEB-451B-8C93-394253CAA207}" type="slidenum">
              <a:rPr lang="en-US" smtClean="0"/>
              <a:pPr>
                <a:defRPr/>
              </a:pPr>
              <a:t>70</a:t>
            </a:fld>
            <a:endParaRPr lang="en-US" dirty="0"/>
          </a:p>
        </p:txBody>
      </p:sp>
    </p:spTree>
    <p:extLst>
      <p:ext uri="{BB962C8B-B14F-4D97-AF65-F5344CB8AC3E}">
        <p14:creationId xmlns:p14="http://schemas.microsoft.com/office/powerpoint/2010/main" val="37072427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53C0108-5BEB-451B-8C93-394253CAA207}" type="slidenum">
              <a:rPr lang="en-US" smtClean="0"/>
              <a:pPr>
                <a:defRPr/>
              </a:pPr>
              <a:t>71</a:t>
            </a:fld>
            <a:endParaRPr lang="en-US" dirty="0"/>
          </a:p>
        </p:txBody>
      </p:sp>
    </p:spTree>
    <p:extLst>
      <p:ext uri="{BB962C8B-B14F-4D97-AF65-F5344CB8AC3E}">
        <p14:creationId xmlns:p14="http://schemas.microsoft.com/office/powerpoint/2010/main" val="12204986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53C0108-5BEB-451B-8C93-394253CAA207}" type="slidenum">
              <a:rPr lang="en-US" smtClean="0"/>
              <a:pPr>
                <a:defRPr/>
              </a:pPr>
              <a:t>72</a:t>
            </a:fld>
            <a:endParaRPr lang="en-US" dirty="0"/>
          </a:p>
        </p:txBody>
      </p:sp>
    </p:spTree>
    <p:extLst>
      <p:ext uri="{BB962C8B-B14F-4D97-AF65-F5344CB8AC3E}">
        <p14:creationId xmlns:p14="http://schemas.microsoft.com/office/powerpoint/2010/main" val="117527707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bwMode="auto">
          <a:noFill/>
          <a:ln>
            <a:solidFill>
              <a:srgbClr val="000000"/>
            </a:solidFill>
            <a:miter lim="800000"/>
            <a:headEnd/>
            <a:tailEnd/>
          </a:ln>
        </p:spPr>
      </p:sp>
      <p:sp>
        <p:nvSpPr>
          <p:cNvPr id="192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8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F850AA-EDD2-447D-84A4-7D62F3299279}" type="slidenum">
              <a:rPr lang="en-US"/>
              <a:pPr fontAlgn="base">
                <a:spcBef>
                  <a:spcPct val="0"/>
                </a:spcBef>
                <a:spcAft>
                  <a:spcPct val="0"/>
                </a:spcAft>
                <a:defRPr/>
              </a:pPr>
              <a:t>73</a:t>
            </a:fld>
            <a:endParaRPr lang="en-US" dirty="0"/>
          </a:p>
        </p:txBody>
      </p:sp>
    </p:spTree>
    <p:extLst>
      <p:ext uri="{BB962C8B-B14F-4D97-AF65-F5344CB8AC3E}">
        <p14:creationId xmlns:p14="http://schemas.microsoft.com/office/powerpoint/2010/main" val="22894078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bwMode="auto">
          <a:noFill/>
          <a:ln>
            <a:solidFill>
              <a:srgbClr val="000000"/>
            </a:solidFill>
            <a:miter lim="800000"/>
            <a:headEnd/>
            <a:tailEnd/>
          </a:ln>
        </p:spPr>
      </p:sp>
      <p:sp>
        <p:nvSpPr>
          <p:cNvPr id="194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904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97A83C-A250-4F04-9D06-74FFD2A2A713}" type="slidenum">
              <a:rPr lang="en-US"/>
              <a:pPr fontAlgn="base">
                <a:spcBef>
                  <a:spcPct val="0"/>
                </a:spcBef>
                <a:spcAft>
                  <a:spcPct val="0"/>
                </a:spcAft>
                <a:defRPr/>
              </a:pPr>
              <a:t>74</a:t>
            </a:fld>
            <a:endParaRPr lang="en-US" dirty="0"/>
          </a:p>
        </p:txBody>
      </p:sp>
    </p:spTree>
    <p:extLst>
      <p:ext uri="{BB962C8B-B14F-4D97-AF65-F5344CB8AC3E}">
        <p14:creationId xmlns:p14="http://schemas.microsoft.com/office/powerpoint/2010/main" val="508666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bwMode="auto">
          <a:noFill/>
          <a:ln>
            <a:solidFill>
              <a:srgbClr val="000000"/>
            </a:solidFill>
            <a:miter lim="800000"/>
            <a:headEnd/>
            <a:tailEnd/>
          </a:ln>
        </p:spPr>
      </p:sp>
      <p:sp>
        <p:nvSpPr>
          <p:cNvPr id="1966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92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CBC514F-A78D-47ED-9663-F939AF489CDE}" type="slidenum">
              <a:rPr lang="en-US"/>
              <a:pPr fontAlgn="base">
                <a:spcBef>
                  <a:spcPct val="0"/>
                </a:spcBef>
                <a:spcAft>
                  <a:spcPct val="0"/>
                </a:spcAft>
                <a:defRPr/>
              </a:pPr>
              <a:t>75</a:t>
            </a:fld>
            <a:endParaRPr lang="en-US" dirty="0"/>
          </a:p>
        </p:txBody>
      </p:sp>
    </p:spTree>
    <p:extLst>
      <p:ext uri="{BB962C8B-B14F-4D97-AF65-F5344CB8AC3E}">
        <p14:creationId xmlns:p14="http://schemas.microsoft.com/office/powerpoint/2010/main" val="6893089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4D3CAF-2BBA-4E84-8BCE-71318B5C8D2A}"/>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333746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4D3CAF-2BBA-4E84-8BCE-71318B5C8D2A}"/>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4800764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4D3CAF-2BBA-4E84-8BCE-71318B5C8D2A}"/>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2511357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4D3CAF-2BBA-4E84-8BCE-71318B5C8D2A}"/>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2590455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CCD4AE7-32D2-469C-8BE1-3BFF77D40A38}"/>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4825" y="6547103"/>
            <a:ext cx="865775" cy="310897"/>
          </a:xfrm>
          <a:prstGeom prst="rect">
            <a:avLst/>
          </a:prstGeom>
        </p:spPr>
      </p:pic>
      <p:sp>
        <p:nvSpPr>
          <p:cNvPr id="8" name="Title 1">
            <a:extLst>
              <a:ext uri="{FF2B5EF4-FFF2-40B4-BE49-F238E27FC236}">
                <a16:creationId xmlns:a16="http://schemas.microsoft.com/office/drawing/2014/main" id="{C495E1E3-E263-4ED5-ACE6-297EB67AB478}"/>
              </a:ext>
            </a:extLst>
          </p:cNvPr>
          <p:cNvSpPr>
            <a:spLocks noGrp="1"/>
          </p:cNvSpPr>
          <p:nvPr>
            <p:ph type="title"/>
          </p:nvPr>
        </p:nvSpPr>
        <p:spPr>
          <a:xfrm>
            <a:off x="470019" y="-2346"/>
            <a:ext cx="8229600" cy="1207303"/>
          </a:xfrm>
        </p:spPr>
        <p:txBody>
          <a:bodyPr/>
          <a:lstStyle>
            <a:lvl1pPr algn="ctr">
              <a:defRPr>
                <a:latin typeface="Arial" panose="020B0604020202020204" pitchFamily="34" charset="0"/>
                <a:cs typeface="Arial" panose="020B060402020202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16F09D73-0BB0-4A5B-A207-FE4C189A6BAB}"/>
              </a:ext>
            </a:extLst>
          </p:cNvPr>
          <p:cNvSpPr>
            <a:spLocks noGrp="1"/>
          </p:cNvSpPr>
          <p:nvPr>
            <p:ph idx="1"/>
          </p:nvPr>
        </p:nvSpPr>
        <p:spPr>
          <a:xfrm>
            <a:off x="470018" y="1253330"/>
            <a:ext cx="8229599" cy="5293773"/>
          </a:xfrm>
        </p:spPr>
        <p:txBody>
          <a:bodyPr>
            <a:noAutofit/>
          </a:bodyPr>
          <a:lstStyle>
            <a:lvl1pPr>
              <a:lnSpc>
                <a:spcPct val="100000"/>
              </a:lnSpc>
              <a:spcBef>
                <a:spcPts val="0"/>
              </a:spcBef>
              <a:defRPr sz="3200">
                <a:latin typeface="Arial" panose="020B0604020202020204" pitchFamily="34" charset="0"/>
                <a:cs typeface="Arial" panose="020B0604020202020204" pitchFamily="34" charset="0"/>
              </a:defRPr>
            </a:lvl1pPr>
            <a:lvl2pPr marL="685800" indent="-228600">
              <a:lnSpc>
                <a:spcPct val="100000"/>
              </a:lnSpc>
              <a:spcBef>
                <a:spcPts val="0"/>
              </a:spcBef>
              <a:buFont typeface="Arial" panose="020B0604020202020204" pitchFamily="34" charset="0"/>
              <a:buChar char="−"/>
              <a:defRPr sz="2800">
                <a:latin typeface="Arial" panose="020B0604020202020204" pitchFamily="34" charset="0"/>
                <a:cs typeface="Arial" panose="020B0604020202020204" pitchFamily="34" charset="0"/>
              </a:defRPr>
            </a:lvl2pPr>
            <a:lvl3pPr>
              <a:lnSpc>
                <a:spcPct val="100000"/>
              </a:lnSpc>
              <a:spcBef>
                <a:spcPts val="0"/>
              </a:spcBef>
              <a:defRPr sz="2600">
                <a:latin typeface="Arial" panose="020B0604020202020204" pitchFamily="34" charset="0"/>
                <a:cs typeface="Arial" panose="020B0604020202020204" pitchFamily="34" charset="0"/>
              </a:defRPr>
            </a:lvl3pPr>
            <a:lvl4pPr marL="1600200" indent="-228600">
              <a:lnSpc>
                <a:spcPct val="100000"/>
              </a:lnSpc>
              <a:spcBef>
                <a:spcPts val="0"/>
              </a:spcBef>
              <a:buFont typeface="Arial" panose="020B0604020202020204" pitchFamily="34" charset="0"/>
              <a:buChar char="−"/>
              <a:defRPr sz="2400">
                <a:latin typeface="Arial" panose="020B0604020202020204" pitchFamily="34" charset="0"/>
                <a:cs typeface="Arial" panose="020B0604020202020204" pitchFamily="34" charset="0"/>
              </a:defRPr>
            </a:lvl4pPr>
            <a:lvl5pPr>
              <a:lnSpc>
                <a:spcPct val="100000"/>
              </a:lnSpc>
              <a:spcBef>
                <a:spcPts val="0"/>
              </a:spcBef>
              <a:defRPr sz="2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14B9135D-D0B1-4C1D-A718-71D8FC6E83F1}"/>
              </a:ext>
            </a:extLst>
          </p:cNvPr>
          <p:cNvSpPr txBox="1"/>
          <p:nvPr userDrawn="1"/>
        </p:nvSpPr>
        <p:spPr>
          <a:xfrm>
            <a:off x="6990460" y="6547103"/>
            <a:ext cx="1709157" cy="307777"/>
          </a:xfrm>
          <a:prstGeom prst="rect">
            <a:avLst/>
          </a:prstGeom>
          <a:noFill/>
        </p:spPr>
        <p:txBody>
          <a:bodyPr wrap="square" rtlCol="0">
            <a:spAutoFit/>
          </a:bodyPr>
          <a:lstStyle/>
          <a:p>
            <a:pPr algn="r"/>
            <a:fld id="{08C58360-7E0F-43A3-B29F-F2B4CB06C34C}" type="slidenum">
              <a:rPr lang="en-US" sz="1400" smtClean="0"/>
              <a:pPr algn="r"/>
              <a:t>‹#›</a:t>
            </a:fld>
            <a:endParaRPr lang="en-US" sz="1400" dirty="0"/>
          </a:p>
        </p:txBody>
      </p:sp>
    </p:spTree>
    <p:extLst>
      <p:ext uri="{BB962C8B-B14F-4D97-AF65-F5344CB8AC3E}">
        <p14:creationId xmlns:p14="http://schemas.microsoft.com/office/powerpoint/2010/main" val="8618440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A18B53-3D7D-4522-9BD6-73C48EF2169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403E54-29DB-4285-9392-6C4C95F4211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1079E-DB0F-48B3-88FF-3BCC9A912E8C}"/>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297F5E-B896-437C-AE21-71E3159A261F}" type="datetimeFigureOut">
              <a:rPr lang="en-US" smtClean="0"/>
              <a:t>6/8/2020</a:t>
            </a:fld>
            <a:endParaRPr lang="en-US"/>
          </a:p>
        </p:txBody>
      </p:sp>
      <p:sp>
        <p:nvSpPr>
          <p:cNvPr id="5" name="Footer Placeholder 4">
            <a:extLst>
              <a:ext uri="{FF2B5EF4-FFF2-40B4-BE49-F238E27FC236}">
                <a16:creationId xmlns:a16="http://schemas.microsoft.com/office/drawing/2014/main" id="{561AEFFA-B0B5-4EA0-9086-F14CFE9968BB}"/>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3B534C-8DD6-4714-B49A-CF7F759A7BD7}"/>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B957F3-DC1F-4ACA-AF6D-05125BF94A12}" type="slidenum">
              <a:rPr lang="en-US" smtClean="0"/>
              <a:t>‹#›</a:t>
            </a:fld>
            <a:endParaRPr lang="en-US"/>
          </a:p>
        </p:txBody>
      </p:sp>
    </p:spTree>
    <p:extLst>
      <p:ext uri="{BB962C8B-B14F-4D97-AF65-F5344CB8AC3E}">
        <p14:creationId xmlns:p14="http://schemas.microsoft.com/office/powerpoint/2010/main" val="4248052760"/>
      </p:ext>
    </p:extLst>
  </p:cSld>
  <p:clrMap bg1="lt1" tx1="dk1" bg2="lt2" tx2="dk2" accent1="accent1" accent2="accent2" accent3="accent3" accent4="accent4" accent5="accent5" accent6="accent6" hlink="hlink" folHlink="folHlink"/>
  <p:sldLayoutIdLst>
    <p:sldLayoutId id="2147483734" r:id="rId1"/>
    <p:sldLayoutId id="2147483736" r:id="rId2"/>
    <p:sldLayoutId id="2147483737" r:id="rId3"/>
    <p:sldLayoutId id="2147483738" r:id="rId4"/>
    <p:sldLayoutId id="214748373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slide" Target="slide57.xml"/><Relationship Id="rId4" Type="http://schemas.openxmlformats.org/officeDocument/2006/relationships/slide" Target="slide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488AE2-EFEA-4041-94FE-A865FFC8A5C6}"/>
              </a:ext>
            </a:extLst>
          </p:cNvPr>
          <p:cNvSpPr>
            <a:spLocks noGrp="1"/>
          </p:cNvSpPr>
          <p:nvPr>
            <p:ph type="title" idx="4294967295"/>
          </p:nvPr>
        </p:nvSpPr>
        <p:spPr>
          <a:xfrm>
            <a:off x="0" y="-457200"/>
            <a:ext cx="9144000" cy="457200"/>
          </a:xfrm>
        </p:spPr>
        <p:txBody>
          <a:bodyPr vert="horz" lIns="91440" tIns="45720" rIns="91440" bIns="45720" rtlCol="0" anchor="b">
            <a:normAutofit/>
          </a:bodyPr>
          <a:lstStyle/>
          <a:p>
            <a:pPr algn="ctr"/>
            <a:r>
              <a:rPr lang="en-US" sz="2000" dirty="0">
                <a:latin typeface="Arial" panose="020B0604020202020204" pitchFamily="34" charset="0"/>
                <a:cs typeface="Arial" panose="020B0604020202020204" pitchFamily="34" charset="0"/>
              </a:rPr>
              <a:t>Avoiding Financial Schemes and Fraud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54274" name="Content Placeholder 2"/>
          <p:cNvSpPr>
            <a:spLocks noGrp="1"/>
          </p:cNvSpPr>
          <p:nvPr>
            <p:ph idx="1"/>
          </p:nvPr>
        </p:nvSpPr>
        <p:spPr/>
        <p:txBody>
          <a:bodyPr/>
          <a:lstStyle/>
          <a:p>
            <a:r>
              <a:rPr lang="en-US" dirty="0"/>
              <a:t>To examine the various types of financial schemes, frauds and scams.</a:t>
            </a:r>
          </a:p>
          <a:p>
            <a:r>
              <a:rPr lang="en-US" dirty="0"/>
              <a:t>To analyze the methodology behind financial schemes, frauds and scams.</a:t>
            </a:r>
          </a:p>
          <a:p>
            <a:r>
              <a:rPr lang="en-US" dirty="0"/>
              <a:t>To recommend techniques for avoiding financial schemes, frauds and scams.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Financial Schemes, Frauds &amp; Scams</a:t>
            </a:r>
          </a:p>
        </p:txBody>
      </p:sp>
      <p:sp>
        <p:nvSpPr>
          <p:cNvPr id="56322" name="Content Placeholder 2"/>
          <p:cNvSpPr>
            <a:spLocks noGrp="1"/>
          </p:cNvSpPr>
          <p:nvPr>
            <p:ph idx="1"/>
          </p:nvPr>
        </p:nvSpPr>
        <p:spPr/>
        <p:txBody>
          <a:bodyPr/>
          <a:lstStyle/>
          <a:p>
            <a:r>
              <a:rPr lang="en-US" dirty="0"/>
              <a:t>Are crimes of obtaining money by deliberate deception</a:t>
            </a:r>
          </a:p>
          <a:p>
            <a:r>
              <a:rPr lang="en-US" dirty="0"/>
              <a:t>Are detrimental to today’s society </a:t>
            </a:r>
          </a:p>
          <a:p>
            <a:r>
              <a:rPr lang="en-US" dirty="0"/>
              <a:t>Are normally targeted at college students, newlyweds, senior citizens and those unfamiliar with the Internet</a:t>
            </a:r>
          </a:p>
          <a:p>
            <a:r>
              <a:rPr lang="en-US" dirty="0"/>
              <a:t>Should be avoided in order to preserve safety and security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Menu</a:t>
            </a:r>
          </a:p>
        </p:txBody>
      </p:sp>
      <p:sp>
        <p:nvSpPr>
          <p:cNvPr id="5" name="Content Placeholder 4">
            <a:extLst>
              <a:ext uri="{FF2B5EF4-FFF2-40B4-BE49-F238E27FC236}">
                <a16:creationId xmlns:a16="http://schemas.microsoft.com/office/drawing/2014/main" id="{CACFD6F0-E0C5-4761-9E77-8A8FC6909112}"/>
              </a:ext>
            </a:extLst>
          </p:cNvPr>
          <p:cNvSpPr>
            <a:spLocks noGrp="1"/>
          </p:cNvSpPr>
          <p:nvPr>
            <p:ph idx="1"/>
          </p:nvPr>
        </p:nvSpPr>
        <p:spPr/>
        <p:txBody>
          <a:bodyPr/>
          <a:lstStyle/>
          <a:p>
            <a:pPr marL="1828800" indent="0">
              <a:spcAft>
                <a:spcPts val="2000"/>
              </a:spcAft>
              <a:buNone/>
            </a:pPr>
            <a:r>
              <a:rPr lang="en-US" dirty="0">
                <a:cs typeface="Arial" charset="0"/>
              </a:rPr>
              <a:t>Schemes</a:t>
            </a:r>
          </a:p>
          <a:p>
            <a:pPr marL="1828800" indent="0">
              <a:spcAft>
                <a:spcPts val="2000"/>
              </a:spcAft>
              <a:buNone/>
            </a:pPr>
            <a:r>
              <a:rPr lang="en-US" dirty="0">
                <a:cs typeface="Arial" charset="0"/>
              </a:rPr>
              <a:t>Frauds</a:t>
            </a:r>
          </a:p>
          <a:p>
            <a:pPr marL="1828800" indent="0">
              <a:spcAft>
                <a:spcPts val="2000"/>
              </a:spcAft>
              <a:buNone/>
            </a:pPr>
            <a:r>
              <a:rPr lang="en-US" dirty="0">
                <a:cs typeface="Arial" charset="0"/>
              </a:rPr>
              <a:t>Scams</a:t>
            </a:r>
            <a:endParaRPr lang="en-US" dirty="0"/>
          </a:p>
        </p:txBody>
      </p:sp>
      <p:sp>
        <p:nvSpPr>
          <p:cNvPr id="6" name="Oval 5" descr="Button links to the Schemes segment">
            <a:hlinkClick r:id="rId3" action="ppaction://hlinksldjump"/>
            <a:extLst>
              <a:ext uri="{FF2B5EF4-FFF2-40B4-BE49-F238E27FC236}">
                <a16:creationId xmlns:a16="http://schemas.microsoft.com/office/drawing/2014/main" id="{E5B52EEE-242A-4573-A294-F879E98018E2}"/>
              </a:ext>
            </a:extLst>
          </p:cNvPr>
          <p:cNvSpPr/>
          <p:nvPr/>
        </p:nvSpPr>
        <p:spPr>
          <a:xfrm>
            <a:off x="1600200" y="1323227"/>
            <a:ext cx="685800" cy="457200"/>
          </a:xfrm>
          <a:prstGeom prst="ellipse">
            <a:avLst/>
          </a:prstGeom>
          <a:solidFill>
            <a:srgbClr val="B0BABC"/>
          </a:solidFill>
          <a:ln>
            <a:solidFill>
              <a:srgbClr val="4A5858"/>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descr="Button links to the Frauds segment">
            <a:hlinkClick r:id="rId4" action="ppaction://hlinksldjump"/>
            <a:extLst>
              <a:ext uri="{FF2B5EF4-FFF2-40B4-BE49-F238E27FC236}">
                <a16:creationId xmlns:a16="http://schemas.microsoft.com/office/drawing/2014/main" id="{305C8C50-0F81-4979-A938-3B42190ED2E7}"/>
              </a:ext>
            </a:extLst>
          </p:cNvPr>
          <p:cNvSpPr/>
          <p:nvPr/>
        </p:nvSpPr>
        <p:spPr>
          <a:xfrm>
            <a:off x="1592176" y="2057400"/>
            <a:ext cx="685800" cy="457200"/>
          </a:xfrm>
          <a:prstGeom prst="ellipse">
            <a:avLst/>
          </a:prstGeom>
          <a:solidFill>
            <a:srgbClr val="B0BABC"/>
          </a:solidFill>
          <a:ln>
            <a:solidFill>
              <a:srgbClr val="4A5858"/>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descr="Button links to the Scams segment">
            <a:hlinkClick r:id="rId5" action="ppaction://hlinksldjump"/>
            <a:extLst>
              <a:ext uri="{FF2B5EF4-FFF2-40B4-BE49-F238E27FC236}">
                <a16:creationId xmlns:a16="http://schemas.microsoft.com/office/drawing/2014/main" id="{98C338D9-1D37-4B37-BB58-25DBEA279720}"/>
              </a:ext>
            </a:extLst>
          </p:cNvPr>
          <p:cNvSpPr/>
          <p:nvPr/>
        </p:nvSpPr>
        <p:spPr>
          <a:xfrm>
            <a:off x="1596190" y="2807368"/>
            <a:ext cx="685800" cy="457200"/>
          </a:xfrm>
          <a:prstGeom prst="ellipse">
            <a:avLst/>
          </a:prstGeom>
          <a:solidFill>
            <a:srgbClr val="B0BABC"/>
          </a:solidFill>
          <a:ln>
            <a:solidFill>
              <a:srgbClr val="4A5858"/>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BBB823-1CBC-4024-B608-BD72EC42D789}"/>
              </a:ext>
            </a:extLst>
          </p:cNvPr>
          <p:cNvSpPr>
            <a:spLocks noGrp="1"/>
          </p:cNvSpPr>
          <p:nvPr>
            <p:ph type="title" idx="4294967295"/>
          </p:nvPr>
        </p:nvSpPr>
        <p:spPr>
          <a:xfrm>
            <a:off x="0" y="-369332"/>
            <a:ext cx="9144000" cy="369332"/>
          </a:xfrm>
        </p:spPr>
        <p:txBody>
          <a:bodyPr vert="horz" lIns="91440" tIns="45720" rIns="91440" bIns="45720" rtlCol="0" anchor="b">
            <a:normAutofit/>
          </a:bodyPr>
          <a:lstStyle/>
          <a:p>
            <a:pPr algn="ctr"/>
            <a:r>
              <a:rPr lang="en-US" sz="2000" dirty="0">
                <a:latin typeface="Arial" panose="020B0604020202020204" pitchFamily="34" charset="0"/>
                <a:cs typeface="Arial" panose="020B0604020202020204" pitchFamily="34" charset="0"/>
              </a:rPr>
              <a:t>Avoiding Financial Schemes and Fraud - Schemes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Financial Schemes</a:t>
            </a:r>
          </a:p>
        </p:txBody>
      </p:sp>
      <p:sp>
        <p:nvSpPr>
          <p:cNvPr id="62466" name="Content Placeholder 2"/>
          <p:cNvSpPr>
            <a:spLocks noGrp="1"/>
          </p:cNvSpPr>
          <p:nvPr>
            <p:ph idx="1"/>
          </p:nvPr>
        </p:nvSpPr>
        <p:spPr/>
        <p:txBody>
          <a:bodyPr/>
          <a:lstStyle/>
          <a:p>
            <a:r>
              <a:rPr lang="en-US" dirty="0"/>
              <a:t>Include:</a:t>
            </a:r>
          </a:p>
          <a:p>
            <a:pPr lvl="1"/>
            <a:r>
              <a:rPr lang="en-US" dirty="0"/>
              <a:t>pyramid schemes</a:t>
            </a:r>
          </a:p>
          <a:p>
            <a:pPr lvl="1"/>
            <a:r>
              <a:rPr lang="en-US" dirty="0"/>
              <a:t>affinity fraud</a:t>
            </a:r>
          </a:p>
          <a:p>
            <a:pPr lvl="1"/>
            <a:r>
              <a:rPr lang="en-US" dirty="0"/>
              <a:t>identity theft</a:t>
            </a:r>
          </a:p>
        </p:txBody>
      </p:sp>
      <p:pic>
        <p:nvPicPr>
          <p:cNvPr id="18" name="Picture 17" descr="Image of a pyramid describing a con artist. ">
            <a:extLst>
              <a:ext uri="{FF2B5EF4-FFF2-40B4-BE49-F238E27FC236}">
                <a16:creationId xmlns:a16="http://schemas.microsoft.com/office/drawing/2014/main" id="{5AF902DC-6B56-4993-8FE7-1A3F5DC8AD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981200"/>
            <a:ext cx="5678119" cy="440943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Pyramid Schemes</a:t>
            </a:r>
          </a:p>
        </p:txBody>
      </p:sp>
      <p:sp>
        <p:nvSpPr>
          <p:cNvPr id="3" name="Content Placeholder 2"/>
          <p:cNvSpPr>
            <a:spLocks noGrp="1"/>
          </p:cNvSpPr>
          <p:nvPr>
            <p:ph idx="1"/>
          </p:nvPr>
        </p:nvSpPr>
        <p:spPr/>
        <p:txBody>
          <a:bodyPr/>
          <a:lstStyle/>
          <a:p>
            <a:r>
              <a:rPr lang="en-US" dirty="0"/>
              <a:t>Are non-sustainable business models which involve the exchange of money </a:t>
            </a:r>
          </a:p>
          <a:p>
            <a:r>
              <a:rPr lang="en-US" dirty="0"/>
              <a:t>Require the recruitment and enrollment of other individuals </a:t>
            </a:r>
          </a:p>
          <a:p>
            <a:r>
              <a:rPr lang="en-US" dirty="0"/>
              <a:t>Depend on the exponential growth of new participants</a:t>
            </a:r>
          </a:p>
          <a:p>
            <a:r>
              <a:rPr lang="en-US" dirty="0"/>
              <a:t>Set up a hierarchy for which individuals who join make payments to those above them in the pyramid</a:t>
            </a:r>
          </a:p>
          <a:p>
            <a:r>
              <a:rPr lang="en-US" dirty="0"/>
              <a:t>Can be called gifting clubs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Pyramid Scheme Structure</a:t>
            </a:r>
          </a:p>
        </p:txBody>
      </p:sp>
      <p:sp>
        <p:nvSpPr>
          <p:cNvPr id="3" name="Content Placeholder 2"/>
          <p:cNvSpPr>
            <a:spLocks noGrp="1"/>
          </p:cNvSpPr>
          <p:nvPr>
            <p:ph idx="1"/>
          </p:nvPr>
        </p:nvSpPr>
        <p:spPr/>
        <p:txBody>
          <a:bodyPr/>
          <a:lstStyle/>
          <a:p>
            <a:r>
              <a:rPr lang="en-US" dirty="0"/>
              <a:t>Is based on individuals recruiting a specified number of other individuals to invest in a plan</a:t>
            </a:r>
          </a:p>
          <a:p>
            <a:r>
              <a:rPr lang="en-US" dirty="0"/>
              <a:t>Example: </a:t>
            </a:r>
          </a:p>
          <a:p>
            <a:pPr lvl="1"/>
            <a:r>
              <a:rPr lang="en-US" dirty="0"/>
              <a:t>if one person recruits ten people, they are paid $10 for each person they recruit</a:t>
            </a:r>
          </a:p>
          <a:p>
            <a:pPr lvl="1"/>
            <a:r>
              <a:rPr lang="en-US" dirty="0"/>
              <a:t>if each of the ten individuals recruit ten people the first individual gets paid $1,000</a:t>
            </a:r>
          </a:p>
          <a:p>
            <a:pPr lvl="1"/>
            <a:r>
              <a:rPr lang="en-US" dirty="0"/>
              <a:t>if each of the 100 individuals recruits ten people, the initial recruiter gets paid $10,000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Pyramid Scheme Structure</a:t>
            </a:r>
          </a:p>
        </p:txBody>
      </p:sp>
      <p:pic>
        <p:nvPicPr>
          <p:cNvPr id="12" name="Picture 11" descr="Image of a pyramid scheme structure. ">
            <a:extLst>
              <a:ext uri="{FF2B5EF4-FFF2-40B4-BE49-F238E27FC236}">
                <a16:creationId xmlns:a16="http://schemas.microsoft.com/office/drawing/2014/main" id="{321FBB0C-C325-4FC0-864D-0F75E809D470}"/>
              </a:ext>
            </a:extLst>
          </p:cNvPr>
          <p:cNvPicPr>
            <a:picLocks noChangeAspect="1"/>
          </p:cNvPicPr>
          <p:nvPr/>
        </p:nvPicPr>
        <p:blipFill rotWithShape="1">
          <a:blip r:embed="rId3">
            <a:extLst>
              <a:ext uri="{28A0092B-C50C-407E-A947-70E740481C1C}">
                <a14:useLocalDpi xmlns:a14="http://schemas.microsoft.com/office/drawing/2010/main" val="0"/>
              </a:ext>
            </a:extLst>
          </a:blip>
          <a:srcRect l="6831" r="7177"/>
          <a:stretch/>
        </p:blipFill>
        <p:spPr>
          <a:xfrm>
            <a:off x="762000" y="1417217"/>
            <a:ext cx="7620000" cy="528838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Catch of the Pyramid Scheme</a:t>
            </a:r>
          </a:p>
        </p:txBody>
      </p:sp>
      <p:sp>
        <p:nvSpPr>
          <p:cNvPr id="3" name="Content Placeholder 2"/>
          <p:cNvSpPr>
            <a:spLocks noGrp="1"/>
          </p:cNvSpPr>
          <p:nvPr>
            <p:ph idx="1"/>
          </p:nvPr>
        </p:nvSpPr>
        <p:spPr/>
        <p:txBody>
          <a:bodyPr/>
          <a:lstStyle/>
          <a:p>
            <a:r>
              <a:rPr lang="en-US" dirty="0"/>
              <a:t>There are two points which are inevitable</a:t>
            </a:r>
          </a:p>
          <a:p>
            <a:pPr lvl="1"/>
            <a:r>
              <a:rPr lang="en-US" dirty="0"/>
              <a:t>there is only a limited number of potential participants</a:t>
            </a:r>
          </a:p>
          <a:p>
            <a:pPr lvl="2"/>
            <a:r>
              <a:rPr lang="en-US" dirty="0"/>
              <a:t>only so many people can be convinced to join in on the scheme</a:t>
            </a:r>
          </a:p>
          <a:p>
            <a:pPr lvl="1"/>
            <a:r>
              <a:rPr lang="en-US" dirty="0"/>
              <a:t>only “profit” gained by a participant occurs when money is lost by other participants</a:t>
            </a:r>
          </a:p>
          <a:p>
            <a:pPr lvl="2"/>
            <a:r>
              <a:rPr lang="en-US" dirty="0"/>
              <a:t>if no one recruits new members of the scheme there is no money to pay anyone involved because there is no real product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Pyramid Schemes</a:t>
            </a:r>
          </a:p>
        </p:txBody>
      </p:sp>
      <p:sp>
        <p:nvSpPr>
          <p:cNvPr id="72706" name="Content Placeholder 2"/>
          <p:cNvSpPr>
            <a:spLocks noGrp="1"/>
          </p:cNvSpPr>
          <p:nvPr>
            <p:ph idx="1"/>
          </p:nvPr>
        </p:nvSpPr>
        <p:spPr/>
        <p:txBody>
          <a:bodyPr/>
          <a:lstStyle/>
          <a:p>
            <a:r>
              <a:rPr lang="en-US" dirty="0"/>
              <a:t>Include:</a:t>
            </a:r>
          </a:p>
          <a:p>
            <a:pPr lvl="1"/>
            <a:r>
              <a:rPr lang="en-US" dirty="0"/>
              <a:t>Ponzi schemes</a:t>
            </a:r>
          </a:p>
          <a:p>
            <a:pPr lvl="1"/>
            <a:r>
              <a:rPr lang="en-US" dirty="0"/>
              <a:t>chain letters</a:t>
            </a:r>
          </a:p>
          <a:p>
            <a:pPr lvl="1"/>
            <a:r>
              <a:rPr lang="en-US" dirty="0"/>
              <a:t>administered pyramid schemes</a:t>
            </a:r>
          </a:p>
          <a:p>
            <a:pPr lvl="1"/>
            <a:r>
              <a:rPr lang="en-US" dirty="0"/>
              <a:t>elevator schemes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Ponzi Schemes</a:t>
            </a:r>
          </a:p>
        </p:txBody>
      </p:sp>
      <p:sp>
        <p:nvSpPr>
          <p:cNvPr id="3" name="Content Placeholder 2"/>
          <p:cNvSpPr>
            <a:spLocks noGrp="1"/>
          </p:cNvSpPr>
          <p:nvPr>
            <p:ph idx="1"/>
          </p:nvPr>
        </p:nvSpPr>
        <p:spPr/>
        <p:txBody>
          <a:bodyPr/>
          <a:lstStyle/>
          <a:p>
            <a:r>
              <a:rPr lang="en-US" dirty="0"/>
              <a:t>Are fraudulent investment operations which involve paying abnormally high returns to investors out of the money paid by other investors</a:t>
            </a:r>
          </a:p>
          <a:p>
            <a:r>
              <a:rPr lang="en-US" dirty="0"/>
              <a:t>Are named for Charles Ponzi, who tricked thousands of Americans into investing in a postage stamp scheme in the 1920s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 Ponzi Scheme</a:t>
            </a:r>
          </a:p>
        </p:txBody>
      </p:sp>
      <p:sp>
        <p:nvSpPr>
          <p:cNvPr id="3" name="Content Placeholder 2"/>
          <p:cNvSpPr>
            <a:spLocks noGrp="1"/>
          </p:cNvSpPr>
          <p:nvPr>
            <p:ph idx="1"/>
          </p:nvPr>
        </p:nvSpPr>
        <p:spPr/>
        <p:txBody>
          <a:bodyPr/>
          <a:lstStyle/>
          <a:p>
            <a:r>
              <a:rPr lang="en-US" dirty="0"/>
              <a:t>Include:</a:t>
            </a:r>
          </a:p>
          <a:p>
            <a:pPr lvl="1"/>
            <a:r>
              <a:rPr lang="en-US" dirty="0"/>
              <a:t>an article placed in a newspaper, magazine, etc. promising extraordinary returns on an investment</a:t>
            </a:r>
          </a:p>
          <a:p>
            <a:pPr lvl="2"/>
            <a:r>
              <a:rPr lang="en-US" dirty="0"/>
              <a:t>example: 25 percent for a one-month contract</a:t>
            </a:r>
          </a:p>
          <a:p>
            <a:pPr lvl="1"/>
            <a:r>
              <a:rPr lang="en-US" dirty="0"/>
              <a:t>precise system for the return can be attributed to anything, but is not very specific</a:t>
            </a:r>
          </a:p>
          <a:p>
            <a:pPr lvl="2"/>
            <a:r>
              <a:rPr lang="en-US" dirty="0"/>
              <a:t>example: “hedging futures trading,” “high yield investment programs,” “global currency exchange,” etc. all promising methods for grand returns but not specific</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 Ponzi Scheme</a:t>
            </a:r>
          </a:p>
        </p:txBody>
      </p:sp>
      <p:sp>
        <p:nvSpPr>
          <p:cNvPr id="78850" name="Content Placeholder 2"/>
          <p:cNvSpPr>
            <a:spLocks noGrp="1"/>
          </p:cNvSpPr>
          <p:nvPr>
            <p:ph idx="1"/>
          </p:nvPr>
        </p:nvSpPr>
        <p:spPr/>
        <p:txBody>
          <a:bodyPr/>
          <a:lstStyle/>
          <a:p>
            <a:r>
              <a:rPr lang="en-US" dirty="0"/>
              <a:t>Include:</a:t>
            </a:r>
          </a:p>
          <a:p>
            <a:pPr lvl="1"/>
            <a:r>
              <a:rPr lang="en-US" dirty="0"/>
              <a:t>return to the initial investors is paid out of the new, incoming investment money, not out of profits</a:t>
            </a:r>
          </a:p>
          <a:p>
            <a:pPr lvl="2"/>
            <a:r>
              <a:rPr lang="en-US" dirty="0"/>
              <a:t>example: Kate puts in money, this money goes to pay the “profit” for Matt, Sally and Joe who invested before her</a:t>
            </a:r>
          </a:p>
          <a:p>
            <a:pPr lvl="1"/>
            <a:r>
              <a:rPr lang="en-US" dirty="0"/>
              <a:t>early investors get paid large returns, so they frequently reinvest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 Ponzi Scheme</a:t>
            </a:r>
          </a:p>
        </p:txBody>
      </p:sp>
      <p:pic>
        <p:nvPicPr>
          <p:cNvPr id="9" name="Picture 8" descr="Image of the characteristics of a Ponzi Scheme.">
            <a:extLst>
              <a:ext uri="{FF2B5EF4-FFF2-40B4-BE49-F238E27FC236}">
                <a16:creationId xmlns:a16="http://schemas.microsoft.com/office/drawing/2014/main" id="{CAF762CC-AA9C-4B07-92AC-D16B891A32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2709" y="1667343"/>
            <a:ext cx="3618091" cy="517461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Catch of a Ponzi Scheme</a:t>
            </a:r>
          </a:p>
        </p:txBody>
      </p:sp>
      <p:sp>
        <p:nvSpPr>
          <p:cNvPr id="82946" name="Content Placeholder 2"/>
          <p:cNvSpPr>
            <a:spLocks noGrp="1"/>
          </p:cNvSpPr>
          <p:nvPr>
            <p:ph idx="1"/>
          </p:nvPr>
        </p:nvSpPr>
        <p:spPr/>
        <p:txBody>
          <a:bodyPr/>
          <a:lstStyle/>
          <a:p>
            <a:r>
              <a:rPr lang="en-US" dirty="0"/>
              <a:t>One of three instances will occur:</a:t>
            </a:r>
          </a:p>
          <a:p>
            <a:pPr lvl="1"/>
            <a:r>
              <a:rPr lang="en-US" dirty="0"/>
              <a:t>promoter of the scam will vanish with all the invested money</a:t>
            </a:r>
          </a:p>
          <a:p>
            <a:pPr lvl="1"/>
            <a:r>
              <a:rPr lang="en-US" dirty="0"/>
              <a:t>scheme will collapse as investments slow and promoters have problems paying out returns</a:t>
            </a:r>
          </a:p>
          <a:p>
            <a:pPr lvl="1"/>
            <a:r>
              <a:rPr lang="en-US" dirty="0"/>
              <a:t>scheme is exposed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Chain Letter</a:t>
            </a:r>
          </a:p>
        </p:txBody>
      </p:sp>
      <p:sp>
        <p:nvSpPr>
          <p:cNvPr id="3" name="Content Placeholder 2"/>
          <p:cNvSpPr>
            <a:spLocks noGrp="1"/>
          </p:cNvSpPr>
          <p:nvPr>
            <p:ph idx="1"/>
          </p:nvPr>
        </p:nvSpPr>
        <p:spPr/>
        <p:txBody>
          <a:bodyPr/>
          <a:lstStyle/>
          <a:p>
            <a:r>
              <a:rPr lang="en-US" dirty="0"/>
              <a:t>Is a letter or e-mail message which asks the recipient to send copies of the letter to several other people</a:t>
            </a:r>
          </a:p>
          <a:p>
            <a:r>
              <a:rPr lang="en-US" dirty="0"/>
              <a:t>Is a pyramid scheme when it:</a:t>
            </a:r>
          </a:p>
          <a:p>
            <a:pPr lvl="1"/>
            <a:r>
              <a:rPr lang="en-US" dirty="0"/>
              <a:t>asks recipients to send money to individuals who the letter has passed before</a:t>
            </a:r>
          </a:p>
          <a:p>
            <a:pPr lvl="1"/>
            <a:r>
              <a:rPr lang="en-US" dirty="0"/>
              <a:t>promises to pay money to the recipient after they send it to other individuals who send in money as well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Administered Pyramid Scheme</a:t>
            </a:r>
          </a:p>
        </p:txBody>
      </p:sp>
      <p:sp>
        <p:nvSpPr>
          <p:cNvPr id="3" name="Content Placeholder 2"/>
          <p:cNvSpPr>
            <a:spLocks noGrp="1"/>
          </p:cNvSpPr>
          <p:nvPr>
            <p:ph idx="1"/>
          </p:nvPr>
        </p:nvSpPr>
        <p:spPr/>
        <p:txBody>
          <a:bodyPr/>
          <a:lstStyle/>
          <a:p>
            <a:r>
              <a:rPr lang="en-US" dirty="0"/>
              <a:t>Involves a person or company who “administers” the scheme </a:t>
            </a:r>
          </a:p>
          <a:p>
            <a:r>
              <a:rPr lang="en-US" dirty="0"/>
              <a:t>Allows the “administrator” to take a fee for themselves </a:t>
            </a:r>
          </a:p>
          <a:p>
            <a:r>
              <a:rPr lang="en-US" dirty="0"/>
              <a:t>Ensures the “administrator” a profit no matter how badly the scheme works out </a:t>
            </a:r>
          </a:p>
          <a:p>
            <a:r>
              <a:rPr lang="en-US" dirty="0"/>
              <a:t>Collapses much more quickly than regular pyramid schemes due to its dependence on the administrator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Administered Pyramid Scheme</a:t>
            </a:r>
          </a:p>
        </p:txBody>
      </p:sp>
      <p:sp>
        <p:nvSpPr>
          <p:cNvPr id="89090" name="Content Placeholder 2"/>
          <p:cNvSpPr>
            <a:spLocks noGrp="1"/>
          </p:cNvSpPr>
          <p:nvPr>
            <p:ph idx="1"/>
          </p:nvPr>
        </p:nvSpPr>
        <p:spPr/>
        <p:txBody>
          <a:bodyPr/>
          <a:lstStyle/>
          <a:p>
            <a:r>
              <a:rPr lang="en-US" dirty="0"/>
              <a:t>Example:</a:t>
            </a:r>
          </a:p>
          <a:p>
            <a:pPr lvl="1"/>
            <a:r>
              <a:rPr lang="en-US" dirty="0"/>
              <a:t>Joe sets up a fake company; “Company X,” making him the administrator</a:t>
            </a:r>
          </a:p>
          <a:p>
            <a:pPr lvl="1"/>
            <a:r>
              <a:rPr lang="en-US" dirty="0"/>
              <a:t>“Company X” is described as a very profitable business</a:t>
            </a:r>
          </a:p>
          <a:p>
            <a:pPr lvl="1"/>
            <a:r>
              <a:rPr lang="en-US" dirty="0"/>
              <a:t>Individuals are recruited to invest in “Company X” under the assumption they are investing in a profitable business rather than Joe’s pyramid scheme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Elevator Schemes</a:t>
            </a:r>
          </a:p>
        </p:txBody>
      </p:sp>
      <p:sp>
        <p:nvSpPr>
          <p:cNvPr id="3" name="Content Placeholder 2"/>
          <p:cNvSpPr>
            <a:spLocks noGrp="1"/>
          </p:cNvSpPr>
          <p:nvPr>
            <p:ph idx="1"/>
          </p:nvPr>
        </p:nvSpPr>
        <p:spPr/>
        <p:txBody>
          <a:bodyPr/>
          <a:lstStyle/>
          <a:p>
            <a:r>
              <a:rPr lang="en-US" dirty="0"/>
              <a:t>Can also be called a straight-line matrix</a:t>
            </a:r>
          </a:p>
          <a:p>
            <a:r>
              <a:rPr lang="en-US" dirty="0"/>
              <a:t>Offer an opportunity to buy a product for a small percentage of the cost based on the pyramid structure</a:t>
            </a:r>
          </a:p>
          <a:p>
            <a:pPr lvl="1"/>
            <a:r>
              <a:rPr lang="en-US" dirty="0"/>
              <a:t>example: you may purchase this product for 15 percent of the normal cost once you recruit ten people to purchase the item as well</a:t>
            </a:r>
          </a:p>
          <a:p>
            <a:pPr lvl="2"/>
            <a:r>
              <a:rPr lang="en-US" dirty="0"/>
              <a:t>this means the first person is able to purchase the good when they get five people, the second person can purchase the good once ten people have joined and so 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to Avoid Pyramid Schemes</a:t>
            </a:r>
          </a:p>
        </p:txBody>
      </p:sp>
      <p:sp>
        <p:nvSpPr>
          <p:cNvPr id="3" name="Content Placeholder 2"/>
          <p:cNvSpPr>
            <a:spLocks noGrp="1"/>
          </p:cNvSpPr>
          <p:nvPr>
            <p:ph idx="1"/>
          </p:nvPr>
        </p:nvSpPr>
        <p:spPr>
          <a:xfrm>
            <a:off x="470018" y="1253330"/>
            <a:ext cx="8229600" cy="5293773"/>
          </a:xfrm>
        </p:spPr>
        <p:txBody>
          <a:bodyPr/>
          <a:lstStyle/>
          <a:p>
            <a:r>
              <a:rPr lang="en-US" sz="3000" dirty="0"/>
              <a:t>Includes:</a:t>
            </a:r>
          </a:p>
          <a:p>
            <a:pPr lvl="1"/>
            <a:r>
              <a:rPr lang="en-US" sz="2600" dirty="0"/>
              <a:t>being aware of any scheme which requires an investment in a franchise in order to be paid for recruiting other investors</a:t>
            </a:r>
          </a:p>
          <a:p>
            <a:pPr lvl="1"/>
            <a:r>
              <a:rPr lang="en-US" sz="2600" dirty="0"/>
              <a:t>avoiding plans which require you to spend money on high-priced products offered by the company which hires you</a:t>
            </a:r>
          </a:p>
          <a:p>
            <a:pPr lvl="1"/>
            <a:r>
              <a:rPr lang="en-US" sz="2600" dirty="0"/>
              <a:t>finding out if the plan involves a training program</a:t>
            </a:r>
          </a:p>
          <a:p>
            <a:pPr lvl="1"/>
            <a:r>
              <a:rPr lang="en-US" sz="2600" dirty="0"/>
              <a:t>researching the company involved before signing a contract</a:t>
            </a:r>
          </a:p>
          <a:p>
            <a:pPr lvl="1"/>
            <a:r>
              <a:rPr lang="en-US" sz="2600" dirty="0"/>
              <a:t>calling the Better Business Bureau to inquire about the company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Affinity Fraud</a:t>
            </a:r>
          </a:p>
        </p:txBody>
      </p:sp>
      <p:sp>
        <p:nvSpPr>
          <p:cNvPr id="3" name="Content Placeholder 2"/>
          <p:cNvSpPr>
            <a:spLocks noGrp="1"/>
          </p:cNvSpPr>
          <p:nvPr>
            <p:ph idx="1"/>
          </p:nvPr>
        </p:nvSpPr>
        <p:spPr/>
        <p:txBody>
          <a:bodyPr/>
          <a:lstStyle/>
          <a:p>
            <a:r>
              <a:rPr lang="en-US" dirty="0"/>
              <a:t>Is any type of investment scheme which preys upon members of identifiable groups by using their affiliation with the group</a:t>
            </a:r>
          </a:p>
          <a:p>
            <a:r>
              <a:rPr lang="en-US" dirty="0"/>
              <a:t>Involves one person gaining the trust of others by having a similarity and then betraying them in a financial transaction</a:t>
            </a:r>
          </a:p>
          <a:p>
            <a:r>
              <a:rPr lang="en-US" dirty="0"/>
              <a:t>Can be completed by friends, colleagues or anyone you trust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Affinity Fraud</a:t>
            </a:r>
          </a:p>
        </p:txBody>
      </p:sp>
      <p:sp>
        <p:nvSpPr>
          <p:cNvPr id="99330" name="Content Placeholder 2"/>
          <p:cNvSpPr>
            <a:spLocks noGrp="1"/>
          </p:cNvSpPr>
          <p:nvPr>
            <p:ph idx="1"/>
          </p:nvPr>
        </p:nvSpPr>
        <p:spPr/>
        <p:txBody>
          <a:bodyPr/>
          <a:lstStyle/>
          <a:p>
            <a:r>
              <a:rPr lang="en-US" dirty="0"/>
              <a:t>Is committed by individuals using the theory of, “You can trust me because I am like you. We share the same background and interests. I can help you make money.”</a:t>
            </a:r>
          </a:p>
          <a:p>
            <a:r>
              <a:rPr lang="en-US" dirty="0"/>
              <a:t>Is harder to detect due to the tight-knit structure of many groups</a:t>
            </a:r>
          </a:p>
          <a:p>
            <a:pPr lvl="1"/>
            <a:r>
              <a:rPr lang="en-US" dirty="0"/>
              <a:t>individuals will try to fix problems within the group rather than reporting the scheme to the authorities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Targeted Groups </a:t>
            </a:r>
          </a:p>
        </p:txBody>
      </p:sp>
      <p:sp>
        <p:nvSpPr>
          <p:cNvPr id="97282" name="Content Placeholder 2"/>
          <p:cNvSpPr>
            <a:spLocks noGrp="1"/>
          </p:cNvSpPr>
          <p:nvPr>
            <p:ph idx="1"/>
          </p:nvPr>
        </p:nvSpPr>
        <p:spPr/>
        <p:txBody>
          <a:bodyPr/>
          <a:lstStyle/>
          <a:p>
            <a:r>
              <a:rPr lang="en-US" dirty="0"/>
              <a:t>Include:</a:t>
            </a:r>
          </a:p>
          <a:p>
            <a:pPr lvl="1"/>
            <a:r>
              <a:rPr lang="en-US" dirty="0"/>
              <a:t>religious affiliations</a:t>
            </a:r>
          </a:p>
          <a:p>
            <a:pPr lvl="1"/>
            <a:r>
              <a:rPr lang="en-US" dirty="0"/>
              <a:t>minority groups</a:t>
            </a:r>
          </a:p>
          <a:p>
            <a:pPr lvl="1"/>
            <a:r>
              <a:rPr lang="en-US" dirty="0"/>
              <a:t>career associations</a:t>
            </a:r>
          </a:p>
          <a:p>
            <a:pPr lvl="1"/>
            <a:r>
              <a:rPr lang="en-US" dirty="0"/>
              <a:t>community clubs or organizations</a:t>
            </a:r>
          </a:p>
          <a:p>
            <a:pPr lvl="2"/>
            <a:r>
              <a:rPr lang="en-US" dirty="0"/>
              <a:t>youth groups, garden club, Parent Teacher Association, etc.</a:t>
            </a:r>
          </a:p>
        </p:txBody>
      </p:sp>
      <p:pic>
        <p:nvPicPr>
          <p:cNvPr id="4" name="Picture 3" descr="Image of a person with a rake in a garden. "/>
          <p:cNvPicPr>
            <a:picLocks noChangeAspect="1"/>
          </p:cNvPicPr>
          <p:nvPr/>
        </p:nvPicPr>
        <p:blipFill>
          <a:blip r:embed="rId3" cstate="print"/>
          <a:stretch>
            <a:fillRect/>
          </a:stretch>
        </p:blipFill>
        <p:spPr>
          <a:xfrm>
            <a:off x="4572000" y="4159187"/>
            <a:ext cx="3663950" cy="243628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Affinity Fraud Example</a:t>
            </a:r>
          </a:p>
        </p:txBody>
      </p:sp>
      <p:sp>
        <p:nvSpPr>
          <p:cNvPr id="3" name="Content Placeholder 2"/>
          <p:cNvSpPr>
            <a:spLocks noGrp="1"/>
          </p:cNvSpPr>
          <p:nvPr>
            <p:ph idx="1"/>
          </p:nvPr>
        </p:nvSpPr>
        <p:spPr/>
        <p:txBody>
          <a:bodyPr/>
          <a:lstStyle/>
          <a:p>
            <a:r>
              <a:rPr lang="en-US" dirty="0"/>
              <a:t>A man comes to a Garden Club meeting saying he is interested in joining</a:t>
            </a:r>
          </a:p>
          <a:p>
            <a:r>
              <a:rPr lang="en-US" dirty="0"/>
              <a:t>After a few meetings he tells the club he has used GroBig fertilizer and his garden has grown incredibly </a:t>
            </a:r>
          </a:p>
          <a:p>
            <a:r>
              <a:rPr lang="en-US" dirty="0"/>
              <a:t>He happens to sell the fertilizer in bulk shipments which cost $2,000, but since he is selling it to his friends, he will only charge them $1,000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Affinity Fraud Example</a:t>
            </a:r>
          </a:p>
        </p:txBody>
      </p:sp>
      <p:sp>
        <p:nvSpPr>
          <p:cNvPr id="3" name="Content Placeholder 2"/>
          <p:cNvSpPr>
            <a:spLocks noGrp="1"/>
          </p:cNvSpPr>
          <p:nvPr>
            <p:ph idx="1"/>
          </p:nvPr>
        </p:nvSpPr>
        <p:spPr/>
        <p:txBody>
          <a:bodyPr/>
          <a:lstStyle/>
          <a:p>
            <a:r>
              <a:rPr lang="en-US" dirty="0"/>
              <a:t>Many of the other members of the club want their gardens to grow too, so they offer to buy the bulk shipment and split the cost</a:t>
            </a:r>
          </a:p>
          <a:p>
            <a:r>
              <a:rPr lang="en-US" dirty="0"/>
              <a:t>The man explains he has to have the $1,000 up front before he can place the order, so the members willingly give him the money</a:t>
            </a:r>
          </a:p>
          <a:p>
            <a:r>
              <a:rPr lang="en-US" dirty="0"/>
              <a:t>The man is never seen again, and neither is the $1,000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to Avoiding Affinity Fraud</a:t>
            </a:r>
          </a:p>
        </p:txBody>
      </p:sp>
      <p:sp>
        <p:nvSpPr>
          <p:cNvPr id="3" name="Content Placeholder 2"/>
          <p:cNvSpPr>
            <a:spLocks noGrp="1"/>
          </p:cNvSpPr>
          <p:nvPr>
            <p:ph idx="1"/>
          </p:nvPr>
        </p:nvSpPr>
        <p:spPr/>
        <p:txBody>
          <a:bodyPr/>
          <a:lstStyle/>
          <a:p>
            <a:r>
              <a:rPr lang="en-US" dirty="0"/>
              <a:t>Include:</a:t>
            </a:r>
          </a:p>
          <a:p>
            <a:pPr lvl="1"/>
            <a:r>
              <a:rPr lang="en-US" dirty="0"/>
              <a:t>checking out everything, no matter how trustworthy the person seems who brings the investment opportunity to your attention</a:t>
            </a:r>
          </a:p>
          <a:p>
            <a:pPr lvl="1"/>
            <a:r>
              <a:rPr lang="en-US" dirty="0"/>
              <a:t>not falling for investments which promise spectacular profits or “guaranteed” returns</a:t>
            </a:r>
          </a:p>
          <a:p>
            <a:pPr lvl="1"/>
            <a:r>
              <a:rPr lang="en-US" dirty="0"/>
              <a:t>being skeptical of any investment opportunity not in writing</a:t>
            </a:r>
          </a:p>
          <a:p>
            <a:pPr lvl="1"/>
            <a:r>
              <a:rPr lang="en-US" dirty="0"/>
              <a:t>being wary of investments pitched as “once-in-a-lifetime” opportunities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Theft</a:t>
            </a:r>
          </a:p>
        </p:txBody>
      </p:sp>
      <p:sp>
        <p:nvSpPr>
          <p:cNvPr id="107522" name="Content Placeholder 2"/>
          <p:cNvSpPr>
            <a:spLocks noGrp="1"/>
          </p:cNvSpPr>
          <p:nvPr>
            <p:ph idx="1"/>
          </p:nvPr>
        </p:nvSpPr>
        <p:spPr/>
        <p:txBody>
          <a:bodyPr/>
          <a:lstStyle/>
          <a:p>
            <a:r>
              <a:rPr lang="en-US" dirty="0"/>
              <a:t>Refers to all types of crime in which someone wrongfully obtains and uses another person’s personal information</a:t>
            </a:r>
          </a:p>
          <a:p>
            <a:r>
              <a:rPr lang="en-US" dirty="0"/>
              <a:t>Is the fastest growing form of fraud in the United States</a:t>
            </a:r>
          </a:p>
          <a:p>
            <a:r>
              <a:rPr lang="en-US" dirty="0"/>
              <a:t>Can come in many forms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Theft</a:t>
            </a:r>
          </a:p>
        </p:txBody>
      </p:sp>
      <p:sp>
        <p:nvSpPr>
          <p:cNvPr id="3" name="Content Placeholder 2"/>
          <p:cNvSpPr>
            <a:spLocks noGrp="1"/>
          </p:cNvSpPr>
          <p:nvPr>
            <p:ph idx="1"/>
          </p:nvPr>
        </p:nvSpPr>
        <p:spPr/>
        <p:txBody>
          <a:bodyPr/>
          <a:lstStyle/>
          <a:p>
            <a:r>
              <a:rPr lang="en-US" dirty="0"/>
              <a:t>May have the following impacts on an individual's credit:</a:t>
            </a:r>
          </a:p>
          <a:p>
            <a:pPr lvl="1"/>
            <a:r>
              <a:rPr lang="en-US" dirty="0"/>
              <a:t>misuse of an existing credit account which causes increased credit balance</a:t>
            </a:r>
          </a:p>
          <a:p>
            <a:pPr lvl="1"/>
            <a:r>
              <a:rPr lang="en-US" dirty="0"/>
              <a:t>personal information being used to open  new accounts which may cause a decrease in credit scores and late payments</a:t>
            </a:r>
          </a:p>
        </p:txBody>
      </p:sp>
    </p:spTree>
    <p:extLst>
      <p:ext uri="{BB962C8B-B14F-4D97-AF65-F5344CB8AC3E}">
        <p14:creationId xmlns:p14="http://schemas.microsoft.com/office/powerpoint/2010/main" val="16720809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Theft</a:t>
            </a:r>
          </a:p>
        </p:txBody>
      </p:sp>
      <p:sp>
        <p:nvSpPr>
          <p:cNvPr id="3" name="Content Placeholder 2"/>
          <p:cNvSpPr>
            <a:spLocks noGrp="1"/>
          </p:cNvSpPr>
          <p:nvPr>
            <p:ph idx="1"/>
          </p:nvPr>
        </p:nvSpPr>
        <p:spPr/>
        <p:txBody>
          <a:bodyPr/>
          <a:lstStyle/>
          <a:p>
            <a:r>
              <a:rPr lang="en-US" dirty="0"/>
              <a:t>Can be completed by:</a:t>
            </a:r>
          </a:p>
          <a:p>
            <a:pPr lvl="1"/>
            <a:r>
              <a:rPr lang="en-US" dirty="0"/>
              <a:t>shoulder surfing: watching or listening to you give personal information to a computer or another individual</a:t>
            </a:r>
          </a:p>
          <a:p>
            <a:pPr lvl="1"/>
            <a:r>
              <a:rPr lang="en-US" dirty="0"/>
              <a:t>dumpster diving: going through your garbage to obtain copies of checks, credit card or bank statements</a:t>
            </a:r>
          </a:p>
          <a:p>
            <a:pPr lvl="1"/>
            <a:r>
              <a:rPr lang="en-US" dirty="0"/>
              <a:t>spamming: sending bogus e-mails which require you to fill in personal information</a:t>
            </a:r>
          </a:p>
          <a:p>
            <a:pPr lvl="1"/>
            <a:r>
              <a:rPr lang="en-US" dirty="0"/>
              <a:t>stealing mail: taking “pre-approved” credit card applications or other mail containing private information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to Avoid Identity Theft</a:t>
            </a:r>
          </a:p>
        </p:txBody>
      </p:sp>
      <p:sp>
        <p:nvSpPr>
          <p:cNvPr id="3" name="Content Placeholder 2"/>
          <p:cNvSpPr>
            <a:spLocks noGrp="1"/>
          </p:cNvSpPr>
          <p:nvPr>
            <p:ph idx="1"/>
          </p:nvPr>
        </p:nvSpPr>
        <p:spPr/>
        <p:txBody>
          <a:bodyPr/>
          <a:lstStyle/>
          <a:p>
            <a:r>
              <a:rPr lang="en-US" dirty="0"/>
              <a:t>Include:</a:t>
            </a:r>
          </a:p>
          <a:p>
            <a:pPr lvl="1"/>
            <a:r>
              <a:rPr lang="en-US" dirty="0"/>
              <a:t>being careful about giving out your personal information</a:t>
            </a:r>
          </a:p>
          <a:p>
            <a:pPr lvl="1"/>
            <a:r>
              <a:rPr lang="en-US" dirty="0"/>
              <a:t>checking your financial information regularly </a:t>
            </a:r>
          </a:p>
          <a:p>
            <a:pPr lvl="1"/>
            <a:r>
              <a:rPr lang="en-US" dirty="0"/>
              <a:t>viewing a copy of your credit report often</a:t>
            </a:r>
          </a:p>
          <a:p>
            <a:pPr lvl="1"/>
            <a:r>
              <a:rPr lang="en-US" dirty="0"/>
              <a:t>maintaining accurate records of all financial transactions</a:t>
            </a:r>
          </a:p>
          <a:p>
            <a:pPr lvl="1"/>
            <a:r>
              <a:rPr lang="en-US" dirty="0"/>
              <a:t>never throwing away receipts or statements containing private information</a:t>
            </a:r>
          </a:p>
          <a:p>
            <a:pPr lvl="1"/>
            <a:r>
              <a:rPr lang="en-US" dirty="0"/>
              <a:t>shredding any document which contains personal information</a:t>
            </a:r>
          </a:p>
        </p:txBody>
      </p:sp>
      <p:pic>
        <p:nvPicPr>
          <p:cNvPr id="7" name="Picture 6" descr="Links to Main Menu">
            <a:hlinkClick r:id="rId3" action="ppaction://hlinksldjump"/>
          </p:cNvPr>
          <p:cNvPicPr>
            <a:picLocks noChangeAspect="1"/>
          </p:cNvPicPr>
          <p:nvPr/>
        </p:nvPicPr>
        <p:blipFill>
          <a:blip r:embed="rId4" cstate="print"/>
          <a:stretch>
            <a:fillRect/>
          </a:stretch>
        </p:blipFill>
        <p:spPr>
          <a:xfrm>
            <a:off x="7332126" y="6144768"/>
            <a:ext cx="950976" cy="71323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9D222C-7264-460B-B132-7E99A8CF8A9F}"/>
              </a:ext>
            </a:extLst>
          </p:cNvPr>
          <p:cNvSpPr>
            <a:spLocks noGrp="1"/>
          </p:cNvSpPr>
          <p:nvPr>
            <p:ph type="title" idx="4294967295"/>
          </p:nvPr>
        </p:nvSpPr>
        <p:spPr>
          <a:xfrm>
            <a:off x="0" y="-369332"/>
            <a:ext cx="9144000" cy="369332"/>
          </a:xfrm>
        </p:spPr>
        <p:txBody>
          <a:bodyPr vert="horz" lIns="91440" tIns="45720" rIns="91440" bIns="45720" rtlCol="0" anchor="b">
            <a:normAutofit/>
          </a:bodyPr>
          <a:lstStyle/>
          <a:p>
            <a:pPr algn="ctr"/>
            <a:r>
              <a:rPr lang="en-US" sz="2000" dirty="0">
                <a:latin typeface="Arial" panose="020B0604020202020204" pitchFamily="34" charset="0"/>
                <a:cs typeface="Arial" panose="020B0604020202020204" pitchFamily="34" charset="0"/>
              </a:rPr>
              <a:t>Avoiding Financial Schemes and Fraud - Frauds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Financial Frauds</a:t>
            </a:r>
          </a:p>
        </p:txBody>
      </p:sp>
      <p:sp>
        <p:nvSpPr>
          <p:cNvPr id="115714" name="Content Placeholder 2"/>
          <p:cNvSpPr>
            <a:spLocks noGrp="1"/>
          </p:cNvSpPr>
          <p:nvPr>
            <p:ph idx="1"/>
          </p:nvPr>
        </p:nvSpPr>
        <p:spPr/>
        <p:txBody>
          <a:bodyPr/>
          <a:lstStyle/>
          <a:p>
            <a:r>
              <a:rPr lang="en-US" dirty="0"/>
              <a:t>Include:</a:t>
            </a:r>
          </a:p>
          <a:p>
            <a:pPr lvl="1"/>
            <a:r>
              <a:rPr lang="en-US" dirty="0"/>
              <a:t>4-1-9 frauds (Nigerian Letter)</a:t>
            </a:r>
          </a:p>
          <a:p>
            <a:pPr lvl="1"/>
            <a:r>
              <a:rPr lang="en-US" dirty="0"/>
              <a:t>banking fraud</a:t>
            </a:r>
          </a:p>
          <a:p>
            <a:pPr lvl="1"/>
            <a:r>
              <a:rPr lang="en-US" dirty="0"/>
              <a:t>utilities fraud</a:t>
            </a:r>
          </a:p>
          <a:p>
            <a:pPr lvl="1"/>
            <a:r>
              <a:rPr lang="en-US" dirty="0"/>
              <a:t>government documents fraud</a:t>
            </a:r>
          </a:p>
          <a:p>
            <a:pPr lvl="1"/>
            <a:r>
              <a:rPr lang="en-US" dirty="0"/>
              <a:t>insurance fraud</a:t>
            </a:r>
          </a:p>
          <a:p>
            <a:pPr lvl="1"/>
            <a:r>
              <a:rPr lang="en-US" dirty="0"/>
              <a:t>telemarketing fraud</a:t>
            </a:r>
          </a:p>
        </p:txBody>
      </p:sp>
      <p:pic>
        <p:nvPicPr>
          <p:cNvPr id="4" name="Picture 3" descr="Image of a stack of one hundred dollar bills wrapped with a tape measure. "/>
          <p:cNvPicPr>
            <a:picLocks noChangeAspect="1"/>
          </p:cNvPicPr>
          <p:nvPr/>
        </p:nvPicPr>
        <p:blipFill>
          <a:blip r:embed="rId3" cstate="print"/>
          <a:stretch>
            <a:fillRect/>
          </a:stretch>
        </p:blipFill>
        <p:spPr>
          <a:xfrm>
            <a:off x="5181600" y="3900216"/>
            <a:ext cx="3048000" cy="24384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4-1-9 Frauds (Nigerian Letter)</a:t>
            </a:r>
          </a:p>
        </p:txBody>
      </p:sp>
      <p:sp>
        <p:nvSpPr>
          <p:cNvPr id="3" name="Content Placeholder 2"/>
          <p:cNvSpPr>
            <a:spLocks noGrp="1"/>
          </p:cNvSpPr>
          <p:nvPr>
            <p:ph idx="1"/>
          </p:nvPr>
        </p:nvSpPr>
        <p:spPr/>
        <p:txBody>
          <a:bodyPr/>
          <a:lstStyle/>
          <a:p>
            <a:r>
              <a:rPr lang="en-US" dirty="0"/>
              <a:t>Involve an individual receiving a letter or </a:t>
            </a:r>
            <a:br>
              <a:rPr lang="en-US" dirty="0"/>
            </a:br>
            <a:r>
              <a:rPr lang="en-US" dirty="0"/>
              <a:t>e-mail from a supposed government official, royal family member, extremely wealthy widow, etc. which promises the recipient a percentage of a large sum of money if they help the official get the money out of the country</a:t>
            </a:r>
          </a:p>
          <a:p>
            <a:r>
              <a:rPr lang="en-US" dirty="0"/>
              <a:t>Rely on convincing willing victims to freely give personal information </a:t>
            </a:r>
          </a:p>
          <a:p>
            <a:r>
              <a:rPr lang="en-US" dirty="0"/>
              <a:t>Play on an individual’s wish for wealth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4-1-9 Frauds (Nigerian Letter)</a:t>
            </a:r>
          </a:p>
        </p:txBody>
      </p:sp>
      <p:sp>
        <p:nvSpPr>
          <p:cNvPr id="119810" name="Content Placeholder 2"/>
          <p:cNvSpPr>
            <a:spLocks noGrp="1"/>
          </p:cNvSpPr>
          <p:nvPr>
            <p:ph idx="1"/>
          </p:nvPr>
        </p:nvSpPr>
        <p:spPr/>
        <p:txBody>
          <a:bodyPr/>
          <a:lstStyle/>
          <a:p>
            <a:r>
              <a:rPr lang="en-US" dirty="0"/>
              <a:t>Are named after section 419 of the Nigerian criminal code</a:t>
            </a:r>
          </a:p>
          <a:p>
            <a:r>
              <a:rPr lang="en-US" dirty="0"/>
              <a:t>Can be from any country, but the first were from Nigeria </a:t>
            </a:r>
          </a:p>
          <a:p>
            <a:r>
              <a:rPr lang="en-US" dirty="0"/>
              <a:t>Are a form of advanced fee fraud</a:t>
            </a:r>
          </a:p>
          <a:p>
            <a:r>
              <a:rPr lang="en-US" dirty="0"/>
              <a:t>Are dangerous</a:t>
            </a:r>
          </a:p>
        </p:txBody>
      </p:sp>
      <p:pic>
        <p:nvPicPr>
          <p:cNvPr id="4" name="Picture 3" descr="Image of the Nigerian flag. "/>
          <p:cNvPicPr>
            <a:picLocks noChangeAspect="1"/>
          </p:cNvPicPr>
          <p:nvPr/>
        </p:nvPicPr>
        <p:blipFill>
          <a:blip r:embed="rId3" cstate="print"/>
          <a:stretch>
            <a:fillRect/>
          </a:stretch>
        </p:blipFill>
        <p:spPr>
          <a:xfrm>
            <a:off x="4267200" y="4183701"/>
            <a:ext cx="3505200" cy="2334827"/>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Tips to Avoid 4-1-9 Frauds</a:t>
            </a:r>
          </a:p>
        </p:txBody>
      </p:sp>
      <p:sp>
        <p:nvSpPr>
          <p:cNvPr id="3" name="Content Placeholder 2"/>
          <p:cNvSpPr>
            <a:spLocks noGrp="1"/>
          </p:cNvSpPr>
          <p:nvPr>
            <p:ph idx="1"/>
          </p:nvPr>
        </p:nvSpPr>
        <p:spPr/>
        <p:txBody>
          <a:bodyPr/>
          <a:lstStyle/>
          <a:p>
            <a:r>
              <a:rPr lang="en-US" dirty="0"/>
              <a:t>Include:</a:t>
            </a:r>
          </a:p>
          <a:p>
            <a:pPr lvl="1"/>
            <a:r>
              <a:rPr lang="en-US" dirty="0"/>
              <a:t>not responding if you receive a letter or e-mail resembling the traits of the 4-1-9 frauds</a:t>
            </a:r>
          </a:p>
          <a:p>
            <a:pPr lvl="1"/>
            <a:r>
              <a:rPr lang="en-US" dirty="0"/>
              <a:t>being skeptical of individuals representing themselves as wealthy government officials, royalty, widows, etc.</a:t>
            </a:r>
          </a:p>
          <a:p>
            <a:pPr lvl="1"/>
            <a:r>
              <a:rPr lang="en-US" dirty="0"/>
              <a:t>not believing the promise of large sums of money for your cooperation</a:t>
            </a:r>
          </a:p>
          <a:p>
            <a:pPr lvl="1"/>
            <a:r>
              <a:rPr lang="en-US" dirty="0"/>
              <a:t>guarding your account information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Bank Fraud</a:t>
            </a:r>
          </a:p>
        </p:txBody>
      </p:sp>
      <p:sp>
        <p:nvSpPr>
          <p:cNvPr id="123906" name="Content Placeholder 2"/>
          <p:cNvSpPr>
            <a:spLocks noGrp="1"/>
          </p:cNvSpPr>
          <p:nvPr>
            <p:ph idx="1"/>
          </p:nvPr>
        </p:nvSpPr>
        <p:spPr/>
        <p:txBody>
          <a:bodyPr/>
          <a:lstStyle/>
          <a:p>
            <a:r>
              <a:rPr lang="en-US" dirty="0"/>
              <a:t>Is obtaining property or money which does not belong to you from any federally insured financial institution</a:t>
            </a:r>
          </a:p>
          <a:p>
            <a:r>
              <a:rPr lang="en-US" dirty="0"/>
              <a:t>Is a federal offense</a:t>
            </a:r>
          </a:p>
          <a:p>
            <a:r>
              <a:rPr lang="en-US" dirty="0"/>
              <a:t>Can result in up to 30 years in prison and $1,000,000 in fines</a:t>
            </a:r>
          </a:p>
        </p:txBody>
      </p:sp>
      <p:pic>
        <p:nvPicPr>
          <p:cNvPr id="4" name="Picture 3" descr="Image of a pile of money. "/>
          <p:cNvPicPr>
            <a:picLocks noChangeAspect="1"/>
          </p:cNvPicPr>
          <p:nvPr/>
        </p:nvPicPr>
        <p:blipFill>
          <a:blip r:embed="rId3" cstate="print"/>
          <a:stretch>
            <a:fillRect/>
          </a:stretch>
        </p:blipFill>
        <p:spPr>
          <a:xfrm>
            <a:off x="4876800" y="4114800"/>
            <a:ext cx="3529013" cy="235267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Bank Fraud</a:t>
            </a:r>
          </a:p>
        </p:txBody>
      </p:sp>
      <p:sp>
        <p:nvSpPr>
          <p:cNvPr id="125954" name="Content Placeholder 2"/>
          <p:cNvSpPr>
            <a:spLocks noGrp="1"/>
          </p:cNvSpPr>
          <p:nvPr>
            <p:ph idx="1"/>
          </p:nvPr>
        </p:nvSpPr>
        <p:spPr/>
        <p:txBody>
          <a:bodyPr/>
          <a:lstStyle/>
          <a:p>
            <a:r>
              <a:rPr lang="en-US" dirty="0"/>
              <a:t>Include:</a:t>
            </a:r>
          </a:p>
          <a:p>
            <a:pPr lvl="1"/>
            <a:r>
              <a:rPr lang="en-US" dirty="0"/>
              <a:t>forgery </a:t>
            </a:r>
          </a:p>
          <a:p>
            <a:pPr lvl="1"/>
            <a:r>
              <a:rPr lang="en-US" dirty="0"/>
              <a:t>check kiting </a:t>
            </a:r>
          </a:p>
          <a:p>
            <a:pPr lvl="1"/>
            <a:r>
              <a:rPr lang="en-US" dirty="0"/>
              <a:t>phishing</a:t>
            </a:r>
          </a:p>
          <a:p>
            <a:pPr lvl="1"/>
            <a:r>
              <a:rPr lang="en-US" dirty="0"/>
              <a:t>check cashing </a:t>
            </a:r>
          </a:p>
          <a:p>
            <a:pPr lvl="1"/>
            <a:r>
              <a:rPr lang="en-US" dirty="0"/>
              <a:t>credit card fraud</a:t>
            </a:r>
          </a:p>
        </p:txBody>
      </p:sp>
      <p:pic>
        <p:nvPicPr>
          <p:cNvPr id="4" name="Picture 3" descr="Image of a check and a pen. "/>
          <p:cNvPicPr>
            <a:picLocks noChangeAspect="1"/>
          </p:cNvPicPr>
          <p:nvPr/>
        </p:nvPicPr>
        <p:blipFill>
          <a:blip r:embed="rId3" cstate="print"/>
          <a:stretch>
            <a:fillRect/>
          </a:stretch>
        </p:blipFill>
        <p:spPr>
          <a:xfrm>
            <a:off x="5029200" y="1600200"/>
            <a:ext cx="3228975" cy="238125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Forgery</a:t>
            </a:r>
          </a:p>
        </p:txBody>
      </p:sp>
      <p:sp>
        <p:nvSpPr>
          <p:cNvPr id="128002" name="Content Placeholder 2"/>
          <p:cNvSpPr>
            <a:spLocks noGrp="1"/>
          </p:cNvSpPr>
          <p:nvPr>
            <p:ph idx="1"/>
          </p:nvPr>
        </p:nvSpPr>
        <p:spPr/>
        <p:txBody>
          <a:bodyPr/>
          <a:lstStyle/>
          <a:p>
            <a:r>
              <a:rPr lang="en-US" dirty="0"/>
              <a:t>Is the act of making or producing an illegal copy of items so they look genuine</a:t>
            </a:r>
          </a:p>
          <a:p>
            <a:r>
              <a:rPr lang="en-US" dirty="0"/>
              <a:t>Can include:</a:t>
            </a:r>
          </a:p>
          <a:p>
            <a:pPr lvl="1"/>
            <a:r>
              <a:rPr lang="en-US" dirty="0"/>
              <a:t>check forgery: making a check from a false account, someone’s account or signing a blank check from a real account</a:t>
            </a:r>
          </a:p>
          <a:p>
            <a:pPr lvl="1"/>
            <a:r>
              <a:rPr lang="en-US" dirty="0"/>
              <a:t>altered checks: changing the amount on the check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 Kiting</a:t>
            </a:r>
          </a:p>
        </p:txBody>
      </p:sp>
      <p:sp>
        <p:nvSpPr>
          <p:cNvPr id="3" name="Content Placeholder 2"/>
          <p:cNvSpPr>
            <a:spLocks noGrp="1"/>
          </p:cNvSpPr>
          <p:nvPr>
            <p:ph idx="1"/>
          </p:nvPr>
        </p:nvSpPr>
        <p:spPr/>
        <p:txBody>
          <a:bodyPr/>
          <a:lstStyle/>
          <a:p>
            <a:r>
              <a:rPr lang="en-US" dirty="0"/>
              <a:t>Is when an in-transit or non-existent transaction is recorded in more than one bank account</a:t>
            </a:r>
          </a:p>
          <a:p>
            <a:r>
              <a:rPr lang="en-US" dirty="0"/>
              <a:t>Is a check written against an account containing insufficient funds and dated to take advantage of the time lag for clearing</a:t>
            </a:r>
          </a:p>
          <a:p>
            <a:r>
              <a:rPr lang="en-US" dirty="0"/>
              <a:t>Example: </a:t>
            </a:r>
          </a:p>
          <a:p>
            <a:pPr lvl="1"/>
            <a:r>
              <a:rPr lang="en-US" dirty="0"/>
              <a:t>a fake check from account A is deposited into account B; another check is written against account A is cashed before all of the checks have time to clear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 Cashing </a:t>
            </a:r>
          </a:p>
        </p:txBody>
      </p:sp>
      <p:sp>
        <p:nvSpPr>
          <p:cNvPr id="3" name="Content Placeholder 2"/>
          <p:cNvSpPr>
            <a:spLocks noGrp="1"/>
          </p:cNvSpPr>
          <p:nvPr>
            <p:ph idx="1"/>
          </p:nvPr>
        </p:nvSpPr>
        <p:spPr/>
        <p:txBody>
          <a:bodyPr/>
          <a:lstStyle/>
          <a:p>
            <a:r>
              <a:rPr lang="en-US" dirty="0"/>
              <a:t>Involves the scammer sending an individual a false check and then having the victim wire money in return</a:t>
            </a:r>
          </a:p>
          <a:p>
            <a:pPr lvl="1"/>
            <a:r>
              <a:rPr lang="en-US" dirty="0"/>
              <a:t>usually the victim thinks they are making easy money, however they are the ones being stolen from</a:t>
            </a:r>
          </a:p>
        </p:txBody>
      </p:sp>
    </p:spTree>
    <p:extLst>
      <p:ext uri="{BB962C8B-B14F-4D97-AF65-F5344CB8AC3E}">
        <p14:creationId xmlns:p14="http://schemas.microsoft.com/office/powerpoint/2010/main" val="37057040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Check Manufacturers Guard Against Fraud</a:t>
            </a:r>
          </a:p>
        </p:txBody>
      </p:sp>
      <p:sp>
        <p:nvSpPr>
          <p:cNvPr id="3" name="Content Placeholder 2"/>
          <p:cNvSpPr>
            <a:spLocks noGrp="1"/>
          </p:cNvSpPr>
          <p:nvPr>
            <p:ph idx="1"/>
          </p:nvPr>
        </p:nvSpPr>
        <p:spPr/>
        <p:txBody>
          <a:bodyPr/>
          <a:lstStyle/>
          <a:p>
            <a:r>
              <a:rPr lang="en-US" dirty="0"/>
              <a:t>Includes:</a:t>
            </a:r>
          </a:p>
          <a:p>
            <a:pPr lvl="1"/>
            <a:r>
              <a:rPr lang="en-US" dirty="0"/>
              <a:t>watermarks</a:t>
            </a:r>
          </a:p>
          <a:p>
            <a:pPr lvl="2"/>
            <a:r>
              <a:rPr lang="en-US" dirty="0"/>
              <a:t>are subtle designs on the front and backs of checks</a:t>
            </a:r>
          </a:p>
          <a:p>
            <a:pPr lvl="1"/>
            <a:r>
              <a:rPr lang="en-US" dirty="0"/>
              <a:t>copy void pantograph</a:t>
            </a:r>
          </a:p>
          <a:p>
            <a:pPr lvl="2"/>
            <a:r>
              <a:rPr lang="en-US" dirty="0"/>
              <a:t>are patented designs in the background patterns of checks, when copied the pattern changes to the word “VOID”</a:t>
            </a:r>
          </a:p>
          <a:p>
            <a:pPr lvl="1"/>
            <a:r>
              <a:rPr lang="en-US" dirty="0"/>
              <a:t>chemical void</a:t>
            </a:r>
          </a:p>
          <a:p>
            <a:pPr lvl="2"/>
            <a:r>
              <a:rPr lang="en-US" dirty="0"/>
              <a:t>involves treating the paper so when chemicals are applied the word “VOID” appears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Check Manufacturers Guard Against Fraud</a:t>
            </a:r>
          </a:p>
        </p:txBody>
      </p:sp>
      <p:sp>
        <p:nvSpPr>
          <p:cNvPr id="134146" name="Content Placeholder 2"/>
          <p:cNvSpPr>
            <a:spLocks noGrp="1"/>
          </p:cNvSpPr>
          <p:nvPr>
            <p:ph idx="1"/>
          </p:nvPr>
        </p:nvSpPr>
        <p:spPr/>
        <p:txBody>
          <a:bodyPr/>
          <a:lstStyle/>
          <a:p>
            <a:r>
              <a:rPr lang="en-US" dirty="0"/>
              <a:t>Includes:</a:t>
            </a:r>
          </a:p>
          <a:p>
            <a:pPr lvl="1"/>
            <a:r>
              <a:rPr lang="en-US" dirty="0"/>
              <a:t>high resolution microprinting</a:t>
            </a:r>
          </a:p>
          <a:p>
            <a:pPr lvl="2"/>
            <a:r>
              <a:rPr lang="en-US" dirty="0"/>
              <a:t>is very small printing used on the signature line of a check, if copied the print becomes illegible </a:t>
            </a:r>
          </a:p>
          <a:p>
            <a:pPr lvl="1"/>
            <a:r>
              <a:rPr lang="en-US" dirty="0"/>
              <a:t>three-dimensional reflective holostripe</a:t>
            </a:r>
          </a:p>
          <a:p>
            <a:pPr lvl="2"/>
            <a:r>
              <a:rPr lang="en-US" dirty="0"/>
              <a:t>is a metallic stripe which contains a hologram</a:t>
            </a:r>
          </a:p>
          <a:p>
            <a:pPr lvl="1"/>
            <a:r>
              <a:rPr lang="en-US" dirty="0"/>
              <a:t>security inks</a:t>
            </a:r>
          </a:p>
          <a:p>
            <a:pPr lvl="2"/>
            <a:r>
              <a:rPr lang="en-US" dirty="0"/>
              <a:t>reduce the forger’s ability to modify the printed dollar amount or alter the designated payee due to a chemical reaction with the ink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Phishing</a:t>
            </a:r>
          </a:p>
        </p:txBody>
      </p:sp>
      <p:sp>
        <p:nvSpPr>
          <p:cNvPr id="3" name="Content Placeholder 2"/>
          <p:cNvSpPr>
            <a:spLocks noGrp="1"/>
          </p:cNvSpPr>
          <p:nvPr>
            <p:ph idx="1"/>
          </p:nvPr>
        </p:nvSpPr>
        <p:spPr/>
        <p:txBody>
          <a:bodyPr/>
          <a:lstStyle/>
          <a:p>
            <a:r>
              <a:rPr lang="en-US" dirty="0"/>
              <a:t>Works by sending forged e-mails impersonating an online bank, auction or payment site</a:t>
            </a:r>
          </a:p>
          <a:p>
            <a:r>
              <a:rPr lang="en-US" dirty="0"/>
              <a:t>Directs the user to a forged website which looks legitimate and requires the user to update their personal information, thus stealing any information the user provides</a:t>
            </a:r>
          </a:p>
          <a:p>
            <a:r>
              <a:rPr lang="en-US" dirty="0"/>
              <a:t>Is a precursor to identity theft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 Card Fraud</a:t>
            </a:r>
          </a:p>
        </p:txBody>
      </p:sp>
      <p:sp>
        <p:nvSpPr>
          <p:cNvPr id="3" name="Content Placeholder 2"/>
          <p:cNvSpPr>
            <a:spLocks noGrp="1"/>
          </p:cNvSpPr>
          <p:nvPr>
            <p:ph idx="1"/>
          </p:nvPr>
        </p:nvSpPr>
        <p:spPr/>
        <p:txBody>
          <a:bodyPr/>
          <a:lstStyle/>
          <a:p>
            <a:r>
              <a:rPr lang="en-US" dirty="0"/>
              <a:t>Occurs when a business is tricked into releasing merchandise or rendering services because they believe a credit card account will pay for the goods or services</a:t>
            </a:r>
          </a:p>
          <a:p>
            <a:r>
              <a:rPr lang="en-US" dirty="0"/>
              <a:t>Causes the credit card of another person to be charged for a purchase</a:t>
            </a:r>
          </a:p>
          <a:p>
            <a:r>
              <a:rPr lang="en-US" dirty="0"/>
              <a:t>Is the most common type of fraud in society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Types of Credit Card Fraud</a:t>
            </a:r>
          </a:p>
        </p:txBody>
      </p:sp>
      <p:sp>
        <p:nvSpPr>
          <p:cNvPr id="140290" name="Content Placeholder 2"/>
          <p:cNvSpPr>
            <a:spLocks noGrp="1"/>
          </p:cNvSpPr>
          <p:nvPr>
            <p:ph idx="1"/>
          </p:nvPr>
        </p:nvSpPr>
        <p:spPr/>
        <p:txBody>
          <a:bodyPr/>
          <a:lstStyle/>
          <a:p>
            <a:r>
              <a:rPr lang="en-US" dirty="0"/>
              <a:t>Includes:</a:t>
            </a:r>
          </a:p>
          <a:p>
            <a:pPr lvl="1"/>
            <a:r>
              <a:rPr lang="en-US" dirty="0"/>
              <a:t>stolen card fraud</a:t>
            </a:r>
          </a:p>
          <a:p>
            <a:pPr lvl="1"/>
            <a:r>
              <a:rPr lang="en-US" dirty="0"/>
              <a:t>credit card mail order fraud</a:t>
            </a:r>
          </a:p>
          <a:p>
            <a:pPr lvl="1"/>
            <a:r>
              <a:rPr lang="en-US" dirty="0"/>
              <a:t>skimming</a:t>
            </a:r>
          </a:p>
        </p:txBody>
      </p:sp>
      <p:pic>
        <p:nvPicPr>
          <p:cNvPr id="5" name="Picture 4" descr="Image of a blurry picture of a hand holding a credit card. "/>
          <p:cNvPicPr>
            <a:picLocks noChangeAspect="1"/>
          </p:cNvPicPr>
          <p:nvPr/>
        </p:nvPicPr>
        <p:blipFill>
          <a:blip r:embed="rId3" cstate="print"/>
          <a:srcRect/>
          <a:stretch>
            <a:fillRect/>
          </a:stretch>
        </p:blipFill>
        <p:spPr bwMode="auto">
          <a:xfrm>
            <a:off x="3581400" y="3276600"/>
            <a:ext cx="4302125" cy="2855222"/>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Stolen Card Fraud</a:t>
            </a:r>
          </a:p>
        </p:txBody>
      </p:sp>
      <p:sp>
        <p:nvSpPr>
          <p:cNvPr id="3" name="Content Placeholder 2"/>
          <p:cNvSpPr>
            <a:spLocks noGrp="1"/>
          </p:cNvSpPr>
          <p:nvPr>
            <p:ph idx="1"/>
          </p:nvPr>
        </p:nvSpPr>
        <p:spPr/>
        <p:txBody>
          <a:bodyPr/>
          <a:lstStyle/>
          <a:p>
            <a:r>
              <a:rPr lang="en-US" dirty="0"/>
              <a:t>Occurs when a card holder loses or has their card stolen and a thief makes purchases using their card</a:t>
            </a:r>
          </a:p>
          <a:p>
            <a:r>
              <a:rPr lang="en-US" dirty="0"/>
              <a:t>Can cost victims thousands of dollars</a:t>
            </a:r>
          </a:p>
          <a:p>
            <a:r>
              <a:rPr lang="en-US" dirty="0"/>
              <a:t>Is extremely easy to do at pay-at-the-pump gas stations</a:t>
            </a:r>
          </a:p>
          <a:p>
            <a:r>
              <a:rPr lang="en-US" dirty="0"/>
              <a:t>Can be insured by purchasing theft insurance from the credit card company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Credit Card Mail Order Fraud</a:t>
            </a:r>
          </a:p>
        </p:txBody>
      </p:sp>
      <p:sp>
        <p:nvSpPr>
          <p:cNvPr id="144386" name="Content Placeholder 2"/>
          <p:cNvSpPr>
            <a:spLocks noGrp="1"/>
          </p:cNvSpPr>
          <p:nvPr>
            <p:ph idx="1"/>
          </p:nvPr>
        </p:nvSpPr>
        <p:spPr/>
        <p:txBody>
          <a:bodyPr/>
          <a:lstStyle/>
          <a:p>
            <a:r>
              <a:rPr lang="en-US" dirty="0"/>
              <a:t>Is the process of using a stolen credit card number or computer-generated card number to order goods</a:t>
            </a:r>
          </a:p>
          <a:p>
            <a:r>
              <a:rPr lang="en-US" dirty="0"/>
              <a:t>Is known as “Card Not Present” (CNP) transactions which are made by:</a:t>
            </a:r>
          </a:p>
          <a:p>
            <a:pPr lvl="1"/>
            <a:r>
              <a:rPr lang="en-US" dirty="0"/>
              <a:t>mail</a:t>
            </a:r>
          </a:p>
          <a:p>
            <a:pPr lvl="1"/>
            <a:r>
              <a:rPr lang="en-US" dirty="0"/>
              <a:t>telephone  </a:t>
            </a:r>
          </a:p>
          <a:p>
            <a:pPr lvl="1"/>
            <a:r>
              <a:rPr lang="en-US" dirty="0"/>
              <a:t>Internet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Skimming</a:t>
            </a:r>
          </a:p>
        </p:txBody>
      </p:sp>
      <p:sp>
        <p:nvSpPr>
          <p:cNvPr id="3" name="Content Placeholder 2"/>
          <p:cNvSpPr>
            <a:spLocks noGrp="1"/>
          </p:cNvSpPr>
          <p:nvPr>
            <p:ph idx="1"/>
          </p:nvPr>
        </p:nvSpPr>
        <p:spPr/>
        <p:txBody>
          <a:bodyPr/>
          <a:lstStyle/>
          <a:p>
            <a:r>
              <a:rPr lang="en-US" dirty="0"/>
              <a:t>Is the theft of credit card information by a dishonest employee of a legitimate business manually copying down credit card numbers or using a magnetic stripe reader on a pocket-sized device</a:t>
            </a:r>
          </a:p>
          <a:p>
            <a:r>
              <a:rPr lang="en-US" dirty="0"/>
              <a:t>Is commonly completed at restaurants where the skimmer has possession of the card out of the cardholder’s view</a:t>
            </a:r>
          </a:p>
          <a:p>
            <a:r>
              <a:rPr lang="en-US" dirty="0"/>
              <a:t>Can be completed at ATM machines if the thief has installed a camera to read credit card numbers and the pin you enter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Tips to Avoid Credit Card Fraud</a:t>
            </a:r>
          </a:p>
        </p:txBody>
      </p:sp>
      <p:sp>
        <p:nvSpPr>
          <p:cNvPr id="3" name="Content Placeholder 2"/>
          <p:cNvSpPr>
            <a:spLocks noGrp="1"/>
          </p:cNvSpPr>
          <p:nvPr>
            <p:ph idx="1"/>
          </p:nvPr>
        </p:nvSpPr>
        <p:spPr/>
        <p:txBody>
          <a:bodyPr/>
          <a:lstStyle/>
          <a:p>
            <a:r>
              <a:rPr lang="en-US" dirty="0"/>
              <a:t>Include:</a:t>
            </a:r>
          </a:p>
          <a:p>
            <a:pPr lvl="1"/>
            <a:r>
              <a:rPr lang="en-US" dirty="0"/>
              <a:t>signing cards as soon as they arrive</a:t>
            </a:r>
          </a:p>
          <a:p>
            <a:pPr lvl="1"/>
            <a:r>
              <a:rPr lang="en-US" dirty="0"/>
              <a:t>keeping a record of your account numbers, expiration dates and the address and phone number of each company</a:t>
            </a:r>
          </a:p>
          <a:p>
            <a:pPr lvl="1"/>
            <a:r>
              <a:rPr lang="en-US" dirty="0"/>
              <a:t>keeping an eye on your credit card during the transaction</a:t>
            </a:r>
          </a:p>
          <a:p>
            <a:pPr lvl="1"/>
            <a:r>
              <a:rPr lang="en-US" dirty="0"/>
              <a:t>saving receipts to compare to billing statement</a:t>
            </a:r>
          </a:p>
          <a:p>
            <a:pPr lvl="1"/>
            <a:r>
              <a:rPr lang="en-US" dirty="0"/>
              <a:t>not lending your card to anyone</a:t>
            </a:r>
          </a:p>
          <a:p>
            <a:pPr lvl="1"/>
            <a:r>
              <a:rPr lang="en-US" dirty="0"/>
              <a:t>not signing a blank receipt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Utilities Fraud</a:t>
            </a:r>
          </a:p>
        </p:txBody>
      </p:sp>
      <p:sp>
        <p:nvSpPr>
          <p:cNvPr id="150530" name="Content Placeholder 2"/>
          <p:cNvSpPr>
            <a:spLocks noGrp="1"/>
          </p:cNvSpPr>
          <p:nvPr>
            <p:ph idx="1"/>
          </p:nvPr>
        </p:nvSpPr>
        <p:spPr/>
        <p:txBody>
          <a:bodyPr/>
          <a:lstStyle/>
          <a:p>
            <a:r>
              <a:rPr lang="en-US" dirty="0"/>
              <a:t>Is the practice of a thief using your personal information to obtain utility accounts such as gas, electric, water and sewer, cable, and other services</a:t>
            </a:r>
          </a:p>
          <a:p>
            <a:r>
              <a:rPr lang="en-US" dirty="0"/>
              <a:t>Can be completed with only your name, address and phone number</a:t>
            </a:r>
          </a:p>
          <a:p>
            <a:r>
              <a:rPr lang="en-US" dirty="0"/>
              <a:t>Is the second largest fraud committed in society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Government Documents Fraud</a:t>
            </a:r>
          </a:p>
        </p:txBody>
      </p:sp>
      <p:sp>
        <p:nvSpPr>
          <p:cNvPr id="3" name="Content Placeholder 2"/>
          <p:cNvSpPr>
            <a:spLocks noGrp="1"/>
          </p:cNvSpPr>
          <p:nvPr>
            <p:ph idx="1"/>
          </p:nvPr>
        </p:nvSpPr>
        <p:spPr/>
        <p:txBody>
          <a:bodyPr/>
          <a:lstStyle/>
          <a:p>
            <a:r>
              <a:rPr lang="en-US" dirty="0"/>
              <a:t>Is the process of creating false social security cards, marriage licenses, green cards, birth certificates, etc. in order to obtain money, goods or services from businesses or government programs</a:t>
            </a:r>
          </a:p>
          <a:p>
            <a:r>
              <a:rPr lang="en-US" dirty="0"/>
              <a:t>Is usually a precursor for identity theft, Medicare or Medicaid fraud and Social Security fraud</a:t>
            </a:r>
          </a:p>
          <a:p>
            <a:r>
              <a:rPr lang="en-US" dirty="0"/>
              <a:t>Is highly illegal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Insurance Fraud</a:t>
            </a:r>
          </a:p>
        </p:txBody>
      </p:sp>
      <p:sp>
        <p:nvSpPr>
          <p:cNvPr id="3" name="Content Placeholder 2"/>
          <p:cNvSpPr>
            <a:spLocks noGrp="1"/>
          </p:cNvSpPr>
          <p:nvPr>
            <p:ph idx="1"/>
          </p:nvPr>
        </p:nvSpPr>
        <p:spPr/>
        <p:txBody>
          <a:bodyPr/>
          <a:lstStyle/>
          <a:p>
            <a:r>
              <a:rPr lang="en-US" dirty="0"/>
              <a:t>Occurs when someone intentionally deceives another about an insurance matter to receive money or other benefits not rightfully theirs  </a:t>
            </a:r>
          </a:p>
          <a:p>
            <a:r>
              <a:rPr lang="en-US" dirty="0"/>
              <a:t>Is considered a white-collar crime</a:t>
            </a:r>
          </a:p>
          <a:p>
            <a:r>
              <a:rPr lang="en-US" dirty="0"/>
              <a:t>Is a popular method for obtaining money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Insurance Fraud</a:t>
            </a:r>
          </a:p>
        </p:txBody>
      </p:sp>
      <p:sp>
        <p:nvSpPr>
          <p:cNvPr id="3" name="Content Placeholder 2"/>
          <p:cNvSpPr>
            <a:spLocks noGrp="1"/>
          </p:cNvSpPr>
          <p:nvPr>
            <p:ph idx="1"/>
          </p:nvPr>
        </p:nvSpPr>
        <p:spPr/>
        <p:txBody>
          <a:bodyPr/>
          <a:lstStyle/>
          <a:p>
            <a:r>
              <a:rPr lang="en-US" dirty="0"/>
              <a:t>Includes:</a:t>
            </a:r>
          </a:p>
          <a:p>
            <a:pPr lvl="1"/>
            <a:r>
              <a:rPr lang="en-US" dirty="0"/>
              <a:t>falsifying theft reports</a:t>
            </a:r>
          </a:p>
          <a:p>
            <a:pPr lvl="1"/>
            <a:r>
              <a:rPr lang="en-US" dirty="0"/>
              <a:t>arson</a:t>
            </a:r>
          </a:p>
          <a:p>
            <a:pPr lvl="1"/>
            <a:r>
              <a:rPr lang="en-US" dirty="0"/>
              <a:t>staged auto accidents</a:t>
            </a:r>
          </a:p>
          <a:p>
            <a:pPr lvl="1"/>
            <a:r>
              <a:rPr lang="en-US" dirty="0"/>
              <a:t>slip-and-fall</a:t>
            </a:r>
          </a:p>
          <a:p>
            <a:pPr lvl="1"/>
            <a:r>
              <a:rPr lang="en-US" dirty="0"/>
              <a:t>workers’ compensation fraud</a:t>
            </a:r>
          </a:p>
          <a:p>
            <a:pPr lvl="1"/>
            <a:r>
              <a:rPr lang="en-US" dirty="0"/>
              <a:t>insurance agent fraud</a:t>
            </a:r>
          </a:p>
          <a:p>
            <a:pPr lvl="1"/>
            <a:r>
              <a:rPr lang="en-US" dirty="0"/>
              <a:t>phantom repairs and estimates</a:t>
            </a:r>
          </a:p>
          <a:p>
            <a:pPr lvl="1"/>
            <a:r>
              <a:rPr lang="en-US" dirty="0"/>
              <a:t>owning multiple policies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Telemarketing Fraud</a:t>
            </a:r>
          </a:p>
        </p:txBody>
      </p:sp>
      <p:sp>
        <p:nvSpPr>
          <p:cNvPr id="3" name="Content Placeholder 2"/>
          <p:cNvSpPr>
            <a:spLocks noGrp="1"/>
          </p:cNvSpPr>
          <p:nvPr>
            <p:ph idx="1"/>
          </p:nvPr>
        </p:nvSpPr>
        <p:spPr>
          <a:xfrm>
            <a:off x="470018" y="1253330"/>
            <a:ext cx="8229600" cy="5293773"/>
          </a:xfrm>
        </p:spPr>
        <p:txBody>
          <a:bodyPr/>
          <a:lstStyle/>
          <a:p>
            <a:r>
              <a:rPr lang="en-US" dirty="0"/>
              <a:t>Is the process of an individual giving their personal information to a telemarketer who they believe is from a legitimate business or organization</a:t>
            </a:r>
          </a:p>
          <a:p>
            <a:r>
              <a:rPr lang="en-US" dirty="0"/>
              <a:t>Is typically completed by individuals who are calling for “donations” to a cause</a:t>
            </a:r>
          </a:p>
          <a:p>
            <a:r>
              <a:rPr lang="en-US" dirty="0"/>
              <a:t>Uses lines such as:</a:t>
            </a:r>
          </a:p>
          <a:p>
            <a:pPr lvl="1"/>
            <a:r>
              <a:rPr lang="en-US" dirty="0"/>
              <a:t>you must act now or the offer will not be good</a:t>
            </a:r>
          </a:p>
          <a:p>
            <a:pPr lvl="1"/>
            <a:r>
              <a:rPr lang="en-US" dirty="0"/>
              <a:t>you do not need any information about the company</a:t>
            </a:r>
          </a:p>
          <a:p>
            <a:pPr lvl="1"/>
            <a:r>
              <a:rPr lang="en-US" dirty="0"/>
              <a:t>you cannot miss this once-in-a-lifetime opportunity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Tips for Avoiding Telemarketing Fraud</a:t>
            </a:r>
          </a:p>
        </p:txBody>
      </p:sp>
      <p:sp>
        <p:nvSpPr>
          <p:cNvPr id="3" name="Content Placeholder 2"/>
          <p:cNvSpPr>
            <a:spLocks noGrp="1"/>
          </p:cNvSpPr>
          <p:nvPr>
            <p:ph idx="1"/>
          </p:nvPr>
        </p:nvSpPr>
        <p:spPr/>
        <p:txBody>
          <a:bodyPr/>
          <a:lstStyle/>
          <a:p>
            <a:r>
              <a:rPr lang="en-US" dirty="0"/>
              <a:t>Includes:</a:t>
            </a:r>
          </a:p>
          <a:p>
            <a:pPr lvl="1"/>
            <a:r>
              <a:rPr lang="en-US" dirty="0"/>
              <a:t>not buying from an unfamiliar company</a:t>
            </a:r>
          </a:p>
          <a:p>
            <a:pPr lvl="1"/>
            <a:r>
              <a:rPr lang="en-US" dirty="0"/>
              <a:t>always asking for written material about a company or charity</a:t>
            </a:r>
          </a:p>
          <a:p>
            <a:pPr lvl="1"/>
            <a:r>
              <a:rPr lang="en-US" dirty="0"/>
              <a:t>checking out the business with the Better Business Bureau</a:t>
            </a:r>
          </a:p>
          <a:p>
            <a:pPr lvl="1"/>
            <a:r>
              <a:rPr lang="en-US" dirty="0"/>
              <a:t>not paying in advance for services offered over the phone</a:t>
            </a:r>
          </a:p>
          <a:p>
            <a:pPr lvl="1"/>
            <a:r>
              <a:rPr lang="en-US" dirty="0"/>
              <a:t>not giving out personal information over the phone</a:t>
            </a:r>
          </a:p>
        </p:txBody>
      </p:sp>
      <p:pic>
        <p:nvPicPr>
          <p:cNvPr id="7" name="Picture 6" descr="Links to Main Menu">
            <a:hlinkClick r:id="rId3" action="ppaction://hlinksldjump"/>
          </p:cNvPr>
          <p:cNvPicPr>
            <a:picLocks noChangeAspect="1"/>
          </p:cNvPicPr>
          <p:nvPr/>
        </p:nvPicPr>
        <p:blipFill>
          <a:blip r:embed="rId4" cstate="print"/>
          <a:stretch>
            <a:fillRect/>
          </a:stretch>
        </p:blipFill>
        <p:spPr>
          <a:xfrm>
            <a:off x="7332126" y="6144768"/>
            <a:ext cx="950976" cy="713232"/>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0C8A2B-1318-4F0E-852C-39D9FBD55895}"/>
              </a:ext>
            </a:extLst>
          </p:cNvPr>
          <p:cNvSpPr>
            <a:spLocks noGrp="1"/>
          </p:cNvSpPr>
          <p:nvPr>
            <p:ph type="title" idx="4294967295"/>
          </p:nvPr>
        </p:nvSpPr>
        <p:spPr>
          <a:xfrm>
            <a:off x="0" y="-457200"/>
            <a:ext cx="9144000" cy="457200"/>
          </a:xfrm>
        </p:spPr>
        <p:txBody>
          <a:bodyPr vert="horz" lIns="91440" tIns="45720" rIns="91440" bIns="45720" rtlCol="0" anchor="b">
            <a:normAutofit/>
          </a:bodyPr>
          <a:lstStyle/>
          <a:p>
            <a:pPr algn="ctr"/>
            <a:r>
              <a:rPr lang="en-US" sz="2000" dirty="0">
                <a:latin typeface="Arial" panose="020B0604020202020204" pitchFamily="34" charset="0"/>
                <a:cs typeface="Arial" panose="020B0604020202020204" pitchFamily="34" charset="0"/>
              </a:rPr>
              <a:t>Avoiding Financial Schemes and Fraud - Scams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Types of Financial Scams</a:t>
            </a:r>
          </a:p>
        </p:txBody>
      </p:sp>
      <p:sp>
        <p:nvSpPr>
          <p:cNvPr id="164866" name="Content Placeholder 2"/>
          <p:cNvSpPr>
            <a:spLocks noGrp="1"/>
          </p:cNvSpPr>
          <p:nvPr>
            <p:ph idx="1"/>
          </p:nvPr>
        </p:nvSpPr>
        <p:spPr/>
        <p:txBody>
          <a:bodyPr/>
          <a:lstStyle/>
          <a:p>
            <a:r>
              <a:rPr lang="en-US" dirty="0"/>
              <a:t>Include:</a:t>
            </a:r>
          </a:p>
          <a:p>
            <a:pPr lvl="1"/>
            <a:r>
              <a:rPr lang="en-US" dirty="0"/>
              <a:t>investment</a:t>
            </a:r>
          </a:p>
          <a:p>
            <a:pPr lvl="1"/>
            <a:r>
              <a:rPr lang="en-US" dirty="0"/>
              <a:t>credit repair</a:t>
            </a:r>
          </a:p>
          <a:p>
            <a:pPr lvl="1"/>
            <a:r>
              <a:rPr lang="en-US" dirty="0"/>
              <a:t>prizes and lotteries</a:t>
            </a:r>
          </a:p>
          <a:p>
            <a:pPr lvl="1"/>
            <a:r>
              <a:rPr lang="en-US" dirty="0"/>
              <a:t>e-mail scams</a:t>
            </a:r>
          </a:p>
          <a:p>
            <a:pPr lvl="1"/>
            <a:r>
              <a:rPr lang="en-US" dirty="0"/>
              <a:t>employment scams</a:t>
            </a:r>
          </a:p>
          <a:p>
            <a:pPr lvl="1"/>
            <a:r>
              <a:rPr lang="en-US" dirty="0"/>
              <a:t>door-to-door scams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Investment Scamming</a:t>
            </a:r>
          </a:p>
        </p:txBody>
      </p:sp>
      <p:sp>
        <p:nvSpPr>
          <p:cNvPr id="3" name="Content Placeholder 2"/>
          <p:cNvSpPr>
            <a:spLocks noGrp="1"/>
          </p:cNvSpPr>
          <p:nvPr>
            <p:ph idx="1"/>
          </p:nvPr>
        </p:nvSpPr>
        <p:spPr/>
        <p:txBody>
          <a:bodyPr/>
          <a:lstStyle/>
          <a:p>
            <a:r>
              <a:rPr lang="en-US" dirty="0"/>
              <a:t>Can come via a phone call, e-mail or social media</a:t>
            </a:r>
          </a:p>
          <a:p>
            <a:pPr lvl="1"/>
            <a:r>
              <a:rPr lang="en-US" dirty="0"/>
              <a:t>but in all cases the money 'invested' goes straight into the scammer's bank account and not towards any real investment</a:t>
            </a:r>
          </a:p>
        </p:txBody>
      </p:sp>
    </p:spTree>
    <p:extLst>
      <p:ext uri="{BB962C8B-B14F-4D97-AF65-F5344CB8AC3E}">
        <p14:creationId xmlns:p14="http://schemas.microsoft.com/office/powerpoint/2010/main" val="35017805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 Scamming</a:t>
            </a:r>
          </a:p>
        </p:txBody>
      </p:sp>
      <p:sp>
        <p:nvSpPr>
          <p:cNvPr id="3" name="Content Placeholder 2"/>
          <p:cNvSpPr>
            <a:spLocks noGrp="1"/>
          </p:cNvSpPr>
          <p:nvPr>
            <p:ph idx="1"/>
          </p:nvPr>
        </p:nvSpPr>
        <p:spPr/>
        <p:txBody>
          <a:bodyPr/>
          <a:lstStyle/>
          <a:p>
            <a:r>
              <a:rPr lang="en-US" dirty="0"/>
              <a:t>Can have three types: </a:t>
            </a:r>
          </a:p>
          <a:p>
            <a:pPr lvl="1"/>
            <a:r>
              <a:rPr lang="en-US" dirty="0"/>
              <a:t>investment offer does not exist</a:t>
            </a:r>
          </a:p>
          <a:p>
            <a:pPr lvl="1"/>
            <a:r>
              <a:rPr lang="en-US" dirty="0"/>
              <a:t>investment offer exists but the money given to the scammer is not going towards the investment</a:t>
            </a:r>
          </a:p>
          <a:p>
            <a:pPr lvl="1"/>
            <a:r>
              <a:rPr lang="en-US" dirty="0"/>
              <a:t>scammer claims to be representing a well-known investment company, but they are lying</a:t>
            </a:r>
          </a:p>
        </p:txBody>
      </p:sp>
    </p:spTree>
    <p:extLst>
      <p:ext uri="{BB962C8B-B14F-4D97-AF65-F5344CB8AC3E}">
        <p14:creationId xmlns:p14="http://schemas.microsoft.com/office/powerpoint/2010/main" val="32245741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 Repair Scams</a:t>
            </a:r>
          </a:p>
        </p:txBody>
      </p:sp>
      <p:sp>
        <p:nvSpPr>
          <p:cNvPr id="3" name="Content Placeholder 2"/>
          <p:cNvSpPr>
            <a:spLocks noGrp="1"/>
          </p:cNvSpPr>
          <p:nvPr>
            <p:ph idx="1"/>
          </p:nvPr>
        </p:nvSpPr>
        <p:spPr/>
        <p:txBody>
          <a:bodyPr/>
          <a:lstStyle/>
          <a:p>
            <a:r>
              <a:rPr lang="en-US" dirty="0"/>
              <a:t>Promise to erase accurate negative information from your credit file </a:t>
            </a:r>
          </a:p>
          <a:p>
            <a:r>
              <a:rPr lang="en-US" dirty="0"/>
              <a:t>ARE NOT legitimate ways to improve bad credit</a:t>
            </a:r>
          </a:p>
          <a:p>
            <a:r>
              <a:rPr lang="en-US" dirty="0"/>
              <a:t>Can result in individuals lying about their credit history, Social Security number, getting a false employer identification number from the IRS </a:t>
            </a:r>
          </a:p>
          <a:p>
            <a:pPr lvl="1"/>
            <a:r>
              <a:rPr lang="en-US" dirty="0"/>
              <a:t>all result in violating federal laws, which is worse than having bad credit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Prizes &amp; Lotteries</a:t>
            </a:r>
          </a:p>
        </p:txBody>
      </p:sp>
      <p:sp>
        <p:nvSpPr>
          <p:cNvPr id="168962" name="Content Placeholder 2"/>
          <p:cNvSpPr>
            <a:spLocks noGrp="1"/>
          </p:cNvSpPr>
          <p:nvPr>
            <p:ph idx="1"/>
          </p:nvPr>
        </p:nvSpPr>
        <p:spPr/>
        <p:txBody>
          <a:bodyPr/>
          <a:lstStyle/>
          <a:p>
            <a:r>
              <a:rPr lang="en-US" dirty="0"/>
              <a:t>Are scams which proclaim you have won a prize or lottery you do not remember entering </a:t>
            </a:r>
          </a:p>
          <a:p>
            <a:r>
              <a:rPr lang="en-US" dirty="0"/>
              <a:t>Ask either for money to be paid or personal information in order for you to receive your prize </a:t>
            </a:r>
          </a:p>
          <a:p>
            <a:r>
              <a:rPr lang="en-US" dirty="0"/>
              <a:t>Play off of Publisher’s Clearing House prizes or Internet pop-ups and banners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E-mail Scams</a:t>
            </a:r>
          </a:p>
        </p:txBody>
      </p:sp>
      <p:sp>
        <p:nvSpPr>
          <p:cNvPr id="171010" name="Content Placeholder 2"/>
          <p:cNvSpPr>
            <a:spLocks noGrp="1"/>
          </p:cNvSpPr>
          <p:nvPr>
            <p:ph idx="1"/>
          </p:nvPr>
        </p:nvSpPr>
        <p:spPr/>
        <p:txBody>
          <a:bodyPr/>
          <a:lstStyle/>
          <a:p>
            <a:r>
              <a:rPr lang="en-US" dirty="0"/>
              <a:t>Can be promoted using spam mail</a:t>
            </a:r>
          </a:p>
          <a:p>
            <a:r>
              <a:rPr lang="en-US" dirty="0"/>
              <a:t>Are fraudulent e-mails sent to mass amounts of individuals</a:t>
            </a:r>
          </a:p>
          <a:p>
            <a:r>
              <a:rPr lang="en-US" dirty="0"/>
              <a:t>Often transmit computer viruses or worms</a:t>
            </a:r>
          </a:p>
          <a:p>
            <a:r>
              <a:rPr lang="en-US" dirty="0"/>
              <a:t>Can claim to be your bank or credit card company needing some personal information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Employment Scams</a:t>
            </a:r>
          </a:p>
        </p:txBody>
      </p:sp>
      <p:sp>
        <p:nvSpPr>
          <p:cNvPr id="3" name="Content Placeholder 2"/>
          <p:cNvSpPr>
            <a:spLocks noGrp="1"/>
          </p:cNvSpPr>
          <p:nvPr>
            <p:ph idx="1"/>
          </p:nvPr>
        </p:nvSpPr>
        <p:spPr/>
        <p:txBody>
          <a:bodyPr/>
          <a:lstStyle/>
          <a:p>
            <a:r>
              <a:rPr lang="en-US" dirty="0"/>
              <a:t>Are based on the “work at home and make millions” belief</a:t>
            </a:r>
          </a:p>
          <a:p>
            <a:r>
              <a:rPr lang="en-US" dirty="0"/>
              <a:t>Use the Internet, newspaper, seminars, mail and direct approaches to lure individuals into self-employment </a:t>
            </a:r>
          </a:p>
          <a:p>
            <a:r>
              <a:rPr lang="en-US" dirty="0"/>
              <a:t>Sell information of no value</a:t>
            </a:r>
          </a:p>
          <a:p>
            <a:r>
              <a:rPr lang="en-US" dirty="0"/>
              <a:t>Provide skills which turn out to be unmarketable</a:t>
            </a:r>
          </a:p>
          <a:p>
            <a:r>
              <a:rPr lang="en-US" dirty="0"/>
              <a:t>Can be pyramid schemes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Door-to-Door Scams</a:t>
            </a:r>
          </a:p>
        </p:txBody>
      </p:sp>
      <p:sp>
        <p:nvSpPr>
          <p:cNvPr id="3" name="Content Placeholder 2"/>
          <p:cNvSpPr>
            <a:spLocks noGrp="1"/>
          </p:cNvSpPr>
          <p:nvPr>
            <p:ph idx="1"/>
          </p:nvPr>
        </p:nvSpPr>
        <p:spPr/>
        <p:txBody>
          <a:bodyPr/>
          <a:lstStyle/>
          <a:p>
            <a:r>
              <a:rPr lang="en-US" dirty="0"/>
              <a:t>Involve promoting real or false goods and services</a:t>
            </a:r>
          </a:p>
          <a:p>
            <a:r>
              <a:rPr lang="en-US" dirty="0"/>
              <a:t>Often offer roof repair, maintenance, telephone services or some type of good such as magazine subscriptions</a:t>
            </a:r>
          </a:p>
          <a:p>
            <a:pPr lvl="1"/>
            <a:r>
              <a:rPr lang="en-US" dirty="0"/>
              <a:t>example: home renovation scams</a:t>
            </a:r>
          </a:p>
          <a:p>
            <a:r>
              <a:rPr lang="en-US" dirty="0"/>
              <a:t>Ask for a deposit or full payment in cash or credit card prior to giving the individual the good or completing the service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to Avoid Scams</a:t>
            </a:r>
          </a:p>
        </p:txBody>
      </p:sp>
      <p:sp>
        <p:nvSpPr>
          <p:cNvPr id="3" name="Content Placeholder 2"/>
          <p:cNvSpPr>
            <a:spLocks noGrp="1"/>
          </p:cNvSpPr>
          <p:nvPr>
            <p:ph idx="1"/>
          </p:nvPr>
        </p:nvSpPr>
        <p:spPr/>
        <p:txBody>
          <a:bodyPr/>
          <a:lstStyle/>
          <a:p>
            <a:r>
              <a:rPr lang="en-US" dirty="0"/>
              <a:t>Include:</a:t>
            </a:r>
          </a:p>
          <a:p>
            <a:pPr lvl="1"/>
            <a:r>
              <a:rPr lang="en-US" dirty="0"/>
              <a:t>knowing there is no easy way to repair credit damage</a:t>
            </a:r>
          </a:p>
          <a:p>
            <a:pPr lvl="1"/>
            <a:r>
              <a:rPr lang="en-US" dirty="0"/>
              <a:t>researching companies offering credit repair, prizes, lotteries, employment or services</a:t>
            </a:r>
          </a:p>
          <a:p>
            <a:pPr lvl="1"/>
            <a:r>
              <a:rPr lang="en-US" dirty="0"/>
              <a:t>filtering all spam e-mails</a:t>
            </a:r>
          </a:p>
          <a:p>
            <a:pPr lvl="1"/>
            <a:r>
              <a:rPr lang="en-US" dirty="0"/>
              <a:t>not trusting unsolicited mail, e-mail or door-to-door salesmen</a:t>
            </a:r>
          </a:p>
          <a:p>
            <a:pPr lvl="1"/>
            <a:r>
              <a:rPr lang="en-US" dirty="0"/>
              <a:t>checking the Internet for common scams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General Safety Tips to Follow</a:t>
            </a:r>
          </a:p>
        </p:txBody>
      </p:sp>
      <p:sp>
        <p:nvSpPr>
          <p:cNvPr id="3" name="Content Placeholder 2"/>
          <p:cNvSpPr>
            <a:spLocks noGrp="1"/>
          </p:cNvSpPr>
          <p:nvPr>
            <p:ph idx="1"/>
          </p:nvPr>
        </p:nvSpPr>
        <p:spPr/>
        <p:txBody>
          <a:bodyPr/>
          <a:lstStyle/>
          <a:p>
            <a:r>
              <a:rPr lang="en-US" dirty="0"/>
              <a:t>Includes:</a:t>
            </a:r>
          </a:p>
          <a:p>
            <a:pPr lvl="1"/>
            <a:r>
              <a:rPr lang="en-US" dirty="0"/>
              <a:t>keeping all passwords and pins private</a:t>
            </a:r>
          </a:p>
          <a:p>
            <a:pPr lvl="1"/>
            <a:r>
              <a:rPr lang="en-US" dirty="0"/>
              <a:t>only giving out your credit card number if you are sure you are speaking to a member of the company</a:t>
            </a:r>
          </a:p>
          <a:p>
            <a:pPr lvl="1"/>
            <a:r>
              <a:rPr lang="en-US" dirty="0"/>
              <a:t>never giving out your Social Security number over the phone</a:t>
            </a:r>
          </a:p>
          <a:p>
            <a:pPr lvl="1"/>
            <a:r>
              <a:rPr lang="en-US" dirty="0"/>
              <a:t>changing your passwords and pins every six months</a:t>
            </a:r>
          </a:p>
          <a:p>
            <a:pPr lvl="1"/>
            <a:r>
              <a:rPr lang="en-US" dirty="0"/>
              <a:t>checking Internet sites such as the Better Business Bureau, FBI, FCC and FTC for schemes which have been reported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Financial Schemes, Frauds &amp; Scams</a:t>
            </a:r>
          </a:p>
        </p:txBody>
      </p:sp>
      <p:sp>
        <p:nvSpPr>
          <p:cNvPr id="3" name="Content Placeholder 2"/>
          <p:cNvSpPr>
            <a:spLocks noGrp="1"/>
          </p:cNvSpPr>
          <p:nvPr>
            <p:ph idx="1"/>
          </p:nvPr>
        </p:nvSpPr>
        <p:spPr/>
        <p:txBody>
          <a:bodyPr/>
          <a:lstStyle/>
          <a:p>
            <a:r>
              <a:rPr lang="en-US" dirty="0"/>
              <a:t>Are different methods to make money by dishonest means</a:t>
            </a:r>
          </a:p>
          <a:p>
            <a:r>
              <a:rPr lang="en-US" dirty="0"/>
              <a:t>Are crimes of persuasion</a:t>
            </a:r>
          </a:p>
          <a:p>
            <a:r>
              <a:rPr lang="en-US" dirty="0"/>
              <a:t>Cost thousands of individuals millions of dollars each year</a:t>
            </a:r>
          </a:p>
          <a:p>
            <a:r>
              <a:rPr lang="en-US" dirty="0"/>
              <a:t>Should be reported to the Better Business Bureau, FBI, Federal Communications Commission and Federal Trade Commission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Consumer Protection Agencies 	</a:t>
            </a:r>
          </a:p>
        </p:txBody>
      </p:sp>
      <p:sp>
        <p:nvSpPr>
          <p:cNvPr id="3" name="Content Placeholder 2"/>
          <p:cNvSpPr>
            <a:spLocks noGrp="1"/>
          </p:cNvSpPr>
          <p:nvPr>
            <p:ph idx="1"/>
          </p:nvPr>
        </p:nvSpPr>
        <p:spPr/>
        <p:txBody>
          <a:bodyPr/>
          <a:lstStyle/>
          <a:p>
            <a:r>
              <a:rPr lang="en-US" dirty="0"/>
              <a:t>Can help eliminate schemes, frauds and scams</a:t>
            </a:r>
          </a:p>
          <a:p>
            <a:r>
              <a:rPr lang="en-US" dirty="0"/>
              <a:t>Check the business’s reputation and credentials</a:t>
            </a:r>
          </a:p>
          <a:p>
            <a:r>
              <a:rPr lang="en-US" dirty="0"/>
              <a:t>Include:</a:t>
            </a:r>
          </a:p>
          <a:p>
            <a:pPr lvl="1"/>
            <a:r>
              <a:rPr lang="en-US" dirty="0"/>
              <a:t>Better Business Bureau </a:t>
            </a:r>
          </a:p>
          <a:p>
            <a:pPr lvl="1"/>
            <a:r>
              <a:rPr lang="en-US" dirty="0"/>
              <a:t>Consumer Financial Protection Board</a:t>
            </a:r>
          </a:p>
        </p:txBody>
      </p:sp>
    </p:spTree>
    <p:extLst>
      <p:ext uri="{BB962C8B-B14F-4D97-AF65-F5344CB8AC3E}">
        <p14:creationId xmlns:p14="http://schemas.microsoft.com/office/powerpoint/2010/main" val="35421963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Better Business Bureau (BBB)</a:t>
            </a:r>
          </a:p>
        </p:txBody>
      </p:sp>
      <p:sp>
        <p:nvSpPr>
          <p:cNvPr id="3" name="Content Placeholder 2"/>
          <p:cNvSpPr>
            <a:spLocks noGrp="1"/>
          </p:cNvSpPr>
          <p:nvPr>
            <p:ph idx="1"/>
          </p:nvPr>
        </p:nvSpPr>
        <p:spPr/>
        <p:txBody>
          <a:bodyPr/>
          <a:lstStyle/>
          <a:p>
            <a:r>
              <a:rPr lang="en-US" dirty="0"/>
              <a:t>Is a private nonprofit organization which receives consumer complaints and rates the performance and reliability of businesses based on a number of criteria</a:t>
            </a:r>
          </a:p>
          <a:p>
            <a:r>
              <a:rPr lang="en-US" dirty="0"/>
              <a:t>Promotes ethical business practices, which leads to buyers and sellers operating under a common understanding of trust</a:t>
            </a:r>
          </a:p>
        </p:txBody>
      </p:sp>
    </p:spTree>
    <p:extLst>
      <p:ext uri="{BB962C8B-B14F-4D97-AF65-F5344CB8AC3E}">
        <p14:creationId xmlns:p14="http://schemas.microsoft.com/office/powerpoint/2010/main" val="20384267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Consumer Financial Protection Board</a:t>
            </a:r>
          </a:p>
        </p:txBody>
      </p:sp>
      <p:sp>
        <p:nvSpPr>
          <p:cNvPr id="3" name="Content Placeholder 2"/>
          <p:cNvSpPr>
            <a:spLocks noGrp="1"/>
          </p:cNvSpPr>
          <p:nvPr>
            <p:ph idx="1"/>
          </p:nvPr>
        </p:nvSpPr>
        <p:spPr/>
        <p:txBody>
          <a:bodyPr/>
          <a:lstStyle/>
          <a:p>
            <a:r>
              <a:rPr lang="en-US" dirty="0"/>
              <a:t>Is a U.S. government agency which supervises and verifies banks, lenders and other financial companies (credit reporting agencies and debt collection companies) treat consumers fairly</a:t>
            </a:r>
          </a:p>
          <a:p>
            <a:pPr lvl="1"/>
            <a:r>
              <a:rPr lang="en-US" dirty="0"/>
              <a:t>helps consumers by providing educational materials and accepting complaints </a:t>
            </a:r>
          </a:p>
        </p:txBody>
      </p:sp>
    </p:spTree>
    <p:extLst>
      <p:ext uri="{BB962C8B-B14F-4D97-AF65-F5344CB8AC3E}">
        <p14:creationId xmlns:p14="http://schemas.microsoft.com/office/powerpoint/2010/main" val="17509084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Consumer Protection Agencies </a:t>
            </a:r>
          </a:p>
        </p:txBody>
      </p:sp>
      <p:sp>
        <p:nvSpPr>
          <p:cNvPr id="3" name="Content Placeholder 2"/>
          <p:cNvSpPr>
            <a:spLocks noGrp="1"/>
          </p:cNvSpPr>
          <p:nvPr>
            <p:ph idx="1"/>
          </p:nvPr>
        </p:nvSpPr>
        <p:spPr/>
        <p:txBody>
          <a:bodyPr/>
          <a:lstStyle/>
          <a:p>
            <a:r>
              <a:rPr lang="en-US" dirty="0"/>
              <a:t>Can be found online </a:t>
            </a:r>
          </a:p>
          <a:p>
            <a:pPr lvl="1"/>
            <a:r>
              <a:rPr lang="en-US" dirty="0"/>
              <a:t>from there consumers can:</a:t>
            </a:r>
          </a:p>
          <a:p>
            <a:pPr lvl="2"/>
            <a:r>
              <a:rPr lang="en-US" dirty="0"/>
              <a:t>submit a complaint</a:t>
            </a:r>
          </a:p>
          <a:p>
            <a:pPr lvl="2"/>
            <a:r>
              <a:rPr lang="en-US" dirty="0"/>
              <a:t>report identify theft</a:t>
            </a:r>
          </a:p>
          <a:p>
            <a:pPr lvl="2"/>
            <a:r>
              <a:rPr lang="en-US" dirty="0"/>
              <a:t>add a number to the “do not call registry”</a:t>
            </a:r>
          </a:p>
          <a:p>
            <a:pPr lvl="2"/>
            <a:r>
              <a:rPr lang="en-US" dirty="0"/>
              <a:t>read tips and advice on how to stop identity theft</a:t>
            </a:r>
          </a:p>
          <a:p>
            <a:pPr lvl="2"/>
            <a:r>
              <a:rPr lang="en-US" dirty="0"/>
              <a:t>research questionable services, businesses or people who may have a history with identity theft</a:t>
            </a:r>
          </a:p>
        </p:txBody>
      </p:sp>
    </p:spTree>
    <p:extLst>
      <p:ext uri="{BB962C8B-B14F-4D97-AF65-F5344CB8AC3E}">
        <p14:creationId xmlns:p14="http://schemas.microsoft.com/office/powerpoint/2010/main" val="25516422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1"/>
          </p:nvPr>
        </p:nvSpPr>
        <p:spPr/>
        <p:txBody>
          <a:bodyPr/>
          <a:lstStyle/>
          <a:p>
            <a:r>
              <a:rPr lang="en-US" sz="2000" dirty="0"/>
              <a:t>(n.d.). Retrieved October 7, 2008, from Crimes of Persuasion: www.crimes-of-persuasion.com</a:t>
            </a:r>
          </a:p>
          <a:p>
            <a:r>
              <a:rPr lang="en-US" sz="2000" dirty="0"/>
              <a:t>(1995-2008). Retrieved October 7, 2008, from AARP.Org: www.aarp.org</a:t>
            </a:r>
          </a:p>
          <a:p>
            <a:r>
              <a:rPr lang="en-US" sz="2000" dirty="0"/>
              <a:t>(2008). Retrieved October 7, 2008, from Investopedia: www.investopedia.com</a:t>
            </a:r>
          </a:p>
          <a:p>
            <a:r>
              <a:rPr lang="en-US" sz="2000" dirty="0"/>
              <a:t>(2008). Retrieved October 7, 2008, from Social Security Online: www.ssa.gov</a:t>
            </a:r>
          </a:p>
          <a:p>
            <a:r>
              <a:rPr lang="en-US" sz="2000" dirty="0"/>
              <a:t>(2008). Retrieved October 7, 2008, from U.S. Department of Justice: www.usdoj.gov</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1"/>
          </p:nvPr>
        </p:nvSpPr>
        <p:spPr/>
        <p:txBody>
          <a:bodyPr/>
          <a:lstStyle/>
          <a:p>
            <a:r>
              <a:rPr lang="en-US" sz="2000" dirty="0"/>
              <a:t>(2008). Retrieved October 7, 2008, from U.S. Securities and Exchange Commission: www.sec.gov</a:t>
            </a:r>
          </a:p>
          <a:p>
            <a:r>
              <a:rPr lang="en-US" sz="2000" dirty="0"/>
              <a:t>(2008). Retrieved October 7, 2008, from Federal Trade Commisson: www.ftc.gov</a:t>
            </a:r>
          </a:p>
          <a:p>
            <a:r>
              <a:rPr lang="en-US" sz="2000" dirty="0"/>
              <a:t>Department of Consumer and Employment Protection. (2008, January 25). Retrieved October 7, 2008, from Government of Western Australia: www.docep.wa.gov.au</a:t>
            </a:r>
          </a:p>
          <a:p>
            <a:r>
              <a:rPr lang="en-US" sz="2000" dirty="0"/>
              <a:t>Office of the Attorney General. (2008). Retrieved October 7, 2008, from The State of New York: www.oag.state.ny.us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5" name="Content Placeholder 4">
            <a:extLst>
              <a:ext uri="{FF2B5EF4-FFF2-40B4-BE49-F238E27FC236}">
                <a16:creationId xmlns:a16="http://schemas.microsoft.com/office/drawing/2014/main" id="{20BB96BF-31DE-4B3D-A603-080E0F6EF5B2}"/>
              </a:ext>
            </a:extLst>
          </p:cNvPr>
          <p:cNvSpPr>
            <a:spLocks noGrp="1"/>
          </p:cNvSpPr>
          <p:nvPr>
            <p:ph idx="1"/>
          </p:nvPr>
        </p:nvSpPr>
        <p:spPr/>
        <p:txBody>
          <a:bodyPr numCol="2"/>
          <a:lstStyle/>
          <a:p>
            <a:pPr marL="0" indent="0">
              <a:buNone/>
            </a:pPr>
            <a:r>
              <a:rPr lang="en-US" sz="2000" b="1" dirty="0"/>
              <a:t>Production Coordinator</a:t>
            </a:r>
          </a:p>
          <a:p>
            <a:pPr marL="0" indent="0">
              <a:buNone/>
            </a:pPr>
            <a:r>
              <a:rPr lang="en-US" sz="2000" dirty="0"/>
              <a:t>Amy Hogan, Sydney Buckley</a:t>
            </a:r>
          </a:p>
          <a:p>
            <a:pPr marL="0" indent="0">
              <a:buNone/>
            </a:pPr>
            <a:endParaRPr lang="en-US" sz="2000" dirty="0"/>
          </a:p>
          <a:p>
            <a:pPr marL="0" indent="0">
              <a:buNone/>
            </a:pPr>
            <a:r>
              <a:rPr lang="en-US" sz="2000" b="1" dirty="0"/>
              <a:t>Brand Manager</a:t>
            </a:r>
          </a:p>
          <a:p>
            <a:pPr marL="0" indent="0">
              <a:buNone/>
            </a:pPr>
            <a:r>
              <a:rPr lang="en-US" sz="2000" dirty="0"/>
              <a:t>Megan O’Quinn</a:t>
            </a:r>
          </a:p>
          <a:p>
            <a:pPr marL="0" indent="0">
              <a:buNone/>
            </a:pPr>
            <a:endParaRPr lang="en-US" sz="2000" dirty="0"/>
          </a:p>
          <a:p>
            <a:pPr marL="0" indent="0">
              <a:buNone/>
            </a:pPr>
            <a:r>
              <a:rPr lang="en-US" sz="2000" b="1" dirty="0"/>
              <a:t>Project Coordinator</a:t>
            </a:r>
          </a:p>
          <a:p>
            <a:pPr marL="0" indent="0">
              <a:buNone/>
            </a:pPr>
            <a:r>
              <a:rPr lang="en-US" sz="2000" dirty="0"/>
              <a:t>Maggie Bigham</a:t>
            </a:r>
          </a:p>
          <a:p>
            <a:pPr marL="0" indent="0">
              <a:buNone/>
            </a:pPr>
            <a:endParaRPr lang="en-US" sz="2000" dirty="0"/>
          </a:p>
          <a:p>
            <a:pPr marL="0" indent="0">
              <a:buNone/>
            </a:pPr>
            <a:r>
              <a:rPr lang="en-US" sz="2000" b="1" dirty="0"/>
              <a:t>Technical Writer</a:t>
            </a:r>
          </a:p>
          <a:p>
            <a:pPr marL="0" indent="0">
              <a:buNone/>
            </a:pPr>
            <a:r>
              <a:rPr lang="en-US" sz="2000" dirty="0"/>
              <a:t>Jessica Odom</a:t>
            </a:r>
          </a:p>
          <a:p>
            <a:pPr marL="0" indent="0">
              <a:buNone/>
            </a:pPr>
            <a:endParaRPr lang="en-US" sz="2000" dirty="0"/>
          </a:p>
          <a:p>
            <a:pPr marL="0" indent="0">
              <a:buNone/>
            </a:pPr>
            <a:r>
              <a:rPr lang="en-US" sz="2000" b="1" dirty="0"/>
              <a:t>Production Manager</a:t>
            </a:r>
          </a:p>
          <a:p>
            <a:pPr marL="0" indent="0">
              <a:buNone/>
            </a:pPr>
            <a:r>
              <a:rPr lang="en-US" sz="2000" dirty="0"/>
              <a:t>Dusty Moore</a:t>
            </a:r>
          </a:p>
          <a:p>
            <a:pPr marL="0" indent="0">
              <a:buNone/>
            </a:pPr>
            <a:endParaRPr lang="en-US" sz="2000" dirty="0"/>
          </a:p>
          <a:p>
            <a:pPr marL="0" indent="0">
              <a:buNone/>
            </a:pPr>
            <a:r>
              <a:rPr lang="en-US" sz="2000" b="1" dirty="0"/>
              <a:t>V.P. of Brand Management</a:t>
            </a:r>
          </a:p>
          <a:p>
            <a:pPr marL="0" indent="0">
              <a:buNone/>
            </a:pPr>
            <a:r>
              <a:rPr lang="en-US" sz="2000" dirty="0"/>
              <a:t>Clayton Franklin</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lgn="r">
              <a:buNone/>
            </a:pPr>
            <a:r>
              <a:rPr lang="en-US" sz="2000" b="1" dirty="0"/>
              <a:t>Executive Producer</a:t>
            </a:r>
          </a:p>
          <a:p>
            <a:pPr marL="0" indent="0" algn="r">
              <a:buNone/>
            </a:pPr>
            <a:r>
              <a:rPr lang="en-US" sz="2000" dirty="0"/>
              <a:t>Gordon Davis, Ph.D.</a:t>
            </a:r>
          </a:p>
        </p:txBody>
      </p:sp>
      <p:sp>
        <p:nvSpPr>
          <p:cNvPr id="195591" name="Text Box 7"/>
          <p:cNvSpPr txBox="1">
            <a:spLocks noChangeArrowheads="1"/>
          </p:cNvSpPr>
          <p:nvPr/>
        </p:nvSpPr>
        <p:spPr bwMode="auto">
          <a:xfrm>
            <a:off x="3276600" y="6096000"/>
            <a:ext cx="2590800" cy="707886"/>
          </a:xfrm>
          <a:prstGeom prst="rect">
            <a:avLst/>
          </a:prstGeom>
          <a:noFill/>
          <a:ln w="9525">
            <a:noFill/>
            <a:miter lim="800000"/>
            <a:headEnd/>
            <a:tailEnd/>
          </a:ln>
        </p:spPr>
        <p:txBody>
          <a:bodyPr wrap="square">
            <a:spAutoFit/>
          </a:bodyPr>
          <a:lstStyle/>
          <a:p>
            <a:pPr algn="ctr"/>
            <a:r>
              <a:rPr lang="en-US" sz="2000" dirty="0">
                <a:latin typeface="Arial" pitchFamily="34" charset="0"/>
                <a:cs typeface="Arial" pitchFamily="34" charset="0"/>
              </a:rPr>
              <a:t>©MMXIII</a:t>
            </a:r>
          </a:p>
          <a:p>
            <a:pPr algn="ctr"/>
            <a:r>
              <a:rPr lang="en-US" sz="2000" dirty="0">
                <a:latin typeface="Arial" pitchFamily="34" charset="0"/>
                <a:cs typeface="Arial" pitchFamily="34" charset="0"/>
              </a:rPr>
              <a:t>CEV Multimedia, Ltd.</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 - &amp;quot;Objectives&amp;quot;&quot;/&gt;&lt;property id=&quot;20307&quot; value=&quot;269&quot;/&gt;&lt;/object&gt;&lt;object type=&quot;3&quot; unique_id=&quot;10006&quot;&gt;&lt;property id=&quot;20148&quot; value=&quot;5&quot;/&gt;&lt;property id=&quot;20300&quot; value=&quot;Slide 3 - &amp;quot;Financial Schemes, Frauds &amp;amp; Scams&amp;quot;&quot;/&gt;&lt;property id=&quot;20307&quot; value=&quot;270&quot;/&gt;&lt;/object&gt;&lt;object type=&quot;3&quot; unique_id=&quot;10007&quot;&gt;&lt;property id=&quot;20148&quot; value=&quot;5&quot;/&gt;&lt;property id=&quot;20300&quot; value=&quot;Slide 4 - &amp;quot;Main Menu&amp;quot;&quot;/&gt;&lt;property id=&quot;20307&quot; value=&quot;271&quot;/&gt;&lt;/object&gt;&lt;object type=&quot;3&quot; unique_id=&quot;10008&quot;&gt;&lt;property id=&quot;20148&quot; value=&quot;5&quot;/&gt;&lt;property id=&quot;20300&quot; value=&quot;Slide 5&quot;/&gt;&lt;property id=&quot;20307&quot; value=&quot;296&quot;/&gt;&lt;/object&gt;&lt;object type=&quot;3&quot; unique_id=&quot;10009&quot;&gt;&lt;property id=&quot;20148&quot; value=&quot;5&quot;/&gt;&lt;property id=&quot;20300&quot; value=&quot;Slide 6 - &amp;quot;Types of Financial Schemes&amp;quot;&quot;/&gt;&lt;property id=&quot;20307&quot; value=&quot;272&quot;/&gt;&lt;/object&gt;&lt;object type=&quot;3&quot; unique_id=&quot;10010&quot;&gt;&lt;property id=&quot;20148&quot; value=&quot;5&quot;/&gt;&lt;property id=&quot;20300&quot; value=&quot;Slide 7 - &amp;quot;Pyramid Schemes&amp;quot;&quot;/&gt;&lt;property id=&quot;20307&quot; value=&quot;273&quot;/&gt;&lt;/object&gt;&lt;object type=&quot;3&quot; unique_id=&quot;10011&quot;&gt;&lt;property id=&quot;20148&quot; value=&quot;5&quot;/&gt;&lt;property id=&quot;20300&quot; value=&quot;Slide 8 - &amp;quot;Pyramid Scheme Structure&amp;quot;&quot;/&gt;&lt;property id=&quot;20307&quot; value=&quot;274&quot;/&gt;&lt;/object&gt;&lt;object type=&quot;3&quot; unique_id=&quot;10012&quot;&gt;&lt;property id=&quot;20148&quot; value=&quot;5&quot;/&gt;&lt;property id=&quot;20300&quot; value=&quot;Slide 9 - &amp;quot;Pyramid Scheme Structure&amp;quot;&quot;/&gt;&lt;property id=&quot;20307&quot; value=&quot;297&quot;/&gt;&lt;/object&gt;&lt;object type=&quot;3&quot; unique_id=&quot;10013&quot;&gt;&lt;property id=&quot;20148&quot; value=&quot;5&quot;/&gt;&lt;property id=&quot;20300&quot; value=&quot;Slide 10 - &amp;quot;The Catch of the Pyramid Scheme&amp;quot;&quot;/&gt;&lt;property id=&quot;20307&quot; value=&quot;275&quot;/&gt;&lt;/object&gt;&lt;object type=&quot;3&quot; unique_id=&quot;10014&quot;&gt;&lt;property id=&quot;20148&quot; value=&quot;5&quot;/&gt;&lt;property id=&quot;20300&quot; value=&quot;Slide 11 - &amp;quot;Types of Pyramid Schemes&amp;quot;&quot;/&gt;&lt;property id=&quot;20307&quot; value=&quot;276&quot;/&gt;&lt;/object&gt;&lt;object type=&quot;3&quot; unique_id=&quot;10015&quot;&gt;&lt;property id=&quot;20148&quot; value=&quot;5&quot;/&gt;&lt;property id=&quot;20300&quot; value=&quot;Slide 12 - &amp;quot;Ponzi Schemes&amp;quot;&quot;/&gt;&lt;property id=&quot;20307&quot; value=&quot;277&quot;/&gt;&lt;/object&gt;&lt;object type=&quot;3&quot; unique_id=&quot;10016&quot;&gt;&lt;property id=&quot;20148&quot; value=&quot;5&quot;/&gt;&lt;property id=&quot;20300&quot; value=&quot;Slide 13 - &amp;quot;Characteristics of a Ponzi Scheme&amp;quot;&quot;/&gt;&lt;property id=&quot;20307&quot; value=&quot;278&quot;/&gt;&lt;/object&gt;&lt;object type=&quot;3&quot; unique_id=&quot;10017&quot;&gt;&lt;property id=&quot;20148&quot; value=&quot;5&quot;/&gt;&lt;property id=&quot;20300&quot; value=&quot;Slide 14 - &amp;quot;Characteristics of a Ponzi Scheme&amp;quot;&quot;/&gt;&lt;property id=&quot;20307&quot; value=&quot;279&quot;/&gt;&lt;/object&gt;&lt;object type=&quot;3&quot; unique_id=&quot;10018&quot;&gt;&lt;property id=&quot;20148&quot; value=&quot;5&quot;/&gt;&lt;property id=&quot;20300&quot; value=&quot;Slide 15 - &amp;quot;Characteristics of a Ponzi Scheme&amp;quot;&quot;/&gt;&lt;property id=&quot;20307&quot; value=&quot;280&quot;/&gt;&lt;/object&gt;&lt;object type=&quot;3&quot; unique_id=&quot;10019&quot;&gt;&lt;property id=&quot;20148&quot; value=&quot;5&quot;/&gt;&lt;property id=&quot;20300&quot; value=&quot;Slide 16 - &amp;quot;The Catch of a &amp;#x0D;&amp;#x0A;Ponzi Scheme&amp;quot;&quot;/&gt;&lt;property id=&quot;20307&quot; value=&quot;281&quot;/&gt;&lt;/object&gt;&lt;object type=&quot;3&quot; unique_id=&quot;10020&quot;&gt;&lt;property id=&quot;20148&quot; value=&quot;5&quot;/&gt;&lt;property id=&quot;20300&quot; value=&quot;Slide 17 - &amp;quot;Chain Letter&amp;quot;&quot;/&gt;&lt;property id=&quot;20307&quot; value=&quot;282&quot;/&gt;&lt;/object&gt;&lt;object type=&quot;3&quot; unique_id=&quot;10021&quot;&gt;&lt;property id=&quot;20148&quot; value=&quot;5&quot;/&gt;&lt;property id=&quot;20300&quot; value=&quot;Slide 18 - &amp;quot;Administered Pyramid Scheme&amp;quot;&quot;/&gt;&lt;property id=&quot;20307&quot; value=&quot;284&quot;/&gt;&lt;/object&gt;&lt;object type=&quot;3&quot; unique_id=&quot;10022&quot;&gt;&lt;property id=&quot;20148&quot; value=&quot;5&quot;/&gt;&lt;property id=&quot;20300&quot; value=&quot;Slide 19 - &amp;quot;Administered Pyramid Scheme&amp;quot;&quot;/&gt;&lt;property id=&quot;20307&quot; value=&quot;285&quot;/&gt;&lt;/object&gt;&lt;object type=&quot;3&quot; unique_id=&quot;10023&quot;&gt;&lt;property id=&quot;20148&quot; value=&quot;5&quot;/&gt;&lt;property id=&quot;20300&quot; value=&quot;Slide 20 - &amp;quot;Elevator Schemes&amp;quot;&quot;/&gt;&lt;property id=&quot;20307&quot; value=&quot;286&quot;/&gt;&lt;/object&gt;&lt;object type=&quot;3&quot; unique_id=&quot;10024&quot;&gt;&lt;property id=&quot;20148&quot; value=&quot;5&quot;/&gt;&lt;property id=&quot;20300&quot; value=&quot;Slide 21 - &amp;quot;Tips to Avoid Pyramid Schemes&amp;quot;&quot;/&gt;&lt;property id=&quot;20307&quot; value=&quot;287&quot;/&gt;&lt;/object&gt;&lt;object type=&quot;3&quot; unique_id=&quot;10025&quot;&gt;&lt;property id=&quot;20148&quot; value=&quot;5&quot;/&gt;&lt;property id=&quot;20300&quot; value=&quot;Slide 22 - &amp;quot;Affinity Fraud&amp;quot;&quot;/&gt;&lt;property id=&quot;20307&quot; value=&quot;288&quot;/&gt;&lt;/object&gt;&lt;object type=&quot;3&quot; unique_id=&quot;10026&quot;&gt;&lt;property id=&quot;20148&quot; value=&quot;5&quot;/&gt;&lt;property id=&quot;20300&quot; value=&quot;Slide 23 - &amp;quot;Affinity Fraud&amp;quot;&quot;/&gt;&lt;property id=&quot;20307&quot; value=&quot;290&quot;/&gt;&lt;/object&gt;&lt;object type=&quot;3&quot; unique_id=&quot;10027&quot;&gt;&lt;property id=&quot;20148&quot; value=&quot;5&quot;/&gt;&lt;property id=&quot;20300&quot; value=&quot;Slide 24 - &amp;quot;Targeted Groups &amp;quot;&quot;/&gt;&lt;property id=&quot;20307&quot; value=&quot;289&quot;/&gt;&lt;/object&gt;&lt;object type=&quot;3&quot; unique_id=&quot;10028&quot;&gt;&lt;property id=&quot;20148&quot; value=&quot;5&quot;/&gt;&lt;property id=&quot;20300&quot; value=&quot;Slide 25 - &amp;quot;Affinity Fraud Example&amp;quot;&quot;/&gt;&lt;property id=&quot;20307&quot; value=&quot;291&quot;/&gt;&lt;/object&gt;&lt;object type=&quot;3&quot; unique_id=&quot;10029&quot;&gt;&lt;property id=&quot;20148&quot; value=&quot;5&quot;/&gt;&lt;property id=&quot;20300&quot; value=&quot;Slide 26 - &amp;quot;Affinity Fraud Example&amp;quot;&quot;/&gt;&lt;property id=&quot;20307&quot; value=&quot;292&quot;/&gt;&lt;/object&gt;&lt;object type=&quot;3&quot; unique_id=&quot;10030&quot;&gt;&lt;property id=&quot;20148&quot; value=&quot;5&quot;/&gt;&lt;property id=&quot;20300&quot; value=&quot;Slide 27 - &amp;quot;Tips to Avoiding Affinity Fraud&amp;quot;&quot;/&gt;&lt;property id=&quot;20307&quot; value=&quot;293&quot;/&gt;&lt;/object&gt;&lt;object type=&quot;3&quot; unique_id=&quot;10031&quot;&gt;&lt;property id=&quot;20148&quot; value=&quot;5&quot;/&gt;&lt;property id=&quot;20300&quot; value=&quot;Slide 28 - &amp;quot;Identity Theft&amp;quot;&quot;/&gt;&lt;property id=&quot;20307&quot; value=&quot;294&quot;/&gt;&lt;/object&gt;&lt;object type=&quot;3&quot; unique_id=&quot;10032&quot;&gt;&lt;property id=&quot;20148&quot; value=&quot;5&quot;/&gt;&lt;property id=&quot;20300&quot; value=&quot;Slide 29 - &amp;quot;Identity Theft&amp;quot;&quot;/&gt;&lt;property id=&quot;20307&quot; value=&quot;257&quot;/&gt;&lt;/object&gt;&lt;object type=&quot;3&quot; unique_id=&quot;10033&quot;&gt;&lt;property id=&quot;20148&quot; value=&quot;5&quot;/&gt;&lt;property id=&quot;20300&quot; value=&quot;Slide 30 - &amp;quot;Tips to Avoid Identity Theft&amp;quot;&quot;/&gt;&lt;property id=&quot;20307&quot; value=&quot;258&quot;/&gt;&lt;/object&gt;&lt;object type=&quot;3&quot; unique_id=&quot;10034&quot;&gt;&lt;property id=&quot;20148&quot; value=&quot;5&quot;/&gt;&lt;property id=&quot;20300&quot; value=&quot;Slide 31&quot;/&gt;&lt;property id=&quot;20307&quot; value=&quot;340&quot;/&gt;&lt;/object&gt;&lt;object type=&quot;3&quot; unique_id=&quot;10035&quot;&gt;&lt;property id=&quot;20148&quot; value=&quot;5&quot;/&gt;&lt;property id=&quot;20300&quot; value=&quot;Slide 32 - &amp;quot;Schemes Assessment&amp;quot;&quot;/&gt;&lt;property id=&quot;20307&quot; value=&quot;341&quot;/&gt;&lt;/object&gt;&lt;object type=&quot;3&quot; unique_id=&quot;10036&quot;&gt;&lt;property id=&quot;20148&quot; value=&quot;5&quot;/&gt;&lt;property id=&quot;20300&quot; value=&quot;Slide 37&quot;/&gt;&lt;property id=&quot;20307&quot; value=&quot;298&quot;/&gt;&lt;/object&gt;&lt;object type=&quot;3&quot; unique_id=&quot;10037&quot;&gt;&lt;property id=&quot;20148&quot; value=&quot;5&quot;/&gt;&lt;property id=&quot;20300&quot; value=&quot;Slide 38 - &amp;quot;Types of Financial Frauds&amp;quot;&quot;/&gt;&lt;property id=&quot;20307&quot; value=&quot;259&quot;/&gt;&lt;/object&gt;&lt;object type=&quot;3&quot; unique_id=&quot;10038&quot;&gt;&lt;property id=&quot;20148&quot; value=&quot;5&quot;/&gt;&lt;property id=&quot;20300&quot; value=&quot;Slide 39 - &amp;quot;4-1-9 Frauds &amp;#x0D;&amp;#x0A;(Nigerian Letter)&amp;quot;&quot;/&gt;&lt;property id=&quot;20307&quot; value=&quot;260&quot;/&gt;&lt;/object&gt;&lt;object type=&quot;3&quot; unique_id=&quot;10039&quot;&gt;&lt;property id=&quot;20148&quot; value=&quot;5&quot;/&gt;&lt;property id=&quot;20300&quot; value=&quot;Slide 40 - &amp;quot;4-1-9 Frauds &amp;#x0D;&amp;#x0A;(Nigerian Letter)&amp;quot;&quot;/&gt;&lt;property id=&quot;20307&quot; value=&quot;261&quot;/&gt;&lt;/object&gt;&lt;object type=&quot;3&quot; unique_id=&quot;10040&quot;&gt;&lt;property id=&quot;20148&quot; value=&quot;5&quot;/&gt;&lt;property id=&quot;20300&quot; value=&quot;Slide 41 - &amp;quot;Tips to Avoid &amp;#x0D;&amp;#x0A;4-1-9 Frauds&amp;quot;&quot;/&gt;&lt;property id=&quot;20307&quot; value=&quot;262&quot;/&gt;&lt;/object&gt;&lt;object type=&quot;3&quot; unique_id=&quot;10041&quot;&gt;&lt;property id=&quot;20148&quot; value=&quot;5&quot;/&gt;&lt;property id=&quot;20300&quot; value=&quot;Slide 42 - &amp;quot;Bank Fraud&amp;quot;&quot;/&gt;&lt;property id=&quot;20307&quot; value=&quot;263&quot;/&gt;&lt;/object&gt;&lt;object type=&quot;3&quot; unique_id=&quot;10042&quot;&gt;&lt;property id=&quot;20148&quot; value=&quot;5&quot;/&gt;&lt;property id=&quot;20300&quot; value=&quot;Slide 43 - &amp;quot;Types of Bank Fraud&amp;quot;&quot;/&gt;&lt;property id=&quot;20307&quot; value=&quot;264&quot;/&gt;&lt;/object&gt;&lt;object type=&quot;3&quot; unique_id=&quot;10043&quot;&gt;&lt;property id=&quot;20148&quot; value=&quot;5&quot;/&gt;&lt;property id=&quot;20300&quot; value=&quot;Slide 44 - &amp;quot;Forgery&amp;quot;&quot;/&gt;&lt;property id=&quot;20307&quot; value=&quot;265&quot;/&gt;&lt;/object&gt;&lt;object type=&quot;3&quot; unique_id=&quot;10044&quot;&gt;&lt;property id=&quot;20148&quot; value=&quot;5&quot;/&gt;&lt;property id=&quot;20300&quot; value=&quot;Slide 45 - &amp;quot;Check Kiting&amp;quot;&quot;/&gt;&lt;property id=&quot;20307&quot; value=&quot;266&quot;/&gt;&lt;/object&gt;&lt;object type=&quot;3&quot; unique_id=&quot;10045&quot;&gt;&lt;property id=&quot;20148&quot; value=&quot;5&quot;/&gt;&lt;property id=&quot;20300&quot; value=&quot;Slide 46 - &amp;quot;How Check Manufacturers Guard Against Fraud&amp;quot;&quot;/&gt;&lt;property id=&quot;20307&quot; value=&quot;267&quot;/&gt;&lt;/object&gt;&lt;object type=&quot;3&quot; unique_id=&quot;10046&quot;&gt;&lt;property id=&quot;20148&quot; value=&quot;5&quot;/&gt;&lt;property id=&quot;20300&quot; value=&quot;Slide 47 - &amp;quot;How Check Manufacturers Guard Against Fraud&amp;quot;&quot;/&gt;&lt;property id=&quot;20307&quot; value=&quot;268&quot;/&gt;&lt;/object&gt;&lt;object type=&quot;3&quot; unique_id=&quot;10047&quot;&gt;&lt;property id=&quot;20148&quot; value=&quot;5&quot;/&gt;&lt;property id=&quot;20300&quot; value=&quot;Slide 48 - &amp;quot;Phishing&amp;quot;&quot;/&gt;&lt;property id=&quot;20307&quot; value=&quot;299&quot;/&gt;&lt;/object&gt;&lt;object type=&quot;3&quot; unique_id=&quot;10048&quot;&gt;&lt;property id=&quot;20148&quot; value=&quot;5&quot;/&gt;&lt;property id=&quot;20300&quot; value=&quot;Slide 49 - &amp;quot;Credit Card Fraud&amp;quot;&quot;/&gt;&lt;property id=&quot;20307&quot; value=&quot;300&quot;/&gt;&lt;/object&gt;&lt;object type=&quot;3&quot; unique_id=&quot;10049&quot;&gt;&lt;property id=&quot;20148&quot; value=&quot;5&quot;/&gt;&lt;property id=&quot;20300&quot; value=&quot;Slide 50 - &amp;quot;Types of Credit&amp;#x0D;&amp;#x0A; Card Fraud&amp;quot;&quot;/&gt;&lt;property id=&quot;20307&quot; value=&quot;301&quot;/&gt;&lt;/object&gt;&lt;object type=&quot;3&quot; unique_id=&quot;10050&quot;&gt;&lt;property id=&quot;20148&quot; value=&quot;5&quot;/&gt;&lt;property id=&quot;20300&quot; value=&quot;Slide 51 - &amp;quot;Stolen Card Fraud&amp;quot;&quot;/&gt;&lt;property id=&quot;20307&quot; value=&quot;302&quot;/&gt;&lt;/object&gt;&lt;object type=&quot;3&quot; unique_id=&quot;10051&quot;&gt;&lt;property id=&quot;20148&quot; value=&quot;5&quot;/&gt;&lt;property id=&quot;20300&quot; value=&quot;Slide 52 - &amp;quot;Credit Card &amp;#x0D;&amp;#x0A;Mail Order Fraud&amp;quot;&quot;/&gt;&lt;property id=&quot;20307&quot; value=&quot;303&quot;/&gt;&lt;/object&gt;&lt;object type=&quot;3&quot; unique_id=&quot;10052&quot;&gt;&lt;property id=&quot;20148&quot; value=&quot;5&quot;/&gt;&lt;property id=&quot;20300&quot; value=&quot;Slide 53 - &amp;quot;Skimming&amp;quot;&quot;/&gt;&lt;property id=&quot;20307&quot; value=&quot;304&quot;/&gt;&lt;/object&gt;&lt;object type=&quot;3&quot; unique_id=&quot;10053&quot;&gt;&lt;property id=&quot;20148&quot; value=&quot;5&quot;/&gt;&lt;property id=&quot;20300&quot; value=&quot;Slide 54 - &amp;quot;Tips to Avoid &amp;#x0D;&amp;#x0A;Credit Card Fraud&amp;quot;&quot;/&gt;&lt;property id=&quot;20307&quot; value=&quot;305&quot;/&gt;&lt;/object&gt;&lt;object type=&quot;3&quot; unique_id=&quot;10054&quot;&gt;&lt;property id=&quot;20148&quot; value=&quot;5&quot;/&gt;&lt;property id=&quot;20300&quot; value=&quot;Slide 55 - &amp;quot;Utilities Fraud&amp;quot;&quot;/&gt;&lt;property id=&quot;20307&quot; value=&quot;306&quot;/&gt;&lt;/object&gt;&lt;object type=&quot;3&quot; unique_id=&quot;10055&quot;&gt;&lt;property id=&quot;20148&quot; value=&quot;5&quot;/&gt;&lt;property id=&quot;20300&quot; value=&quot;Slide 56 - &amp;quot;Government Documents Fraud&amp;quot;&quot;/&gt;&lt;property id=&quot;20307&quot; value=&quot;307&quot;/&gt;&lt;/object&gt;&lt;object type=&quot;3&quot; unique_id=&quot;10056&quot;&gt;&lt;property id=&quot;20148&quot; value=&quot;5&quot;/&gt;&lt;property id=&quot;20300&quot; value=&quot;Slide 57 - &amp;quot;Insurance Fraud&amp;quot;&quot;/&gt;&lt;property id=&quot;20307&quot; value=&quot;308&quot;/&gt;&lt;/object&gt;&lt;object type=&quot;3&quot; unique_id=&quot;10057&quot;&gt;&lt;property id=&quot;20148&quot; value=&quot;5&quot;/&gt;&lt;property id=&quot;20300&quot; value=&quot;Slide 58 - &amp;quot;Types of Insurance Fraud&amp;quot;&quot;/&gt;&lt;property id=&quot;20307&quot; value=&quot;309&quot;/&gt;&lt;/object&gt;&lt;object type=&quot;3&quot; unique_id=&quot;10058&quot;&gt;&lt;property id=&quot;20148&quot; value=&quot;5&quot;/&gt;&lt;property id=&quot;20300&quot; value=&quot;Slide 59 - &amp;quot;Telemarketing Fraud&amp;quot;&quot;/&gt;&lt;property id=&quot;20307&quot; value=&quot;310&quot;/&gt;&lt;/object&gt;&lt;object type=&quot;3&quot; unique_id=&quot;10059&quot;&gt;&lt;property id=&quot;20148&quot; value=&quot;5&quot;/&gt;&lt;property id=&quot;20300&quot; value=&quot;Slide 60 - &amp;quot;Tips for Avoiding Telemarketing Fraud&amp;quot;&quot;/&gt;&lt;property id=&quot;20307&quot; value=&quot;311&quot;/&gt;&lt;/object&gt;&lt;object type=&quot;3&quot; unique_id=&quot;10060&quot;&gt;&lt;property id=&quot;20148&quot; value=&quot;5&quot;/&gt;&lt;property id=&quot;20300&quot; value=&quot;Slide 61&quot;/&gt;&lt;property id=&quot;20307&quot; value=&quot;342&quot;/&gt;&lt;/object&gt;&lt;object type=&quot;3&quot; unique_id=&quot;10061&quot;&gt;&lt;property id=&quot;20148&quot; value=&quot;5&quot;/&gt;&lt;property id=&quot;20300&quot; value=&quot;Slide 62 - &amp;quot;Frauds Assessment&amp;quot;&quot;/&gt;&lt;property id=&quot;20307&quot; value=&quot;343&quot;/&gt;&lt;/object&gt;&lt;object type=&quot;3&quot; unique_id=&quot;10062&quot;&gt;&lt;property id=&quot;20148&quot; value=&quot;5&quot;/&gt;&lt;property id=&quot;20300&quot; value=&quot;Slide 66&quot;/&gt;&lt;property id=&quot;20307&quot; value=&quot;335&quot;/&gt;&lt;/object&gt;&lt;object type=&quot;3&quot; unique_id=&quot;10063&quot;&gt;&lt;property id=&quot;20148&quot; value=&quot;5&quot;/&gt;&lt;property id=&quot;20300&quot; value=&quot;Slide 67 - &amp;quot;Types of &amp;#x0D;&amp;#x0A;Financial Scams&amp;quot;&quot;/&gt;&lt;property id=&quot;20307&quot; value=&quot;312&quot;/&gt;&lt;/object&gt;&lt;object type=&quot;3&quot; unique_id=&quot;10064&quot;&gt;&lt;property id=&quot;20148&quot; value=&quot;5&quot;/&gt;&lt;property id=&quot;20300&quot; value=&quot;Slide 68 - &amp;quot;Credit Repair Scams&amp;quot;&quot;/&gt;&lt;property id=&quot;20307&quot; value=&quot;313&quot;/&gt;&lt;/object&gt;&lt;object type=&quot;3&quot; unique_id=&quot;10065&quot;&gt;&lt;property id=&quot;20148&quot; value=&quot;5&quot;/&gt;&lt;property id=&quot;20300&quot; value=&quot;Slide 69 - &amp;quot;Prizes &amp;amp; Lotteries&amp;quot;&quot;/&gt;&lt;property id=&quot;20307&quot; value=&quot;314&quot;/&gt;&lt;/object&gt;&lt;object type=&quot;3&quot; unique_id=&quot;10066&quot;&gt;&lt;property id=&quot;20148&quot; value=&quot;5&quot;/&gt;&lt;property id=&quot;20300&quot; value=&quot;Slide 70 - &amp;quot;E-mail Scams&amp;quot;&quot;/&gt;&lt;property id=&quot;20307&quot; value=&quot;315&quot;/&gt;&lt;/object&gt;&lt;object type=&quot;3&quot; unique_id=&quot;10067&quot;&gt;&lt;property id=&quot;20148&quot; value=&quot;5&quot;/&gt;&lt;property id=&quot;20300&quot; value=&quot;Slide 71 - &amp;quot;Employment Scams&amp;quot;&quot;/&gt;&lt;property id=&quot;20307&quot; value=&quot;316&quot;/&gt;&lt;/object&gt;&lt;object type=&quot;3&quot; unique_id=&quot;10068&quot;&gt;&lt;property id=&quot;20148&quot; value=&quot;5&quot;/&gt;&lt;property id=&quot;20300&quot; value=&quot;Slide 72 - &amp;quot;Door-to-Door Scams&amp;quot;&quot;/&gt;&lt;property id=&quot;20307&quot; value=&quot;317&quot;/&gt;&lt;/object&gt;&lt;object type=&quot;3&quot; unique_id=&quot;10069&quot;&gt;&lt;property id=&quot;20148&quot; value=&quot;5&quot;/&gt;&lt;property id=&quot;20300&quot; value=&quot;Slide 73 - &amp;quot;Tips to Avoid Scams&amp;quot;&quot;/&gt;&lt;property id=&quot;20307&quot; value=&quot;318&quot;/&gt;&lt;/object&gt;&lt;object type=&quot;3&quot; unique_id=&quot;10070&quot;&gt;&lt;property id=&quot;20148&quot; value=&quot;5&quot;/&gt;&lt;property id=&quot;20300&quot; value=&quot;Slide 74 - &amp;quot;General Safety &amp;#x0D;&amp;#x0A;Tips to Follow&amp;quot;&quot;/&gt;&lt;property id=&quot;20307&quot; value=&quot;319&quot;/&gt;&lt;/object&gt;&lt;object type=&quot;3&quot; unique_id=&quot;10071&quot;&gt;&lt;property id=&quot;20148&quot; value=&quot;5&quot;/&gt;&lt;property id=&quot;20300&quot; value=&quot;Slide 75 - &amp;quot;Financial Schemes, Frauds &amp;amp; Scams&amp;quot;&quot;/&gt;&lt;property id=&quot;20307&quot; value=&quot;320&quot;/&gt;&lt;/object&gt;&lt;object type=&quot;3&quot; unique_id=&quot;10072&quot;&gt;&lt;property id=&quot;20148&quot; value=&quot;5&quot;/&gt;&lt;property id=&quot;20300&quot; value=&quot;Slide 76&quot;/&gt;&lt;property id=&quot;20307&quot; value=&quot;344&quot;/&gt;&lt;/object&gt;&lt;object type=&quot;3&quot; unique_id=&quot;10073&quot;&gt;&lt;property id=&quot;20148&quot; value=&quot;5&quot;/&gt;&lt;property id=&quot;20300&quot; value=&quot;Slide 77 - &amp;quot;Scams Assessment&amp;quot;&quot;/&gt;&lt;property id=&quot;20307&quot; value=&quot;345&quot;/&gt;&lt;/object&gt;&lt;object type=&quot;3&quot; unique_id=&quot;10074&quot;&gt;&lt;property id=&quot;20148&quot; value=&quot;5&quot;/&gt;&lt;property id=&quot;20300&quot; value=&quot;Slide 78 - &amp;quot;Final Assessment&amp;quot;&quot;/&gt;&lt;property id=&quot;20307&quot; value=&quot;339&quot;/&gt;&lt;/object&gt;&lt;object type=&quot;3&quot; unique_id=&quot;10075&quot;&gt;&lt;property id=&quot;20148&quot; value=&quot;5&quot;/&gt;&lt;property id=&quot;20300&quot; value=&quot;Slide 79 - &amp;quot;Final Assessment&amp;quot;&quot;/&gt;&lt;property id=&quot;20307&quot; value=&quot;321&quot;/&gt;&lt;/object&gt;&lt;object type=&quot;3&quot; unique_id=&quot;10076&quot;&gt;&lt;property id=&quot;20148&quot; value=&quot;5&quot;/&gt;&lt;property id=&quot;20300&quot; value=&quot;Slide 80 - &amp;quot;Final Assessment&amp;quot;&quot;/&gt;&lt;property id=&quot;20307&quot; value=&quot;322&quot;/&gt;&lt;/object&gt;&lt;object type=&quot;3&quot; unique_id=&quot;10077&quot;&gt;&lt;property id=&quot;20148&quot; value=&quot;5&quot;/&gt;&lt;property id=&quot;20300&quot; value=&quot;Slide 81 - &amp;quot;Final Assessment&amp;quot;&quot;/&gt;&lt;property id=&quot;20307&quot; value=&quot;337&quot;/&gt;&lt;/object&gt;&lt;object type=&quot;3&quot; unique_id=&quot;10078&quot;&gt;&lt;property id=&quot;20148&quot; value=&quot;5&quot;/&gt;&lt;property id=&quot;20300&quot; value=&quot;Slide 82 - &amp;quot;Final Assessment&amp;quot;&quot;/&gt;&lt;property id=&quot;20307&quot; value=&quot;338&quot;/&gt;&lt;/object&gt;&lt;object type=&quot;3&quot; unique_id=&quot;10079&quot;&gt;&lt;property id=&quot;20148&quot; value=&quot;5&quot;/&gt;&lt;property id=&quot;20300&quot; value=&quot;Slide 83 - &amp;quot;Resources&amp;quot;&quot;/&gt;&lt;property id=&quot;20307&quot; value=&quot;323&quot;/&gt;&lt;/object&gt;&lt;object type=&quot;3&quot; unique_id=&quot;10080&quot;&gt;&lt;property id=&quot;20148&quot; value=&quot;5&quot;/&gt;&lt;property id=&quot;20300&quot; value=&quot;Slide 84 - &amp;quot;Resources&amp;quot;&quot;/&gt;&lt;property id=&quot;20307&quot; value=&quot;336&quot;/&gt;&lt;/object&gt;&lt;object type=&quot;3&quot; unique_id=&quot;10081&quot;&gt;&lt;property id=&quot;20148&quot; value=&quot;5&quot;/&gt;&lt;property id=&quot;20300&quot; value=&quot;Slide 85 - &amp;quot;Acknowledgements&amp;quot;&quot;/&gt;&lt;property id=&quot;20307&quot; value=&quot;295&quot;/&gt;&lt;/object&gt;&lt;object type=&quot;3&quot; unique_id=&quot;11292&quot;&gt;&lt;property id=&quot;20148&quot; value=&quot;5&quot;/&gt;&lt;property id=&quot;20300&quot; value=&quot;Slide 33 - &amp;quot;Schemes Assessment&amp;quot;&quot;/&gt;&lt;property id=&quot;20307&quot; value=&quot;347&quot;/&gt;&lt;/object&gt;&lt;object type=&quot;3&quot; unique_id=&quot;11293&quot;&gt;&lt;property id=&quot;20148&quot; value=&quot;5&quot;/&gt;&lt;property id=&quot;20300&quot; value=&quot;Slide 34 - &amp;quot;Schemes Assessment&amp;quot;&quot;/&gt;&lt;property id=&quot;20307&quot; value=&quot;346&quot;/&gt;&lt;/object&gt;&lt;object type=&quot;3&quot; unique_id=&quot;11294&quot;&gt;&lt;property id=&quot;20148&quot; value=&quot;5&quot;/&gt;&lt;property id=&quot;20300&quot; value=&quot;Slide 35 - &amp;quot;Schemes Assessment&amp;quot;&quot;/&gt;&lt;property id=&quot;20307&quot; value=&quot;348&quot;/&gt;&lt;/object&gt;&lt;object type=&quot;3&quot; unique_id=&quot;11295&quot;&gt;&lt;property id=&quot;20148&quot; value=&quot;5&quot;/&gt;&lt;property id=&quot;20300&quot; value=&quot;Slide 36 - &amp;quot;Schemes Assessment&amp;quot;&quot;/&gt;&lt;property id=&quot;20307&quot; value=&quot;349&quot;/&gt;&lt;/object&gt;&lt;object type=&quot;3&quot; unique_id=&quot;11548&quot;&gt;&lt;property id=&quot;20148&quot; value=&quot;5&quot;/&gt;&lt;property id=&quot;20300&quot; value=&quot;Slide 63 - &amp;quot;Frauds Assessment&amp;quot;&quot;/&gt;&lt;property id=&quot;20307&quot; value=&quot;350&quot;/&gt;&lt;/object&gt;&lt;object type=&quot;3&quot; unique_id=&quot;11549&quot;&gt;&lt;property id=&quot;20148&quot; value=&quot;5&quot;/&gt;&lt;property id=&quot;20300&quot; value=&quot;Slide 64 - &amp;quot;Frauds Assessment&amp;quot;&quot;/&gt;&lt;property id=&quot;20307&quot; value=&quot;351&quot;/&gt;&lt;/object&gt;&lt;object type=&quot;3&quot; unique_id=&quot;11550&quot;&gt;&lt;property id=&quot;20148&quot; value=&quot;5&quot;/&gt;&lt;property id=&quot;20300&quot; value=&quot;Slide 65 - &amp;quot;Frauds Assessment&amp;quot;&quot;/&gt;&lt;property id=&quot;20307&quot; value=&quot;352&quot;/&gt;&lt;/object&gt;&lt;/object&gt;&lt;/object&gt;&lt;/database&gt;"/>
  <p:tag name="SECTOMILLISECCONVERTED" val="1"/>
  <p:tag name="ISPRING_SCORM_RATE_SLIDES" val="1"/>
  <p:tag name="ISPRING_SCORM_PASSING_SCORE" val="100.000000"/>
  <p:tag name="ISPRING_ULTRA_SCORM_COURSE_ID" val="939CF3AD-BAD0-43D3-86EA-19DC0E716B0F"/>
  <p:tag name="ISPRING_FIRST_PUBLISH" val="1"/>
  <p:tag name="ISPRING_PRESENTER_PHOTO_0" val="png|iVBORw0KGgoAAAANSUhEUgAAAH4AAAA3CAYAAADKdP4sAAAAAXNSR0IArs4c6QAAAARnQU1BAACx&#10;jwv8YQUAAAAJcEhZcwAADsQAAA7EAZUrDhsAAB1NSURBVHhe7XwJVFRXtnZFqSoH1OCQqNFEbefZ&#10;gCII3Lq3oMABWw1EIwIK1MBQzMhMMckoIihQVRRFMVPMsyAqTpk7wXSS7nS/9dJ5/fdbr7vfn/5X&#10;p/O60yvp7H+fy5VGLRAQfJ3hW+tb995zzt733L332eecqlvFGy9UH7kLUlspv4xeJv5cN51/4Zak&#10;Lr1TFM1V/4jvK9I6KLuCN1zgwh1nyLspgZL3D0J6JxPKVU8Myqr5/ED9NoGs1NVMXioXSEuT+DLt&#10;Bb5MrRZI1eUCmbrcTKbR8qWay8gcgUybYCZV+wvkWjezoNJ9Qv+yNTyZZg6nzSSwvTW2cxRKNdNH&#10;f6RCy7A3DLy0SBCgPyCUFptuO5JBFY5mPmorVm6KYOZbuIfoNXm/YWLf0CazpBqKE3s8UjpFccTh&#10;qe0iSOuk4Vw3A6o+aitXPTaUBUKhQs/wFWUZfEXpLb6s9A94BEFQJQiCa0AQUgt8PJpmLbYhxHbK&#10;KuAHlANfpvkaA+V3fLn2Dl+uK0ae5gcYtuCdnhm6IY/Hl2t+xQ+tB36gYRpZAYKwRjCTlsh5AZfN&#10;sT9fCkLqQIB1Y1JZDXyF7luBvGQd190ngkCm2SjwL2PtY/J+IxnZAnxpSRon+ngkt9FXsq87QUo7&#10;DZm9YkhpE32qGqDMuGqTEPhp1/MV+mx8yH8nRuITB6Oz+dhJNBJx4MRJ5OSlqEM/pIsEBAkQUhZY&#10;+QuhTKtk7y3T3mOdIyP3mS5qQICBKJBrPuepBsz4floP4vihvppqf59Yj7bAgKlnDfWEwCxZy9p2&#10;zPtiXQBrjz/wvMtncaJjI6bLzkLVJvom744L5A5IoOi9Q8TxzVz1o/DKewGdq8a08pUwtA6EgeUg&#10;lGuml5hBhBGN5AF7SRewbBBTn+m2U80wzCx+6gxyX4FUc0+gxExGgmIskv4GYPD6aXcSuckCs8Zm&#10;gb/+H0SfyfuMoJAEh1Ttx4k+HqktjptSO+me5HZRRXI7nZd1TRKv6mBe5qofAI7I0+jo/56FxpgV&#10;oEOH4A0V2qfDEBz5Mk0j6cdshWZwbnAVzPEvnX4G6WGWv+7vvDMFS3DuthFiymX7YypIRpL0V6ru&#10;Zg03SQikxUZhaK1p/SOJthDK1B/weDA8HU4ZBArtpdlhdTBHaUCDaB810HgYcJ86jty1qbYPkxiA&#10;c/xc/9LBeWHVYB6km34GIiONgCm3mtwbDdw+O6wWZqPzZ6MdRmcpzA6uBFzI2hG5iYKvKN46K0D/&#10;7Wy0k2n994n3CakGssDjRMeH6AbHBWl9TqtVXdTOc70SOr6VEmHxA5EjlGsN5lGNaIgyMEdHmQeO&#10;g2w7HcwLqYB54bVgHlEPc9Fgc0MqYS4GD0tyHloD5uF1bD1pNy+0EsyVelb2AX1Yd9/xWDdoEVUL&#10;z4boH0uL0HJYGF4xaVogF0VUYd9wBPuWbscdx4uzA8u/NsdMMBefcSya4/NioNxmjThBCP1Kmohd&#10;TOn9J7Ws7WbJ1V2c2Pig6rCcE98s+nVKp/hrTO+Q9/p+SGwVGblqFpiuUs2jm4acoUTHP5bo7OBy&#10;mBeJjg6tBozY32BUGmfJS2P5Cs0JEplmQYX7CGfidgm3cUfNZFoFBlfmLIWuGdt/PCdQ93fziDqY&#10;F2WEeRE1GDwGVh9OLazjn1WWDS6NNcLzERVjMxKdho63CC772iJY/wRE+ci6f+Cisp/cX+invjgv&#10;quHR7PAIy2AuBuxMmdqFyI0bZ0p2YGb9lrW5Sb0c0c5zleXf4By/kZMcH+KaHfemXnGCpA4xJLbR&#10;kHFNAkkt9GtcNdk/7puPkW4RVmFyND1MC+TCKHQYjlpMU00zpTrJuFeZI+GnXS0IKHObFVB2EefY&#10;d+cF6b+ySOrGyC5lF3eLwwyDa1TNsCqmekyuSWwADJLf8dzyN/D8ClcTvU9CspNh+3ey2GJ2oP7z&#10;BeFVMD+4DKkfhWWwAO2BKfl9Vm6cwCzRsuBsAytvWi8h6o5pglk4BXNi40eckYlO73eGuGYGEtrE&#10;EN/CfB3dSq3iqnmYrt9ZEtsIi8PKkYYxuSQcj3EkMxg+nOlbSqaLqQMafXZ4jb9AoY4gly9EVQxu&#10;zWiHTar6Mbn1XCssCTP8htUxxcA5P3hhbBMsQtssJNPJKCT1FtENuMIveZUTHRs+xbvm48BZRKYa&#10;E/ruc1FUNTq//E88z0uLOMnxI9oo6kvpcYLYRhpUXU4Q00TjynAIM33U4ufQ6cvPVsOyqKoxuTyq&#10;EpYltsDcQH0Pz11lzqmYNqyOrRm0vtADlpnNY9I6rwteiKr8jMdzF3CiUwdKZTY/qOyTZXGNw9OK&#10;SWLdsjgcvUG6XxEZTnpUzFFoOpYmtIytkzCxlSwwJ/7patRdW5xC6T/Ft4ohpoGGtF4JCYAirpq3&#10;QKmrWJPaMZQ2Y8cgSamqFpin1A/yNqum3sAmsCGpftBJcw1EFzvHpFPJVcAgmR7HIwS+atdlCc3w&#10;YmwNrIyuHpUvoo1eSGrDlfdj9tnexZbPna2Dl2JrTeoZYhWsSmomo/7XPEsZn5McPyIaxaL4Dic4&#10;28hANDo+uUcCMfWUO1uJCpdFVny2Ka0F1ifWjclNKiOsiDMC71SBLSv7FLDzXNOgW/VdOFx6dUy6&#10;Vd2GtQm1n3Ji0wILpe76hvQOWBtfg6wdlRtSWsi081sc9aOueeYHarvXP0bX+oQ6WJPSBrPlJT/l&#10;xCaGiDo6OemKM0Qa0fHNYogyMn8/W0WtYCuPX1q/Jq7m2x3nmmFrasOo3JZqhB3ZnbAoWPcWK/eU&#10;YJPbNihvexe8a2+OSWnT62CV2fzF0rByzYsxVcU48ibEVUlNJRb+unDutqbhfXnnqgS0RVoTbE6u&#10;RxpNckuKETZm4gJVpjWtz6twz6rERtia1mhSfoj1sC2nG54LNwxwUhNHeC1zM65dAhH1DLBHI/0e&#10;V8WbiVuu7VkdsCenFayyWkblnuwW2JXXB3MU2gRO9KlAXNg9mDDwEYR3vQ0Rj2P3OxDe/zFEXEPi&#10;kZyPh6Rt9OufwYakunvcbUfFouCyMsuLV+Hlc02wawzuPt+Jab/mjzzL6AWc6DAWh+ivWOX3jqnD&#10;KrsVSBbmn75k8pPVxyLMKFkYWsN8EdngCBgAkNDtDOF1dAFXzcM9ovvegj6g8jvA/kL7qCTz6M7c&#10;buCdLnLlRJ8KjhuuDxo++R1ceueXUPD2L+HiW7+AfOSFNz+GvDceJCkjdaQNaUtkLr/7CRT97BMo&#10;Zvkr9rwIy4b0cbpQtmDwN+iI5lvcbUfH0fRlG1Ia/+JQ2AOYjUblvvNtsPfydZgXoE3hJIfgeclm&#10;WyaxdadJOUJbpH3JACyLMJRzUhNHSI3IObpVAmHodMJYHPGh1aLhOQP3iScZ9Q1wKb4CkqKeUXlQ&#10;0wcvZ3cA70S+NSf6VLAl2TgoUV8Hm5w2sMxohh2YHrekNLBbuA2J9Q+sQcg1Kd+S3MC2I+2JnCi/&#10;E1zwGY7gWsCjcgCkDXcgrOMtSLz6PmTd+ZANjpp//wM6q/3xjkcsVpbHi0tvg+OlLhAXjk4XTT9s&#10;Tmn4gmejeo4T5a2IqrjqrLtlsj0hg3TRXIVdGS1f8g5nL+fEJo6gKjorusMZQqoZCK8XA47+vwU0&#10;UEu5at6CoNJj+8tuwTH9NTiiuzoq3Stu4JapE3ju5y050aeDM8WDPJ9SwPkVWUQyzggWD/EMd2Q5&#10;op60J3JeD5GUYduZfiXs5/ALg/XwElk9K/XjcjzvJe9ZuCb6jCw6D2n74BAOClN0xbqDlW/gukif&#10;z8p5Xrazv4z2LLtmsj0hkXGtehOWhpcnsjKTRWAF81Z4kwSCqhiIaJaAsop+m6tiIZSXOh0x3MYF&#10;0i04VT0wKs/U3wYnHHm8ExedONGnAoFMPci+eGDi68knJV+qBjM/NczwLQGevBxm+paMz/EIi2Dd&#10;iQPld8EDbUNsd99+r1XegOMV14douA5e9Xdg7/mOv/FWBi7HRV+7Z9O7/6x/mNjeu/EtsM5u+y1v&#10;Rdhs7lYTR8Blaql/BfPXoBoxBFYyENnuTI45XPUQThZYulfchGBMff7Nr49KZdsbcKb1fTAPKj/L&#10;ST4VTMjxcu3Q2yuTYUQzCKSaCX3cOkuuefP52EbYmFQP9nntcAwzow8OkMDWNyAIqWi+CzKcVnyb&#10;yAg23MOp5isF2tLXeNsk5U13wbPpZyRDnORuMTkoDPThkEYJoPNZhuLI968SH+Sqh7Bd8dwrZf3/&#10;kzzwc4i+8u4DjEEmXH0PUm/cg9SBexBz7UNYE1v9QMaYbozb8fJS4ri/8v3UPTiSuybMwAo8arK4&#10;244PPmqbGYpy4PlgxsDpxgwzCJk2SCA44lxNtplkt5HU/x4Ed70H4V3vsGsLUwxFxt/8JVkUPrl9&#10;pQamIKTZGeQGBgKqxYCB8KWyzGUJVz2Mg+re9wre/xTO3fwAzt36AHLufsiuivNxlRzX9zM4gSmI&#10;bD0WhxpASN5K8S05wIlOO8bt+KF3+Kb1AxxTIC9QkHcNSR8wcIamDXbNUcSWLY+sZFfpJBMk9r/P&#10;2jbrzs8h5cYgJF17f5gZtz+EgM73YNaZy5P6Tv8B+OjoQf9aJ5CWMxBklIBUz9zlqh7ArvTGTO0n&#10;v4fKjz+Fio8+hWxc6XrifLU9tRHMA3TcIqmIfSjWwArd7+Z4pC/jxKcVE3T8ZzzZzyb+0eYTQCgv&#10;WSXw1/1NoNA90ifMJPAMyQbEfj7FsCS0HPZhEPg3vc5uP0vv/Ru7vSQDrOTj/wT7863sV9FPBP8i&#10;+5Vnypi/+5aLwacMHd/oDH5lDPs+2SM4nLs5qhcj7/o93P60wrxAdDa7+i3Cla/6oQfCazInKso+&#10;EvpeXstpmDZM2PHuDU/lO4SRIO/psW/lmurXCD5DsgGxK2aE5REVcKikF9JwCm3/7e8B7f8VT6xa&#10;w6mcPLw1zAlZrTOcLmXgjI4Bea0EMANIuOpHMFehbeYFVAPP85IJZz9EjGTW+f76z3H0+3AqnhzK&#10;AqGZv343P7AyFUdLKima+IjXPNURz8JHN48v1/4X6YPJvj1E7CebAYitMWhg76XrsDO9MZvT9mTw&#10;1DAaKTreS4uO1zuCt5b+88kaOwuu+lGcKlzNl+v+KgjQm+zso0Tn+2Pb4Goy+t8V+htks8KLVnLa&#10;xgdl1XziaKFcH4Sp0shXlP6G6BSebUfjqHtIkwk5XqqZlu/jxwO+tNjv/lw/EeLzk8z6B95a5XxO&#10;1RPhmZPF9Meny50AAwB8qyQkAG5ydaNihl+JF/ujh3G84vsAyQ8SyHvx8tL/wes3cVulEci00ei8&#10;M8jjfD/tqzN8dJ7kXXm+TJuOdZXY5nUcJb9nf0DA/sgCA4gEHbslqyajgp3vxu14sqqXqf+Gzh/A&#10;bHHjiamsHkB9E/gOHJ7BTPgB++MSU/0bjez7+2oZp+TJcOoytdajhPnmlFoMeAS/Gmc4paYf/Mx4&#10;FAikJfHsfKVAh5BRbaqzo5EscO4HAfurGXTm8F4Zz0eWB2E74nTi6If1TMbxhEQXMfxUMKoVdZYY&#10;WKOME0KZWiwIwmc19UymSO4jVf+cp1LN4FQ8GdyKRL6nq13Ao9QRvPQS8K3ZDyeLGJqrfizwAZSY&#10;Or9lH8JUh6ebk3X8VJIEqbSkhDXIBIDZopOVNaVzJLkPm4RS9ajrrgnjlUu0zkPv9Ln7JdFnx0vE&#10;Hxy/TPd6FLhMaA4x8yu2Fyj0H7Cjf5yLlinjd9jxKEt+//a1qe3dA0T9fL8Sdh3zRMjrlSzM6Rr6&#10;8mWPymX+T/OpZ91VT/gakrtKgHvUSL6//v+wCxeSmti51MSDTBWJwSJagC9X95EufNccT8CXlhQO&#10;be9GmSrJGsq/7BvysylOZPIgP3zM6nLYlN1NHcq76rCNK54ayLIW8HHVjkFwGx3/NWsUQuIQ4qjx&#10;zmn3SdqTACJzPNFB5v9/BtafcZ1wiywGya2/i44nb8MKZKV/Ync9j+jGYCBB4acefudxSpDfSj2L&#10;zj+S00PFZHdRr2X0iyf+Su4YEARq1/MDdFJ0EFmZf4Ar9D+zzidOux8Qwz+JHklSThZ12G5o6vgG&#10;Zf+IegYFcl0DHuOFCr3znIDLw18ZE+CK9zNBZDMn/xQZ3UEcX8V1Y8IQSDUhgkhcIJKAHqk3vJEE&#10;/pc8mWYx13RqkY8BkNUj8j7fz1RevOlYePEm46RSjf1z6MnAXFm2hB9QvhN3AfvJDy3RmaEY1XG4&#10;rUrGrVsKXidgdEeTrdwMaak3GuSwmb/GVhhQuhYf/pHXkh4Gto/kBxjyUd/TZXB1vkBWPPRC6mSg&#10;GjDDRXKgUKZTCqWaILRJKD5LGAZ/GC7oxr3QnjSUPS7C89eY0xeui69euMbcO99P6/DomnlnjA9z&#10;fsT3C+ev07Y5vbQup4/+bW4f/cecfuY6BkU8njtk9Ts+dvR9rwC8Z8hOx8vAvHBCS2957TJl98ol&#10;6pBbgcjD7aIo4EghFXU4T5TkeoFJO3ieynLJpbJdckQZTjlUiiSLinHMooLE2SIPJt1hv326/R77&#10;NPvVe1R7puTTt2mDqmrP/Kweyi3nCl2f20v/Fzr+HzlX6f/OvUrfzb4iKsTg8Mrpo3YWvDWxLeC/&#10;CiIqneb6VVErfCrEu3zLxS4+erHPaR2d4K1jir1KmTZPDf32KTXzmUcJ81fPUkfwrnSBM7X74Uz9&#10;AfCuOwieNQfAo2I/vKpzhmMlTuBawMCBPBqcc0TfOmVT3zhmOnzDIOkMCkTnHIBKd4B9qfZf26Q4&#10;fLE32f4/rJPs37RKsq95OcE+cXuCw7EtCQ6bXlJRE/9d4XTiXDvzfPYV+jAGwsWcK6K3s3tFf87p&#10;YwDLIPMK/f8yekQfZfaIWpEZmd20F7azS+uhf/K/kSFUDZR5VJvj8rBq8baQOrEIeTy4igkJrGZy&#10;AirpKv8K5rrCQH8sN9D/V24QQ1CDMwS3H4DQnkMQ2u0KyvZDIDe6gHeZI6DjP/copn9+spjpOlHE&#10;FLsVMfFuhSLfo5eYo0cvMk5HLlJ2RwuovQfyRdYsz9O2h7DsYC4l2p9rzzjl2Eucshz2O2Y7HGbS&#10;KXcqjfK0S6P8bVKoGGuVXY5Vop1hV7xd17Y4+zvb4u3e3hptd3tzlG3zxuh92euj7DzXhdE7lsks&#10;x/zjp6eGzC47i6xr9nuye2kfHP15Ob2ibjz/RRYGAAYB5PSLIfeamP3vnPQu+ivkf6Z104NpnXRP&#10;egdtSGujzqd00DHJ7bS/qoU6pWqljiS2ipxTOkRUYrton6qZ2pvY4bA7sRnZJbJObHGwiW9xtItv&#10;FIvimkTOsY30segGxi+6ThQd1cDkRhkZfaSR7oioY95E/jq0lv48rJb59myLBOJ79kNC/0FIuu4K&#10;iTdcIbbvEER27IegOieQGZi/yMrpX/nqmX6fMrr0tJ5OOFMm9vLS0RJPnaPVmTJms3e5ZKOPzmnr&#10;ab3Dbi8dQ3tqxT89pRV7eGkY+Um1KPhEMRPhViQ661bIRGAwhB4pZIJcL9Ay1/PU6f059ElM/Sdc&#10;cih35yz6mCSbOsIg6Wz6MGYCV1Gm6KBDBn1gH04DtqkOB3YnOhzdlWB3anu8nXJTzL6UjZF2F9dF&#10;2BSvDrfNfyliX+yKMJsTy4Jpy+WBu6d0BzYpqEA1I2eAWnphwNEq74b4lQsD4jBcGJ7HbFCZ2Uv3&#10;nOth3sropn/JOr+T/ktaBw1ZfRgYNyRw4Y4L5N/dD/mv74cLyLy7LpB7G3nLBbJvOkP2gDNkccwc&#10;2A9ZN4eYc/sA5N49CLlvHILsN1wh4/YhSL1+ABK6nOFsoyOg478Mq6X/I7SGfie4hmlXVtElgVVM&#10;UmCNWBZYKX4loMpRHFjhYBNY62gVVMPsCapzsA+oFbtg+avyCkeprEIc7mcQJ2D6T/YuZ5KQZ71K&#10;xf5eWvo1T62j86sah92vlTiuO1Xs9Jybce/kX3ZEuDe4z6RUlLmNyuY5axW1yjrVYdNuFbVzVzpl&#10;tT1RZG0ZK9q3KcbOcW2Y7SurwvZ5rQix8VkWuPfkEoWNs4Xf7i0L/HHx7e4+k1P3v4uCHpf5hbec&#10;VmfcEFmf7xcfwiA4nd0vDsvsEydn9DI5GVeYwrQuugQDoTS1XaRPaaMNyW10laqNqU1so+uTWkUN&#10;SS10U0KLqCW+mW5NaKFbYpuYhrgmui62UVQR0yTSRhvpvLN1VOJZIxMU3SD2imwSvxLVKD4UaRS7&#10;nG1mnCIbnSQRRvHByHrxK5FG5lRkPSMPrxOHh9cx8cF1TFpwrThdWcukYkDEB1SLghUVtKe8gj4g&#10;xZHtV+m0Wqb511jEWsos+dti7CzWKvesWBdqt2Zj+O71a4Jttq4MtLVa6m+1e5HCdsMiH9t5XPN/&#10;PahUvBlkvs+9Tr+U3ue0M/uqI5Xew7ie66ROpHdRp9M7GAUGgzK5TRSS3EaFJbczEaoOOpIwqUkU&#10;kdgmCk/C8sQWUXgCHhOaqbBYLI9roqJiGqjYGCOVGN1IJ0cRNtAJkQ3MWRIU6HzvMCNzNMzoSJE5&#10;X4mLuQBcA3Dd+s6CzPsrwvYuXBxnv2yZbN+L6PzlC7ypZ3nKtUKsnvo/PHoKeIZ8pqAaoMxVRslC&#10;VbPTc+nN9stw3l+h6nB8Mb6Jfim+VbLyLF7HYXms0W6Jqspl/uP+g+97DxxYrNOVLt9Zx/+IH/Ej&#10;fsQYsLS05L/88ss/4S7HBZQR7dmzxwePbnhJ3myZsWvXLhcrKytXjo7IDXv37l3ICiCw7Rzk8L9J&#10;2djY7Nq+ffvwDx0JsB97STvuchioayXeb747twLfvXv3+m3btk3643C8x4s7d+5cMrI/Pzjgwy9G&#10;g7Nv29437FjAtgFIFRrfBo8ylM9Bp2/HowHpRIjl9iQAsE08J0bkPLCO/e9cAjzvxbLhf5jasWPH&#10;Frz+gjiZKxoGtg3DINqGzvfFds9i0NhiW/Y3ByP7vHnz5gfejUA5U28DP0P0kT6izuF/pn5Y9nsP&#10;iqLM0RBaNIS/tbV1NJ7boSPFaGD237rISEaDrybnWPcitism5/eBZcTRzsgQrogF6jUjbdGg7C4A&#10;zy+gnqF/CEHgdSrKGokjuetQZBuS4BApw/rFpC947YEBcQzZgtfHkTZYtxHLSRDKkLFYdgr1Ex3s&#10;/+Lg8SheEwdHPv/883NxhO/A80QkaV+KfBkdv488G57G4TEQj0dR9IexuEMDzsEHbsXRuZREPZ6n&#10;If2wXEHq8TybBAd3TiMjyflIoFHXYXkXOiYKDRiF5x6kHHUo8VxCdOP5Az80wfIoLCOBdgQdMBuv&#10;iVNC8ZpkDfalVUzna9Ch4SjvgUFJskoMSfHYLgDvdRivDWTE4zlxZhKRwfbnkC5Yl48yz2PdcaIP&#10;y5LxuNjFxUWIbeuQ5FlCsBybWO3GOhLUlaQvRM/3HmjURfjgKu6SOCQYaY0MxXIyV7Nv6RCggzdj&#10;+XnukgUazB35GpaTgJihGnqblR01aPh1KB9FdBBnkLL7wPZpeO+deIzAulN4JI4gI1iCwcP+Wnjd&#10;unUv4HUgkce2W/A+4StWrJiN9b54/lOsY1/NxvMjeE5G6/1g88djER69SdCQdngdQ+oJuDYkS/mj&#10;7t3IWGznjeUaDPJ/rS96pgv4sGTEDxDDIpfi+aW1a9eSUeGMdb1kEcQ1ZYHlmcQRpBwdJsY2xMB7&#10;kYVYvoaQpE+S6rn2hchuopNVwAHLLpEUTJyM569j0Qw8kmxjj8zDkbcQjyTFZ+N9zuD5NqQKr1fi&#10;MRDv64ZHdpRjX17DNmyAYnkyCTKsSydOxKM9lpHASMXyTeQZ8foK13clMhcD1BLLF2Gbtoef93sL&#10;fHA+GuEYGUVogHB8ePaPgPDwE+Tw//jcB3EgyihwgUXSNOFiYmA8hqFTSAoOIPUj5nayUj/CCo8A&#10;MTyZWtDQJCscJmVksWVrazsPZWjsC0nDp7BsD15jht9mgdcOqMsNnbQTuR7l2L+Ew/JNZHFIzrGc&#10;tOEjRUQHHpX4bPO5gInEtmeQZL2wkughsngeie1I1iIL0B/uSp9ss9AA59ApO7iiH/FDABnVJNVy&#10;lz9w8Hj/H73jms9cQS8ZAAAAAElFTkSuQmCC"/>
  <p:tag name="ISPRING_COMPANY_LOGO" val="ISPRING_PRESENTER_PHOTO_0"/>
  <p:tag name="ISPRING_PRESENTATION_COURSE_TITLE" val="iCEV30044_Avoiding_Financial_Schemes_and_Fraud_LOGO"/>
  <p:tag name="ISPRING_PLAYERS_CUSTOMIZATION_2" val="UEsDBBQAAgAIAE5PbE/W9W53OQMAAFkJAAAdAAAAdW5pdmVyc2FsLW5vLXZpZGVvL3BsYXllci54bWylVclu2zAQPbtfIfBu0o6bNjEkB2kAo4emCOCm7c2gpbHEWiJVkorifH25SLLlJW3QgwxrOO9xljej8Oa5yIMnkIoJHqExHqEAeCwSxtMIPX6bD6/QzSwsc7oFGSSgYslKbXwfqM4itGfAhggFLIlQxZklpPmQi+ETS0CgoJRMSKa3EZqMzBXdhRPzYoBcRSjTupwSUtc1Zsr481SJvLLUCseiIKUEBVyDJD6aBjgt9duxRG9LUC3DPxCYpxC8D3tWrAesJ1jIlFyMRmPy8/7LIs6goEPGlaY8BjR7N3B1XNF4cy+SKgdlTIPQUy9Aa3urNQ1CPWXjKx4oGUfIny8LUIqmoHDOU0Rat5awhXtIa11Sniw5fWIptaksVePletVxqExIHVe6AW9guxJUJsvOvnMPyXG04TqnKvNkaj8Lx71hTRrOa2nfT4XhcqlWOVOZOdlH7Kwnwye9K8PCFdbJ8LGV4dzyoEDC74pJSNzr907xozEKbFRzGmsht3fm1IixEQHuhIO9cLB1xZ3CcXfJYkeBfPidk0saqzpGTaproLqS0FRpELoZ+UqldF2aaVlBSA6MHkl60JD4dH1nujaEmS7yy782xHod9OOXeqUdzv//u/HZ0LSFYDyB5zkzLhoKU2ANpvLWhnWZY3thF4+qVsVuaHqWneZNf0wKgaYyBTPUCdWU7OzkDBIkVcYjruQBdO/gHDZjaZabR58kODw9x1JQuTlJsHdwDpuLeHMC2ZnP4VZS1CY7VZWlGfPjuh2ft60gB73oy7AVX0iOl10YV0qLgr04Te8vQT118jXfCXhiUC96AzRsrLg0q6+b49uSdVP8cfT6fPfnsRdFO51rdLx67b/+vrWWB7sT2m1pDcvSWw7WKuiq9E7tlFVl3yWBNa1yfbcfT3+TO+RBvCeX+CmqH2aWRL1gLxBkYGUYoQ9XExTULLEf7/HElK0jMIIxW6x3uTOduW8teFsCjIl787+ulM3HoumqU8OZ1odNbx3Az+ono5lUioonB41z/ffUKjfr8VYC7TL7OL5GQQ5r83d8YbQsygi9v+iSvb68bqAupAd/q4/jDdJpot2Jhnipt0mEzb6Z/QFQSwMEFAACAAgA7GnIUNharxY4BQAAMBQAACYAAAB1bml2ZXJzYWwtbm8tdmlkZW8vY29tbW9uX21lc3NhZ2VzLmxuZ61Y627bNhT+X6DvQAgosAFd2g5oMAyJA1piYiGy5Ip00m4YBFaibSKS6OriJPu1p9mD7Ul2SMmO3TaQlBSwDZPS+c455Hcu5MnZXZaijShKqfJT693RWwuJPFaJzJen1pyd//KbhcqK5wlPVS5OrVxZ6Gz08sVJyvNlzZcC/r98gdBJJsoShuVIjx7GSCan1mwcjbF9GbEgwrNZNJ4zFviRh8fEs0ZjHt+cvGlff0TaDqYz7H+KvOAiiMbuhTWyVbbm+T3y1FL99Ovx8d2798c/D4KhU+x5h0DIIL1/2wPIZ2HgRYBGvMgnH5k10r/D5II581yfWKP2zzDpWUiurJH+dYM57ZSdhyHxWUQ91yGRSyM/YGY9PMKIY40+qRqt+EagSqGNFLeoWglgQiULgcpUJuZBrGAir0WXMieYYtePQkJZ6NrMDXxrRFVR3L82sLyuVqoAdSVKZMk/pyIxOoFz5vm6ECWo5hVwEsGnWkl4U2Vc5kfdqq99L8COIdqUUIovYIHZzilAOoC/ldUKniVCvQYVt3mqeIIWhQDAgCK+Xqcybt6UdF1oC2cpv++0IsTXrn8BhA88GhHf2c5YI5InyCm4dnYgSogpCQGg4KUoniAbGb4bcYTTdBjCxL2YePBl2oSJXK5S+FZD7ZgRYMJM5F1SwFQSAs8pvQ5CRy8aqEIcrXlZ3qoiOWDp/n52Abu+HUAg2GwPnGmMLTDwQ0L+KwoRV91gYCU2/G7jClwFAkbMJAQdUlldVhA22ToVlTDWSu0Kjw2lPouFgvhKBd803AftJtg6ae7huW9PojHbpVGP13m86ikHwfnd+NiPhhposs/5TptatGgcfITsAgkxGCIRXEIevBwi8YlQWGTSmfp8fOVeYLNLkPe2SWmb9GKuc0x6j3gcg5xm00aquoQZvSSQmsyOlEfD1FDyYQ4sdrH3SG5tUIEOZrSUGwF2FIkoOhVByreJo4Pqw9z9IzrHrkec71CP36NcVYgnG57HAsgWc72n9/AskYl5pmlv9H+p5d+IV22qf9VWCd8hH18NteegsDwSEbyqRLauulTrBWvNf4oVOsQfNaGP60/TT23i49ANfszOlDKr06YCPXt/dpYN3aNOI565Uv1360dbQptSQ6Bh0cUReoy0v9REqx27ga6Iiegv5/rnIDNr6hYUNjdfqP7SftAC+Ao9FYNOYI2N5RRanQyqUH/ZK/D6wPwrXTD6y1+TMXUZVJ1r8bmUVadmE8+966sJ56cX1r2e9aDYMJd5YLIPgMu2HyxRKjOwP+mBOZ+S7Qo0JeLAk2tVp4kJ/1TemDIBa1tn4ttueFGozMymvNzSvylTZ8+xonEubJTOBvRTuwjuvT97Afz0XaIEh9DG2Ni3de9j62hPewpB+Oil8Bjdtk4QRxmv4hWU44Wq86QnUHMMc8g5BrDWZyp4Ea/+++ffnhhfWdLMonb290EguqmDPEp2YH/6qhLlX4NBtCc7DNqc/cRd1Q00Hxsi0Sg4P4dmbrHokmB4fGiyGfSRak/MW7meB2jmQgD8kFMpb+pipjKYOurWC8vS8gUzhu3JFEKQmohTdQF95xCELePsYB7Cqa4NXhuAoIdgskoFIndch9wQ1CkOLyE5m3OaNZry4kY7zpRKBxlndlCHVDXMqYe7kLpKZT7I9OcVVu0xc2cRdhxzMQRLCWf+m6aPSODQGbc3RKla9gazJ9iHyvEVnkhkNRQwJGR38aMvNswlgqe4vqHrkWdMsd7mZUh9zfgh8W2+rd27UWnu9k7e7F31/Q9QSwMEFAACAAgA7GnIUMVNadukAAAAfgEAADcAAAB1bml2ZXJzYWwtbm8tdmlkZW8vcGxheWJhY2tfYW5kX25hdmlnYXRpb25fc2V0dGluZ3MueG1sdZBNCoMwEIX3nsIbFLoOga5Li1AvMOIogSQTMqPg7ZtItMXa5bzvvflTjCLGj6yrulYwCb0EomiJE6rLp86UYcabNw7EkE+yIBffGckJSxSaiIxeVlTsP/I2u7Gw7H1YD2C5bHEg54HWONTXs8BKcsjDbMZVa5eAeoiYBhzE7EMPncU7Lh1B7J+7oVzwF+dsumxy+KAedYjkgqjLl1Sld20/fwNQSwMEFAACAAgA7GnIUNoL02+yBAAAohgAADAAAAB1bml2ZXJzYWwtbm8tdmlkZW8vZmxhc2hfcHVibGlzaGluZ19zZXR0aW5ncy54bWzlWd1y2jgUvucpNN7pZXHoJjTJGDIUzIQpf4udtpmdnYywBdZGlryWDKVX+zT7YPske2QTAglJRLZ00vYik1g+5ztH3/nRkeOcfY4ZmpFUUsFrVqV8YCHCAxFSPq1ZF3779bGFpMI8xExwUrO4sNBZveQk2ZhRGXlEKRCVCGC4PE1UzYqUSk5tez6fl6lMUv1WsEwBviwHIraTlEjCFUnthOEF/FKLhEhriWAAAD+x4Eu1eqmEkFMg9USYMYJoCJ5zqjeFWZthGVl2ITbGwfU0FRkPm4KJFKXTcc36peJWD0+qNzIFVIvGhGtOZB0W9bI6xWFItReYefQLQRGh0wjcrbw5tNCchiqqWfCnrRUc+z5MDl7sHWuYpgASuFrix0ThECtcPBYGFfms5M1CsRQuOI5p4MMbpAmoWS3/yut2Wu5Vf+C73tW53+sWPuyg5Luf/B2U/I7fdXeRN4VvDnrDRv/y6qP7zuv4ZibOL4fuqNvpv7/yB4Ou3xneakEUNkh07E2WHYiGyNKArEh2VJTFY44pg8S+Q70kCkqD4XRKfNGmEPkJZpJY6M+ETH/LMKNqAdlwABV0TUjSkAkJ1EiHumapNCPWLVwBCI5B/Fd5dHSySqO3xxtbtwvrt9va6qUDdZFgvuiKqfjGrleOqrclUK0+7vw2Nx2sFA4iKBbYT+6bY68v3YhR3TdwoOgMKpHc2eUkY8zLkkSkqq69zk2vL65ceADGmQi+EXX9jMaChSvCSDwmYR/HZK3FeNeUt0GyYqEJ5CcDKgcJ4cjDHNoaVUBvsAKQ2VgqqvJ21l5KN1KKGQI86LsE9bx7dAcRTuVGQq4iq3tJUP+9LxSRfxRkF0sPinqMghVdFkbyLg9RK8VzaMMm4kPCTcTOIXGYTh6SGjmRYrmDJGowZiL8UWQsRAuRIUavgROBoCNkMfwVEbTeq9EkFXG+CseJQjKncEbJnIRnJoYuwUScgaZOfkZUYeGvjH5BYzIRKeASPAOKYZ3KAr+8E3CCpbwFxTc+vio6cKffcj+90hvE4QzzYEdwKEUSJ2ov+HiBuFA3ekBHgDOIoA5KSMP8ncneys8Pw6obQJy/UjQ28CWNM4a/JvyKkDXoPYZ8P1Z2CfyTHhibjfAsL3RdvDk0lDiFkBSY8CKATk758vQwAAwwR4KzBcIBDBJSt40ZFZmElaJBFNDy+R4W+pCm+dMUTh2wmIYkNYI8qLz59fCo+vb45LRs//v3P68fVVqOWEOGtblixmo+OPeZad2Z/p5QemQGfELzkUnwnm5bpLFO8fCeu9snYgP1Tt93R42m3/nQ8S+3AOS83z/JHVtPGduHjnz2eqkzh+c2Rs1zNHK9i67vnZrkYl9A2asggmye6FuY0UAxcj90BheeET6QblRmrhncwERq8N5EalQMFsO1ocLIBTgopkXjg6OC0ZhC0n0XZW9UR8/qGN9H7f7vC0NR/HuqXYLTIIK02Fsq/RwNdp8x+oFpf9mX6R/5xtvD6bW+efhCMGl0umWKUU6+aZ/YzDjP7XXeDbqtn6Atv1AGi6fVR9SNr6aOvfWbtn4TU05joFVfX1YfwutHhweOvf1VqQRom/9XqJf+A1BLAwQUAAIACADsachQ5EAhAGADAACqDAAAKgAAAHVuaXZlcnNhbC1uby12aWRlby9mbGFzaF9za2luX3NldHRpbmdzLnhtbJVX227iMBB971dE2ffSm9hdKURqKStV222rLeLdSQawcOzIdujy9+tbEhuShmIh4Zlz7BnP8VgkYodptAcuMKOz+CZOL6IoyWvOgcollBVBEiKKSpjFL/AR4fliFb0RdAAeTyyWEcbfQUpMN0JbGluEi1mc1VIyepkzKtWCl5TxEpE4/fbLfJKJQY6xmIrvXM4a5dBtc72Y3v2cnkNxe/yYPtze3Q4RclZWiB6e2YZdZijfbTiraTEa2vZQASeY7kY3IFjIJwnlF2IKKRUHIaAYTb1lEZQBaXa6Mp8zOd1Wn2d/RNtjgaWh3V/rMUSr0AbCQ/48I1UYtXpYle96fE6Q8E+Or20E/6XFWVVXX9FIxdlGH2jImS70GOUQhgp1/RTh8UqPUYJOSG80qi5BcKHKwHhhBLK40mMI7M7y7lEPD+R++k0i0XebM/Kmi3DUPbRCMgKp5DUkk2ZmfWLLPl5rqS4TpGtEhAL4pg6ke9QbqkUA64wd8C98YFr4KGfpICtG6hLmNmIfGTo6wnz+YFqLj21tXowc9s5ocz0ydsgXdbInSM/YId91wV4pOZzAjz2W00jiAbl6egVw0QcVUG6gSE0Lt3Qza7x6q2d904W3tzM0mJIVkBppLXEJunLJxNhsTJOToBKK9niDpHqk/mhcdjDZiGRy5HBq69dWIrEk0Ce5nNVcqGCUexUm3+OxFPt4iHv5DGvZoENjVxX9YvjHoafjYnertcdm55FUz4m+yyDU4wj8ia5ZHDnmLDaR2Lf5lFQivgO+ZIwIj6L3HmIgKVG+LdVO4txNKJNwNpjZmzsQTXuitrD99UvcGn2FpXWZAV8oPWBoBBnaLG6LN1uivnKF4QOKkDDgtEy5VctRhFu9ewYnAEA83zbltxPrKWsiMYE9EOf1DCbhocwSodTfl69WVyhJz3KkRw/gCdL1oE5bQQMNHD2ElYqrn2E9F6MNJpEoEya1oKWMNf2mUWrt+SBrcGIKllb+vkNU5QpOFNWSvUvEpStRN3fpoz3cU1yaHqQcspVNn8dyCGOVOxjjdIQTcxeBfrnatdoEezxDFN1o05s+ivEcd9mlupzpmgP4HdYYL7w34DccMoZ48dJCgkehx23ZKkf1bpqGrVp9Wclk4plsbdoqqN/qP0r6H1BLAwQUAAIACADsachQxW0nHa0EAAAsGAAALwAAAHVuaXZlcnNhbC1uby12aWRlby9odG1sX3B1Ymxpc2hpbmdfc2V0dGluZ3MueG1s3VhfU9s4EH/nU2h808fG0KMpME6YNDFDpvl3sWnL3Nwwiq3EOmTJteSk6dN9mvtg90luZYVAIIDCEDr0IRNb3v3tand/q7W94+8pQ1OSSyp4zdmr7DqI8EjElE9qzll48vbAQVJhHmMmOKk5XDjouL7jZcWIUZkERCkQlQhguDzKVM1JlMqOXHc2m1WozHL9VLBCAb6sRCJ1s5xIwhXJ3YzhOfypeUaks0CwAIBfKvhCrb6zg5BnkLoiLhhBNAbPOdWbwuxUpcxxjdQIR5eTXBQ8bgomcpRPRjXntz2/un9YvZIxSC2aEq5DIuuwqJfVEY5jqp3ALKA/CEoInSTg7d67fQfNaKySmgOXrlbw3LswJbjZOtYwTQEx4GqBnxKFY6ywuTUGFfmu5NWCWYrnHKc0CuEJ0vuvOa3wIui0W/5Frx/6wcVp2O0YHzZQCv2v4QZKYTvs+JvI28I3+91Bo3d+8cX/GLRDOxOn5wN/2Gn3Pl2E/X4nbA+utSALK0H03NUoe5ANUeQRWQbZU0mRjjimDOr6VuglUcAMhvMJCcUJhcyPMZPEQX9nZPJHgRlVc6iGXSDQJSFZQ2YkUkOd6pqj8oI413AGEByD/C/r6P3hsow+HKxs3TXWr7e11ksPaJFhPu+IiXhh1/feV68pUK0+7Pw6Nz2sFI4SIAvsp/TNc28uXYlR3TZwpOgUmEhu7XJcMBYUWSZyVddel6ZvLi5duAfGGwu+knV9j0aCxcuAkXRE4h5OofYGJ9xBYyhIBrHrZ4SjAHNoY1RBPKOlhixGUlFVtq+ThXQjp5ghaFHQZwnqBnfiGyU4lysVuEylbh5R/c+eUET+ZaJrlu4VDRgFK5oHVvI+j1ErxzNouzbiA8JtxE6hUpiuFpJbOZFjuYEkajBmI/xFFCxGc1EgRi8hJgJBCyhSuEoIutmc0TgXabnKsFRIliGcUjIj8bGNoXMwkRagqaudEWUsfCvoDzQiY5EDLsFTCDGsU2nwKxsBZ1jKa1B85eMb03LbvZb/9Y3eII6nmEcbggP3SJqpreDjOeJCXelBOCJcQAZ1UmIal89s9lZ5ehqW9Ic8P1M2VvAlTQuGnxN+GZAb0FtM+XasbJL4Rz2wNpvgaUl0Td4SGihOISUGEx5E0OQpXxwXFoAR5khwNkc4gslB6rYxpaKQsGIahIGWT/fQ6EOZlncTGGTBYh6T3Apyd+/d7/vvqx8ODo8q7n///Pv2QaXFTDVgWJszQ1Xz3kHPTuvWuPeI0gND3yOaD4x+d3RPRJ7qEo/vuLt+BLZQb/dCf9hohu3P7fB8DUAZ97snuefqsWL9lFEOW7eGjNHPmzICvzFsnqKhH5x1wuDIpvp6AoiuogTqd6xftKxGiKH/ud0/C6zwIcxWxPLt4Po2Uv1PNlJDM0oMbowRVi7A0TAxrQ4OB0ZTCmX2KohuxZwn9YjXwda17wT0Qboagm+JrQTnUQKFsLXiecVN9Oel5ReO9FoCyHUHFgpISrXSC51cv/JLbBfnl/plIhSCSavjq1CMcvKibWG12gK/2/7Y77S2WnbUru5eBdefN3zmbvkVdOWzp+eu/Si9A+urX/jrO/8DUEsDBBQAAgAIAOxpyFCwLVXOmwEAAGsGAAAoAAAAdW5pdmVyc2FsLW5vLXZpZGVvL2h0bWxfc2tpbl9zZXR0aW5ncy5qc42UX2/CIBTF3/0UDXtdGo2m+/O2RZcs8WHJfFv2QNtrbaRAgHZ2xu++glEphWnvi5z8PHAv4exHUfehDEXP0d78NuuP/tpooDUlarjv6ySgV1pHkpQ5rMoKSEkBOUijkTUmEs764YL4nBE1rmn7qX2lZYjY2cwSuU8UHl/pAxsP+OMDdz7x9/TvkdXYsSlr1GmtFKNxxqgCqmLKRIUNg+7ezGf36MCsAXEFXeMMeqaTRTJ7SkLkxfExeZ3OpjaXsYpj2i5ZweIUZ9tCsJrmof03LQfRXfo2ZEdKqd4VVNc37pNcgJSQh7o5wwSnQCzfsfn+QXvGw4YcuillqU70y0SXTXNcwGBKw9N2A+28BtN80DXkFOxU0IngFsQtVozX/IYL5IIVeiIDNFno8qKE4bykxZGbj3V5OX1YbRu6cZMaccpEfrq9xViXzVyGMZvrQr1nxpxntvE85SqUL75scDTlfdzS2XXpywXiE6lPvD3SnCQ9nUe5YaPXX13nWGxBrBgjXYR2+9TKxHP0bceC95xZsCNnQE1/QKPDH1BLAwQUAAIACADsachQiRErV2kAAABuAAAAJQAAAHVuaXZlcnNhbC1uby12aWRlby9sb2NhbF9zZXR0aW5ncy54bWyzsa/IzVEoSy0qzszPs1Uy1DNQUkjNS85PycxLt1UKDXHTtVBSKC5JzEtJzMnPS7VVystXUrC347LJyU9OzAlOLSkBKixWKMhJrEwtCknNBTJKUv0Sc4Eq/VLLFTKdXcMUAsCSSvp2XABQSwMEFAACAAgA7GnIUCVj88USGAAAsywAACAAAAB1bml2ZXJzYWwtbm8tdmlkZW8vdW5pdmVyc2FsLnBuZ+1aeVhT17aPiAO2XpTU4rUITkCvIgiITIFUxVqrJW2tjZEh1QjpFQEhhhDIIHWgqCS1tAwCye1gucoQgUqAIMGCRiDkPK9CiAmEGkhqMxNCEjKcl6i1ve/eN/z9Pv7Id7LPb5+19lp7jefskvcT9y5ftmYZBAJZvu+dhA8hkIVm5y956WLnHeXH7tnOywLch3t3QZoEPk+dA3fszvd2QiDN9FdsRxc5xx6n3kHhIJA/9bp+C3jZfz8OgQS9sy9h50f5qeox9KXTGanSn+3vkhbKl1d6r8h9UuWO2IPAr1uyeOc7br6fL1m5fvXqYh9zCPWt/k0b7qz22fbphpKJFfe/2Bma86cAjNviEs2fsapJ63GKLC5DOnxoeGw4BTB1UE7pTyMbj2QM33i8nHnrRiF15iY/sltfWswiqzM80fZfkVKLAQ461wWZSDzAqht7qFOStuhwCs0d560e8ruDQNcrNhbVrhQvWgCBnLGW/0D1NlMtFdSOFOcESD78ezV8+gHJ9Zd7TQ2fM8vobIKbc6gt/tG+lxObaNFoHZqyy6F+4yrK65fHgBVOTnnu3aHy/lYralsefLeTqpj44cQbGP71lU6N6na4wD17JxZCesQrzPcqvdcWeUIg2budM1JPu8dDIF3Li7IvEx88n9y0jIS53HH6BZ2VzvnVfA12KQRyKtZNuhpXJrK/6lx31l7n01lhHOZ6CMSkAhyX2fIIC0jj/fyh9r0J8CnT8bQXC7eKiv0sV/yICiHVLuQS6aFyX6wp3B0y4at2u8SewlsmrTNeBD8z1y7m2nVlcEuZdG5QsgXDtwtcHHviHt9dlT2onO43PfXXhOm4tqkQuO1JiONJr4kKmrJ7Ke0Xs3+be1t0fpXk0ljhbChhldljlmSjeBtiUSOrccxW65/dIKey8z5YZDpmYpD51UscWtCh5VqXOkwUrSlro6MmWc2UDgGHwJpNZpsCDg7degMzfuKZBjQPghvyk1IrEN2IEH1AEZy6TVtM+aW47QFlwJZzG0bJss7Uwe2aTXc6Jff3nYUFBK7wAj3AmhXb7kkovxFoekngRhE46seP9ecWM6PgFywNgSaswN7t+CAxuAFpP88NDYl9rtBPvZFdjV3BXMN5+ONx0zdRzmdzDD3cGU/5Wv8J3K6JR5PdqB1oBXSBUsb6ut5u2XQmVJ6W/kK1Ty6yvxbumUBrfyiiqofnkg8h/q7YaK7g12w3N/tZmwmBXjQl5+N4DfUpv+SSUfhq7pcTu+cGHUSBacb0p+mCydtf9Fs/jbv+lVCe/9Ob1u5gnO27UoWGelIeWo+ngZkN2mpY8QXuxuZnaqXn5Rg/djyk2v/RWwEqmCe1HIJIqwI13RlT+I6KHlCitd+ZnU2KdUnQ2gM3Fur3erD6BAebGIH3sXEemoQPs/Z/nnZbmRd85a2u4y0sFLUc8Xkpifq0v+RCfyinYsVQDpARxoNrzyY4+O7ggfJBU13i/RoOKJkcrbnaRc099ulsBCi3WiKukKhD/ecKa10Ocabwx0v1OMqMIt6ku44AH892SxhWgqnWEAd3DIr/ZitBzzUSaGz43RDbPYU0E4tl2661SIEU3n3l9Fc9wL4L1Jl6UC9mHEy9lJF4laSnd09nSqk8T9vMrPK5LA+3mOl78tzkHUiOsH6WE4V40/8tKKHiHIjhet1MHIlAXvSrhnFVSB+msua1SoRbX1+u26ms6l8GG+j9uCN+rYltX1uxlipYsGmqnd+d1uExJJsNaw3h9IeKM6kBpqlmnprfwMM28J5KZML+sOgPTp+YHlVpD5RTg77148CVA3alo4E9tVpOzjvRktyA69oKTDVjrPH83xxnONqDp7XdAUhPLuK7ATVi+Rgsy9tcIsDkd587KC68WLjUVmJVDearjvMFJvsjFklsynjEfdTc2acnF5RUL3YUnI/L3bN9Je7yfQWflEC5HVOY5XW0pC5BNvfB0/3wPTdTM+MiiBqU6VzSsZzl7aRaI9+Oa0jvuC9Epaf7QlHx0sBNQii0tQm1V8NUfK2okX1VBsVR265MhYukloIA9t2sFm7dhu3WH+O5DZjlcgmTXG1tPalh9sBNZhm/M/G9VFZDdvrYSJZgjIlp960nxfH+wptsJg+RebJyrbDsbWJwRU1Cp+JZPGrfy2mPCVzZ8Qqvo4B7QZMcCqiVh8wSBtSt5B+w4AXwnKtWHPpYOJLZepIvazngG4mcFUKX4wp9q4139Ql9h9mRLX7KTixnoxQgo7KaaNg4lDSoQoutOiiG+7MGD7rBA5F5gbu6lcXU2STrF8KjY0zjqBxfCd2OCmY3FnHjuUHVxgbeMc0l42pfut6fpn24X7JdBz0EBeh3hbiAlTvEUauq6UNz5v0BgUsEW2MBa/75SPZQSZEPHeOe+B8CPkZOVPuW3SQFuSu+fzdAiToLL/uCoSiz0gPfpQWuGEGZ1FEoQJ9DpECHiL4Z6/zYZI1eOWmBtYVUndwSeDq9hURLYqC7GVqsU1/CAFNa9RVytTBWCmByCxnKuU7GMpvx1pAJBVphL2OMYtOM15cld4yzXD0BfBq4K/IbUwho9x7vt0M/8+CSmOJAiMG5s5+mwtdv+yYKHXi4NZlv6gixfrWu1uplQVE14ip1I3toLp2bntQRAqZzp33S7a1oC4VByEJAFG19Boz1Zplw6nEP0JYLI5gaA5E0IJqtZfQeXgia8b4VvATaw5o37+v7QyutufwmS0TRs1D3sAfYdISWM/Nl+Eqfuqbt8B0eLNjs6ra69CfqZtH5/PTlt22ct9Hp3hTRiKStkJ9F9erqiBuUE4cwueIcLo2O7o0B4/OSR8hJWDaiSsU7CdcWR+haG4l8fzoaWw43Xr9Y89o7n7LKplqbSqYPlFcpcBoH34cpcYzWweUPFyr7S/FxVSRuPDt630w88LtLQYsshG+DwUTd2o05DaFVVMVm/X2ZPKGngVBOVuVAGbxM4NCkxfHmoDxUmVnywLg5f3Zj81WWQduJVu6j4cWGfRdQmiPEFIaXucLHJMOlasWNsuYe9HfkFMCnrDlWoPCR1lW0EydYyPuIRaO4wKNw8eGzqi/3fTSVk5EctwN3y9ysyN2cgBP35TlqWdhcMNTW0tiRaaqUVKSFieo8BEEVkFpWOO9zfgMd4LO2Hp/WrvmZhzJl1spisC1+rXYfXvI3DMVX9prMlGkzPnErs98aQo/uDmmx1dyvrCL313CoAcDPX5Yho5tatRZTvmTaru+oLUjUDqooFyAQyXcpybXhKytHa1mG7M8IpX3JRYjXFNb7h8ZLeiKW8oJwXU84wZxCyRoG8eTs0VlZ803JGLdpy4jCMDqtzBWZ3CmMwYO74KxB6wqzAd+g7CejgBP2W2f2v5R7lJ4z82E4koqxr571L7vZlScdqX/CEaWECibbOi5yLt1NMadJ5W1B1Fc1DdnxA7Xr4Kk5QAw2lvM5P1N0j9+VaolUklUJ9zqzlfxhBeYjrFSIQE0qu1JRvE7Gfj94OPBz/ipyarGsIKzDbk5FoctwJmwLvMTq81DWf0Y2mYPbMNHO4Ovboq/809ZnuCe+DxzSRHjhpBjkE4XyCm9qGSULzc7R5GSclHer9jtSducFiqOCy95EI4KPU+UdUwO2uRxrUCSynpDjY3lt5wixyx5KTMkyxpp5ii5fYAwXtcqoFDY3BZoaebq/PAsZMF14SUvfAMbPRBFs6mtxRC1WdVTxUnDHPkl8c9P9PH2l2OvzjFOCVUoUxZtY4U6h/dw5lCBLyNagWQGITYK8FgauiNk/F5DsV42X0sL18WVkQTcwXWL2oZP8eLJ8jZ7X383vL+Njcpj9nUIhZgTOEnVYDb6VVoUzPIcdd9RWCSmzIVKWtZxK11YEFaoLLeMvK4tfayLccOdjdkb+zHn7mKNW2oHQ+W8PdBOu88kgyTFznDQCPQmDS9zcsLJwoPP2FUVrE9V+2NHnSDjNSPoWjmYBhaWqc8bQC0D/szzbrWhvRA62UpVaORZURJSoDDAprDj6aOgIGW7EN7D2t3Vkyb4UPvnFHH+7r96d8m3QgrzLNxUHNmxeWX7zKp4XetWv2n0YpvkoinE1iPlpEnttOBRf8uNh2bYyO0yTUR6r4XVmQ3WtgoSf11yEDintKMfjHqZYcPtjQw1SOddqF1WohPrNBA2Q0881mI0WZqEtBpVnP93biag3VgIldQ1wa47tdN91qyKKxcKOXxIVW2IGgW7sWh5eMSoI42QqrLJMrfh332ilqGChscj2jTnRJoWyL3VD7i7iMaK9YDIHWhe9/gteml3hy76A7xbsaG0ikbs2cI84U8/J2Qh6acRHmJFYcRWeBcRaIwf7cqjPlUSXtUHHlAZ4d0D0X5s1Ukkk4I8GyHXdtAbMSJl6qOBep+pZtul6dwLrFQrdj6g9d/KnNx9cxTd6IT3qM9Kb+nj6G0r/Mvu+L2hjMb4c7WMUYtmm4NbxEmsVnkkzpcTgcp9cp6MDnWxb7p0K0J7F3NQ2HWEW2HKcBYfhVjjv10dzwBj1RDpX9iiDiWccITAG93dhx3NflrfjyJIBzAHFr8aDTeu417qCEcttr/OcJXvqVh0uYvp6aO3SgeFHCUDDxmlyFndHd7rXYGuT6ehID3dq0n1gK8tXYeR7MGWbzK3qOsHBxGmJbDK6S4vUhr/MU9r65CuMLcCV+mF6yh0ukpji7jA6iUON0IcVffvLEXzB1+ChpmmG1Wz2b6W4W8mVSUsoI7VC+bWmcebVhsL48njgr4kTMOPx9wK0VQqYI9UZ48p54K3fDZscwQ3e5vcKQsXNzvH7jUG4x1N3/K6syJKrlsrZNTNX1h1YKhgGk9XvvZYuslXXMzrCSEP8PAZu2BwRCJAZ4NYAnvYxxlxTpS698PcIasQ/FfNuYAFrjbnE5DFrXGbrm5OwB9QGzuMSsWVhOidtrwbRpTj3lm/h5otYSxD2MlH0sqx5kklMibe4HGAxpek/fDeSvJUGziPels6OgWroQo/pZLw05SmV72xh6OcANc7tzmpDbutvtfld8XQnadpZ0CGX2/jXtxgBy1lixy6mGdGuMHUiaqOipsr9CiPlu19WzVvGy4VTZS57KpgI/AFqgApL9BXms8Q6ueQQeIHbmcWP+9feLDVOF467O/Y1DlOA/b0JedHfZXs5W0jHv4hzrifynuT4cxsaDr6Z/0ZqRTZ8sXDF/6Hf7FEnrzIbuOXh9yoPhsMD/9Cp/s+d7R/a4PwPJ7SrMfFdInvQ6hc0l5Iw/DKsqfWTZ84MYeMOOWc6t2+f6/LWAhdhyCIXTchrK5zkIO+/9QwoqncDPUGdp6uXR95UTvOS15o5YteoYqPOefnbmZ4lzoGbm5/zmWVLXX39m+vmgXlgHpgH5oF5YB6YB+aBeWAemAfmgXlgHpgH5oH//wDLy/UWqSeTPLUFLcqzYJqWueZMxHv87zTOEBzDVPNPva7vtjASQAenewl2HRBP4nnatvtPF8jxQ8pqIdE0h/6VamPBieYHTFDCMd7NKkzG0tJoGTStph29y/X6ypM5V4UWX1hSO12gHV+isGm8uTO6Wri5Sh1D/HN0d7SAI6PSnIs445l87Jj3mtOF7ybIoRAOXt+SW0PggT6ut2J+7UzzNenjtxePTXdqxz3posZi8ehaEOd6V0aacHcU75uQssf0cMWvPUCITVH6BRyi86LmYxyju0csNfAAp1Sw0h5wm4fN2hbrUCSvMqNt/0BmzS1Z1aI5iWFnOpWy4w9UbvRQS7kNlkdc+dJ/eZCl5+6+vyNPvBgCydo9Qa10d5DFzpU0LbONvZ199F9IiYqoJxyzcAdbPBXSLN4BgZx6ww3s3aTTijVmJq6sh5oo4WWJXZvUdXoCHPHunhkKy883GbP+PM7ooTKSuIBTBzXenjaqTiQVBRNKx9qcmyPO7+8BC8HJSC5qsacndZoaTzErqQpF26CaJJfaxjnvX6TaOVRd09ZjKTypzQqqkgb7gsouXVbmWigpWcffQGV1gxnV3PBZAByjEglST1sv2t6mXlsxSBYBHfBpcha6oprc3yYUY3zZ8fJsex/XPGIYIIuYGTTZNc16nVAI4xXezqbZCyS+hSmGIwITDz9l7QjhEbrj08iqvxDfm/Zl9hdS2ZKDahoYHeJrJn7Gi5y59Vxxsmtu8LU3BaEtgn2H1QGloesZUbERGUsDaIRw/awUNFO5Vof5qSxBfKA7lc0OrlDMjjYA5Nk0b1q4KLEbCE3+LifAWkhS4cZ2T7BYFn20oBlNF3cII7RF/JwUQ4HCwRvfHa7E+OFIfjD2eaTTxASXFlEEm4cawAXxd18o/KMJUAHO8qRBnxUTkC2EQVj6sZDMK6eOYILZaVURgvSqW3vk75pgO6xf8S573PS4g9K+o8NOt5O4Wdnl+5QHzvkJ4bxPlvMz3OC8ra1NkXQ44/N8D9Pr5iqYsCMEiGt9xXaQlZFaXWJBCWEBbIWjktfIjEIJI8Wcvq70KqK065zLQva4UcdPGvx2ByBU169wn5tIyEoz9IOqulRd9WjSxuwn5A0h+ojwwT5+n0gFBN/AND3CooXiwJEfcvLESd/p8u/m2d17/K1h4YOC0ChGfvv5wmU2C4Gs5b/QivxGwcjXQkzivQbmjdUcoemI05TeTieD8TynERpUPXDGvqv0r/oOwhk3n/MHltsivgyD1guv3hcvcpA2fOJ9XJnJ22LuOFHN4nVm426Rfwr5ZgfuMp8Py5o1PBp+LDNUkkV7nvJVwoLpdQCZAWyVHJxQQFcpeb/gpD5WY/tQM0mFL43+IFxZYwIeaIzki/i4KpkDdvf5CqT7RuERmheeyHjDDB2oOrgeX1JyOwHVzdCGc7b8ykOxChBLfQPZQBj0IfQr3BSB/CcOpMZ+pBcXYQLa0tF5g0DDzqjAiPR0MPVx3CIK7YEPeCDx5DMd+LMyvt8rjB6ucwp/Xf79Lrl//A2u058lm3SEpmjDjy+lNt4wkIIK2JJoaKHyODljgrHMJtv7ONAdeoTIP2zaisbm7lovRRxmMT8cXzShUgSPCq2BMVgX7+OxSnX0DzhjtKEGGlgnSZpgSRUWwQvmk3Gtgutlm1pL+RrH/jSrkjdjmFOXc+65hN9cxATfz/MTwfGvp72UX++FDAnU/MMTmsWTTsEXi9zRBZiU2ea/pw7VebaMe/yIj3PKng/LwvEL5N+BCA9bMwNGFNR9T9CE6oRbtLg9VG8z/XaTMibdwteY1anSukrTB/JrifdUTmeM9LQZzzReYVIN9hzLaOYbEEh7acVS2znNucz0z9RreKNi0SJR3/Ct9asNxT9h1/IQbqo29uJJ/YBuzSTuELHtCgqx1Af+JUNMQ37bauNfL4Mg8PQiP5xbWvydU2plDGvq3GwNaUDNS0Nv0GGZYXWJc8/3eTNSJ4w8zTjVzQTNhEFt23IIRHJvvzul4c5VUUoomR88S0tcZJq5S9peUNqEpx1tX3w6vamTfnBBlJ8C2OTTOi4C+aG2wBghN2SbtStVX4vnh0E7UHkp0v3tQqcVBw2E4aQdQrwGkAX+KDSulSa5tvQ4Qm52EGkuXxumLKGW2vB5g5oXvBdRfHpNV+urOKOxMauO46Zg6yvqJxS7TkUg8wkr7YchTUilsKrs1XqfYpEgRsQ0rm7kZQfw9I/L/CucHOm3/IRCVbMQb48zwyjsbiKVrwY8bF1ZuCcBONsMD+cKfazXzc2FoXmD6hcsF1O+xdplp+oc7ahLfcc25PjAj1F/DC7c/JiulGw1eDljqxRrqHev6lKwoqvwJc+W7Ua1j/JjOGmE59HTfyHTVNzDzXaFtXp3x/V2QFUufbaPy4vAo15mUybBBhCH6b+gT/yb3AYKvB21n9X+27wHPgJsj/N6Q/4iHv2v9Do267jmayzJzGbKSG2m6pk0F/4pNeo5zqzaa7KZQ7IJE9EtgoZC9nvPDo7+MT87q43OpTbPsufLf574Ja4zcuyinewuDcfUi3EdgcrjBKd+TDM4rcb1iWtiYQX37K1Lr3bGTWmZt+/5pSqeUkmpz6oL+JyBKb6w+EV1IZnzZBm64PEhz0qY6VjRk8Ykp/HbNPZfP6bm1ypAPfG/+8r24vNb/PPTsJDfTsOirY+Fbb8fjpWa70X+YegJZiffdRVQpoNX4w3BunCq3pvanLLCibcj/mqpyl5EkSvR4Fwvkjs3rD4LcZ3G/SIP0QsOw2A29ImBO7RzhwvdXcz27UlMaNr1yWf/CVBLAwQUAAIACADsachQDXPVO0wAAABqAAAAJAAAAHVuaXZlcnNhbC1uby12aWRlby91bml2ZXJzYWwucG5nLnhtbLOxr8jNUShLLSrOzM+zVTLUM1Cyt+PlsikoSi3LTC1XqACKAQUhQEmh0lbJzAjBLc9MKcmwVbK0RBLLSM1MzyixVTI3MYEL6gONBABQSwECAAAUAAIACABOT2xP1vVudzkDAABZCQAAHQAAAAAAAAABAAAAAAAAAAAAdW5pdmVyc2FsLW5vLXZpZGVvL3BsYXllci54bWxQSwECAAAUAAIACADsachQ2FqvFjgFAAAwFAAAJgAAAAAAAAABAAAAAAB0AwAAdW5pdmVyc2FsLW5vLXZpZGVvL2NvbW1vbl9tZXNzYWdlcy5sbmdQSwECAAAUAAIACADsachQxU1p26QAAAB+AQAANwAAAAAAAAABAAAAAADwCAAAdW5pdmVyc2FsLW5vLXZpZGVvL3BsYXliYWNrX2FuZF9uYXZpZ2F0aW9uX3NldHRpbmdzLnhtbFBLAQIAABQAAgAIAOxpyFDaC9NvsgQAAKIYAAAwAAAAAAAAAAEAAAAAAOkJAAB1bml2ZXJzYWwtbm8tdmlkZW8vZmxhc2hfcHVibGlzaGluZ19zZXR0aW5ncy54bWxQSwECAAAUAAIACADsachQ5EAhAGADAACqDAAAKgAAAAAAAAABAAAAAADpDgAAdW5pdmVyc2FsLW5vLXZpZGVvL2ZsYXNoX3NraW5fc2V0dGluZ3MueG1sUEsBAgAAFAACAAgA7GnIUMVtJx2tBAAALBgAAC8AAAAAAAAAAQAAAAAAkRIAAHVuaXZlcnNhbC1uby12aWRlby9odG1sX3B1Ymxpc2hpbmdfc2V0dGluZ3MueG1sUEsBAgAAFAACAAgA7GnIULAtVc6bAQAAawYAACgAAAAAAAAAAQAAAAAAixcAAHVuaXZlcnNhbC1uby12aWRlby9odG1sX3NraW5fc2V0dGluZ3MuanNQSwECAAAUAAIACADsachQiRErV2kAAABuAAAAJQAAAAAAAAABAAAAAABsGQAAdW5pdmVyc2FsLW5vLXZpZGVvL2xvY2FsX3NldHRpbmdzLnhtbFBLAQIAABQAAgAIAOxpyFAlY/PFEhgAALMsAAAgAAAAAAAAAAAAAAAAABgaAAB1bml2ZXJzYWwtbm8tdmlkZW8vdW5pdmVyc2FsLnBuZ1BLAQIAABQAAgAIAOxpyFANc9U7TAAAAGoAAAAkAAAAAAAAAAEAAAAAAGgyAAB1bml2ZXJzYWwtbm8tdmlkZW8vdW5pdmVyc2FsLnBuZy54bWxQSwUGAAAAAAoACgBgAwAA9jIAAAAA"/>
  <p:tag name="ISPRING_LMS_API_VERSION" val="SCORM 1.2"/>
  <p:tag name="ISPRING_ULTRA_SCORM_COURCE_TITLE" val="iCEV30044_Avoiding_Financial_Schemes_and_Fraud_LOGO"/>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W\uFFFDQ\uFFFD{7CBB3E97-7BCF-427D-86F0-49FD1C6344AB}&quot;,&quot;\\\\cev-sharepoint2016\\shares\\Current Productions\\ALT Tag PPTs\\RRTL (Really Ready to Load)&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no-video&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QUIZZES" val="0"/>
  <p:tag name="ISPRING_CURRENT_PLAYER_ID" val="universal-no-video"/>
  <p:tag name="ISPRING_PRESENTATION_TITLE" val="iCEV30044_Avoiding_Financial_Schemes_and_Fraud_LOGO"/>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6807</TotalTime>
  <Words>3610</Words>
  <Application>Microsoft Office PowerPoint</Application>
  <PresentationFormat>On-screen Show (4:3)</PresentationFormat>
  <Paragraphs>483</Paragraphs>
  <Slides>75</Slides>
  <Notes>75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75</vt:i4>
      </vt:variant>
    </vt:vector>
  </HeadingPairs>
  <TitlesOfParts>
    <vt:vector size="79" baseType="lpstr">
      <vt:lpstr>Arial</vt:lpstr>
      <vt:lpstr>Calibri</vt:lpstr>
      <vt:lpstr>Calibri Light</vt:lpstr>
      <vt:lpstr>Custom Design</vt:lpstr>
      <vt:lpstr>Avoiding Financial Schemes and Fraud</vt:lpstr>
      <vt:lpstr>Objectives</vt:lpstr>
      <vt:lpstr>Financial Schemes, Frauds &amp; Scams</vt:lpstr>
      <vt:lpstr>Main Menu</vt:lpstr>
      <vt:lpstr>Avoiding Financial Schemes and Fraud - Schemes</vt:lpstr>
      <vt:lpstr>Types of Financial Schemes</vt:lpstr>
      <vt:lpstr>Pyramid Schemes</vt:lpstr>
      <vt:lpstr>Pyramid Scheme Structure</vt:lpstr>
      <vt:lpstr>Pyramid Scheme Structure</vt:lpstr>
      <vt:lpstr>The Catch of the Pyramid Scheme</vt:lpstr>
      <vt:lpstr>Types of Pyramid Schemes</vt:lpstr>
      <vt:lpstr>Ponzi Schemes</vt:lpstr>
      <vt:lpstr>Characteristics of a Ponzi Scheme</vt:lpstr>
      <vt:lpstr>Characteristics of a Ponzi Scheme</vt:lpstr>
      <vt:lpstr>Characteristics of a Ponzi Scheme</vt:lpstr>
      <vt:lpstr>The Catch of a Ponzi Scheme</vt:lpstr>
      <vt:lpstr>Chain Letter</vt:lpstr>
      <vt:lpstr>Administered Pyramid Scheme</vt:lpstr>
      <vt:lpstr>Administered Pyramid Scheme</vt:lpstr>
      <vt:lpstr>Elevator Schemes</vt:lpstr>
      <vt:lpstr>Tips to Avoid Pyramid Schemes</vt:lpstr>
      <vt:lpstr>Affinity Fraud</vt:lpstr>
      <vt:lpstr>Affinity Fraud</vt:lpstr>
      <vt:lpstr>Targeted Groups </vt:lpstr>
      <vt:lpstr>Affinity Fraud Example</vt:lpstr>
      <vt:lpstr>Affinity Fraud Example</vt:lpstr>
      <vt:lpstr>Tips to Avoiding Affinity Fraud</vt:lpstr>
      <vt:lpstr>Identity Theft</vt:lpstr>
      <vt:lpstr>Identity Theft</vt:lpstr>
      <vt:lpstr>Identity Theft</vt:lpstr>
      <vt:lpstr>Tips to Avoid Identity Theft</vt:lpstr>
      <vt:lpstr>Avoiding Financial Schemes and Fraud - Frauds</vt:lpstr>
      <vt:lpstr>Types of Financial Frauds</vt:lpstr>
      <vt:lpstr>4-1-9 Frauds (Nigerian Letter)</vt:lpstr>
      <vt:lpstr>4-1-9 Frauds (Nigerian Letter)</vt:lpstr>
      <vt:lpstr>Tips to Avoid 4-1-9 Frauds</vt:lpstr>
      <vt:lpstr>Bank Fraud</vt:lpstr>
      <vt:lpstr>Types of Bank Fraud</vt:lpstr>
      <vt:lpstr>Forgery</vt:lpstr>
      <vt:lpstr>Check Kiting</vt:lpstr>
      <vt:lpstr>Check Cashing </vt:lpstr>
      <vt:lpstr>How Check Manufacturers Guard Against Fraud</vt:lpstr>
      <vt:lpstr>How Check Manufacturers Guard Against Fraud</vt:lpstr>
      <vt:lpstr>Phishing</vt:lpstr>
      <vt:lpstr>Credit Card Fraud</vt:lpstr>
      <vt:lpstr>Types of Credit Card Fraud</vt:lpstr>
      <vt:lpstr>Stolen Card Fraud</vt:lpstr>
      <vt:lpstr>Credit Card Mail Order Fraud</vt:lpstr>
      <vt:lpstr>Skimming</vt:lpstr>
      <vt:lpstr>Tips to Avoid Credit Card Fraud</vt:lpstr>
      <vt:lpstr>Utilities Fraud</vt:lpstr>
      <vt:lpstr>Government Documents Fraud</vt:lpstr>
      <vt:lpstr>Insurance Fraud</vt:lpstr>
      <vt:lpstr>Types of Insurance Fraud</vt:lpstr>
      <vt:lpstr>Telemarketing Fraud</vt:lpstr>
      <vt:lpstr>Tips for Avoiding Telemarketing Fraud</vt:lpstr>
      <vt:lpstr>Avoiding Financial Schemes and Fraud - Scams</vt:lpstr>
      <vt:lpstr>Types of Financial Scams</vt:lpstr>
      <vt:lpstr>Investment Scamming</vt:lpstr>
      <vt:lpstr>Invest Scamming</vt:lpstr>
      <vt:lpstr>Credit Repair Scams</vt:lpstr>
      <vt:lpstr>Prizes &amp; Lotteries</vt:lpstr>
      <vt:lpstr>E-mail Scams</vt:lpstr>
      <vt:lpstr>Employment Scams</vt:lpstr>
      <vt:lpstr>Door-to-Door Scams</vt:lpstr>
      <vt:lpstr>Tips to Avoid Scams</vt:lpstr>
      <vt:lpstr>General Safety Tips to Follow</vt:lpstr>
      <vt:lpstr>Financial Schemes, Frauds &amp; Scams</vt:lpstr>
      <vt:lpstr>Consumer Protection Agencies  </vt:lpstr>
      <vt:lpstr>Better Business Bureau (BBB)</vt:lpstr>
      <vt:lpstr>Consumer Financial Protection Board</vt:lpstr>
      <vt:lpstr>Consumer Protection Agencies </vt:lpstr>
      <vt:lpstr>Resources</vt:lpstr>
      <vt:lpstr>Resources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iCEV30044_Avoiding_Financial_Schemes_and_Fraud_LOGO</dc:title>
  <dc:creator>ann</dc:creator>
  <cp:lastModifiedBy>Angela Dehls</cp:lastModifiedBy>
  <cp:revision>215</cp:revision>
  <dcterms:created xsi:type="dcterms:W3CDTF">2008-04-09T20:56:06Z</dcterms:created>
  <dcterms:modified xsi:type="dcterms:W3CDTF">2020-06-08T18:40:52Z</dcterms:modified>
</cp:coreProperties>
</file>