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1"/>
  </p:notesMasterIdLst>
  <p:sldIdLst>
    <p:sldId id="256" r:id="rId2"/>
    <p:sldId id="259" r:id="rId3"/>
    <p:sldId id="378" r:id="rId4"/>
    <p:sldId id="381" r:id="rId5"/>
    <p:sldId id="394" r:id="rId6"/>
    <p:sldId id="408" r:id="rId7"/>
    <p:sldId id="421" r:id="rId8"/>
    <p:sldId id="467" r:id="rId9"/>
    <p:sldId id="410" r:id="rId10"/>
    <p:sldId id="422" r:id="rId11"/>
    <p:sldId id="423" r:id="rId12"/>
    <p:sldId id="425" r:id="rId13"/>
    <p:sldId id="426" r:id="rId14"/>
    <p:sldId id="385" r:id="rId15"/>
    <p:sldId id="431" r:id="rId16"/>
    <p:sldId id="459" r:id="rId17"/>
    <p:sldId id="462" r:id="rId18"/>
    <p:sldId id="416" r:id="rId19"/>
    <p:sldId id="404" r:id="rId20"/>
    <p:sldId id="468" r:id="rId21"/>
    <p:sldId id="413" r:id="rId22"/>
    <p:sldId id="412" r:id="rId23"/>
    <p:sldId id="414" r:id="rId24"/>
    <p:sldId id="415" r:id="rId25"/>
    <p:sldId id="469" r:id="rId26"/>
    <p:sldId id="470" r:id="rId27"/>
    <p:sldId id="424" r:id="rId28"/>
    <p:sldId id="471" r:id="rId29"/>
    <p:sldId id="472" r:id="rId30"/>
    <p:sldId id="448" r:id="rId31"/>
    <p:sldId id="429" r:id="rId32"/>
    <p:sldId id="432" r:id="rId33"/>
    <p:sldId id="473" r:id="rId34"/>
    <p:sldId id="433" r:id="rId35"/>
    <p:sldId id="434" r:id="rId36"/>
    <p:sldId id="435" r:id="rId37"/>
    <p:sldId id="474" r:id="rId38"/>
    <p:sldId id="437" r:id="rId39"/>
    <p:sldId id="449" r:id="rId40"/>
    <p:sldId id="439" r:id="rId41"/>
    <p:sldId id="450" r:id="rId42"/>
    <p:sldId id="451" r:id="rId43"/>
    <p:sldId id="475" r:id="rId44"/>
    <p:sldId id="398" r:id="rId45"/>
    <p:sldId id="476" r:id="rId46"/>
    <p:sldId id="477" r:id="rId47"/>
    <p:sldId id="399" r:id="rId48"/>
    <p:sldId id="478" r:id="rId49"/>
    <p:sldId id="479" r:id="rId50"/>
    <p:sldId id="400" r:id="rId51"/>
    <p:sldId id="401" r:id="rId52"/>
    <p:sldId id="480" r:id="rId53"/>
    <p:sldId id="402" r:id="rId54"/>
    <p:sldId id="481" r:id="rId55"/>
    <p:sldId id="411" r:id="rId56"/>
    <p:sldId id="483" r:id="rId57"/>
    <p:sldId id="484" r:id="rId58"/>
    <p:sldId id="485" r:id="rId59"/>
    <p:sldId id="407" r:id="rId60"/>
    <p:sldId id="486" r:id="rId61"/>
    <p:sldId id="409" r:id="rId62"/>
    <p:sldId id="403" r:id="rId63"/>
    <p:sldId id="487" r:id="rId64"/>
    <p:sldId id="488" r:id="rId65"/>
    <p:sldId id="489" r:id="rId66"/>
    <p:sldId id="490" r:id="rId67"/>
    <p:sldId id="491" r:id="rId68"/>
    <p:sldId id="417" r:id="rId69"/>
    <p:sldId id="492" r:id="rId70"/>
    <p:sldId id="419" r:id="rId71"/>
    <p:sldId id="420" r:id="rId72"/>
    <p:sldId id="418" r:id="rId73"/>
    <p:sldId id="493" r:id="rId74"/>
    <p:sldId id="390" r:id="rId75"/>
    <p:sldId id="427" r:id="rId76"/>
    <p:sldId id="428" r:id="rId77"/>
    <p:sldId id="430" r:id="rId78"/>
    <p:sldId id="494" r:id="rId79"/>
    <p:sldId id="495" r:id="rId80"/>
    <p:sldId id="496" r:id="rId81"/>
    <p:sldId id="497" r:id="rId82"/>
    <p:sldId id="498" r:id="rId83"/>
    <p:sldId id="436" r:id="rId84"/>
    <p:sldId id="405" r:id="rId85"/>
    <p:sldId id="499" r:id="rId86"/>
    <p:sldId id="500" r:id="rId87"/>
    <p:sldId id="406" r:id="rId88"/>
    <p:sldId id="501" r:id="rId89"/>
    <p:sldId id="502" r:id="rId90"/>
    <p:sldId id="503" r:id="rId91"/>
    <p:sldId id="504" r:id="rId92"/>
    <p:sldId id="505" r:id="rId93"/>
    <p:sldId id="506" r:id="rId94"/>
    <p:sldId id="507" r:id="rId95"/>
    <p:sldId id="508" r:id="rId96"/>
    <p:sldId id="509" r:id="rId97"/>
    <p:sldId id="510" r:id="rId98"/>
    <p:sldId id="511" r:id="rId99"/>
    <p:sldId id="512" r:id="rId100"/>
    <p:sldId id="513" r:id="rId101"/>
    <p:sldId id="441" r:id="rId102"/>
    <p:sldId id="442" r:id="rId103"/>
    <p:sldId id="443" r:id="rId104"/>
    <p:sldId id="444" r:id="rId105"/>
    <p:sldId id="514" r:id="rId106"/>
    <p:sldId id="515" r:id="rId107"/>
    <p:sldId id="516" r:id="rId108"/>
    <p:sldId id="517" r:id="rId109"/>
    <p:sldId id="518" r:id="rId110"/>
    <p:sldId id="519" r:id="rId111"/>
    <p:sldId id="520" r:id="rId112"/>
    <p:sldId id="521" r:id="rId113"/>
    <p:sldId id="522" r:id="rId114"/>
    <p:sldId id="523" r:id="rId115"/>
    <p:sldId id="524" r:id="rId116"/>
    <p:sldId id="525" r:id="rId117"/>
    <p:sldId id="526" r:id="rId118"/>
    <p:sldId id="527" r:id="rId119"/>
    <p:sldId id="356" r:id="rId120"/>
  </p:sldIdLst>
  <p:sldSz cx="9144000" cy="6858000" type="screen4x3"/>
  <p:notesSz cx="6858000" cy="9144000"/>
  <p:custDataLst>
    <p:tags r:id="rId1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 Allen" initials="SA" lastIdx="2" clrIdx="0">
    <p:extLst>
      <p:ext uri="{19B8F6BF-5375-455C-9EA6-DF929625EA0E}">
        <p15:presenceInfo xmlns:p15="http://schemas.microsoft.com/office/powerpoint/2012/main" userId="Sara All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D2026"/>
    <a:srgbClr val="217346"/>
    <a:srgbClr val="4C2C92"/>
    <a:srgbClr val="0071BC"/>
    <a:srgbClr val="F3F3F3"/>
    <a:srgbClr val="2E8540"/>
    <a:srgbClr val="CC4000"/>
    <a:srgbClr val="5543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96357" autoAdjust="0"/>
  </p:normalViewPr>
  <p:slideViewPr>
    <p:cSldViewPr snapToGrid="0" showGuides="1">
      <p:cViewPr>
        <p:scale>
          <a:sx n="90" d="100"/>
          <a:sy n="90" d="100"/>
        </p:scale>
        <p:origin x="1578" y="444"/>
      </p:cViewPr>
      <p:guideLst>
        <p:guide orient="horz" pos="2160"/>
        <p:guide pos="2880"/>
      </p:guideLst>
    </p:cSldViewPr>
  </p:slideViewPr>
  <p:outlineViewPr>
    <p:cViewPr>
      <p:scale>
        <a:sx n="33" d="100"/>
        <a:sy n="33" d="100"/>
      </p:scale>
      <p:origin x="0" y="-799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commentAuthors" Target="commentAuthor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FEB5F-7677-441A-B7A6-C4137C6BE811}" type="datetimeFigureOut">
              <a:rPr lang="en-US" smtClean="0"/>
              <a:t>2/22/2021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034AF2-A619-45AB-8EFD-F6CBDBB96C10}" type="slidenum">
              <a:rPr lang="en-US" smtClean="0"/>
              <a:t>‹#›</a:t>
            </a:fld>
            <a:endParaRPr lang="en-US"/>
          </a:p>
        </p:txBody>
      </p:sp>
    </p:spTree>
    <p:extLst>
      <p:ext uri="{BB962C8B-B14F-4D97-AF65-F5344CB8AC3E}">
        <p14:creationId xmlns:p14="http://schemas.microsoft.com/office/powerpoint/2010/main" val="3657550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1</a:t>
            </a:fld>
            <a:endParaRPr lang="en-US"/>
          </a:p>
        </p:txBody>
      </p:sp>
    </p:spTree>
    <p:extLst>
      <p:ext uri="{BB962C8B-B14F-4D97-AF65-F5344CB8AC3E}">
        <p14:creationId xmlns:p14="http://schemas.microsoft.com/office/powerpoint/2010/main" val="3414319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2</a:t>
            </a:fld>
            <a:endParaRPr lang="en-US"/>
          </a:p>
        </p:txBody>
      </p:sp>
    </p:spTree>
    <p:extLst>
      <p:ext uri="{BB962C8B-B14F-4D97-AF65-F5344CB8AC3E}">
        <p14:creationId xmlns:p14="http://schemas.microsoft.com/office/powerpoint/2010/main" val="3420400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3</a:t>
            </a:fld>
            <a:endParaRPr lang="en-US" dirty="0"/>
          </a:p>
        </p:txBody>
      </p:sp>
    </p:spTree>
    <p:extLst>
      <p:ext uri="{BB962C8B-B14F-4D97-AF65-F5344CB8AC3E}">
        <p14:creationId xmlns:p14="http://schemas.microsoft.com/office/powerpoint/2010/main" val="3291154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a:t>
            </a:fld>
            <a:endParaRPr lang="en-US" dirty="0"/>
          </a:p>
        </p:txBody>
      </p:sp>
    </p:spTree>
    <p:extLst>
      <p:ext uri="{BB962C8B-B14F-4D97-AF65-F5344CB8AC3E}">
        <p14:creationId xmlns:p14="http://schemas.microsoft.com/office/powerpoint/2010/main" val="3321538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a:t>
            </a:fld>
            <a:endParaRPr lang="en-US" dirty="0"/>
          </a:p>
        </p:txBody>
      </p:sp>
    </p:spTree>
    <p:extLst>
      <p:ext uri="{BB962C8B-B14F-4D97-AF65-F5344CB8AC3E}">
        <p14:creationId xmlns:p14="http://schemas.microsoft.com/office/powerpoint/2010/main" val="2305628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a:t>
            </a:fld>
            <a:endParaRPr lang="en-US" dirty="0"/>
          </a:p>
        </p:txBody>
      </p:sp>
    </p:spTree>
    <p:extLst>
      <p:ext uri="{BB962C8B-B14F-4D97-AF65-F5344CB8AC3E}">
        <p14:creationId xmlns:p14="http://schemas.microsoft.com/office/powerpoint/2010/main" val="3573789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a:t>
            </a:fld>
            <a:endParaRPr lang="en-US" dirty="0"/>
          </a:p>
        </p:txBody>
      </p:sp>
    </p:spTree>
    <p:extLst>
      <p:ext uri="{BB962C8B-B14F-4D97-AF65-F5344CB8AC3E}">
        <p14:creationId xmlns:p14="http://schemas.microsoft.com/office/powerpoint/2010/main" val="137856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a:t>
            </a:fld>
            <a:endParaRPr lang="en-US" dirty="0"/>
          </a:p>
        </p:txBody>
      </p:sp>
    </p:spTree>
    <p:extLst>
      <p:ext uri="{BB962C8B-B14F-4D97-AF65-F5344CB8AC3E}">
        <p14:creationId xmlns:p14="http://schemas.microsoft.com/office/powerpoint/2010/main" val="2719516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a:t>
            </a:fld>
            <a:endParaRPr lang="en-US" dirty="0"/>
          </a:p>
        </p:txBody>
      </p:sp>
    </p:spTree>
    <p:extLst>
      <p:ext uri="{BB962C8B-B14F-4D97-AF65-F5344CB8AC3E}">
        <p14:creationId xmlns:p14="http://schemas.microsoft.com/office/powerpoint/2010/main" val="1071024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10</a:t>
            </a:fld>
            <a:endParaRPr lang="en-US" dirty="0"/>
          </a:p>
        </p:txBody>
      </p:sp>
    </p:spTree>
    <p:extLst>
      <p:ext uri="{BB962C8B-B14F-4D97-AF65-F5344CB8AC3E}">
        <p14:creationId xmlns:p14="http://schemas.microsoft.com/office/powerpoint/2010/main" val="2783081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11</a:t>
            </a:fld>
            <a:endParaRPr lang="en-US" dirty="0"/>
          </a:p>
        </p:txBody>
      </p:sp>
    </p:spTree>
    <p:extLst>
      <p:ext uri="{BB962C8B-B14F-4D97-AF65-F5344CB8AC3E}">
        <p14:creationId xmlns:p14="http://schemas.microsoft.com/office/powerpoint/2010/main" val="1218846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12</a:t>
            </a:fld>
            <a:endParaRPr lang="en-US" dirty="0"/>
          </a:p>
        </p:txBody>
      </p:sp>
    </p:spTree>
    <p:extLst>
      <p:ext uri="{BB962C8B-B14F-4D97-AF65-F5344CB8AC3E}">
        <p14:creationId xmlns:p14="http://schemas.microsoft.com/office/powerpoint/2010/main" val="3810354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13</a:t>
            </a:fld>
            <a:endParaRPr lang="en-US" dirty="0"/>
          </a:p>
        </p:txBody>
      </p:sp>
    </p:spTree>
    <p:extLst>
      <p:ext uri="{BB962C8B-B14F-4D97-AF65-F5344CB8AC3E}">
        <p14:creationId xmlns:p14="http://schemas.microsoft.com/office/powerpoint/2010/main" val="3179744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14</a:t>
            </a:fld>
            <a:endParaRPr lang="en-US" dirty="0"/>
          </a:p>
        </p:txBody>
      </p:sp>
    </p:spTree>
    <p:extLst>
      <p:ext uri="{BB962C8B-B14F-4D97-AF65-F5344CB8AC3E}">
        <p14:creationId xmlns:p14="http://schemas.microsoft.com/office/powerpoint/2010/main" val="4030752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15</a:t>
            </a:fld>
            <a:endParaRPr lang="en-US" dirty="0"/>
          </a:p>
        </p:txBody>
      </p:sp>
    </p:spTree>
    <p:extLst>
      <p:ext uri="{BB962C8B-B14F-4D97-AF65-F5344CB8AC3E}">
        <p14:creationId xmlns:p14="http://schemas.microsoft.com/office/powerpoint/2010/main" val="2375889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16</a:t>
            </a:fld>
            <a:endParaRPr lang="en-US" dirty="0"/>
          </a:p>
        </p:txBody>
      </p:sp>
    </p:spTree>
    <p:extLst>
      <p:ext uri="{BB962C8B-B14F-4D97-AF65-F5344CB8AC3E}">
        <p14:creationId xmlns:p14="http://schemas.microsoft.com/office/powerpoint/2010/main" val="4132354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17</a:t>
            </a:fld>
            <a:endParaRPr lang="en-US" dirty="0"/>
          </a:p>
        </p:txBody>
      </p:sp>
    </p:spTree>
    <p:extLst>
      <p:ext uri="{BB962C8B-B14F-4D97-AF65-F5344CB8AC3E}">
        <p14:creationId xmlns:p14="http://schemas.microsoft.com/office/powerpoint/2010/main" val="4060797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18</a:t>
            </a:fld>
            <a:endParaRPr lang="en-US"/>
          </a:p>
        </p:txBody>
      </p:sp>
    </p:spTree>
    <p:extLst>
      <p:ext uri="{BB962C8B-B14F-4D97-AF65-F5344CB8AC3E}">
        <p14:creationId xmlns:p14="http://schemas.microsoft.com/office/powerpoint/2010/main" val="28325235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19</a:t>
            </a:fld>
            <a:endParaRPr lang="en-US"/>
          </a:p>
        </p:txBody>
      </p:sp>
    </p:spTree>
    <p:extLst>
      <p:ext uri="{BB962C8B-B14F-4D97-AF65-F5344CB8AC3E}">
        <p14:creationId xmlns:p14="http://schemas.microsoft.com/office/powerpoint/2010/main" val="2528333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20</a:t>
            </a:fld>
            <a:endParaRPr lang="en-US"/>
          </a:p>
        </p:txBody>
      </p:sp>
    </p:spTree>
    <p:extLst>
      <p:ext uri="{BB962C8B-B14F-4D97-AF65-F5344CB8AC3E}">
        <p14:creationId xmlns:p14="http://schemas.microsoft.com/office/powerpoint/2010/main" val="62802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21</a:t>
            </a:fld>
            <a:endParaRPr lang="en-US"/>
          </a:p>
        </p:txBody>
      </p:sp>
    </p:spTree>
    <p:extLst>
      <p:ext uri="{BB962C8B-B14F-4D97-AF65-F5344CB8AC3E}">
        <p14:creationId xmlns:p14="http://schemas.microsoft.com/office/powerpoint/2010/main" val="200881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22</a:t>
            </a:fld>
            <a:endParaRPr lang="en-US"/>
          </a:p>
        </p:txBody>
      </p:sp>
    </p:spTree>
    <p:extLst>
      <p:ext uri="{BB962C8B-B14F-4D97-AF65-F5344CB8AC3E}">
        <p14:creationId xmlns:p14="http://schemas.microsoft.com/office/powerpoint/2010/main" val="1848482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23</a:t>
            </a:fld>
            <a:endParaRPr lang="en-US"/>
          </a:p>
        </p:txBody>
      </p:sp>
    </p:spTree>
    <p:extLst>
      <p:ext uri="{BB962C8B-B14F-4D97-AF65-F5344CB8AC3E}">
        <p14:creationId xmlns:p14="http://schemas.microsoft.com/office/powerpoint/2010/main" val="4980874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24</a:t>
            </a:fld>
            <a:endParaRPr lang="en-US"/>
          </a:p>
        </p:txBody>
      </p:sp>
    </p:spTree>
    <p:extLst>
      <p:ext uri="{BB962C8B-B14F-4D97-AF65-F5344CB8AC3E}">
        <p14:creationId xmlns:p14="http://schemas.microsoft.com/office/powerpoint/2010/main" val="16770450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034AF2-A619-45AB-8EFD-F6CBDBB96C10}" type="slidenum">
              <a:rPr lang="en-US" smtClean="0"/>
              <a:t>25</a:t>
            </a:fld>
            <a:endParaRPr lang="en-US"/>
          </a:p>
        </p:txBody>
      </p:sp>
    </p:spTree>
    <p:extLst>
      <p:ext uri="{BB962C8B-B14F-4D97-AF65-F5344CB8AC3E}">
        <p14:creationId xmlns:p14="http://schemas.microsoft.com/office/powerpoint/2010/main" val="3695307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26</a:t>
            </a:fld>
            <a:endParaRPr lang="en-US"/>
          </a:p>
        </p:txBody>
      </p:sp>
    </p:spTree>
    <p:extLst>
      <p:ext uri="{BB962C8B-B14F-4D97-AF65-F5344CB8AC3E}">
        <p14:creationId xmlns:p14="http://schemas.microsoft.com/office/powerpoint/2010/main" val="21586601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27</a:t>
            </a:fld>
            <a:endParaRPr lang="en-US"/>
          </a:p>
        </p:txBody>
      </p:sp>
    </p:spTree>
    <p:extLst>
      <p:ext uri="{BB962C8B-B14F-4D97-AF65-F5344CB8AC3E}">
        <p14:creationId xmlns:p14="http://schemas.microsoft.com/office/powerpoint/2010/main" val="2758897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28</a:t>
            </a:fld>
            <a:endParaRPr lang="en-US"/>
          </a:p>
        </p:txBody>
      </p:sp>
    </p:spTree>
    <p:extLst>
      <p:ext uri="{BB962C8B-B14F-4D97-AF65-F5344CB8AC3E}">
        <p14:creationId xmlns:p14="http://schemas.microsoft.com/office/powerpoint/2010/main" val="26832010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29</a:t>
            </a:fld>
            <a:endParaRPr lang="en-US"/>
          </a:p>
        </p:txBody>
      </p:sp>
    </p:spTree>
    <p:extLst>
      <p:ext uri="{BB962C8B-B14F-4D97-AF65-F5344CB8AC3E}">
        <p14:creationId xmlns:p14="http://schemas.microsoft.com/office/powerpoint/2010/main" val="3685469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30</a:t>
            </a:fld>
            <a:endParaRPr lang="en-US"/>
          </a:p>
        </p:txBody>
      </p:sp>
    </p:spTree>
    <p:extLst>
      <p:ext uri="{BB962C8B-B14F-4D97-AF65-F5344CB8AC3E}">
        <p14:creationId xmlns:p14="http://schemas.microsoft.com/office/powerpoint/2010/main" val="1924493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31</a:t>
            </a:fld>
            <a:endParaRPr lang="en-US"/>
          </a:p>
        </p:txBody>
      </p:sp>
    </p:spTree>
    <p:extLst>
      <p:ext uri="{BB962C8B-B14F-4D97-AF65-F5344CB8AC3E}">
        <p14:creationId xmlns:p14="http://schemas.microsoft.com/office/powerpoint/2010/main" val="24949809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32</a:t>
            </a:fld>
            <a:endParaRPr lang="en-US"/>
          </a:p>
        </p:txBody>
      </p:sp>
    </p:spTree>
    <p:extLst>
      <p:ext uri="{BB962C8B-B14F-4D97-AF65-F5344CB8AC3E}">
        <p14:creationId xmlns:p14="http://schemas.microsoft.com/office/powerpoint/2010/main" val="19001037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33</a:t>
            </a:fld>
            <a:endParaRPr lang="en-US"/>
          </a:p>
        </p:txBody>
      </p:sp>
    </p:spTree>
    <p:extLst>
      <p:ext uri="{BB962C8B-B14F-4D97-AF65-F5344CB8AC3E}">
        <p14:creationId xmlns:p14="http://schemas.microsoft.com/office/powerpoint/2010/main" val="16047879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34</a:t>
            </a:fld>
            <a:endParaRPr lang="en-US"/>
          </a:p>
        </p:txBody>
      </p:sp>
    </p:spTree>
    <p:extLst>
      <p:ext uri="{BB962C8B-B14F-4D97-AF65-F5344CB8AC3E}">
        <p14:creationId xmlns:p14="http://schemas.microsoft.com/office/powerpoint/2010/main" val="805678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35</a:t>
            </a:fld>
            <a:endParaRPr lang="en-US"/>
          </a:p>
        </p:txBody>
      </p:sp>
    </p:spTree>
    <p:extLst>
      <p:ext uri="{BB962C8B-B14F-4D97-AF65-F5344CB8AC3E}">
        <p14:creationId xmlns:p14="http://schemas.microsoft.com/office/powerpoint/2010/main" val="10593580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36</a:t>
            </a:fld>
            <a:endParaRPr lang="en-US"/>
          </a:p>
        </p:txBody>
      </p:sp>
    </p:spTree>
    <p:extLst>
      <p:ext uri="{BB962C8B-B14F-4D97-AF65-F5344CB8AC3E}">
        <p14:creationId xmlns:p14="http://schemas.microsoft.com/office/powerpoint/2010/main" val="40446332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37</a:t>
            </a:fld>
            <a:endParaRPr lang="en-US"/>
          </a:p>
        </p:txBody>
      </p:sp>
    </p:spTree>
    <p:extLst>
      <p:ext uri="{BB962C8B-B14F-4D97-AF65-F5344CB8AC3E}">
        <p14:creationId xmlns:p14="http://schemas.microsoft.com/office/powerpoint/2010/main" val="2757221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38</a:t>
            </a:fld>
            <a:endParaRPr lang="en-US"/>
          </a:p>
        </p:txBody>
      </p:sp>
    </p:spTree>
    <p:extLst>
      <p:ext uri="{BB962C8B-B14F-4D97-AF65-F5344CB8AC3E}">
        <p14:creationId xmlns:p14="http://schemas.microsoft.com/office/powerpoint/2010/main" val="39566219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39</a:t>
            </a:fld>
            <a:endParaRPr lang="en-US"/>
          </a:p>
        </p:txBody>
      </p:sp>
    </p:spTree>
    <p:extLst>
      <p:ext uri="{BB962C8B-B14F-4D97-AF65-F5344CB8AC3E}">
        <p14:creationId xmlns:p14="http://schemas.microsoft.com/office/powerpoint/2010/main" val="37552892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40</a:t>
            </a:fld>
            <a:endParaRPr lang="en-US"/>
          </a:p>
        </p:txBody>
      </p:sp>
    </p:spTree>
    <p:extLst>
      <p:ext uri="{BB962C8B-B14F-4D97-AF65-F5344CB8AC3E}">
        <p14:creationId xmlns:p14="http://schemas.microsoft.com/office/powerpoint/2010/main" val="20388426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41</a:t>
            </a:fld>
            <a:endParaRPr lang="en-US"/>
          </a:p>
        </p:txBody>
      </p:sp>
    </p:spTree>
    <p:extLst>
      <p:ext uri="{BB962C8B-B14F-4D97-AF65-F5344CB8AC3E}">
        <p14:creationId xmlns:p14="http://schemas.microsoft.com/office/powerpoint/2010/main" val="42714697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42</a:t>
            </a:fld>
            <a:endParaRPr lang="en-US"/>
          </a:p>
        </p:txBody>
      </p:sp>
    </p:spTree>
    <p:extLst>
      <p:ext uri="{BB962C8B-B14F-4D97-AF65-F5344CB8AC3E}">
        <p14:creationId xmlns:p14="http://schemas.microsoft.com/office/powerpoint/2010/main" val="11719919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43</a:t>
            </a:fld>
            <a:endParaRPr lang="en-US" dirty="0"/>
          </a:p>
        </p:txBody>
      </p:sp>
    </p:spTree>
    <p:extLst>
      <p:ext uri="{BB962C8B-B14F-4D97-AF65-F5344CB8AC3E}">
        <p14:creationId xmlns:p14="http://schemas.microsoft.com/office/powerpoint/2010/main" val="32049723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44</a:t>
            </a:fld>
            <a:endParaRPr lang="en-US" dirty="0"/>
          </a:p>
        </p:txBody>
      </p:sp>
    </p:spTree>
    <p:extLst>
      <p:ext uri="{BB962C8B-B14F-4D97-AF65-F5344CB8AC3E}">
        <p14:creationId xmlns:p14="http://schemas.microsoft.com/office/powerpoint/2010/main" val="20293712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45</a:t>
            </a:fld>
            <a:endParaRPr lang="en-US" dirty="0"/>
          </a:p>
        </p:txBody>
      </p:sp>
    </p:spTree>
    <p:extLst>
      <p:ext uri="{BB962C8B-B14F-4D97-AF65-F5344CB8AC3E}">
        <p14:creationId xmlns:p14="http://schemas.microsoft.com/office/powerpoint/2010/main" val="41571858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46</a:t>
            </a:fld>
            <a:endParaRPr lang="en-US"/>
          </a:p>
        </p:txBody>
      </p:sp>
    </p:spTree>
    <p:extLst>
      <p:ext uri="{BB962C8B-B14F-4D97-AF65-F5344CB8AC3E}">
        <p14:creationId xmlns:p14="http://schemas.microsoft.com/office/powerpoint/2010/main" val="18896342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47</a:t>
            </a:fld>
            <a:endParaRPr lang="en-US"/>
          </a:p>
        </p:txBody>
      </p:sp>
    </p:spTree>
    <p:extLst>
      <p:ext uri="{BB962C8B-B14F-4D97-AF65-F5344CB8AC3E}">
        <p14:creationId xmlns:p14="http://schemas.microsoft.com/office/powerpoint/2010/main" val="1921126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48</a:t>
            </a:fld>
            <a:endParaRPr lang="en-US"/>
          </a:p>
        </p:txBody>
      </p:sp>
    </p:spTree>
    <p:extLst>
      <p:ext uri="{BB962C8B-B14F-4D97-AF65-F5344CB8AC3E}">
        <p14:creationId xmlns:p14="http://schemas.microsoft.com/office/powerpoint/2010/main" val="9553843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49</a:t>
            </a:fld>
            <a:endParaRPr lang="en-US"/>
          </a:p>
        </p:txBody>
      </p:sp>
    </p:spTree>
    <p:extLst>
      <p:ext uri="{BB962C8B-B14F-4D97-AF65-F5344CB8AC3E}">
        <p14:creationId xmlns:p14="http://schemas.microsoft.com/office/powerpoint/2010/main" val="21524001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50</a:t>
            </a:fld>
            <a:endParaRPr lang="en-US"/>
          </a:p>
        </p:txBody>
      </p:sp>
    </p:spTree>
    <p:extLst>
      <p:ext uri="{BB962C8B-B14F-4D97-AF65-F5344CB8AC3E}">
        <p14:creationId xmlns:p14="http://schemas.microsoft.com/office/powerpoint/2010/main" val="29733726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51</a:t>
            </a:fld>
            <a:endParaRPr lang="en-US"/>
          </a:p>
        </p:txBody>
      </p:sp>
    </p:spTree>
    <p:extLst>
      <p:ext uri="{BB962C8B-B14F-4D97-AF65-F5344CB8AC3E}">
        <p14:creationId xmlns:p14="http://schemas.microsoft.com/office/powerpoint/2010/main" val="20599283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52</a:t>
            </a:fld>
            <a:endParaRPr lang="en-US"/>
          </a:p>
        </p:txBody>
      </p:sp>
    </p:spTree>
    <p:extLst>
      <p:ext uri="{BB962C8B-B14F-4D97-AF65-F5344CB8AC3E}">
        <p14:creationId xmlns:p14="http://schemas.microsoft.com/office/powerpoint/2010/main" val="39009981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53</a:t>
            </a:fld>
            <a:endParaRPr lang="en-US"/>
          </a:p>
        </p:txBody>
      </p:sp>
    </p:spTree>
    <p:extLst>
      <p:ext uri="{BB962C8B-B14F-4D97-AF65-F5344CB8AC3E}">
        <p14:creationId xmlns:p14="http://schemas.microsoft.com/office/powerpoint/2010/main" val="2494096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54</a:t>
            </a:fld>
            <a:endParaRPr lang="en-US"/>
          </a:p>
        </p:txBody>
      </p:sp>
    </p:spTree>
    <p:extLst>
      <p:ext uri="{BB962C8B-B14F-4D97-AF65-F5344CB8AC3E}">
        <p14:creationId xmlns:p14="http://schemas.microsoft.com/office/powerpoint/2010/main" val="15006730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55</a:t>
            </a:fld>
            <a:endParaRPr lang="en-US"/>
          </a:p>
        </p:txBody>
      </p:sp>
    </p:spTree>
    <p:extLst>
      <p:ext uri="{BB962C8B-B14F-4D97-AF65-F5344CB8AC3E}">
        <p14:creationId xmlns:p14="http://schemas.microsoft.com/office/powerpoint/2010/main" val="2640610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56</a:t>
            </a:fld>
            <a:endParaRPr lang="en-US"/>
          </a:p>
        </p:txBody>
      </p:sp>
    </p:spTree>
    <p:extLst>
      <p:ext uri="{BB962C8B-B14F-4D97-AF65-F5344CB8AC3E}">
        <p14:creationId xmlns:p14="http://schemas.microsoft.com/office/powerpoint/2010/main" val="13855981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57</a:t>
            </a:fld>
            <a:endParaRPr lang="en-US"/>
          </a:p>
        </p:txBody>
      </p:sp>
    </p:spTree>
    <p:extLst>
      <p:ext uri="{BB962C8B-B14F-4D97-AF65-F5344CB8AC3E}">
        <p14:creationId xmlns:p14="http://schemas.microsoft.com/office/powerpoint/2010/main" val="23256448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58</a:t>
            </a:fld>
            <a:endParaRPr lang="en-US" dirty="0"/>
          </a:p>
        </p:txBody>
      </p:sp>
    </p:spTree>
    <p:extLst>
      <p:ext uri="{BB962C8B-B14F-4D97-AF65-F5344CB8AC3E}">
        <p14:creationId xmlns:p14="http://schemas.microsoft.com/office/powerpoint/2010/main" val="37453019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59</a:t>
            </a:fld>
            <a:endParaRPr lang="en-US" dirty="0"/>
          </a:p>
        </p:txBody>
      </p:sp>
    </p:spTree>
    <p:extLst>
      <p:ext uri="{BB962C8B-B14F-4D97-AF65-F5344CB8AC3E}">
        <p14:creationId xmlns:p14="http://schemas.microsoft.com/office/powerpoint/2010/main" val="4575435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60</a:t>
            </a:fld>
            <a:endParaRPr lang="en-US" dirty="0"/>
          </a:p>
        </p:txBody>
      </p:sp>
    </p:spTree>
    <p:extLst>
      <p:ext uri="{BB962C8B-B14F-4D97-AF65-F5344CB8AC3E}">
        <p14:creationId xmlns:p14="http://schemas.microsoft.com/office/powerpoint/2010/main" val="12135786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61</a:t>
            </a:fld>
            <a:endParaRPr lang="en-US" dirty="0"/>
          </a:p>
        </p:txBody>
      </p:sp>
    </p:spTree>
    <p:extLst>
      <p:ext uri="{BB962C8B-B14F-4D97-AF65-F5344CB8AC3E}">
        <p14:creationId xmlns:p14="http://schemas.microsoft.com/office/powerpoint/2010/main" val="19663931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62</a:t>
            </a:fld>
            <a:endParaRPr lang="en-US" dirty="0"/>
          </a:p>
        </p:txBody>
      </p:sp>
    </p:spTree>
    <p:extLst>
      <p:ext uri="{BB962C8B-B14F-4D97-AF65-F5344CB8AC3E}">
        <p14:creationId xmlns:p14="http://schemas.microsoft.com/office/powerpoint/2010/main" val="25035136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63</a:t>
            </a:fld>
            <a:endParaRPr lang="en-US" dirty="0"/>
          </a:p>
        </p:txBody>
      </p:sp>
    </p:spTree>
    <p:extLst>
      <p:ext uri="{BB962C8B-B14F-4D97-AF65-F5344CB8AC3E}">
        <p14:creationId xmlns:p14="http://schemas.microsoft.com/office/powerpoint/2010/main" val="30843734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64</a:t>
            </a:fld>
            <a:endParaRPr lang="en-US" dirty="0"/>
          </a:p>
        </p:txBody>
      </p:sp>
    </p:spTree>
    <p:extLst>
      <p:ext uri="{BB962C8B-B14F-4D97-AF65-F5344CB8AC3E}">
        <p14:creationId xmlns:p14="http://schemas.microsoft.com/office/powerpoint/2010/main" val="7776624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65</a:t>
            </a:fld>
            <a:endParaRPr lang="en-US" dirty="0"/>
          </a:p>
        </p:txBody>
      </p:sp>
    </p:spTree>
    <p:extLst>
      <p:ext uri="{BB962C8B-B14F-4D97-AF65-F5344CB8AC3E}">
        <p14:creationId xmlns:p14="http://schemas.microsoft.com/office/powerpoint/2010/main" val="5020974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66</a:t>
            </a:fld>
            <a:endParaRPr lang="en-US" dirty="0"/>
          </a:p>
        </p:txBody>
      </p:sp>
    </p:spTree>
    <p:extLst>
      <p:ext uri="{BB962C8B-B14F-4D97-AF65-F5344CB8AC3E}">
        <p14:creationId xmlns:p14="http://schemas.microsoft.com/office/powerpoint/2010/main" val="36616152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67</a:t>
            </a:fld>
            <a:endParaRPr lang="en-US" dirty="0"/>
          </a:p>
        </p:txBody>
      </p:sp>
    </p:spTree>
    <p:extLst>
      <p:ext uri="{BB962C8B-B14F-4D97-AF65-F5344CB8AC3E}">
        <p14:creationId xmlns:p14="http://schemas.microsoft.com/office/powerpoint/2010/main" val="26606007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68</a:t>
            </a:fld>
            <a:endParaRPr lang="en-US" dirty="0"/>
          </a:p>
        </p:txBody>
      </p:sp>
    </p:spTree>
    <p:extLst>
      <p:ext uri="{BB962C8B-B14F-4D97-AF65-F5344CB8AC3E}">
        <p14:creationId xmlns:p14="http://schemas.microsoft.com/office/powerpoint/2010/main" val="3018922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69</a:t>
            </a:fld>
            <a:endParaRPr lang="en-US" dirty="0"/>
          </a:p>
        </p:txBody>
      </p:sp>
    </p:spTree>
    <p:extLst>
      <p:ext uri="{BB962C8B-B14F-4D97-AF65-F5344CB8AC3E}">
        <p14:creationId xmlns:p14="http://schemas.microsoft.com/office/powerpoint/2010/main" val="41634081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70</a:t>
            </a:fld>
            <a:endParaRPr lang="en-US" dirty="0"/>
          </a:p>
        </p:txBody>
      </p:sp>
    </p:spTree>
    <p:extLst>
      <p:ext uri="{BB962C8B-B14F-4D97-AF65-F5344CB8AC3E}">
        <p14:creationId xmlns:p14="http://schemas.microsoft.com/office/powerpoint/2010/main" val="33757511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71</a:t>
            </a:fld>
            <a:endParaRPr lang="en-US" dirty="0"/>
          </a:p>
        </p:txBody>
      </p:sp>
    </p:spTree>
    <p:extLst>
      <p:ext uri="{BB962C8B-B14F-4D97-AF65-F5344CB8AC3E}">
        <p14:creationId xmlns:p14="http://schemas.microsoft.com/office/powerpoint/2010/main" val="31184581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72</a:t>
            </a:fld>
            <a:endParaRPr lang="en-US" dirty="0"/>
          </a:p>
        </p:txBody>
      </p:sp>
    </p:spTree>
    <p:extLst>
      <p:ext uri="{BB962C8B-B14F-4D97-AF65-F5344CB8AC3E}">
        <p14:creationId xmlns:p14="http://schemas.microsoft.com/office/powerpoint/2010/main" val="147828556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73</a:t>
            </a:fld>
            <a:endParaRPr lang="en-US" dirty="0"/>
          </a:p>
        </p:txBody>
      </p:sp>
    </p:spTree>
    <p:extLst>
      <p:ext uri="{BB962C8B-B14F-4D97-AF65-F5344CB8AC3E}">
        <p14:creationId xmlns:p14="http://schemas.microsoft.com/office/powerpoint/2010/main" val="6661788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74</a:t>
            </a:fld>
            <a:endParaRPr lang="en-US" dirty="0"/>
          </a:p>
        </p:txBody>
      </p:sp>
    </p:spTree>
    <p:extLst>
      <p:ext uri="{BB962C8B-B14F-4D97-AF65-F5344CB8AC3E}">
        <p14:creationId xmlns:p14="http://schemas.microsoft.com/office/powerpoint/2010/main" val="17695268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75</a:t>
            </a:fld>
            <a:endParaRPr lang="en-US" dirty="0"/>
          </a:p>
        </p:txBody>
      </p:sp>
    </p:spTree>
    <p:extLst>
      <p:ext uri="{BB962C8B-B14F-4D97-AF65-F5344CB8AC3E}">
        <p14:creationId xmlns:p14="http://schemas.microsoft.com/office/powerpoint/2010/main" val="14244875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76</a:t>
            </a:fld>
            <a:endParaRPr lang="en-US" dirty="0"/>
          </a:p>
        </p:txBody>
      </p:sp>
    </p:spTree>
    <p:extLst>
      <p:ext uri="{BB962C8B-B14F-4D97-AF65-F5344CB8AC3E}">
        <p14:creationId xmlns:p14="http://schemas.microsoft.com/office/powerpoint/2010/main" val="11967796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77</a:t>
            </a:fld>
            <a:endParaRPr lang="en-US" dirty="0"/>
          </a:p>
        </p:txBody>
      </p:sp>
    </p:spTree>
    <p:extLst>
      <p:ext uri="{BB962C8B-B14F-4D97-AF65-F5344CB8AC3E}">
        <p14:creationId xmlns:p14="http://schemas.microsoft.com/office/powerpoint/2010/main" val="36351940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78</a:t>
            </a:fld>
            <a:endParaRPr lang="en-US" dirty="0"/>
          </a:p>
        </p:txBody>
      </p:sp>
    </p:spTree>
    <p:extLst>
      <p:ext uri="{BB962C8B-B14F-4D97-AF65-F5344CB8AC3E}">
        <p14:creationId xmlns:p14="http://schemas.microsoft.com/office/powerpoint/2010/main" val="14913856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79</a:t>
            </a:fld>
            <a:endParaRPr lang="en-US" dirty="0"/>
          </a:p>
        </p:txBody>
      </p:sp>
    </p:spTree>
    <p:extLst>
      <p:ext uri="{BB962C8B-B14F-4D97-AF65-F5344CB8AC3E}">
        <p14:creationId xmlns:p14="http://schemas.microsoft.com/office/powerpoint/2010/main" val="416897530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80</a:t>
            </a:fld>
            <a:endParaRPr lang="en-US" dirty="0"/>
          </a:p>
        </p:txBody>
      </p:sp>
    </p:spTree>
    <p:extLst>
      <p:ext uri="{BB962C8B-B14F-4D97-AF65-F5344CB8AC3E}">
        <p14:creationId xmlns:p14="http://schemas.microsoft.com/office/powerpoint/2010/main" val="2502288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81</a:t>
            </a:fld>
            <a:endParaRPr lang="en-US" dirty="0"/>
          </a:p>
        </p:txBody>
      </p:sp>
    </p:spTree>
    <p:extLst>
      <p:ext uri="{BB962C8B-B14F-4D97-AF65-F5344CB8AC3E}">
        <p14:creationId xmlns:p14="http://schemas.microsoft.com/office/powerpoint/2010/main" val="15874790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82</a:t>
            </a:fld>
            <a:endParaRPr lang="en-US" dirty="0"/>
          </a:p>
        </p:txBody>
      </p:sp>
    </p:spTree>
    <p:extLst>
      <p:ext uri="{BB962C8B-B14F-4D97-AF65-F5344CB8AC3E}">
        <p14:creationId xmlns:p14="http://schemas.microsoft.com/office/powerpoint/2010/main" val="42674513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83</a:t>
            </a:fld>
            <a:endParaRPr lang="en-US" dirty="0"/>
          </a:p>
        </p:txBody>
      </p:sp>
    </p:spTree>
    <p:extLst>
      <p:ext uri="{BB962C8B-B14F-4D97-AF65-F5344CB8AC3E}">
        <p14:creationId xmlns:p14="http://schemas.microsoft.com/office/powerpoint/2010/main" val="30756091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84</a:t>
            </a:fld>
            <a:endParaRPr lang="en-US" dirty="0"/>
          </a:p>
        </p:txBody>
      </p:sp>
    </p:spTree>
    <p:extLst>
      <p:ext uri="{BB962C8B-B14F-4D97-AF65-F5344CB8AC3E}">
        <p14:creationId xmlns:p14="http://schemas.microsoft.com/office/powerpoint/2010/main" val="36468134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85</a:t>
            </a:fld>
            <a:endParaRPr lang="en-US" dirty="0"/>
          </a:p>
        </p:txBody>
      </p:sp>
    </p:spTree>
    <p:extLst>
      <p:ext uri="{BB962C8B-B14F-4D97-AF65-F5344CB8AC3E}">
        <p14:creationId xmlns:p14="http://schemas.microsoft.com/office/powerpoint/2010/main" val="15518390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86</a:t>
            </a:fld>
            <a:endParaRPr lang="en-US" dirty="0"/>
          </a:p>
        </p:txBody>
      </p:sp>
    </p:spTree>
    <p:extLst>
      <p:ext uri="{BB962C8B-B14F-4D97-AF65-F5344CB8AC3E}">
        <p14:creationId xmlns:p14="http://schemas.microsoft.com/office/powerpoint/2010/main" val="27469683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87</a:t>
            </a:fld>
            <a:endParaRPr lang="en-US" dirty="0"/>
          </a:p>
        </p:txBody>
      </p:sp>
    </p:spTree>
    <p:extLst>
      <p:ext uri="{BB962C8B-B14F-4D97-AF65-F5344CB8AC3E}">
        <p14:creationId xmlns:p14="http://schemas.microsoft.com/office/powerpoint/2010/main" val="418232923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88</a:t>
            </a:fld>
            <a:endParaRPr lang="en-US" dirty="0"/>
          </a:p>
        </p:txBody>
      </p:sp>
    </p:spTree>
    <p:extLst>
      <p:ext uri="{BB962C8B-B14F-4D97-AF65-F5344CB8AC3E}">
        <p14:creationId xmlns:p14="http://schemas.microsoft.com/office/powerpoint/2010/main" val="331706453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89</a:t>
            </a:fld>
            <a:endParaRPr lang="en-US" dirty="0"/>
          </a:p>
        </p:txBody>
      </p:sp>
    </p:spTree>
    <p:extLst>
      <p:ext uri="{BB962C8B-B14F-4D97-AF65-F5344CB8AC3E}">
        <p14:creationId xmlns:p14="http://schemas.microsoft.com/office/powerpoint/2010/main" val="288761810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90</a:t>
            </a:fld>
            <a:endParaRPr lang="en-US" dirty="0"/>
          </a:p>
        </p:txBody>
      </p:sp>
    </p:spTree>
    <p:extLst>
      <p:ext uri="{BB962C8B-B14F-4D97-AF65-F5344CB8AC3E}">
        <p14:creationId xmlns:p14="http://schemas.microsoft.com/office/powerpoint/2010/main" val="154033937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91</a:t>
            </a:fld>
            <a:endParaRPr lang="en-US" dirty="0"/>
          </a:p>
        </p:txBody>
      </p:sp>
    </p:spTree>
    <p:extLst>
      <p:ext uri="{BB962C8B-B14F-4D97-AF65-F5344CB8AC3E}">
        <p14:creationId xmlns:p14="http://schemas.microsoft.com/office/powerpoint/2010/main" val="258441643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92</a:t>
            </a:fld>
            <a:endParaRPr lang="en-US" dirty="0"/>
          </a:p>
        </p:txBody>
      </p:sp>
    </p:spTree>
    <p:extLst>
      <p:ext uri="{BB962C8B-B14F-4D97-AF65-F5344CB8AC3E}">
        <p14:creationId xmlns:p14="http://schemas.microsoft.com/office/powerpoint/2010/main" val="199013055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93</a:t>
            </a:fld>
            <a:endParaRPr lang="en-US" dirty="0"/>
          </a:p>
        </p:txBody>
      </p:sp>
    </p:spTree>
    <p:extLst>
      <p:ext uri="{BB962C8B-B14F-4D97-AF65-F5344CB8AC3E}">
        <p14:creationId xmlns:p14="http://schemas.microsoft.com/office/powerpoint/2010/main" val="369327123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94</a:t>
            </a:fld>
            <a:endParaRPr lang="en-US" dirty="0"/>
          </a:p>
        </p:txBody>
      </p:sp>
    </p:spTree>
    <p:extLst>
      <p:ext uri="{BB962C8B-B14F-4D97-AF65-F5344CB8AC3E}">
        <p14:creationId xmlns:p14="http://schemas.microsoft.com/office/powerpoint/2010/main" val="60514433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95</a:t>
            </a:fld>
            <a:endParaRPr lang="en-US" dirty="0"/>
          </a:p>
        </p:txBody>
      </p:sp>
    </p:spTree>
    <p:extLst>
      <p:ext uri="{BB962C8B-B14F-4D97-AF65-F5344CB8AC3E}">
        <p14:creationId xmlns:p14="http://schemas.microsoft.com/office/powerpoint/2010/main" val="360506335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96</a:t>
            </a:fld>
            <a:endParaRPr lang="en-US" dirty="0"/>
          </a:p>
        </p:txBody>
      </p:sp>
    </p:spTree>
    <p:extLst>
      <p:ext uri="{BB962C8B-B14F-4D97-AF65-F5344CB8AC3E}">
        <p14:creationId xmlns:p14="http://schemas.microsoft.com/office/powerpoint/2010/main" val="358865010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97</a:t>
            </a:fld>
            <a:endParaRPr lang="en-US" dirty="0"/>
          </a:p>
        </p:txBody>
      </p:sp>
    </p:spTree>
    <p:extLst>
      <p:ext uri="{BB962C8B-B14F-4D97-AF65-F5344CB8AC3E}">
        <p14:creationId xmlns:p14="http://schemas.microsoft.com/office/powerpoint/2010/main" val="144586031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98</a:t>
            </a:fld>
            <a:endParaRPr lang="en-US" dirty="0"/>
          </a:p>
        </p:txBody>
      </p:sp>
    </p:spTree>
    <p:extLst>
      <p:ext uri="{BB962C8B-B14F-4D97-AF65-F5344CB8AC3E}">
        <p14:creationId xmlns:p14="http://schemas.microsoft.com/office/powerpoint/2010/main" val="17697793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99</a:t>
            </a:fld>
            <a:endParaRPr lang="en-US" dirty="0"/>
          </a:p>
        </p:txBody>
      </p:sp>
    </p:spTree>
    <p:extLst>
      <p:ext uri="{BB962C8B-B14F-4D97-AF65-F5344CB8AC3E}">
        <p14:creationId xmlns:p14="http://schemas.microsoft.com/office/powerpoint/2010/main" val="389408386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100</a:t>
            </a:fld>
            <a:endParaRPr lang="en-US" dirty="0"/>
          </a:p>
        </p:txBody>
      </p:sp>
    </p:spTree>
    <p:extLst>
      <p:ext uri="{BB962C8B-B14F-4D97-AF65-F5344CB8AC3E}">
        <p14:creationId xmlns:p14="http://schemas.microsoft.com/office/powerpoint/2010/main" val="86464033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101</a:t>
            </a:fld>
            <a:endParaRPr lang="en-US" dirty="0"/>
          </a:p>
        </p:txBody>
      </p:sp>
    </p:spTree>
    <p:extLst>
      <p:ext uri="{BB962C8B-B14F-4D97-AF65-F5344CB8AC3E}">
        <p14:creationId xmlns:p14="http://schemas.microsoft.com/office/powerpoint/2010/main" val="229804944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102</a:t>
            </a:fld>
            <a:endParaRPr lang="en-US" dirty="0"/>
          </a:p>
        </p:txBody>
      </p:sp>
    </p:spTree>
    <p:extLst>
      <p:ext uri="{BB962C8B-B14F-4D97-AF65-F5344CB8AC3E}">
        <p14:creationId xmlns:p14="http://schemas.microsoft.com/office/powerpoint/2010/main" val="199008038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103</a:t>
            </a:fld>
            <a:endParaRPr lang="en-US" dirty="0"/>
          </a:p>
        </p:txBody>
      </p:sp>
    </p:spTree>
    <p:extLst>
      <p:ext uri="{BB962C8B-B14F-4D97-AF65-F5344CB8AC3E}">
        <p14:creationId xmlns:p14="http://schemas.microsoft.com/office/powerpoint/2010/main" val="107267490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104</a:t>
            </a:fld>
            <a:endParaRPr lang="en-US" dirty="0"/>
          </a:p>
        </p:txBody>
      </p:sp>
    </p:spTree>
    <p:extLst>
      <p:ext uri="{BB962C8B-B14F-4D97-AF65-F5344CB8AC3E}">
        <p14:creationId xmlns:p14="http://schemas.microsoft.com/office/powerpoint/2010/main" val="86131303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105</a:t>
            </a:fld>
            <a:endParaRPr lang="en-US" dirty="0"/>
          </a:p>
        </p:txBody>
      </p:sp>
    </p:spTree>
    <p:extLst>
      <p:ext uri="{BB962C8B-B14F-4D97-AF65-F5344CB8AC3E}">
        <p14:creationId xmlns:p14="http://schemas.microsoft.com/office/powerpoint/2010/main" val="75562798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106</a:t>
            </a:fld>
            <a:endParaRPr lang="en-US" dirty="0"/>
          </a:p>
        </p:txBody>
      </p:sp>
    </p:spTree>
    <p:extLst>
      <p:ext uri="{BB962C8B-B14F-4D97-AF65-F5344CB8AC3E}">
        <p14:creationId xmlns:p14="http://schemas.microsoft.com/office/powerpoint/2010/main" val="208280496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107</a:t>
            </a:fld>
            <a:endParaRPr lang="en-US" dirty="0"/>
          </a:p>
        </p:txBody>
      </p:sp>
    </p:spTree>
    <p:extLst>
      <p:ext uri="{BB962C8B-B14F-4D97-AF65-F5344CB8AC3E}">
        <p14:creationId xmlns:p14="http://schemas.microsoft.com/office/powerpoint/2010/main" val="129517365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108</a:t>
            </a:fld>
            <a:endParaRPr lang="en-US" dirty="0"/>
          </a:p>
        </p:txBody>
      </p:sp>
    </p:spTree>
    <p:extLst>
      <p:ext uri="{BB962C8B-B14F-4D97-AF65-F5344CB8AC3E}">
        <p14:creationId xmlns:p14="http://schemas.microsoft.com/office/powerpoint/2010/main" val="228847368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109</a:t>
            </a:fld>
            <a:endParaRPr lang="en-US" dirty="0"/>
          </a:p>
        </p:txBody>
      </p:sp>
    </p:spTree>
    <p:extLst>
      <p:ext uri="{BB962C8B-B14F-4D97-AF65-F5344CB8AC3E}">
        <p14:creationId xmlns:p14="http://schemas.microsoft.com/office/powerpoint/2010/main" val="81584790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110</a:t>
            </a:fld>
            <a:endParaRPr lang="en-US" dirty="0"/>
          </a:p>
        </p:txBody>
      </p:sp>
    </p:spTree>
    <p:extLst>
      <p:ext uri="{BB962C8B-B14F-4D97-AF65-F5344CB8AC3E}">
        <p14:creationId xmlns:p14="http://schemas.microsoft.com/office/powerpoint/2010/main" val="388155639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111</a:t>
            </a:fld>
            <a:endParaRPr lang="en-US" dirty="0"/>
          </a:p>
        </p:txBody>
      </p:sp>
    </p:spTree>
    <p:extLst>
      <p:ext uri="{BB962C8B-B14F-4D97-AF65-F5344CB8AC3E}">
        <p14:creationId xmlns:p14="http://schemas.microsoft.com/office/powerpoint/2010/main" val="70276980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112</a:t>
            </a:fld>
            <a:endParaRPr lang="en-US" dirty="0"/>
          </a:p>
        </p:txBody>
      </p:sp>
    </p:spTree>
    <p:extLst>
      <p:ext uri="{BB962C8B-B14F-4D97-AF65-F5344CB8AC3E}">
        <p14:creationId xmlns:p14="http://schemas.microsoft.com/office/powerpoint/2010/main" val="135228182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113</a:t>
            </a:fld>
            <a:endParaRPr lang="en-US" dirty="0"/>
          </a:p>
        </p:txBody>
      </p:sp>
    </p:spTree>
    <p:extLst>
      <p:ext uri="{BB962C8B-B14F-4D97-AF65-F5344CB8AC3E}">
        <p14:creationId xmlns:p14="http://schemas.microsoft.com/office/powerpoint/2010/main" val="420944725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114</a:t>
            </a:fld>
            <a:endParaRPr lang="en-US" dirty="0"/>
          </a:p>
        </p:txBody>
      </p:sp>
    </p:spTree>
    <p:extLst>
      <p:ext uri="{BB962C8B-B14F-4D97-AF65-F5344CB8AC3E}">
        <p14:creationId xmlns:p14="http://schemas.microsoft.com/office/powerpoint/2010/main" val="342572188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115</a:t>
            </a:fld>
            <a:endParaRPr lang="en-US" dirty="0"/>
          </a:p>
        </p:txBody>
      </p:sp>
    </p:spTree>
    <p:extLst>
      <p:ext uri="{BB962C8B-B14F-4D97-AF65-F5344CB8AC3E}">
        <p14:creationId xmlns:p14="http://schemas.microsoft.com/office/powerpoint/2010/main" val="317817154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116</a:t>
            </a:fld>
            <a:endParaRPr lang="en-US"/>
          </a:p>
        </p:txBody>
      </p:sp>
    </p:spTree>
    <p:extLst>
      <p:ext uri="{BB962C8B-B14F-4D97-AF65-F5344CB8AC3E}">
        <p14:creationId xmlns:p14="http://schemas.microsoft.com/office/powerpoint/2010/main" val="84517143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117</a:t>
            </a:fld>
            <a:endParaRPr lang="en-US"/>
          </a:p>
        </p:txBody>
      </p:sp>
    </p:spTree>
    <p:extLst>
      <p:ext uri="{BB962C8B-B14F-4D97-AF65-F5344CB8AC3E}">
        <p14:creationId xmlns:p14="http://schemas.microsoft.com/office/powerpoint/2010/main" val="193113668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118</a:t>
            </a:fld>
            <a:endParaRPr lang="en-US"/>
          </a:p>
        </p:txBody>
      </p:sp>
    </p:spTree>
    <p:extLst>
      <p:ext uri="{BB962C8B-B14F-4D97-AF65-F5344CB8AC3E}">
        <p14:creationId xmlns:p14="http://schemas.microsoft.com/office/powerpoint/2010/main" val="377124113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034AF2-A619-45AB-8EFD-F6CBDBB96C10}" type="slidenum">
              <a:rPr lang="en-US" smtClean="0"/>
              <a:t>119</a:t>
            </a:fld>
            <a:endParaRPr lang="en-US"/>
          </a:p>
        </p:txBody>
      </p:sp>
    </p:spTree>
    <p:extLst>
      <p:ext uri="{BB962C8B-B14F-4D97-AF65-F5344CB8AC3E}">
        <p14:creationId xmlns:p14="http://schemas.microsoft.com/office/powerpoint/2010/main" val="16386195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BD5846-333E-428E-A5E3-B16913A0D6E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39422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96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70018" y="1169582"/>
            <a:ext cx="8229599" cy="5377522"/>
          </a:xfrm>
        </p:spPr>
        <p:txBody>
          <a:bodyPr>
            <a:noAutofit/>
          </a:bodyPr>
          <a:lstStyle>
            <a:lvl1pPr>
              <a:lnSpc>
                <a:spcPct val="100000"/>
              </a:lnSpc>
              <a:spcBef>
                <a:spcPts val="0"/>
              </a:spcBef>
              <a:defRPr sz="3200">
                <a:latin typeface="Arial" panose="020B0604020202020204" pitchFamily="34" charset="0"/>
                <a:cs typeface="Arial" panose="020B0604020202020204" pitchFamily="34" charset="0"/>
              </a:defRPr>
            </a:lvl1pPr>
            <a:lvl2pPr marL="685800" indent="-228600">
              <a:lnSpc>
                <a:spcPct val="100000"/>
              </a:lnSpc>
              <a:spcBef>
                <a:spcPts val="0"/>
              </a:spcBef>
              <a:buFont typeface="Arial" panose="020B0604020202020204" pitchFamily="34" charset="0"/>
              <a:buChar char="−"/>
              <a:defRPr sz="2800">
                <a:latin typeface="Arial" panose="020B0604020202020204" pitchFamily="34" charset="0"/>
                <a:cs typeface="Arial" panose="020B0604020202020204" pitchFamily="34" charset="0"/>
              </a:defRPr>
            </a:lvl2pPr>
            <a:lvl3pPr>
              <a:lnSpc>
                <a:spcPct val="100000"/>
              </a:lnSpc>
              <a:spcBef>
                <a:spcPts val="0"/>
              </a:spcBef>
              <a:defRPr sz="2600">
                <a:latin typeface="Arial" panose="020B0604020202020204" pitchFamily="34" charset="0"/>
                <a:cs typeface="Arial" panose="020B0604020202020204" pitchFamily="34" charset="0"/>
              </a:defRPr>
            </a:lvl3pPr>
            <a:lvl4pPr marL="1600200" indent="-228600">
              <a:lnSpc>
                <a:spcPct val="100000"/>
              </a:lnSpc>
              <a:spcBef>
                <a:spcPts val="0"/>
              </a:spcBef>
              <a:buFont typeface="Arial" panose="020B0604020202020204" pitchFamily="34" charset="0"/>
              <a:buChar char="−"/>
              <a:defRPr sz="2400">
                <a:latin typeface="Arial" panose="020B0604020202020204" pitchFamily="34" charset="0"/>
                <a:cs typeface="Arial" panose="020B0604020202020204" pitchFamily="34" charset="0"/>
              </a:defRPr>
            </a:lvl4pPr>
            <a:lvl5pPr>
              <a:lnSpc>
                <a:spcPct val="100000"/>
              </a:lnSpc>
              <a:spcBef>
                <a:spcPts val="0"/>
              </a:spcBef>
              <a:defRPr sz="2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a:extLst>
              <a:ext uri="{FF2B5EF4-FFF2-40B4-BE49-F238E27FC236}">
                <a16:creationId xmlns:a16="http://schemas.microsoft.com/office/drawing/2014/main" id="{82D3A163-94BD-4EE6-82E3-96E8AA5A1B07}"/>
              </a:ext>
            </a:extLst>
          </p:cNvPr>
          <p:cNvSpPr txBox="1"/>
          <p:nvPr userDrawn="1"/>
        </p:nvSpPr>
        <p:spPr>
          <a:xfrm>
            <a:off x="6990460" y="6547103"/>
            <a:ext cx="1709157" cy="307777"/>
          </a:xfrm>
          <a:prstGeom prst="rect">
            <a:avLst/>
          </a:prstGeom>
          <a:noFill/>
        </p:spPr>
        <p:txBody>
          <a:bodyPr wrap="square" rtlCol="0">
            <a:spAutoFit/>
          </a:bodyPr>
          <a:lstStyle/>
          <a:p>
            <a:pPr algn="r"/>
            <a:fld id="{08C58360-7E0F-43A3-B29F-F2B4CB06C34C}" type="slidenum">
              <a:rPr lang="en-US" sz="1400" smtClean="0"/>
              <a:pPr algn="r"/>
              <a:t>‹#›</a:t>
            </a:fld>
            <a:endParaRPr lang="en-US" sz="1400" dirty="0"/>
          </a:p>
        </p:txBody>
      </p:sp>
      <p:pic>
        <p:nvPicPr>
          <p:cNvPr id="9" name="Picture 8">
            <a:extLst>
              <a:ext uri="{FF2B5EF4-FFF2-40B4-BE49-F238E27FC236}">
                <a16:creationId xmlns:a16="http://schemas.microsoft.com/office/drawing/2014/main" id="{8E6034F5-6A71-4998-A07C-5DB983A48AE5}"/>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4825" y="6547103"/>
            <a:ext cx="865775" cy="310897"/>
          </a:xfrm>
          <a:prstGeom prst="rect">
            <a:avLst/>
          </a:prstGeom>
        </p:spPr>
      </p:pic>
    </p:spTree>
    <p:extLst>
      <p:ext uri="{BB962C8B-B14F-4D97-AF65-F5344CB8AC3E}">
        <p14:creationId xmlns:p14="http://schemas.microsoft.com/office/powerpoint/2010/main" val="1702122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8EDFB91-8C37-4A0A-8F6D-E6C0ADC3A198}"/>
              </a:ext>
            </a:extLst>
          </p:cNvPr>
          <p:cNvSpPr txBox="1"/>
          <p:nvPr userDrawn="1"/>
        </p:nvSpPr>
        <p:spPr>
          <a:xfrm>
            <a:off x="6990460" y="6547103"/>
            <a:ext cx="1709157" cy="307777"/>
          </a:xfrm>
          <a:prstGeom prst="rect">
            <a:avLst/>
          </a:prstGeom>
          <a:noFill/>
        </p:spPr>
        <p:txBody>
          <a:bodyPr wrap="square" rtlCol="0">
            <a:spAutoFit/>
          </a:bodyPr>
          <a:lstStyle/>
          <a:p>
            <a:pPr algn="r"/>
            <a:fld id="{08C58360-7E0F-43A3-B29F-F2B4CB06C34C}" type="slidenum">
              <a:rPr lang="en-US" sz="1400" smtClean="0"/>
              <a:pPr algn="r"/>
              <a:t>‹#›</a:t>
            </a:fld>
            <a:endParaRPr lang="en-US" sz="1400" dirty="0"/>
          </a:p>
        </p:txBody>
      </p:sp>
      <p:pic>
        <p:nvPicPr>
          <p:cNvPr id="8" name="Picture 7">
            <a:extLst>
              <a:ext uri="{FF2B5EF4-FFF2-40B4-BE49-F238E27FC236}">
                <a16:creationId xmlns:a16="http://schemas.microsoft.com/office/drawing/2014/main" id="{4DBB5D0D-888E-4687-917C-71FEE9275A24}"/>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4825" y="6547103"/>
            <a:ext cx="865775" cy="310897"/>
          </a:xfrm>
          <a:prstGeom prst="rect">
            <a:avLst/>
          </a:prstGeom>
        </p:spPr>
      </p:pic>
    </p:spTree>
    <p:extLst>
      <p:ext uri="{BB962C8B-B14F-4D97-AF65-F5344CB8AC3E}">
        <p14:creationId xmlns:p14="http://schemas.microsoft.com/office/powerpoint/2010/main" val="1827180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DBC91D-A071-4C13-8BCC-8266FA15B496}" type="datetime1">
              <a:rPr lang="en-US" smtClean="0"/>
              <a:t>2/22/2021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786DE-BF92-4D67-96D9-B989AB886097}" type="slidenum">
              <a:rPr lang="en-US" smtClean="0"/>
              <a:t>‹#›</a:t>
            </a:fld>
            <a:endParaRPr lang="en-US"/>
          </a:p>
        </p:txBody>
      </p:sp>
    </p:spTree>
    <p:extLst>
      <p:ext uri="{BB962C8B-B14F-4D97-AF65-F5344CB8AC3E}">
        <p14:creationId xmlns:p14="http://schemas.microsoft.com/office/powerpoint/2010/main" val="589660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6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6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6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8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00.png"/></Relationships>
</file>

<file path=ppt/slides/_rels/slide8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8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8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8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8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8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9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9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9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95.xml"/><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png"/></Relationships>
</file>

<file path=ppt/slides/_rels/slide9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9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97.xml"/><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9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134.png"/></Relationships>
</file>

<file path=ppt/slides/_rels/slide9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01.xml"/><Relationship Id="rId1" Type="http://schemas.openxmlformats.org/officeDocument/2006/relationships/slideLayout" Target="../slideLayouts/slideLayout2.xml"/><Relationship Id="rId5" Type="http://schemas.openxmlformats.org/officeDocument/2006/relationships/image" Target="../media/image139.png"/><Relationship Id="rId4" Type="http://schemas.openxmlformats.org/officeDocument/2006/relationships/image" Target="../media/image138.png"/></Relationships>
</file>

<file path=ppt/slides/_rels/slide10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141.png"/></Relationships>
</file>

<file path=ppt/slides/_rels/slide10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104.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11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151.png"/></Relationships>
</file>

<file path=ppt/slides/_rels/slide11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154.png"/></Relationships>
</file>

<file path=ppt/slides/_rels/slide11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156.pn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158.png"/></Relationships>
</file>

<file path=ppt/slides/_rels/slide11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image" Target="../media/image160.png"/></Relationships>
</file>

<file path=ppt/slides/_rels/slide118.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F3E224-2E44-4ECB-9526-E6D350B4CC33}"/>
              </a:ext>
            </a:extLst>
          </p:cNvPr>
          <p:cNvSpPr>
            <a:spLocks noGrp="1"/>
          </p:cNvSpPr>
          <p:nvPr>
            <p:ph type="title" idx="4294967295"/>
          </p:nvPr>
        </p:nvSpPr>
        <p:spPr>
          <a:xfrm>
            <a:off x="0" y="-430306"/>
            <a:ext cx="9144000" cy="430306"/>
          </a:xfrm>
        </p:spPr>
        <p:txBody>
          <a:bodyPr vert="horz" lIns="91440" tIns="45720" rIns="91440" bIns="45720" rtlCol="0" anchor="b">
            <a:noAutofit/>
          </a:bodyPr>
          <a:lstStyle/>
          <a:p>
            <a:pPr algn="ctr"/>
            <a:r>
              <a:rPr lang="en-US" sz="2000" dirty="0">
                <a:latin typeface="Arial" panose="020B0604020202020204" pitchFamily="34" charset="0"/>
                <a:cs typeface="Arial" panose="020B0604020202020204" pitchFamily="34" charset="0"/>
              </a:rPr>
              <a:t>Microsoft® Access® 2019 Basics – Final Review</a:t>
            </a:r>
          </a:p>
        </p:txBody>
      </p:sp>
    </p:spTree>
    <p:extLst>
      <p:ext uri="{BB962C8B-B14F-4D97-AF65-F5344CB8AC3E}">
        <p14:creationId xmlns:p14="http://schemas.microsoft.com/office/powerpoint/2010/main" val="2318815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62A07-1561-4C8F-80CC-7658CB2316CF}"/>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1AF773CB-D70D-48B0-B9C8-7F0A2444F3E6}"/>
              </a:ext>
            </a:extLst>
          </p:cNvPr>
          <p:cNvSpPr>
            <a:spLocks noGrp="1"/>
          </p:cNvSpPr>
          <p:nvPr>
            <p:ph idx="1"/>
          </p:nvPr>
        </p:nvSpPr>
        <p:spPr/>
        <p:txBody>
          <a:bodyPr/>
          <a:lstStyle/>
          <a:p>
            <a:r>
              <a:rPr lang="en-US" dirty="0"/>
              <a:t>To review concepts covered in the Microsoft</a:t>
            </a:r>
            <a:r>
              <a:rPr lang="en-US" baseline="30000" dirty="0"/>
              <a:t>®</a:t>
            </a:r>
            <a:r>
              <a:rPr lang="en-US" dirty="0"/>
              <a:t> Access</a:t>
            </a:r>
            <a:r>
              <a:rPr lang="en-US" baseline="30000" dirty="0"/>
              <a:t>®</a:t>
            </a:r>
            <a:r>
              <a:rPr lang="en-US" dirty="0"/>
              <a:t> 2019 Basics units.</a:t>
            </a:r>
          </a:p>
        </p:txBody>
      </p:sp>
    </p:spTree>
    <p:extLst>
      <p:ext uri="{BB962C8B-B14F-4D97-AF65-F5344CB8AC3E}">
        <p14:creationId xmlns:p14="http://schemas.microsoft.com/office/powerpoint/2010/main" val="1847800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196" y="79135"/>
            <a:ext cx="8229600" cy="1171927"/>
          </a:xfrm>
        </p:spPr>
        <p:txBody>
          <a:bodyPr/>
          <a:lstStyle/>
          <a:p>
            <a:r>
              <a:rPr lang="en-US" dirty="0"/>
              <a:t>Microsoft</a:t>
            </a:r>
            <a:r>
              <a:rPr lang="en-US" baseline="30000" dirty="0"/>
              <a:t>®</a:t>
            </a:r>
            <a:r>
              <a:rPr lang="en-US" dirty="0"/>
              <a:t> Access</a:t>
            </a:r>
            <a:r>
              <a:rPr lang="en-US" baseline="30000" dirty="0"/>
              <a:t>®</a:t>
            </a:r>
            <a:endParaRPr lang="en-US" dirty="0"/>
          </a:p>
        </p:txBody>
      </p:sp>
      <p:sp>
        <p:nvSpPr>
          <p:cNvPr id="3" name="Content Placeholder 2"/>
          <p:cNvSpPr>
            <a:spLocks noGrp="1"/>
          </p:cNvSpPr>
          <p:nvPr>
            <p:ph idx="1"/>
          </p:nvPr>
        </p:nvSpPr>
        <p:spPr/>
        <p:txBody>
          <a:bodyPr/>
          <a:lstStyle/>
          <a:p>
            <a:r>
              <a:rPr lang="en-US" dirty="0"/>
              <a:t>Is a database management system</a:t>
            </a:r>
          </a:p>
          <a:p>
            <a:r>
              <a:rPr lang="en-US" dirty="0"/>
              <a:t>Allows users to create and manage various types of databases</a:t>
            </a:r>
          </a:p>
          <a:p>
            <a:pPr lvl="1"/>
            <a:r>
              <a:rPr lang="en-US" dirty="0"/>
              <a:t>databases are collections of objects which work together to store, retrieve, display and summarize information and automate various tasks</a:t>
            </a:r>
          </a:p>
        </p:txBody>
      </p:sp>
      <p:pic>
        <p:nvPicPr>
          <p:cNvPr id="7" name="Picture 6" descr="An image of the Home tab on the Access database. ">
            <a:extLst>
              <a:ext uri="{FF2B5EF4-FFF2-40B4-BE49-F238E27FC236}">
                <a16:creationId xmlns:a16="http://schemas.microsoft.com/office/drawing/2014/main" id="{ED78DF1B-7C45-44D3-8F66-4EC3432E9C9B}"/>
              </a:ext>
            </a:extLst>
          </p:cNvPr>
          <p:cNvPicPr>
            <a:picLocks noChangeAspect="1"/>
          </p:cNvPicPr>
          <p:nvPr/>
        </p:nvPicPr>
        <p:blipFill>
          <a:blip r:embed="rId3"/>
          <a:stretch>
            <a:fillRect/>
          </a:stretch>
        </p:blipFill>
        <p:spPr>
          <a:xfrm>
            <a:off x="3326915" y="4064306"/>
            <a:ext cx="4188827" cy="2616910"/>
          </a:xfrm>
          <a:prstGeom prst="rect">
            <a:avLst/>
          </a:prstGeom>
        </p:spPr>
      </p:pic>
    </p:spTree>
    <p:extLst>
      <p:ext uri="{BB962C8B-B14F-4D97-AF65-F5344CB8AC3E}">
        <p14:creationId xmlns:p14="http://schemas.microsoft.com/office/powerpoint/2010/main" val="3081867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a:t>
            </a:r>
            <a:r>
              <a:rPr lang="en-US" baseline="30000" dirty="0"/>
              <a:t>®</a:t>
            </a:r>
            <a:r>
              <a:rPr lang="en-US" dirty="0"/>
              <a:t> Window Layout</a:t>
            </a:r>
          </a:p>
        </p:txBody>
      </p:sp>
      <p:pic>
        <p:nvPicPr>
          <p:cNvPr id="5" name="Content Placeholder 4" descr="An image of the Access Window with various features emphasized. ">
            <a:extLst>
              <a:ext uri="{FF2B5EF4-FFF2-40B4-BE49-F238E27FC236}">
                <a16:creationId xmlns:a16="http://schemas.microsoft.com/office/drawing/2014/main" id="{DA124D5D-F00B-4A7D-80F9-D13ADAECF4D3}"/>
              </a:ext>
            </a:extLst>
          </p:cNvPr>
          <p:cNvPicPr>
            <a:picLocks noGrp="1" noChangeAspect="1"/>
          </p:cNvPicPr>
          <p:nvPr>
            <p:ph idx="1"/>
          </p:nvPr>
        </p:nvPicPr>
        <p:blipFill>
          <a:blip r:embed="rId3"/>
          <a:stretch>
            <a:fillRect/>
          </a:stretch>
        </p:blipFill>
        <p:spPr>
          <a:xfrm>
            <a:off x="469900" y="1346867"/>
            <a:ext cx="8229600" cy="5023103"/>
          </a:xfrm>
          <a:prstGeom prst="rect">
            <a:avLst/>
          </a:prstGeom>
        </p:spPr>
      </p:pic>
    </p:spTree>
    <p:extLst>
      <p:ext uri="{BB962C8B-B14F-4D97-AF65-F5344CB8AC3E}">
        <p14:creationId xmlns:p14="http://schemas.microsoft.com/office/powerpoint/2010/main" val="189007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File Tab</a:t>
            </a:r>
          </a:p>
        </p:txBody>
      </p:sp>
      <p:sp>
        <p:nvSpPr>
          <p:cNvPr id="3" name="Content Placeholder 2"/>
          <p:cNvSpPr>
            <a:spLocks noGrp="1"/>
          </p:cNvSpPr>
          <p:nvPr>
            <p:ph idx="1"/>
          </p:nvPr>
        </p:nvSpPr>
        <p:spPr>
          <a:xfrm>
            <a:off x="470018" y="1169582"/>
            <a:ext cx="8229599" cy="5377522"/>
          </a:xfrm>
        </p:spPr>
        <p:txBody>
          <a:bodyPr/>
          <a:lstStyle/>
          <a:p>
            <a:r>
              <a:rPr lang="en-US" dirty="0"/>
              <a:t>When clicked, opens Backstage View</a:t>
            </a:r>
          </a:p>
          <a:p>
            <a:r>
              <a:rPr lang="en-US" dirty="0"/>
              <a:t>Holds the following options:</a:t>
            </a:r>
          </a:p>
          <a:p>
            <a:pPr lvl="1"/>
            <a:r>
              <a:rPr lang="en-US" dirty="0"/>
              <a:t>Home</a:t>
            </a:r>
          </a:p>
          <a:p>
            <a:pPr lvl="1"/>
            <a:r>
              <a:rPr lang="en-US" dirty="0"/>
              <a:t>New</a:t>
            </a:r>
          </a:p>
          <a:p>
            <a:pPr lvl="1"/>
            <a:r>
              <a:rPr lang="en-US" dirty="0"/>
              <a:t>Open</a:t>
            </a:r>
          </a:p>
          <a:p>
            <a:pPr lvl="1"/>
            <a:r>
              <a:rPr lang="en-US" dirty="0"/>
              <a:t>Info</a:t>
            </a:r>
          </a:p>
          <a:p>
            <a:pPr lvl="1"/>
            <a:r>
              <a:rPr lang="en-US" dirty="0"/>
              <a:t>Save</a:t>
            </a:r>
          </a:p>
          <a:p>
            <a:pPr lvl="1"/>
            <a:r>
              <a:rPr lang="en-US" dirty="0"/>
              <a:t>Save As</a:t>
            </a:r>
          </a:p>
          <a:p>
            <a:pPr lvl="1"/>
            <a:r>
              <a:rPr lang="en-US" dirty="0"/>
              <a:t>Print</a:t>
            </a:r>
          </a:p>
          <a:p>
            <a:pPr lvl="1"/>
            <a:r>
              <a:rPr lang="en-US" dirty="0"/>
              <a:t>Close</a:t>
            </a:r>
          </a:p>
          <a:p>
            <a:pPr lvl="1"/>
            <a:r>
              <a:rPr lang="en-US" dirty="0"/>
              <a:t>Account</a:t>
            </a:r>
          </a:p>
          <a:p>
            <a:pPr lvl="1"/>
            <a:r>
              <a:rPr lang="en-US" dirty="0"/>
              <a:t>Options</a:t>
            </a:r>
          </a:p>
        </p:txBody>
      </p:sp>
      <p:pic>
        <p:nvPicPr>
          <p:cNvPr id="8" name="Picture 7" descr="An image of the Backstage view.">
            <a:extLst>
              <a:ext uri="{FF2B5EF4-FFF2-40B4-BE49-F238E27FC236}">
                <a16:creationId xmlns:a16="http://schemas.microsoft.com/office/drawing/2014/main" id="{011EAE42-68D6-42E8-A92B-506798558489}"/>
              </a:ext>
            </a:extLst>
          </p:cNvPr>
          <p:cNvPicPr>
            <a:picLocks noChangeAspect="1"/>
          </p:cNvPicPr>
          <p:nvPr/>
        </p:nvPicPr>
        <p:blipFill>
          <a:blip r:embed="rId3"/>
          <a:stretch>
            <a:fillRect/>
          </a:stretch>
        </p:blipFill>
        <p:spPr>
          <a:xfrm>
            <a:off x="3741114" y="2881145"/>
            <a:ext cx="4430372" cy="3186313"/>
          </a:xfrm>
          <a:prstGeom prst="rect">
            <a:avLst/>
          </a:prstGeom>
        </p:spPr>
      </p:pic>
    </p:spTree>
    <p:extLst>
      <p:ext uri="{BB962C8B-B14F-4D97-AF65-F5344CB8AC3E}">
        <p14:creationId xmlns:p14="http://schemas.microsoft.com/office/powerpoint/2010/main" val="1304486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 Tab</a:t>
            </a:r>
          </a:p>
        </p:txBody>
      </p:sp>
      <p:sp>
        <p:nvSpPr>
          <p:cNvPr id="3" name="Content Placeholder 2"/>
          <p:cNvSpPr>
            <a:spLocks noGrp="1"/>
          </p:cNvSpPr>
          <p:nvPr>
            <p:ph idx="1"/>
          </p:nvPr>
        </p:nvSpPr>
        <p:spPr/>
        <p:txBody>
          <a:bodyPr/>
          <a:lstStyle/>
          <a:p>
            <a:r>
              <a:rPr lang="en-US" dirty="0"/>
              <a:t>Contains the following groups:</a:t>
            </a:r>
          </a:p>
          <a:p>
            <a:pPr lvl="1">
              <a:buClr>
                <a:schemeClr val="tx1"/>
              </a:buClr>
            </a:pPr>
            <a:r>
              <a:rPr lang="en-US" dirty="0">
                <a:solidFill>
                  <a:srgbClr val="4C2C92"/>
                </a:solidFill>
              </a:rPr>
              <a:t>Views</a:t>
            </a:r>
          </a:p>
          <a:p>
            <a:pPr lvl="2"/>
            <a:r>
              <a:rPr lang="en-US" sz="2400" dirty="0"/>
              <a:t>contains commands for changing the current view of the object</a:t>
            </a:r>
          </a:p>
          <a:p>
            <a:pPr lvl="1">
              <a:buClr>
                <a:schemeClr val="tx1"/>
              </a:buClr>
            </a:pPr>
            <a:r>
              <a:rPr lang="en-US" dirty="0">
                <a:solidFill>
                  <a:srgbClr val="6BAA40"/>
                </a:solidFill>
              </a:rPr>
              <a:t>Clipboard</a:t>
            </a:r>
          </a:p>
          <a:p>
            <a:pPr lvl="2"/>
            <a:r>
              <a:rPr lang="en-US" sz="2400" dirty="0"/>
              <a:t>consists of commands for cutting, copying, pasting, formatting painter and opening the clipboard</a:t>
            </a:r>
          </a:p>
          <a:p>
            <a:pPr lvl="1">
              <a:buClr>
                <a:schemeClr val="tx1"/>
              </a:buClr>
            </a:pPr>
            <a:r>
              <a:rPr lang="en-US" dirty="0">
                <a:solidFill>
                  <a:srgbClr val="0071BC"/>
                </a:solidFill>
              </a:rPr>
              <a:t>Sort &amp; Filter</a:t>
            </a:r>
          </a:p>
          <a:p>
            <a:pPr lvl="2"/>
            <a:r>
              <a:rPr lang="en-US" sz="2400" dirty="0"/>
              <a:t>holds commands for filtering, sorting and selecting data</a:t>
            </a:r>
            <a:endParaRPr lang="en-US" dirty="0"/>
          </a:p>
        </p:txBody>
      </p:sp>
      <p:pic>
        <p:nvPicPr>
          <p:cNvPr id="9" name="Picture 8" descr="An image of the Ribbon with the Views, Clipboard, and Sort &amp; Filter groups emphasized. ">
            <a:extLst>
              <a:ext uri="{FF2B5EF4-FFF2-40B4-BE49-F238E27FC236}">
                <a16:creationId xmlns:a16="http://schemas.microsoft.com/office/drawing/2014/main" id="{B14693C9-36E5-4C94-BBA9-D0B12FBB8F64}"/>
              </a:ext>
            </a:extLst>
          </p:cNvPr>
          <p:cNvPicPr>
            <a:picLocks noChangeAspect="1"/>
          </p:cNvPicPr>
          <p:nvPr/>
        </p:nvPicPr>
        <p:blipFill>
          <a:blip r:embed="rId3"/>
          <a:stretch>
            <a:fillRect/>
          </a:stretch>
        </p:blipFill>
        <p:spPr>
          <a:xfrm>
            <a:off x="470018" y="5752772"/>
            <a:ext cx="8229599" cy="804742"/>
          </a:xfrm>
          <a:prstGeom prst="rect">
            <a:avLst/>
          </a:prstGeom>
        </p:spPr>
      </p:pic>
    </p:spTree>
    <p:extLst>
      <p:ext uri="{BB962C8B-B14F-4D97-AF65-F5344CB8AC3E}">
        <p14:creationId xmlns:p14="http://schemas.microsoft.com/office/powerpoint/2010/main" val="47477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 Tab</a:t>
            </a:r>
          </a:p>
        </p:txBody>
      </p:sp>
      <p:sp>
        <p:nvSpPr>
          <p:cNvPr id="3" name="Content Placeholder 2"/>
          <p:cNvSpPr>
            <a:spLocks noGrp="1"/>
          </p:cNvSpPr>
          <p:nvPr>
            <p:ph idx="1"/>
          </p:nvPr>
        </p:nvSpPr>
        <p:spPr/>
        <p:txBody>
          <a:bodyPr/>
          <a:lstStyle/>
          <a:p>
            <a:r>
              <a:rPr lang="en-US" dirty="0"/>
              <a:t>Contains the following groups:</a:t>
            </a:r>
          </a:p>
          <a:p>
            <a:pPr lvl="1">
              <a:buClr>
                <a:schemeClr val="tx1"/>
              </a:buClr>
            </a:pPr>
            <a:r>
              <a:rPr lang="en-US" dirty="0">
                <a:solidFill>
                  <a:srgbClr val="4C2C92"/>
                </a:solidFill>
              </a:rPr>
              <a:t>Records</a:t>
            </a:r>
          </a:p>
          <a:p>
            <a:pPr lvl="2"/>
            <a:r>
              <a:rPr lang="en-US" sz="2400" dirty="0"/>
              <a:t>contains commands for refreshing, inserting, saving and deleting records, adding total rows, checking spelling and working with fields </a:t>
            </a:r>
          </a:p>
          <a:p>
            <a:pPr lvl="1">
              <a:buClr>
                <a:schemeClr val="tx1"/>
              </a:buClr>
            </a:pPr>
            <a:r>
              <a:rPr lang="en-US" dirty="0">
                <a:solidFill>
                  <a:srgbClr val="217346"/>
                </a:solidFill>
              </a:rPr>
              <a:t>Find</a:t>
            </a:r>
          </a:p>
          <a:p>
            <a:pPr lvl="2"/>
            <a:r>
              <a:rPr lang="en-US" sz="2400" dirty="0"/>
              <a:t>consists of commands for finding, replacing, going to and selecting data</a:t>
            </a:r>
            <a:endParaRPr lang="en-US" dirty="0"/>
          </a:p>
        </p:txBody>
      </p:sp>
      <p:pic>
        <p:nvPicPr>
          <p:cNvPr id="7" name="Picture 6" descr="An image of the Ribbon with the Records, and Find groups emphasized. ">
            <a:extLst>
              <a:ext uri="{FF2B5EF4-FFF2-40B4-BE49-F238E27FC236}">
                <a16:creationId xmlns:a16="http://schemas.microsoft.com/office/drawing/2014/main" id="{0BDE97E0-0F2B-4206-BD32-5B24443A16C7}"/>
              </a:ext>
            </a:extLst>
          </p:cNvPr>
          <p:cNvPicPr>
            <a:picLocks noChangeAspect="1"/>
          </p:cNvPicPr>
          <p:nvPr/>
        </p:nvPicPr>
        <p:blipFill>
          <a:blip r:embed="rId3"/>
          <a:stretch>
            <a:fillRect/>
          </a:stretch>
        </p:blipFill>
        <p:spPr>
          <a:xfrm>
            <a:off x="470018" y="5736266"/>
            <a:ext cx="8229599" cy="810838"/>
          </a:xfrm>
          <a:prstGeom prst="rect">
            <a:avLst/>
          </a:prstGeom>
        </p:spPr>
      </p:pic>
    </p:spTree>
    <p:extLst>
      <p:ext uri="{BB962C8B-B14F-4D97-AF65-F5344CB8AC3E}">
        <p14:creationId xmlns:p14="http://schemas.microsoft.com/office/powerpoint/2010/main" val="1621965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 Tab</a:t>
            </a:r>
          </a:p>
        </p:txBody>
      </p:sp>
      <p:sp>
        <p:nvSpPr>
          <p:cNvPr id="3" name="Content Placeholder 2"/>
          <p:cNvSpPr>
            <a:spLocks noGrp="1"/>
          </p:cNvSpPr>
          <p:nvPr>
            <p:ph idx="1"/>
          </p:nvPr>
        </p:nvSpPr>
        <p:spPr/>
        <p:txBody>
          <a:bodyPr/>
          <a:lstStyle/>
          <a:p>
            <a:r>
              <a:rPr lang="en-US" dirty="0"/>
              <a:t>Contains the following groups:</a:t>
            </a:r>
          </a:p>
          <a:p>
            <a:pPr lvl="1">
              <a:buClr>
                <a:schemeClr val="tx1"/>
              </a:buClr>
            </a:pPr>
            <a:r>
              <a:rPr lang="en-US" dirty="0">
                <a:solidFill>
                  <a:srgbClr val="0071BC"/>
                </a:solidFill>
              </a:rPr>
              <a:t>Text Formatting</a:t>
            </a:r>
          </a:p>
          <a:p>
            <a:pPr lvl="2"/>
            <a:r>
              <a:rPr lang="en-US" sz="2400" dirty="0"/>
              <a:t>holds commands for changing the font type, size, style and color, adding a fill color, aligning text in fields and adding borders to fields and records</a:t>
            </a:r>
            <a:endParaRPr lang="en-US" dirty="0"/>
          </a:p>
        </p:txBody>
      </p:sp>
      <p:pic>
        <p:nvPicPr>
          <p:cNvPr id="5" name="Picture 4" descr="An image of the Ribbon with the Text formatting group emphasized. ">
            <a:extLst>
              <a:ext uri="{FF2B5EF4-FFF2-40B4-BE49-F238E27FC236}">
                <a16:creationId xmlns:a16="http://schemas.microsoft.com/office/drawing/2014/main" id="{561C2C55-9FAF-4290-9A99-5038B72440CE}"/>
              </a:ext>
            </a:extLst>
          </p:cNvPr>
          <p:cNvPicPr>
            <a:picLocks noChangeAspect="1"/>
          </p:cNvPicPr>
          <p:nvPr/>
        </p:nvPicPr>
        <p:blipFill>
          <a:blip r:embed="rId3"/>
          <a:stretch>
            <a:fillRect/>
          </a:stretch>
        </p:blipFill>
        <p:spPr>
          <a:xfrm>
            <a:off x="470018" y="5742362"/>
            <a:ext cx="8229599" cy="804742"/>
          </a:xfrm>
          <a:prstGeom prst="rect">
            <a:avLst/>
          </a:prstGeom>
        </p:spPr>
      </p:pic>
    </p:spTree>
    <p:extLst>
      <p:ext uri="{BB962C8B-B14F-4D97-AF65-F5344CB8AC3E}">
        <p14:creationId xmlns:p14="http://schemas.microsoft.com/office/powerpoint/2010/main" val="2459388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Tab</a:t>
            </a:r>
          </a:p>
        </p:txBody>
      </p:sp>
      <p:sp>
        <p:nvSpPr>
          <p:cNvPr id="3" name="Content Placeholder 2"/>
          <p:cNvSpPr>
            <a:spLocks noGrp="1"/>
          </p:cNvSpPr>
          <p:nvPr>
            <p:ph idx="1"/>
          </p:nvPr>
        </p:nvSpPr>
        <p:spPr/>
        <p:txBody>
          <a:bodyPr/>
          <a:lstStyle/>
          <a:p>
            <a:r>
              <a:rPr lang="en-US" dirty="0"/>
              <a:t>Contains the following groups:</a:t>
            </a:r>
          </a:p>
          <a:p>
            <a:pPr lvl="1">
              <a:buClr>
                <a:schemeClr val="tx1"/>
              </a:buClr>
            </a:pPr>
            <a:r>
              <a:rPr lang="en-US" dirty="0">
                <a:solidFill>
                  <a:srgbClr val="4C2C92"/>
                </a:solidFill>
              </a:rPr>
              <a:t>Templates</a:t>
            </a:r>
          </a:p>
          <a:p>
            <a:pPr lvl="2"/>
            <a:r>
              <a:rPr lang="en-US" dirty="0"/>
              <a:t>holds commands for inserting premade database parts</a:t>
            </a:r>
          </a:p>
          <a:p>
            <a:pPr lvl="1">
              <a:buClr>
                <a:schemeClr val="tx1"/>
              </a:buClr>
            </a:pPr>
            <a:r>
              <a:rPr lang="en-US" dirty="0">
                <a:solidFill>
                  <a:srgbClr val="217346"/>
                </a:solidFill>
              </a:rPr>
              <a:t>Tables</a:t>
            </a:r>
          </a:p>
          <a:p>
            <a:pPr lvl="2"/>
            <a:r>
              <a:rPr lang="en-US" dirty="0"/>
              <a:t>contains commands for creating tables</a:t>
            </a:r>
          </a:p>
          <a:p>
            <a:pPr lvl="1">
              <a:buClr>
                <a:schemeClr val="tx1"/>
              </a:buClr>
            </a:pPr>
            <a:r>
              <a:rPr lang="en-US" dirty="0">
                <a:solidFill>
                  <a:srgbClr val="0071BC"/>
                </a:solidFill>
              </a:rPr>
              <a:t>Queries</a:t>
            </a:r>
            <a:r>
              <a:rPr lang="en-US" dirty="0"/>
              <a:t> </a:t>
            </a:r>
          </a:p>
          <a:p>
            <a:pPr lvl="2"/>
            <a:r>
              <a:rPr lang="en-US" dirty="0"/>
              <a:t>holds commands for creating queries</a:t>
            </a:r>
          </a:p>
        </p:txBody>
      </p:sp>
      <p:pic>
        <p:nvPicPr>
          <p:cNvPr id="9" name="Picture 8" descr="An image of the Ribbon with the Templates, Tables, and Queries groups emphasized. ">
            <a:extLst>
              <a:ext uri="{FF2B5EF4-FFF2-40B4-BE49-F238E27FC236}">
                <a16:creationId xmlns:a16="http://schemas.microsoft.com/office/drawing/2014/main" id="{08A7CC19-1050-4F02-8BED-62D684B21674}"/>
              </a:ext>
            </a:extLst>
          </p:cNvPr>
          <p:cNvPicPr>
            <a:picLocks noChangeAspect="1"/>
          </p:cNvPicPr>
          <p:nvPr/>
        </p:nvPicPr>
        <p:blipFill>
          <a:blip r:embed="rId3"/>
          <a:stretch>
            <a:fillRect/>
          </a:stretch>
        </p:blipFill>
        <p:spPr>
          <a:xfrm>
            <a:off x="470017" y="5760652"/>
            <a:ext cx="8229600" cy="786452"/>
          </a:xfrm>
          <a:prstGeom prst="rect">
            <a:avLst/>
          </a:prstGeom>
        </p:spPr>
      </p:pic>
    </p:spTree>
    <p:extLst>
      <p:ext uri="{BB962C8B-B14F-4D97-AF65-F5344CB8AC3E}">
        <p14:creationId xmlns:p14="http://schemas.microsoft.com/office/powerpoint/2010/main" val="836756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Tab</a:t>
            </a:r>
          </a:p>
        </p:txBody>
      </p:sp>
      <p:sp>
        <p:nvSpPr>
          <p:cNvPr id="3" name="Content Placeholder 2"/>
          <p:cNvSpPr>
            <a:spLocks noGrp="1"/>
          </p:cNvSpPr>
          <p:nvPr>
            <p:ph idx="1"/>
          </p:nvPr>
        </p:nvSpPr>
        <p:spPr/>
        <p:txBody>
          <a:bodyPr/>
          <a:lstStyle/>
          <a:p>
            <a:r>
              <a:rPr lang="en-US" dirty="0"/>
              <a:t>Contains the following groups:</a:t>
            </a:r>
          </a:p>
          <a:p>
            <a:pPr lvl="1">
              <a:buClr>
                <a:schemeClr val="tx1"/>
              </a:buClr>
            </a:pPr>
            <a:r>
              <a:rPr lang="en-US" dirty="0">
                <a:solidFill>
                  <a:srgbClr val="4C2C92"/>
                </a:solidFill>
              </a:rPr>
              <a:t>Forms</a:t>
            </a:r>
          </a:p>
          <a:p>
            <a:pPr lvl="2"/>
            <a:r>
              <a:rPr lang="en-US" dirty="0"/>
              <a:t>holds commands for creating forms</a:t>
            </a:r>
          </a:p>
          <a:p>
            <a:pPr lvl="1">
              <a:buClr>
                <a:schemeClr val="tx1"/>
              </a:buClr>
            </a:pPr>
            <a:r>
              <a:rPr lang="en-US" dirty="0">
                <a:solidFill>
                  <a:srgbClr val="217346"/>
                </a:solidFill>
              </a:rPr>
              <a:t>Reports</a:t>
            </a:r>
          </a:p>
          <a:p>
            <a:pPr lvl="2"/>
            <a:r>
              <a:rPr lang="en-US" dirty="0"/>
              <a:t>contains commands for creating reports</a:t>
            </a:r>
          </a:p>
          <a:p>
            <a:pPr lvl="1">
              <a:buClr>
                <a:schemeClr val="tx1"/>
              </a:buClr>
            </a:pPr>
            <a:r>
              <a:rPr lang="en-US" dirty="0">
                <a:solidFill>
                  <a:srgbClr val="0071BC"/>
                </a:solidFill>
              </a:rPr>
              <a:t>Macros &amp; Code</a:t>
            </a:r>
          </a:p>
          <a:p>
            <a:pPr lvl="2"/>
            <a:r>
              <a:rPr lang="en-US" dirty="0"/>
              <a:t>holds commands for opening macros, modules and Visual Basic</a:t>
            </a:r>
          </a:p>
        </p:txBody>
      </p:sp>
      <p:pic>
        <p:nvPicPr>
          <p:cNvPr id="9" name="Picture 8" descr="An image of the Ribbon with the Forms, Reports, and Macros and Codes groups emphasized. ">
            <a:extLst>
              <a:ext uri="{FF2B5EF4-FFF2-40B4-BE49-F238E27FC236}">
                <a16:creationId xmlns:a16="http://schemas.microsoft.com/office/drawing/2014/main" id="{26540909-5593-4EA6-A8B0-05F3FD0BFF79}"/>
              </a:ext>
            </a:extLst>
          </p:cNvPr>
          <p:cNvPicPr>
            <a:picLocks noChangeAspect="1"/>
          </p:cNvPicPr>
          <p:nvPr/>
        </p:nvPicPr>
        <p:blipFill>
          <a:blip r:embed="rId3"/>
          <a:stretch>
            <a:fillRect/>
          </a:stretch>
        </p:blipFill>
        <p:spPr>
          <a:xfrm>
            <a:off x="457200" y="5760652"/>
            <a:ext cx="8229599" cy="786452"/>
          </a:xfrm>
          <a:prstGeom prst="rect">
            <a:avLst/>
          </a:prstGeom>
        </p:spPr>
      </p:pic>
    </p:spTree>
    <p:extLst>
      <p:ext uri="{BB962C8B-B14F-4D97-AF65-F5344CB8AC3E}">
        <p14:creationId xmlns:p14="http://schemas.microsoft.com/office/powerpoint/2010/main" val="2189234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 Data Tab</a:t>
            </a:r>
          </a:p>
        </p:txBody>
      </p:sp>
      <p:sp>
        <p:nvSpPr>
          <p:cNvPr id="3" name="Content Placeholder 2"/>
          <p:cNvSpPr>
            <a:spLocks noGrp="1"/>
          </p:cNvSpPr>
          <p:nvPr>
            <p:ph idx="1"/>
          </p:nvPr>
        </p:nvSpPr>
        <p:spPr/>
        <p:txBody>
          <a:bodyPr/>
          <a:lstStyle/>
          <a:p>
            <a:r>
              <a:rPr lang="en-US" dirty="0"/>
              <a:t>Contains the following groups:</a:t>
            </a:r>
          </a:p>
          <a:p>
            <a:pPr lvl="1">
              <a:buClr>
                <a:schemeClr val="tx1"/>
              </a:buClr>
            </a:pPr>
            <a:r>
              <a:rPr lang="en-US" dirty="0">
                <a:solidFill>
                  <a:srgbClr val="4C2C92"/>
                </a:solidFill>
              </a:rPr>
              <a:t>Import &amp; Link</a:t>
            </a:r>
          </a:p>
          <a:p>
            <a:pPr lvl="2"/>
            <a:r>
              <a:rPr lang="en-US" dirty="0"/>
              <a:t>holds commands for importing data from various locations</a:t>
            </a:r>
          </a:p>
          <a:p>
            <a:pPr lvl="1">
              <a:buClr>
                <a:schemeClr val="tx1"/>
              </a:buClr>
            </a:pPr>
            <a:r>
              <a:rPr lang="en-US" dirty="0">
                <a:solidFill>
                  <a:srgbClr val="217346"/>
                </a:solidFill>
              </a:rPr>
              <a:t>Exports</a:t>
            </a:r>
          </a:p>
          <a:p>
            <a:pPr lvl="2"/>
            <a:r>
              <a:rPr lang="en-US" dirty="0"/>
              <a:t>contains commands for exporting data to various locations and file types</a:t>
            </a:r>
          </a:p>
        </p:txBody>
      </p:sp>
      <p:pic>
        <p:nvPicPr>
          <p:cNvPr id="8" name="Picture 7" descr="An image of the Ribbon with the Import and Link and Export groups emphasized. ">
            <a:extLst>
              <a:ext uri="{FF2B5EF4-FFF2-40B4-BE49-F238E27FC236}">
                <a16:creationId xmlns:a16="http://schemas.microsoft.com/office/drawing/2014/main" id="{2529C5C8-75C7-4196-993A-32BB044D3FE2}"/>
              </a:ext>
            </a:extLst>
          </p:cNvPr>
          <p:cNvPicPr>
            <a:picLocks noChangeAspect="1"/>
          </p:cNvPicPr>
          <p:nvPr/>
        </p:nvPicPr>
        <p:blipFill>
          <a:blip r:embed="rId3"/>
          <a:stretch>
            <a:fillRect/>
          </a:stretch>
        </p:blipFill>
        <p:spPr>
          <a:xfrm>
            <a:off x="444382" y="5754555"/>
            <a:ext cx="8255235" cy="792549"/>
          </a:xfrm>
          <a:prstGeom prst="rect">
            <a:avLst/>
          </a:prstGeom>
        </p:spPr>
      </p:pic>
    </p:spTree>
    <p:extLst>
      <p:ext uri="{BB962C8B-B14F-4D97-AF65-F5344CB8AC3E}">
        <p14:creationId xmlns:p14="http://schemas.microsoft.com/office/powerpoint/2010/main" val="2867408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Tools Tab</a:t>
            </a:r>
          </a:p>
        </p:txBody>
      </p:sp>
      <p:sp>
        <p:nvSpPr>
          <p:cNvPr id="3" name="Content Placeholder 2"/>
          <p:cNvSpPr>
            <a:spLocks noGrp="1"/>
          </p:cNvSpPr>
          <p:nvPr>
            <p:ph idx="1"/>
          </p:nvPr>
        </p:nvSpPr>
        <p:spPr/>
        <p:txBody>
          <a:bodyPr/>
          <a:lstStyle/>
          <a:p>
            <a:r>
              <a:rPr lang="en-US" dirty="0"/>
              <a:t>Contains the following groups:</a:t>
            </a:r>
          </a:p>
          <a:p>
            <a:pPr lvl="1">
              <a:buClr>
                <a:schemeClr val="tx1"/>
              </a:buClr>
            </a:pPr>
            <a:r>
              <a:rPr lang="en-US" dirty="0">
                <a:solidFill>
                  <a:srgbClr val="4C2C92"/>
                </a:solidFill>
              </a:rPr>
              <a:t>Tools</a:t>
            </a:r>
          </a:p>
          <a:p>
            <a:pPr lvl="2"/>
            <a:r>
              <a:rPr lang="en-US" dirty="0"/>
              <a:t>holds commands for compacting and repairing databases</a:t>
            </a:r>
          </a:p>
          <a:p>
            <a:pPr lvl="1">
              <a:buClr>
                <a:schemeClr val="tx1"/>
              </a:buClr>
            </a:pPr>
            <a:r>
              <a:rPr lang="en-US" dirty="0">
                <a:solidFill>
                  <a:srgbClr val="217346"/>
                </a:solidFill>
              </a:rPr>
              <a:t>Macro</a:t>
            </a:r>
          </a:p>
          <a:p>
            <a:pPr lvl="2"/>
            <a:r>
              <a:rPr lang="en-US" dirty="0"/>
              <a:t>contains commands for opening the Visual Basic editor and running macros</a:t>
            </a:r>
          </a:p>
          <a:p>
            <a:pPr lvl="1">
              <a:buClr>
                <a:schemeClr val="tx1"/>
              </a:buClr>
            </a:pPr>
            <a:r>
              <a:rPr lang="en-US" dirty="0">
                <a:solidFill>
                  <a:srgbClr val="0071BC"/>
                </a:solidFill>
              </a:rPr>
              <a:t>Relationships</a:t>
            </a:r>
          </a:p>
          <a:p>
            <a:pPr lvl="2"/>
            <a:r>
              <a:rPr lang="en-US" dirty="0"/>
              <a:t>holds commands for viewing relationships and object dependencies</a:t>
            </a:r>
          </a:p>
        </p:txBody>
      </p:sp>
      <p:pic>
        <p:nvPicPr>
          <p:cNvPr id="9" name="Picture 8" descr="An image of the Ribbon with the Tools, Macros and Relationships groups emphasized. ">
            <a:extLst>
              <a:ext uri="{FF2B5EF4-FFF2-40B4-BE49-F238E27FC236}">
                <a16:creationId xmlns:a16="http://schemas.microsoft.com/office/drawing/2014/main" id="{EE0A1E09-1F01-4A67-AC8F-01476516CCA4}"/>
              </a:ext>
            </a:extLst>
          </p:cNvPr>
          <p:cNvPicPr>
            <a:picLocks noChangeAspect="1"/>
          </p:cNvPicPr>
          <p:nvPr/>
        </p:nvPicPr>
        <p:blipFill>
          <a:blip r:embed="rId3"/>
          <a:stretch>
            <a:fillRect/>
          </a:stretch>
        </p:blipFill>
        <p:spPr>
          <a:xfrm>
            <a:off x="470018" y="5760652"/>
            <a:ext cx="8229600" cy="786452"/>
          </a:xfrm>
          <a:prstGeom prst="rect">
            <a:avLst/>
          </a:prstGeom>
        </p:spPr>
      </p:pic>
    </p:spTree>
    <p:extLst>
      <p:ext uri="{BB962C8B-B14F-4D97-AF65-F5344CB8AC3E}">
        <p14:creationId xmlns:p14="http://schemas.microsoft.com/office/powerpoint/2010/main" val="469323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Tools Tab</a:t>
            </a:r>
          </a:p>
        </p:txBody>
      </p:sp>
      <p:sp>
        <p:nvSpPr>
          <p:cNvPr id="3" name="Content Placeholder 2"/>
          <p:cNvSpPr>
            <a:spLocks noGrp="1"/>
          </p:cNvSpPr>
          <p:nvPr>
            <p:ph idx="1"/>
          </p:nvPr>
        </p:nvSpPr>
        <p:spPr/>
        <p:txBody>
          <a:bodyPr/>
          <a:lstStyle/>
          <a:p>
            <a:r>
              <a:rPr lang="en-US" dirty="0"/>
              <a:t>Contains the following groups:</a:t>
            </a:r>
          </a:p>
          <a:p>
            <a:pPr lvl="1">
              <a:buClr>
                <a:schemeClr val="tx1"/>
              </a:buClr>
            </a:pPr>
            <a:r>
              <a:rPr lang="en-US" dirty="0">
                <a:solidFill>
                  <a:srgbClr val="4C2C92"/>
                </a:solidFill>
              </a:rPr>
              <a:t>Analyze</a:t>
            </a:r>
          </a:p>
          <a:p>
            <a:pPr lvl="2"/>
            <a:r>
              <a:rPr lang="en-US" dirty="0"/>
              <a:t>holds commands for using the Database Documenter, analyzing performance and analyzing a table</a:t>
            </a:r>
          </a:p>
          <a:p>
            <a:pPr lvl="1">
              <a:buClr>
                <a:schemeClr val="tx1"/>
              </a:buClr>
            </a:pPr>
            <a:r>
              <a:rPr lang="en-US" dirty="0">
                <a:solidFill>
                  <a:srgbClr val="217346"/>
                </a:solidFill>
              </a:rPr>
              <a:t>Move Data</a:t>
            </a:r>
          </a:p>
          <a:p>
            <a:pPr lvl="2"/>
            <a:r>
              <a:rPr lang="en-US" dirty="0"/>
              <a:t>contains commands for moving data in a database or on SharePoint</a:t>
            </a:r>
          </a:p>
        </p:txBody>
      </p:sp>
      <p:pic>
        <p:nvPicPr>
          <p:cNvPr id="9" name="Picture 8" descr="An image of the Ribbon with the Analyze and Move Data groups emphasized. ">
            <a:extLst>
              <a:ext uri="{FF2B5EF4-FFF2-40B4-BE49-F238E27FC236}">
                <a16:creationId xmlns:a16="http://schemas.microsoft.com/office/drawing/2014/main" id="{625FD157-A6D5-4469-A202-DBED23AFA848}"/>
              </a:ext>
            </a:extLst>
          </p:cNvPr>
          <p:cNvPicPr>
            <a:picLocks noChangeAspect="1"/>
          </p:cNvPicPr>
          <p:nvPr/>
        </p:nvPicPr>
        <p:blipFill>
          <a:blip r:embed="rId3"/>
          <a:stretch>
            <a:fillRect/>
          </a:stretch>
        </p:blipFill>
        <p:spPr>
          <a:xfrm>
            <a:off x="470018" y="5778875"/>
            <a:ext cx="8229599" cy="786452"/>
          </a:xfrm>
          <a:prstGeom prst="rect">
            <a:avLst/>
          </a:prstGeom>
        </p:spPr>
      </p:pic>
    </p:spTree>
    <p:extLst>
      <p:ext uri="{BB962C8B-B14F-4D97-AF65-F5344CB8AC3E}">
        <p14:creationId xmlns:p14="http://schemas.microsoft.com/office/powerpoint/2010/main" val="758873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Structure</a:t>
            </a:r>
          </a:p>
        </p:txBody>
      </p:sp>
      <p:sp>
        <p:nvSpPr>
          <p:cNvPr id="3" name="Content Placeholder 2"/>
          <p:cNvSpPr>
            <a:spLocks noGrp="1"/>
          </p:cNvSpPr>
          <p:nvPr>
            <p:ph idx="1"/>
          </p:nvPr>
        </p:nvSpPr>
        <p:spPr/>
        <p:txBody>
          <a:bodyPr/>
          <a:lstStyle/>
          <a:p>
            <a:r>
              <a:rPr lang="en-US" sz="3000" dirty="0"/>
              <a:t>Is the layout of the tables and relationships between fields</a:t>
            </a:r>
          </a:p>
          <a:p>
            <a:pPr lvl="1"/>
            <a:r>
              <a:rPr lang="en-US" sz="2600" dirty="0"/>
              <a:t>tables which share a common field are “related”</a:t>
            </a:r>
          </a:p>
          <a:p>
            <a:pPr lvl="2"/>
            <a:r>
              <a:rPr lang="en-US" sz="2400" dirty="0"/>
              <a:t>for instance, a Product database might include tables about customers, suppliers, orders, etc., with each being stored in its own related table rather than one large table with all of the information</a:t>
            </a:r>
          </a:p>
          <a:p>
            <a:r>
              <a:rPr lang="en-US" sz="3000" dirty="0"/>
              <a:t>Should be carefully planned and designed prior to creating the database</a:t>
            </a:r>
          </a:p>
        </p:txBody>
      </p:sp>
      <p:sp>
        <p:nvSpPr>
          <p:cNvPr id="4" name="Rectangle 3"/>
          <p:cNvSpPr/>
          <p:nvPr/>
        </p:nvSpPr>
        <p:spPr>
          <a:xfrm>
            <a:off x="470018" y="5907493"/>
            <a:ext cx="8229599" cy="624930"/>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Relational Database: database which contains or can contain multiple tables with relationships between them</a:t>
            </a:r>
          </a:p>
        </p:txBody>
      </p:sp>
    </p:spTree>
    <p:extLst>
      <p:ext uri="{BB962C8B-B14F-4D97-AF65-F5344CB8AC3E}">
        <p14:creationId xmlns:p14="http://schemas.microsoft.com/office/powerpoint/2010/main" val="3201201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Database Structure Design Steps</a:t>
            </a:r>
          </a:p>
        </p:txBody>
      </p:sp>
      <p:sp>
        <p:nvSpPr>
          <p:cNvPr id="3" name="Content Placeholder 2"/>
          <p:cNvSpPr>
            <a:spLocks noGrp="1"/>
          </p:cNvSpPr>
          <p:nvPr>
            <p:ph idx="1"/>
          </p:nvPr>
        </p:nvSpPr>
        <p:spPr/>
        <p:txBody>
          <a:bodyPr/>
          <a:lstStyle/>
          <a:p>
            <a:r>
              <a:rPr lang="en-US" dirty="0"/>
              <a:t>Identify the fields needed to produce the required information</a:t>
            </a:r>
          </a:p>
          <a:p>
            <a:r>
              <a:rPr lang="en-US" dirty="0"/>
              <a:t>Organize each piece of data into its smallest useful part</a:t>
            </a:r>
          </a:p>
          <a:p>
            <a:r>
              <a:rPr lang="en-US" dirty="0"/>
              <a:t>Group related fields into tables</a:t>
            </a:r>
          </a:p>
          <a:p>
            <a:r>
              <a:rPr lang="en-US" dirty="0"/>
              <a:t>Determine each table’s primary key</a:t>
            </a:r>
          </a:p>
          <a:p>
            <a:r>
              <a:rPr lang="en-US" dirty="0"/>
              <a:t>Include a common field in related tables</a:t>
            </a:r>
          </a:p>
          <a:p>
            <a:r>
              <a:rPr lang="en-US" dirty="0"/>
              <a:t>Avoid data redundancy </a:t>
            </a:r>
          </a:p>
          <a:p>
            <a:r>
              <a:rPr lang="en-US" dirty="0"/>
              <a:t>Determine the properties of each field</a:t>
            </a:r>
          </a:p>
        </p:txBody>
      </p:sp>
    </p:spTree>
    <p:extLst>
      <p:ext uri="{BB962C8B-B14F-4D97-AF65-F5344CB8AC3E}">
        <p14:creationId xmlns:p14="http://schemas.microsoft.com/office/powerpoint/2010/main" val="94684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Files</a:t>
            </a:r>
          </a:p>
        </p:txBody>
      </p:sp>
      <p:sp>
        <p:nvSpPr>
          <p:cNvPr id="3" name="Content Placeholder 2"/>
          <p:cNvSpPr>
            <a:spLocks noGrp="1"/>
          </p:cNvSpPr>
          <p:nvPr>
            <p:ph idx="1"/>
          </p:nvPr>
        </p:nvSpPr>
        <p:spPr/>
        <p:txBody>
          <a:bodyPr/>
          <a:lstStyle/>
          <a:p>
            <a:r>
              <a:rPr lang="en-US" dirty="0"/>
              <a:t>Should be completed after any change is made to the file</a:t>
            </a:r>
          </a:p>
          <a:p>
            <a:pPr lvl="1"/>
            <a:r>
              <a:rPr lang="en-US" dirty="0"/>
              <a:t>saving changes updates the previously saved version of the file with the most recent changes</a:t>
            </a:r>
          </a:p>
        </p:txBody>
      </p:sp>
      <p:sp>
        <p:nvSpPr>
          <p:cNvPr id="6" name="Rectangle 5"/>
          <p:cNvSpPr/>
          <p:nvPr/>
        </p:nvSpPr>
        <p:spPr>
          <a:xfrm>
            <a:off x="470016" y="4077356"/>
            <a:ext cx="3149484" cy="1678393"/>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Use the Save icon on the Quick Access</a:t>
            </a:r>
            <a:r>
              <a:rPr lang="en-US" sz="2000" baseline="30000" dirty="0">
                <a:solidFill>
                  <a:schemeClr val="tx1"/>
                </a:solidFill>
                <a:latin typeface="Arial" panose="020B0604020202020204" pitchFamily="34" charset="0"/>
                <a:cs typeface="Arial" panose="020B0604020202020204" pitchFamily="34" charset="0"/>
              </a:rPr>
              <a:t>®</a:t>
            </a:r>
            <a:r>
              <a:rPr lang="en-US" sz="2000" dirty="0">
                <a:solidFill>
                  <a:schemeClr val="tx1"/>
                </a:solidFill>
                <a:latin typeface="Arial" panose="020B0604020202020204" pitchFamily="34" charset="0"/>
                <a:cs typeface="Arial" panose="020B0604020202020204" pitchFamily="34" charset="0"/>
              </a:rPr>
              <a:t> Toolbar to complete a quick save or the keyboard shortcut Control S.</a:t>
            </a:r>
          </a:p>
        </p:txBody>
      </p:sp>
      <p:pic>
        <p:nvPicPr>
          <p:cNvPr id="4" name="Picture 3" descr="An image of an open access database. ">
            <a:extLst>
              <a:ext uri="{FF2B5EF4-FFF2-40B4-BE49-F238E27FC236}">
                <a16:creationId xmlns:a16="http://schemas.microsoft.com/office/drawing/2014/main" id="{38336F1E-754B-4B02-BD69-B7F116EEF5D7}"/>
              </a:ext>
            </a:extLst>
          </p:cNvPr>
          <p:cNvPicPr>
            <a:picLocks noChangeAspect="1"/>
          </p:cNvPicPr>
          <p:nvPr/>
        </p:nvPicPr>
        <p:blipFill>
          <a:blip r:embed="rId3"/>
          <a:stretch>
            <a:fillRect/>
          </a:stretch>
        </p:blipFill>
        <p:spPr>
          <a:xfrm>
            <a:off x="3906497" y="3429000"/>
            <a:ext cx="4767485" cy="2975106"/>
          </a:xfrm>
          <a:prstGeom prst="rect">
            <a:avLst/>
          </a:prstGeom>
        </p:spPr>
      </p:pic>
    </p:spTree>
    <p:extLst>
      <p:ext uri="{BB962C8B-B14F-4D97-AF65-F5344CB8AC3E}">
        <p14:creationId xmlns:p14="http://schemas.microsoft.com/office/powerpoint/2010/main" val="2042503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as a Different File Type</a:t>
            </a:r>
          </a:p>
        </p:txBody>
      </p:sp>
      <p:sp>
        <p:nvSpPr>
          <p:cNvPr id="3" name="Content Placeholder 2"/>
          <p:cNvSpPr>
            <a:spLocks noGrp="1"/>
          </p:cNvSpPr>
          <p:nvPr>
            <p:ph idx="1"/>
          </p:nvPr>
        </p:nvSpPr>
        <p:spPr/>
        <p:txBody>
          <a:bodyPr/>
          <a:lstStyle/>
          <a:p>
            <a:r>
              <a:rPr lang="en-US" dirty="0"/>
              <a:t>Can be completed by:</a:t>
            </a:r>
          </a:p>
          <a:p>
            <a:pPr lvl="1"/>
            <a:r>
              <a:rPr lang="en-US" dirty="0"/>
              <a:t>selecting the file type wanted in the Save As window</a:t>
            </a:r>
          </a:p>
          <a:p>
            <a:pPr lvl="1"/>
            <a:r>
              <a:rPr lang="en-US" dirty="0"/>
              <a:t>utilizing the Save As option in Backstage View </a:t>
            </a:r>
          </a:p>
        </p:txBody>
      </p:sp>
      <p:pic>
        <p:nvPicPr>
          <p:cNvPr id="4" name="Picture 3" descr="An image of the Save As dialog box with labels including the address bar, folder, access file, file name box, file type and save button displayed. The File Type box is emphasized. ">
            <a:extLst>
              <a:ext uri="{FF2B5EF4-FFF2-40B4-BE49-F238E27FC236}">
                <a16:creationId xmlns:a16="http://schemas.microsoft.com/office/drawing/2014/main" id="{EA820B72-B31C-4594-8663-958776711911}"/>
              </a:ext>
            </a:extLst>
          </p:cNvPr>
          <p:cNvPicPr>
            <a:picLocks noChangeAspect="1"/>
          </p:cNvPicPr>
          <p:nvPr/>
        </p:nvPicPr>
        <p:blipFill>
          <a:blip r:embed="rId3"/>
          <a:stretch>
            <a:fillRect/>
          </a:stretch>
        </p:blipFill>
        <p:spPr>
          <a:xfrm>
            <a:off x="425333" y="3278571"/>
            <a:ext cx="4237087" cy="3292125"/>
          </a:xfrm>
          <a:prstGeom prst="rect">
            <a:avLst/>
          </a:prstGeom>
        </p:spPr>
      </p:pic>
      <p:pic>
        <p:nvPicPr>
          <p:cNvPr id="10" name="Picture 9" descr="An image of the Save As backstage view menu. ">
            <a:extLst>
              <a:ext uri="{FF2B5EF4-FFF2-40B4-BE49-F238E27FC236}">
                <a16:creationId xmlns:a16="http://schemas.microsoft.com/office/drawing/2014/main" id="{4371F6ED-AA63-4164-8764-DD7ED1D93954}"/>
              </a:ext>
            </a:extLst>
          </p:cNvPr>
          <p:cNvPicPr>
            <a:picLocks noChangeAspect="1"/>
          </p:cNvPicPr>
          <p:nvPr/>
        </p:nvPicPr>
        <p:blipFill>
          <a:blip r:embed="rId4"/>
          <a:stretch>
            <a:fillRect/>
          </a:stretch>
        </p:blipFill>
        <p:spPr>
          <a:xfrm>
            <a:off x="4662420" y="3418790"/>
            <a:ext cx="4188315" cy="3011685"/>
          </a:xfrm>
          <a:prstGeom prst="rect">
            <a:avLst/>
          </a:prstGeom>
        </p:spPr>
      </p:pic>
    </p:spTree>
    <p:extLst>
      <p:ext uri="{BB962C8B-B14F-4D97-AF65-F5344CB8AC3E}">
        <p14:creationId xmlns:p14="http://schemas.microsoft.com/office/powerpoint/2010/main" val="2882236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a:t>
            </a:r>
          </a:p>
        </p:txBody>
      </p:sp>
      <p:sp>
        <p:nvSpPr>
          <p:cNvPr id="3" name="Content Placeholder 2"/>
          <p:cNvSpPr>
            <a:spLocks noGrp="1"/>
          </p:cNvSpPr>
          <p:nvPr>
            <p:ph idx="1"/>
          </p:nvPr>
        </p:nvSpPr>
        <p:spPr/>
        <p:txBody>
          <a:bodyPr/>
          <a:lstStyle/>
          <a:p>
            <a:r>
              <a:rPr lang="en-US" dirty="0"/>
              <a:t>Is a collection of fields and records which store data</a:t>
            </a:r>
          </a:p>
          <a:p>
            <a:pPr lvl="1">
              <a:buClr>
                <a:schemeClr val="tx1"/>
              </a:buClr>
            </a:pPr>
            <a:r>
              <a:rPr lang="en-US" dirty="0">
                <a:solidFill>
                  <a:srgbClr val="4C2C92"/>
                </a:solidFill>
              </a:rPr>
              <a:t>field</a:t>
            </a:r>
          </a:p>
          <a:p>
            <a:pPr lvl="2"/>
            <a:r>
              <a:rPr lang="en-US" sz="2400" dirty="0"/>
              <a:t>single piece of information related to the person, place, object, event or idea it describes</a:t>
            </a:r>
          </a:p>
          <a:p>
            <a:pPr lvl="2"/>
            <a:r>
              <a:rPr lang="en-US" sz="2400" dirty="0"/>
              <a:t>categorizes the details of each record</a:t>
            </a:r>
          </a:p>
          <a:p>
            <a:pPr lvl="1">
              <a:buClr>
                <a:schemeClr val="tx1"/>
              </a:buClr>
            </a:pPr>
            <a:r>
              <a:rPr lang="en-US" dirty="0">
                <a:solidFill>
                  <a:srgbClr val="CC4000"/>
                </a:solidFill>
              </a:rPr>
              <a:t>record</a:t>
            </a:r>
          </a:p>
          <a:p>
            <a:pPr lvl="2"/>
            <a:r>
              <a:rPr lang="en-US" sz="2400" dirty="0"/>
              <a:t>complete sets of data</a:t>
            </a:r>
            <a:br>
              <a:rPr lang="en-US" sz="2400" dirty="0"/>
            </a:br>
            <a:r>
              <a:rPr lang="en-US" sz="2400" dirty="0"/>
              <a:t>about a specific item </a:t>
            </a:r>
            <a:br>
              <a:rPr lang="en-US" sz="2400" dirty="0"/>
            </a:br>
            <a:r>
              <a:rPr lang="en-US" sz="2400" dirty="0"/>
              <a:t>which is made up of </a:t>
            </a:r>
            <a:br>
              <a:rPr lang="en-US" sz="2400" dirty="0"/>
            </a:br>
            <a:r>
              <a:rPr lang="en-US" sz="2400" dirty="0"/>
              <a:t>fields</a:t>
            </a:r>
            <a:endParaRPr lang="en-US" dirty="0"/>
          </a:p>
        </p:txBody>
      </p:sp>
      <p:sp>
        <p:nvSpPr>
          <p:cNvPr id="8" name="Rectangle 7"/>
          <p:cNvSpPr/>
          <p:nvPr/>
        </p:nvSpPr>
        <p:spPr>
          <a:xfrm>
            <a:off x="470016" y="5619750"/>
            <a:ext cx="4101984" cy="927353"/>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Fields are the columns of the table. Records are the rows of the table.</a:t>
            </a:r>
          </a:p>
        </p:txBody>
      </p:sp>
      <p:pic>
        <p:nvPicPr>
          <p:cNvPr id="9" name="Picture 8" descr="An image of a table with the fields and records emphasized. ">
            <a:extLst>
              <a:ext uri="{FF2B5EF4-FFF2-40B4-BE49-F238E27FC236}">
                <a16:creationId xmlns:a16="http://schemas.microsoft.com/office/drawing/2014/main" id="{2ACD6D0F-6D11-4AA9-8B11-0CC533DDA3BD}"/>
              </a:ext>
            </a:extLst>
          </p:cNvPr>
          <p:cNvPicPr>
            <a:picLocks noChangeAspect="1"/>
          </p:cNvPicPr>
          <p:nvPr/>
        </p:nvPicPr>
        <p:blipFill>
          <a:blip r:embed="rId3"/>
          <a:stretch>
            <a:fillRect/>
          </a:stretch>
        </p:blipFill>
        <p:spPr>
          <a:xfrm>
            <a:off x="4688130" y="4017044"/>
            <a:ext cx="4291956" cy="2530059"/>
          </a:xfrm>
          <a:prstGeom prst="rect">
            <a:avLst/>
          </a:prstGeom>
        </p:spPr>
      </p:pic>
    </p:spTree>
    <p:extLst>
      <p:ext uri="{BB962C8B-B14F-4D97-AF65-F5344CB8AC3E}">
        <p14:creationId xmlns:p14="http://schemas.microsoft.com/office/powerpoint/2010/main" val="1234137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Tables</a:t>
            </a:r>
          </a:p>
        </p:txBody>
      </p:sp>
      <p:sp>
        <p:nvSpPr>
          <p:cNvPr id="3" name="Content Placeholder 2"/>
          <p:cNvSpPr>
            <a:spLocks noGrp="1"/>
          </p:cNvSpPr>
          <p:nvPr>
            <p:ph idx="1"/>
          </p:nvPr>
        </p:nvSpPr>
        <p:spPr/>
        <p:txBody>
          <a:bodyPr/>
          <a:lstStyle/>
          <a:p>
            <a:r>
              <a:rPr lang="en-US" dirty="0"/>
              <a:t>Can be added to a database</a:t>
            </a:r>
          </a:p>
          <a:p>
            <a:pPr lvl="1"/>
            <a:r>
              <a:rPr lang="en-US" dirty="0"/>
              <a:t>by clicking the </a:t>
            </a:r>
            <a:r>
              <a:rPr lang="en-US" dirty="0">
                <a:solidFill>
                  <a:srgbClr val="4C2C92"/>
                </a:solidFill>
              </a:rPr>
              <a:t>Table icon </a:t>
            </a:r>
            <a:r>
              <a:rPr lang="en-US" dirty="0"/>
              <a:t>in the Tables group of the Create tab </a:t>
            </a:r>
          </a:p>
          <a:p>
            <a:pPr lvl="2"/>
            <a:r>
              <a:rPr lang="en-US" dirty="0"/>
              <a:t>this opens a new table in Datasheet view</a:t>
            </a:r>
          </a:p>
          <a:p>
            <a:pPr lvl="1"/>
            <a:r>
              <a:rPr lang="en-US" dirty="0"/>
              <a:t>by clicking the </a:t>
            </a:r>
            <a:r>
              <a:rPr lang="en-US" dirty="0">
                <a:solidFill>
                  <a:srgbClr val="217346"/>
                </a:solidFill>
              </a:rPr>
              <a:t>Table Design icon </a:t>
            </a:r>
            <a:r>
              <a:rPr lang="en-US" dirty="0"/>
              <a:t>in the Tables group of the Create tab</a:t>
            </a:r>
          </a:p>
          <a:p>
            <a:pPr lvl="2"/>
            <a:r>
              <a:rPr lang="en-US" dirty="0"/>
              <a:t>this opens a new table in Design view</a:t>
            </a:r>
          </a:p>
        </p:txBody>
      </p:sp>
      <p:pic>
        <p:nvPicPr>
          <p:cNvPr id="8" name="Picture 7" descr="An image of the ribbon with the Table and Table Deign boxes emphasized in the create tab. ">
            <a:extLst>
              <a:ext uri="{FF2B5EF4-FFF2-40B4-BE49-F238E27FC236}">
                <a16:creationId xmlns:a16="http://schemas.microsoft.com/office/drawing/2014/main" id="{DF68C78C-7597-451E-82F1-AC7966523049}"/>
              </a:ext>
            </a:extLst>
          </p:cNvPr>
          <p:cNvPicPr>
            <a:picLocks noChangeAspect="1"/>
          </p:cNvPicPr>
          <p:nvPr/>
        </p:nvPicPr>
        <p:blipFill>
          <a:blip r:embed="rId3"/>
          <a:stretch>
            <a:fillRect/>
          </a:stretch>
        </p:blipFill>
        <p:spPr>
          <a:xfrm>
            <a:off x="470018" y="5688418"/>
            <a:ext cx="8229599" cy="829128"/>
          </a:xfrm>
          <a:prstGeom prst="rect">
            <a:avLst/>
          </a:prstGeom>
        </p:spPr>
      </p:pic>
    </p:spTree>
    <p:extLst>
      <p:ext uri="{BB962C8B-B14F-4D97-AF65-F5344CB8AC3E}">
        <p14:creationId xmlns:p14="http://schemas.microsoft.com/office/powerpoint/2010/main" val="3858594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Tables</a:t>
            </a:r>
          </a:p>
        </p:txBody>
      </p:sp>
      <p:sp>
        <p:nvSpPr>
          <p:cNvPr id="3" name="Content Placeholder 2"/>
          <p:cNvSpPr>
            <a:spLocks noGrp="1"/>
          </p:cNvSpPr>
          <p:nvPr>
            <p:ph idx="1"/>
          </p:nvPr>
        </p:nvSpPr>
        <p:spPr/>
        <p:txBody>
          <a:bodyPr/>
          <a:lstStyle/>
          <a:p>
            <a:r>
              <a:rPr lang="en-US" dirty="0"/>
              <a:t>Can be edited in:</a:t>
            </a:r>
          </a:p>
          <a:p>
            <a:pPr lvl="1">
              <a:buClr>
                <a:schemeClr val="tx1"/>
              </a:buClr>
            </a:pPr>
            <a:r>
              <a:rPr lang="en-US" dirty="0">
                <a:solidFill>
                  <a:srgbClr val="4C2C92"/>
                </a:solidFill>
              </a:rPr>
              <a:t>Datasheet view</a:t>
            </a:r>
          </a:p>
          <a:p>
            <a:pPr lvl="1">
              <a:buClr>
                <a:schemeClr val="tx1"/>
              </a:buClr>
            </a:pPr>
            <a:r>
              <a:rPr lang="en-US" dirty="0">
                <a:solidFill>
                  <a:srgbClr val="217346"/>
                </a:solidFill>
              </a:rPr>
              <a:t>Design view</a:t>
            </a:r>
          </a:p>
        </p:txBody>
      </p:sp>
      <p:pic>
        <p:nvPicPr>
          <p:cNvPr id="4" name="Picture 3" descr="An image of an access database in the datasheet view. ">
            <a:extLst>
              <a:ext uri="{FF2B5EF4-FFF2-40B4-BE49-F238E27FC236}">
                <a16:creationId xmlns:a16="http://schemas.microsoft.com/office/drawing/2014/main" id="{47FC6CBC-A4F0-4D39-BE55-95B62376783C}"/>
              </a:ext>
            </a:extLst>
          </p:cNvPr>
          <p:cNvPicPr>
            <a:picLocks noChangeAspect="1"/>
          </p:cNvPicPr>
          <p:nvPr/>
        </p:nvPicPr>
        <p:blipFill>
          <a:blip r:embed="rId3"/>
          <a:stretch>
            <a:fillRect/>
          </a:stretch>
        </p:blipFill>
        <p:spPr>
          <a:xfrm>
            <a:off x="303181" y="3481544"/>
            <a:ext cx="4230991" cy="2664183"/>
          </a:xfrm>
          <a:prstGeom prst="rect">
            <a:avLst/>
          </a:prstGeom>
        </p:spPr>
      </p:pic>
      <p:pic>
        <p:nvPicPr>
          <p:cNvPr id="5" name="Picture 4" descr="An image of an access database in the design view. ">
            <a:extLst>
              <a:ext uri="{FF2B5EF4-FFF2-40B4-BE49-F238E27FC236}">
                <a16:creationId xmlns:a16="http://schemas.microsoft.com/office/drawing/2014/main" id="{C04AC5E8-FEA2-4841-B471-28D8DA6F322C}"/>
              </a:ext>
            </a:extLst>
          </p:cNvPr>
          <p:cNvPicPr>
            <a:picLocks noChangeAspect="1"/>
          </p:cNvPicPr>
          <p:nvPr/>
        </p:nvPicPr>
        <p:blipFill>
          <a:blip r:embed="rId4"/>
          <a:stretch>
            <a:fillRect/>
          </a:stretch>
        </p:blipFill>
        <p:spPr>
          <a:xfrm>
            <a:off x="4701009" y="3481544"/>
            <a:ext cx="4230991" cy="2664183"/>
          </a:xfrm>
          <a:prstGeom prst="rect">
            <a:avLst/>
          </a:prstGeom>
        </p:spPr>
      </p:pic>
    </p:spTree>
    <p:extLst>
      <p:ext uri="{BB962C8B-B14F-4D97-AF65-F5344CB8AC3E}">
        <p14:creationId xmlns:p14="http://schemas.microsoft.com/office/powerpoint/2010/main" val="4170331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Tables</a:t>
            </a:r>
          </a:p>
        </p:txBody>
      </p:sp>
      <p:sp>
        <p:nvSpPr>
          <p:cNvPr id="3" name="Content Placeholder 2"/>
          <p:cNvSpPr>
            <a:spLocks noGrp="1"/>
          </p:cNvSpPr>
          <p:nvPr>
            <p:ph idx="1"/>
          </p:nvPr>
        </p:nvSpPr>
        <p:spPr/>
        <p:txBody>
          <a:bodyPr/>
          <a:lstStyle/>
          <a:p>
            <a:r>
              <a:rPr lang="en-US" sz="3000" dirty="0"/>
              <a:t>Can be saved in either Datasheet or Design view by:</a:t>
            </a:r>
          </a:p>
          <a:p>
            <a:pPr lvl="1"/>
            <a:r>
              <a:rPr lang="en-US" sz="2600" dirty="0"/>
              <a:t>right-clicking on the table object tab and selecting </a:t>
            </a:r>
            <a:r>
              <a:rPr lang="en-US" sz="2600" dirty="0">
                <a:solidFill>
                  <a:srgbClr val="4C2C92"/>
                </a:solidFill>
              </a:rPr>
              <a:t>Save</a:t>
            </a:r>
            <a:r>
              <a:rPr lang="en-US" sz="2600" dirty="0"/>
              <a:t> from the menu</a:t>
            </a:r>
          </a:p>
          <a:p>
            <a:pPr lvl="1"/>
            <a:r>
              <a:rPr lang="en-US" sz="2600" dirty="0"/>
              <a:t>entering a name in the </a:t>
            </a:r>
            <a:r>
              <a:rPr lang="en-US" sz="2600" dirty="0">
                <a:solidFill>
                  <a:srgbClr val="217346"/>
                </a:solidFill>
              </a:rPr>
              <a:t>Save As </a:t>
            </a:r>
            <a:r>
              <a:rPr lang="en-US" sz="2600" dirty="0"/>
              <a:t>dialog box</a:t>
            </a:r>
          </a:p>
          <a:p>
            <a:pPr lvl="1"/>
            <a:r>
              <a:rPr lang="en-US" sz="2600" dirty="0"/>
              <a:t>clicking </a:t>
            </a:r>
            <a:r>
              <a:rPr lang="en-US" sz="2600" dirty="0">
                <a:solidFill>
                  <a:srgbClr val="CC4000"/>
                </a:solidFill>
              </a:rPr>
              <a:t>OK</a:t>
            </a:r>
            <a:endParaRPr lang="en-US" dirty="0"/>
          </a:p>
        </p:txBody>
      </p:sp>
      <p:pic>
        <p:nvPicPr>
          <p:cNvPr id="4" name="Picture 3" descr="An Image an open Access database with the Save, Save As dialog box and okay box emphasized. ">
            <a:extLst>
              <a:ext uri="{FF2B5EF4-FFF2-40B4-BE49-F238E27FC236}">
                <a16:creationId xmlns:a16="http://schemas.microsoft.com/office/drawing/2014/main" id="{3F566E61-FD9B-4D12-848D-8D632EBE7D12}"/>
              </a:ext>
            </a:extLst>
          </p:cNvPr>
          <p:cNvPicPr>
            <a:picLocks noChangeAspect="1"/>
          </p:cNvPicPr>
          <p:nvPr/>
        </p:nvPicPr>
        <p:blipFill>
          <a:blip r:embed="rId3"/>
          <a:stretch>
            <a:fillRect/>
          </a:stretch>
        </p:blipFill>
        <p:spPr>
          <a:xfrm>
            <a:off x="3341013" y="3511033"/>
            <a:ext cx="4858933" cy="3036071"/>
          </a:xfrm>
          <a:prstGeom prst="rect">
            <a:avLst/>
          </a:prstGeom>
        </p:spPr>
      </p:pic>
    </p:spTree>
    <p:extLst>
      <p:ext uri="{BB962C8B-B14F-4D97-AF65-F5344CB8AC3E}">
        <p14:creationId xmlns:p14="http://schemas.microsoft.com/office/powerpoint/2010/main" val="1682982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Tables</a:t>
            </a:r>
          </a:p>
        </p:txBody>
      </p:sp>
      <p:sp>
        <p:nvSpPr>
          <p:cNvPr id="3" name="Content Placeholder 2"/>
          <p:cNvSpPr>
            <a:spLocks noGrp="1"/>
          </p:cNvSpPr>
          <p:nvPr>
            <p:ph idx="1"/>
          </p:nvPr>
        </p:nvSpPr>
        <p:spPr/>
        <p:txBody>
          <a:bodyPr/>
          <a:lstStyle/>
          <a:p>
            <a:r>
              <a:rPr lang="en-US" dirty="0"/>
              <a:t>Can be closed in either Datasheet or Design view by:</a:t>
            </a:r>
          </a:p>
          <a:p>
            <a:pPr lvl="1"/>
            <a:r>
              <a:rPr lang="en-US" sz="2600" dirty="0"/>
              <a:t>right-clicking on the table object tab and selecting Close from the menu</a:t>
            </a:r>
          </a:p>
          <a:p>
            <a:pPr lvl="1"/>
            <a:r>
              <a:rPr lang="en-US" sz="2600" dirty="0"/>
              <a:t>clicking the X in the top corner of the object area</a:t>
            </a:r>
            <a:endParaRPr lang="en-US" dirty="0"/>
          </a:p>
        </p:txBody>
      </p:sp>
      <p:pic>
        <p:nvPicPr>
          <p:cNvPr id="4" name="Picture 3" descr="An Image an open Access database with the Close option emphasized. ">
            <a:extLst>
              <a:ext uri="{FF2B5EF4-FFF2-40B4-BE49-F238E27FC236}">
                <a16:creationId xmlns:a16="http://schemas.microsoft.com/office/drawing/2014/main" id="{DC12DD66-4431-44C6-9B96-1E7A235AF75C}"/>
              </a:ext>
            </a:extLst>
          </p:cNvPr>
          <p:cNvPicPr>
            <a:picLocks noChangeAspect="1"/>
          </p:cNvPicPr>
          <p:nvPr/>
        </p:nvPicPr>
        <p:blipFill>
          <a:blip r:embed="rId3"/>
          <a:stretch>
            <a:fillRect/>
          </a:stretch>
        </p:blipFill>
        <p:spPr>
          <a:xfrm>
            <a:off x="2145581" y="3617438"/>
            <a:ext cx="4852837" cy="3029975"/>
          </a:xfrm>
          <a:prstGeom prst="rect">
            <a:avLst/>
          </a:prstGeom>
        </p:spPr>
      </p:pic>
    </p:spTree>
    <p:extLst>
      <p:ext uri="{BB962C8B-B14F-4D97-AF65-F5344CB8AC3E}">
        <p14:creationId xmlns:p14="http://schemas.microsoft.com/office/powerpoint/2010/main" val="1825733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Tables</a:t>
            </a:r>
          </a:p>
        </p:txBody>
      </p:sp>
      <p:sp>
        <p:nvSpPr>
          <p:cNvPr id="3" name="Content Placeholder 2"/>
          <p:cNvSpPr>
            <a:spLocks noGrp="1"/>
          </p:cNvSpPr>
          <p:nvPr>
            <p:ph idx="1"/>
          </p:nvPr>
        </p:nvSpPr>
        <p:spPr/>
        <p:txBody>
          <a:bodyPr/>
          <a:lstStyle/>
          <a:p>
            <a:r>
              <a:rPr lang="en-US" dirty="0"/>
              <a:t>Can be reopened by:</a:t>
            </a:r>
          </a:p>
          <a:p>
            <a:pPr lvl="1"/>
            <a:r>
              <a:rPr lang="en-US" dirty="0"/>
              <a:t>double-clicking the table name in the Navigation Pane</a:t>
            </a:r>
          </a:p>
        </p:txBody>
      </p:sp>
      <p:pic>
        <p:nvPicPr>
          <p:cNvPr id="5" name="Picture 4" descr="An image of the Access interface with unopened tables displayed. ">
            <a:extLst>
              <a:ext uri="{FF2B5EF4-FFF2-40B4-BE49-F238E27FC236}">
                <a16:creationId xmlns:a16="http://schemas.microsoft.com/office/drawing/2014/main" id="{0167BFBD-3D83-4196-A770-14FCFF2A7DF4}"/>
              </a:ext>
            </a:extLst>
          </p:cNvPr>
          <p:cNvPicPr>
            <a:picLocks noChangeAspect="1"/>
          </p:cNvPicPr>
          <p:nvPr/>
        </p:nvPicPr>
        <p:blipFill>
          <a:blip r:embed="rId3"/>
          <a:stretch>
            <a:fillRect/>
          </a:stretch>
        </p:blipFill>
        <p:spPr>
          <a:xfrm>
            <a:off x="1773693" y="2962690"/>
            <a:ext cx="5596613" cy="3499407"/>
          </a:xfrm>
          <a:prstGeom prst="rect">
            <a:avLst/>
          </a:prstGeom>
        </p:spPr>
      </p:pic>
    </p:spTree>
    <p:extLst>
      <p:ext uri="{BB962C8B-B14F-4D97-AF65-F5344CB8AC3E}">
        <p14:creationId xmlns:p14="http://schemas.microsoft.com/office/powerpoint/2010/main" val="3729571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Tables</a:t>
            </a:r>
          </a:p>
        </p:txBody>
      </p:sp>
      <p:sp>
        <p:nvSpPr>
          <p:cNvPr id="3" name="Content Placeholder 2"/>
          <p:cNvSpPr>
            <a:spLocks noGrp="1"/>
          </p:cNvSpPr>
          <p:nvPr>
            <p:ph idx="1"/>
          </p:nvPr>
        </p:nvSpPr>
        <p:spPr/>
        <p:txBody>
          <a:bodyPr/>
          <a:lstStyle/>
          <a:p>
            <a:r>
              <a:rPr lang="en-US" dirty="0"/>
              <a:t>Can be renamed in either Datasheet or Design view by:</a:t>
            </a:r>
          </a:p>
          <a:p>
            <a:pPr lvl="1"/>
            <a:r>
              <a:rPr lang="en-US" dirty="0"/>
              <a:t>right-clicking on the table object tab and selecting Rename from the menu</a:t>
            </a:r>
          </a:p>
          <a:p>
            <a:pPr lvl="1"/>
            <a:r>
              <a:rPr lang="en-US" dirty="0"/>
              <a:t>typing in the name wanted in the editing area</a:t>
            </a:r>
          </a:p>
        </p:txBody>
      </p:sp>
      <p:sp>
        <p:nvSpPr>
          <p:cNvPr id="9" name="Rectangle 8"/>
          <p:cNvSpPr/>
          <p:nvPr/>
        </p:nvSpPr>
        <p:spPr>
          <a:xfrm>
            <a:off x="5490150" y="4816334"/>
            <a:ext cx="3209467" cy="725456"/>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Tables can only be renamed when closed. </a:t>
            </a:r>
          </a:p>
        </p:txBody>
      </p:sp>
      <p:pic>
        <p:nvPicPr>
          <p:cNvPr id="11" name="Picture 10" descr="An image of the Access interface with Table options displayed. ">
            <a:extLst>
              <a:ext uri="{FF2B5EF4-FFF2-40B4-BE49-F238E27FC236}">
                <a16:creationId xmlns:a16="http://schemas.microsoft.com/office/drawing/2014/main" id="{375AFB34-1F4A-4F7B-9867-6DF41C6610BE}"/>
              </a:ext>
            </a:extLst>
          </p:cNvPr>
          <p:cNvPicPr>
            <a:picLocks noChangeAspect="1"/>
          </p:cNvPicPr>
          <p:nvPr/>
        </p:nvPicPr>
        <p:blipFill>
          <a:blip r:embed="rId3"/>
          <a:stretch>
            <a:fillRect/>
          </a:stretch>
        </p:blipFill>
        <p:spPr>
          <a:xfrm>
            <a:off x="444383" y="3584987"/>
            <a:ext cx="4956478" cy="2780017"/>
          </a:xfrm>
          <a:prstGeom prst="rect">
            <a:avLst/>
          </a:prstGeom>
        </p:spPr>
      </p:pic>
    </p:spTree>
    <p:extLst>
      <p:ext uri="{BB962C8B-B14F-4D97-AF65-F5344CB8AC3E}">
        <p14:creationId xmlns:p14="http://schemas.microsoft.com/office/powerpoint/2010/main" val="1967147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52B05-D36E-4D0E-A21C-D00089AE0D77}"/>
              </a:ext>
            </a:extLst>
          </p:cNvPr>
          <p:cNvSpPr>
            <a:spLocks noGrp="1"/>
          </p:cNvSpPr>
          <p:nvPr>
            <p:ph type="title"/>
          </p:nvPr>
        </p:nvSpPr>
        <p:spPr/>
        <p:txBody>
          <a:bodyPr/>
          <a:lstStyle/>
          <a:p>
            <a:r>
              <a:rPr lang="en-US" dirty="0"/>
              <a:t>Fields</a:t>
            </a:r>
          </a:p>
        </p:txBody>
      </p:sp>
      <p:sp>
        <p:nvSpPr>
          <p:cNvPr id="3" name="Content Placeholder 2">
            <a:extLst>
              <a:ext uri="{FF2B5EF4-FFF2-40B4-BE49-F238E27FC236}">
                <a16:creationId xmlns:a16="http://schemas.microsoft.com/office/drawing/2014/main" id="{5E802461-123A-4C16-B0F9-B801A9355FD2}"/>
              </a:ext>
            </a:extLst>
          </p:cNvPr>
          <p:cNvSpPr>
            <a:spLocks noGrp="1"/>
          </p:cNvSpPr>
          <p:nvPr>
            <p:ph idx="1"/>
          </p:nvPr>
        </p:nvSpPr>
        <p:spPr>
          <a:xfrm>
            <a:off x="470018" y="1169582"/>
            <a:ext cx="8515486" cy="5377522"/>
          </a:xfrm>
        </p:spPr>
        <p:txBody>
          <a:bodyPr/>
          <a:lstStyle/>
          <a:p>
            <a:r>
              <a:rPr lang="en-US" sz="3000" dirty="0"/>
              <a:t>Are single pieces of information related to the person, place, object, event or idea it describes</a:t>
            </a:r>
          </a:p>
          <a:p>
            <a:r>
              <a:rPr lang="en-US" sz="3000" dirty="0"/>
              <a:t>Categorize the details of each record</a:t>
            </a:r>
          </a:p>
          <a:p>
            <a:r>
              <a:rPr lang="en-US" sz="3000" dirty="0"/>
              <a:t>Can be added in Datasheet view by typing into the last column</a:t>
            </a:r>
          </a:p>
        </p:txBody>
      </p:sp>
      <p:sp>
        <p:nvSpPr>
          <p:cNvPr id="5" name="Rectangle 4">
            <a:extLst>
              <a:ext uri="{FF2B5EF4-FFF2-40B4-BE49-F238E27FC236}">
                <a16:creationId xmlns:a16="http://schemas.microsoft.com/office/drawing/2014/main" id="{3EBDBCA8-11BC-4CF5-B83D-B1125E4EFE02}"/>
              </a:ext>
            </a:extLst>
          </p:cNvPr>
          <p:cNvSpPr/>
          <p:nvPr/>
        </p:nvSpPr>
        <p:spPr>
          <a:xfrm>
            <a:off x="5584959" y="3250565"/>
            <a:ext cx="3114658" cy="1171927"/>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Access</a:t>
            </a:r>
            <a:r>
              <a:rPr lang="en-US" sz="2000" baseline="30000" dirty="0">
                <a:solidFill>
                  <a:schemeClr val="tx1"/>
                </a:solidFill>
                <a:latin typeface="Arial" panose="020B0604020202020204" pitchFamily="34" charset="0"/>
                <a:cs typeface="Arial" panose="020B0604020202020204" pitchFamily="34" charset="0"/>
              </a:rPr>
              <a:t>®</a:t>
            </a:r>
            <a:r>
              <a:rPr lang="en-US" sz="2000" dirty="0">
                <a:solidFill>
                  <a:schemeClr val="tx1"/>
                </a:solidFill>
                <a:latin typeface="Arial" panose="020B0604020202020204" pitchFamily="34" charset="0"/>
                <a:cs typeface="Arial" panose="020B0604020202020204" pitchFamily="34" charset="0"/>
              </a:rPr>
              <a:t> will automatically assign a data type based on the data entered.</a:t>
            </a:r>
          </a:p>
        </p:txBody>
      </p:sp>
      <p:sp>
        <p:nvSpPr>
          <p:cNvPr id="6" name="Rectangle 5">
            <a:extLst>
              <a:ext uri="{FF2B5EF4-FFF2-40B4-BE49-F238E27FC236}">
                <a16:creationId xmlns:a16="http://schemas.microsoft.com/office/drawing/2014/main" id="{70E53BCA-9434-431F-94FE-7ED619686F41}"/>
              </a:ext>
            </a:extLst>
          </p:cNvPr>
          <p:cNvSpPr/>
          <p:nvPr/>
        </p:nvSpPr>
        <p:spPr>
          <a:xfrm>
            <a:off x="5584958" y="4719930"/>
            <a:ext cx="3114659" cy="1863512"/>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Another method is to click the arrow next to Click to Add and choose a data type and a field with the data type will be entered in the table.</a:t>
            </a:r>
          </a:p>
        </p:txBody>
      </p:sp>
      <p:pic>
        <p:nvPicPr>
          <p:cNvPr id="7" name="Picture 6" descr="An image of an open Access database with the field selected on a table. ">
            <a:extLst>
              <a:ext uri="{FF2B5EF4-FFF2-40B4-BE49-F238E27FC236}">
                <a16:creationId xmlns:a16="http://schemas.microsoft.com/office/drawing/2014/main" id="{418A8A56-AD2A-4FDE-B64C-DF312A3B0992}"/>
              </a:ext>
            </a:extLst>
          </p:cNvPr>
          <p:cNvPicPr>
            <a:picLocks noChangeAspect="1"/>
          </p:cNvPicPr>
          <p:nvPr/>
        </p:nvPicPr>
        <p:blipFill>
          <a:blip r:embed="rId3"/>
          <a:stretch>
            <a:fillRect/>
          </a:stretch>
        </p:blipFill>
        <p:spPr>
          <a:xfrm>
            <a:off x="523148" y="3535679"/>
            <a:ext cx="4938868" cy="2826289"/>
          </a:xfrm>
          <a:prstGeom prst="rect">
            <a:avLst/>
          </a:prstGeom>
        </p:spPr>
      </p:pic>
    </p:spTree>
    <p:extLst>
      <p:ext uri="{BB962C8B-B14F-4D97-AF65-F5344CB8AC3E}">
        <p14:creationId xmlns:p14="http://schemas.microsoft.com/office/powerpoint/2010/main" val="1426780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Fields</a:t>
            </a:r>
          </a:p>
        </p:txBody>
      </p:sp>
      <p:sp>
        <p:nvSpPr>
          <p:cNvPr id="3" name="Content Placeholder 2"/>
          <p:cNvSpPr>
            <a:spLocks noGrp="1"/>
          </p:cNvSpPr>
          <p:nvPr>
            <p:ph idx="1"/>
          </p:nvPr>
        </p:nvSpPr>
        <p:spPr/>
        <p:txBody>
          <a:bodyPr/>
          <a:lstStyle/>
          <a:p>
            <a:r>
              <a:rPr lang="en-US" dirty="0"/>
              <a:t>Can be inserted between fields in Datasheet view by selecting the field in front of where the new field should be added then:</a:t>
            </a:r>
          </a:p>
          <a:p>
            <a:pPr lvl="1"/>
            <a:r>
              <a:rPr lang="en-US" dirty="0"/>
              <a:t>clicking the field type to</a:t>
            </a:r>
            <a:br>
              <a:rPr lang="en-US" dirty="0"/>
            </a:br>
            <a:r>
              <a:rPr lang="en-US" dirty="0"/>
              <a:t>add in the </a:t>
            </a:r>
            <a:r>
              <a:rPr lang="en-US" dirty="0">
                <a:solidFill>
                  <a:srgbClr val="4C2C92"/>
                </a:solidFill>
              </a:rPr>
              <a:t>Add &amp; Delete</a:t>
            </a:r>
            <a:br>
              <a:rPr lang="en-US" dirty="0"/>
            </a:br>
            <a:r>
              <a:rPr lang="en-US" dirty="0"/>
              <a:t>group of the Table Tools</a:t>
            </a:r>
            <a:br>
              <a:rPr lang="en-US" dirty="0"/>
            </a:br>
            <a:r>
              <a:rPr lang="en-US" dirty="0"/>
              <a:t>Fields tab</a:t>
            </a:r>
          </a:p>
          <a:p>
            <a:pPr lvl="1"/>
            <a:r>
              <a:rPr lang="en-US" dirty="0"/>
              <a:t>right-clicking on the </a:t>
            </a:r>
            <a:br>
              <a:rPr lang="en-US" dirty="0"/>
            </a:br>
            <a:r>
              <a:rPr lang="en-US" dirty="0"/>
              <a:t>selected field and clicking</a:t>
            </a:r>
            <a:br>
              <a:rPr lang="en-US" dirty="0"/>
            </a:br>
            <a:r>
              <a:rPr lang="en-US" dirty="0">
                <a:solidFill>
                  <a:srgbClr val="217346"/>
                </a:solidFill>
              </a:rPr>
              <a:t>Insert Field </a:t>
            </a:r>
            <a:r>
              <a:rPr lang="en-US" dirty="0"/>
              <a:t>on the menu</a:t>
            </a:r>
          </a:p>
        </p:txBody>
      </p:sp>
      <p:pic>
        <p:nvPicPr>
          <p:cNvPr id="4" name="Picture 3" descr="an image of the fields ribbon open with the Add &amp; delete box emphasized along with the Insert field option. ">
            <a:extLst>
              <a:ext uri="{FF2B5EF4-FFF2-40B4-BE49-F238E27FC236}">
                <a16:creationId xmlns:a16="http://schemas.microsoft.com/office/drawing/2014/main" id="{EBEA3651-51AA-4221-B41A-A2ECD709A636}"/>
              </a:ext>
            </a:extLst>
          </p:cNvPr>
          <p:cNvPicPr>
            <a:picLocks noChangeAspect="1"/>
          </p:cNvPicPr>
          <p:nvPr/>
        </p:nvPicPr>
        <p:blipFill>
          <a:blip r:embed="rId3"/>
          <a:stretch>
            <a:fillRect/>
          </a:stretch>
        </p:blipFill>
        <p:spPr>
          <a:xfrm>
            <a:off x="5413257" y="2782513"/>
            <a:ext cx="3407959" cy="3517697"/>
          </a:xfrm>
          <a:prstGeom prst="rect">
            <a:avLst/>
          </a:prstGeom>
        </p:spPr>
      </p:pic>
    </p:spTree>
    <p:extLst>
      <p:ext uri="{BB962C8B-B14F-4D97-AF65-F5344CB8AC3E}">
        <p14:creationId xmlns:p14="http://schemas.microsoft.com/office/powerpoint/2010/main" val="11594643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Fields</a:t>
            </a:r>
          </a:p>
        </p:txBody>
      </p:sp>
      <p:sp>
        <p:nvSpPr>
          <p:cNvPr id="3" name="Content Placeholder 2"/>
          <p:cNvSpPr>
            <a:spLocks noGrp="1"/>
          </p:cNvSpPr>
          <p:nvPr>
            <p:ph idx="1"/>
          </p:nvPr>
        </p:nvSpPr>
        <p:spPr/>
        <p:txBody>
          <a:bodyPr/>
          <a:lstStyle/>
          <a:p>
            <a:r>
              <a:rPr lang="en-US" sz="3000" dirty="0"/>
              <a:t>Can be named or renamed in </a:t>
            </a:r>
            <a:r>
              <a:rPr lang="en-US" sz="3000" dirty="0">
                <a:solidFill>
                  <a:srgbClr val="4C2C92"/>
                </a:solidFill>
              </a:rPr>
              <a:t>Datasheet view </a:t>
            </a:r>
            <a:r>
              <a:rPr lang="en-US" sz="3000" dirty="0"/>
              <a:t>by double-clicking on the field label and entering the name for the field</a:t>
            </a:r>
          </a:p>
          <a:p>
            <a:r>
              <a:rPr lang="en-US" sz="3000" dirty="0"/>
              <a:t>Can also be renamed by </a:t>
            </a:r>
            <a:br>
              <a:rPr lang="en-US" sz="3000" dirty="0"/>
            </a:br>
            <a:r>
              <a:rPr lang="en-US" sz="3000" dirty="0"/>
              <a:t>right-clicking the field and</a:t>
            </a:r>
            <a:br>
              <a:rPr lang="en-US" sz="3000" dirty="0"/>
            </a:br>
            <a:r>
              <a:rPr lang="en-US" sz="3000" dirty="0"/>
              <a:t>choosing </a:t>
            </a:r>
            <a:r>
              <a:rPr lang="en-US" sz="3000" dirty="0">
                <a:solidFill>
                  <a:srgbClr val="217346"/>
                </a:solidFill>
              </a:rPr>
              <a:t>Rename Field </a:t>
            </a:r>
            <a:br>
              <a:rPr lang="en-US" sz="3000" dirty="0"/>
            </a:br>
            <a:r>
              <a:rPr lang="en-US" sz="3000" dirty="0"/>
              <a:t>from the menu</a:t>
            </a:r>
          </a:p>
        </p:txBody>
      </p:sp>
      <p:pic>
        <p:nvPicPr>
          <p:cNvPr id="6" name="Picture 5" descr="An image of a field named &quot;Company&quot;.">
            <a:extLst>
              <a:ext uri="{FF2B5EF4-FFF2-40B4-BE49-F238E27FC236}">
                <a16:creationId xmlns:a16="http://schemas.microsoft.com/office/drawing/2014/main" id="{4B0939DD-7EBD-4F3D-9680-36C91E3AA2DF}"/>
              </a:ext>
            </a:extLst>
          </p:cNvPr>
          <p:cNvPicPr>
            <a:picLocks noChangeAspect="1"/>
          </p:cNvPicPr>
          <p:nvPr/>
        </p:nvPicPr>
        <p:blipFill>
          <a:blip r:embed="rId3"/>
          <a:stretch>
            <a:fillRect/>
          </a:stretch>
        </p:blipFill>
        <p:spPr>
          <a:xfrm>
            <a:off x="470016" y="4883008"/>
            <a:ext cx="4489782" cy="1457070"/>
          </a:xfrm>
          <a:prstGeom prst="rect">
            <a:avLst/>
          </a:prstGeom>
        </p:spPr>
      </p:pic>
      <p:pic>
        <p:nvPicPr>
          <p:cNvPr id="5" name="Picture 4" descr="an image of the fields ribbon open  with the Rename field option emphasized. ">
            <a:extLst>
              <a:ext uri="{FF2B5EF4-FFF2-40B4-BE49-F238E27FC236}">
                <a16:creationId xmlns:a16="http://schemas.microsoft.com/office/drawing/2014/main" id="{823CE348-AEC0-473F-9576-6D739D89C71D}"/>
              </a:ext>
            </a:extLst>
          </p:cNvPr>
          <p:cNvPicPr>
            <a:picLocks noChangeAspect="1"/>
          </p:cNvPicPr>
          <p:nvPr/>
        </p:nvPicPr>
        <p:blipFill>
          <a:blip r:embed="rId4"/>
          <a:stretch>
            <a:fillRect/>
          </a:stretch>
        </p:blipFill>
        <p:spPr>
          <a:xfrm>
            <a:off x="5291658" y="2822381"/>
            <a:ext cx="3407959" cy="3517697"/>
          </a:xfrm>
          <a:prstGeom prst="rect">
            <a:avLst/>
          </a:prstGeom>
        </p:spPr>
      </p:pic>
    </p:spTree>
    <p:extLst>
      <p:ext uri="{BB962C8B-B14F-4D97-AF65-F5344CB8AC3E}">
        <p14:creationId xmlns:p14="http://schemas.microsoft.com/office/powerpoint/2010/main" val="7994065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Fields</a:t>
            </a:r>
          </a:p>
        </p:txBody>
      </p:sp>
      <p:sp>
        <p:nvSpPr>
          <p:cNvPr id="3" name="Content Placeholder 2"/>
          <p:cNvSpPr>
            <a:spLocks noGrp="1"/>
          </p:cNvSpPr>
          <p:nvPr>
            <p:ph idx="1"/>
          </p:nvPr>
        </p:nvSpPr>
        <p:spPr/>
        <p:txBody>
          <a:bodyPr/>
          <a:lstStyle/>
          <a:p>
            <a:r>
              <a:rPr lang="en-US" dirty="0"/>
              <a:t>Can be moved by:</a:t>
            </a:r>
          </a:p>
          <a:p>
            <a:pPr lvl="1"/>
            <a:r>
              <a:rPr lang="en-US" dirty="0"/>
              <a:t>selecting the field to move</a:t>
            </a:r>
          </a:p>
          <a:p>
            <a:pPr lvl="1"/>
            <a:r>
              <a:rPr lang="en-US" dirty="0"/>
              <a:t>dragging it to the desired location</a:t>
            </a:r>
          </a:p>
          <a:p>
            <a:pPr lvl="2"/>
            <a:r>
              <a:rPr lang="en-US" dirty="0"/>
              <a:t>a thick black bar will appear where the field will be placed</a:t>
            </a:r>
          </a:p>
        </p:txBody>
      </p:sp>
      <p:pic>
        <p:nvPicPr>
          <p:cNvPr id="4" name="Picture 3" descr="An image of a selected field to be moved to a different place on the database. ">
            <a:extLst>
              <a:ext uri="{FF2B5EF4-FFF2-40B4-BE49-F238E27FC236}">
                <a16:creationId xmlns:a16="http://schemas.microsoft.com/office/drawing/2014/main" id="{421C138F-138D-4C94-A2AA-E659FF0AA90E}"/>
              </a:ext>
            </a:extLst>
          </p:cNvPr>
          <p:cNvPicPr>
            <a:picLocks noChangeAspect="1"/>
          </p:cNvPicPr>
          <p:nvPr/>
        </p:nvPicPr>
        <p:blipFill>
          <a:blip r:embed="rId3"/>
          <a:stretch>
            <a:fillRect/>
          </a:stretch>
        </p:blipFill>
        <p:spPr>
          <a:xfrm>
            <a:off x="2029747" y="3429000"/>
            <a:ext cx="5084505" cy="3170195"/>
          </a:xfrm>
          <a:prstGeom prst="rect">
            <a:avLst/>
          </a:prstGeom>
        </p:spPr>
      </p:pic>
    </p:spTree>
    <p:extLst>
      <p:ext uri="{BB962C8B-B14F-4D97-AF65-F5344CB8AC3E}">
        <p14:creationId xmlns:p14="http://schemas.microsoft.com/office/powerpoint/2010/main" val="4107666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Fields</a:t>
            </a:r>
          </a:p>
        </p:txBody>
      </p:sp>
      <p:sp>
        <p:nvSpPr>
          <p:cNvPr id="3" name="Content Placeholder 2"/>
          <p:cNvSpPr>
            <a:spLocks noGrp="1"/>
          </p:cNvSpPr>
          <p:nvPr>
            <p:ph idx="1"/>
          </p:nvPr>
        </p:nvSpPr>
        <p:spPr/>
        <p:txBody>
          <a:bodyPr/>
          <a:lstStyle/>
          <a:p>
            <a:r>
              <a:rPr lang="en-US" dirty="0"/>
              <a:t>Can be deleted in Datasheet view by:</a:t>
            </a:r>
          </a:p>
          <a:p>
            <a:pPr lvl="1"/>
            <a:r>
              <a:rPr lang="en-US" dirty="0"/>
              <a:t>clicking the </a:t>
            </a:r>
            <a:r>
              <a:rPr lang="en-US" dirty="0">
                <a:solidFill>
                  <a:srgbClr val="4C2C92"/>
                </a:solidFill>
              </a:rPr>
              <a:t>Delete icon </a:t>
            </a:r>
            <a:r>
              <a:rPr lang="en-US" dirty="0"/>
              <a:t>in the Add &amp; Delete group of the Table Tools Fields tab</a:t>
            </a:r>
          </a:p>
          <a:p>
            <a:pPr lvl="1"/>
            <a:r>
              <a:rPr lang="en-US" dirty="0"/>
              <a:t>right-clicking on the </a:t>
            </a:r>
            <a:br>
              <a:rPr lang="en-US" dirty="0"/>
            </a:br>
            <a:r>
              <a:rPr lang="en-US" dirty="0"/>
              <a:t>selected field and clicking</a:t>
            </a:r>
            <a:br>
              <a:rPr lang="en-US" dirty="0"/>
            </a:br>
            <a:r>
              <a:rPr lang="en-US" dirty="0">
                <a:solidFill>
                  <a:srgbClr val="217346"/>
                </a:solidFill>
              </a:rPr>
              <a:t>Delete Field </a:t>
            </a:r>
            <a:r>
              <a:rPr lang="en-US" dirty="0"/>
              <a:t>on the menu</a:t>
            </a:r>
          </a:p>
        </p:txBody>
      </p:sp>
      <p:pic>
        <p:nvPicPr>
          <p:cNvPr id="4" name="Picture 3" descr="An image of an open database with the Delete icon emphasized. ">
            <a:extLst>
              <a:ext uri="{FF2B5EF4-FFF2-40B4-BE49-F238E27FC236}">
                <a16:creationId xmlns:a16="http://schemas.microsoft.com/office/drawing/2014/main" id="{FA7AC9EF-9A75-4221-A290-68FFCA82EAA0}"/>
              </a:ext>
            </a:extLst>
          </p:cNvPr>
          <p:cNvPicPr>
            <a:picLocks noChangeAspect="1"/>
          </p:cNvPicPr>
          <p:nvPr/>
        </p:nvPicPr>
        <p:blipFill>
          <a:blip r:embed="rId3"/>
          <a:stretch>
            <a:fillRect/>
          </a:stretch>
        </p:blipFill>
        <p:spPr>
          <a:xfrm>
            <a:off x="5479191" y="2860776"/>
            <a:ext cx="3407959" cy="3517697"/>
          </a:xfrm>
          <a:prstGeom prst="rect">
            <a:avLst/>
          </a:prstGeom>
        </p:spPr>
      </p:pic>
    </p:spTree>
    <p:extLst>
      <p:ext uri="{BB962C8B-B14F-4D97-AF65-F5344CB8AC3E}">
        <p14:creationId xmlns:p14="http://schemas.microsoft.com/office/powerpoint/2010/main" val="3211988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Fields</a:t>
            </a:r>
          </a:p>
        </p:txBody>
      </p:sp>
      <p:sp>
        <p:nvSpPr>
          <p:cNvPr id="3" name="Content Placeholder 2"/>
          <p:cNvSpPr>
            <a:spLocks noGrp="1"/>
          </p:cNvSpPr>
          <p:nvPr>
            <p:ph idx="1"/>
          </p:nvPr>
        </p:nvSpPr>
        <p:spPr/>
        <p:txBody>
          <a:bodyPr/>
          <a:lstStyle/>
          <a:p>
            <a:r>
              <a:rPr lang="en-US" sz="3000" dirty="0"/>
              <a:t>Can be frozen or made to stay on the screen as a user scrolls from left or right</a:t>
            </a:r>
          </a:p>
          <a:p>
            <a:pPr lvl="1"/>
            <a:r>
              <a:rPr lang="en-US" sz="2600" dirty="0"/>
              <a:t>this is useful when there are more fields which cannot be seen without scrolling</a:t>
            </a:r>
          </a:p>
          <a:p>
            <a:r>
              <a:rPr lang="en-US" sz="3000" dirty="0"/>
              <a:t>Can be frozen by:</a:t>
            </a:r>
          </a:p>
          <a:p>
            <a:pPr lvl="1"/>
            <a:r>
              <a:rPr lang="en-US" sz="2600" dirty="0"/>
              <a:t>selecting the field</a:t>
            </a:r>
          </a:p>
          <a:p>
            <a:pPr lvl="1"/>
            <a:r>
              <a:rPr lang="en-US" sz="2600" dirty="0"/>
              <a:t>right-clicking and choosing</a:t>
            </a:r>
            <a:br>
              <a:rPr lang="en-US" sz="2600" dirty="0"/>
            </a:br>
            <a:r>
              <a:rPr lang="en-US" sz="2600" dirty="0">
                <a:solidFill>
                  <a:srgbClr val="CC4000"/>
                </a:solidFill>
              </a:rPr>
              <a:t>Freeze Field </a:t>
            </a:r>
            <a:r>
              <a:rPr lang="en-US" sz="2600" dirty="0"/>
              <a:t>from the menu</a:t>
            </a:r>
          </a:p>
          <a:p>
            <a:r>
              <a:rPr lang="en-US" sz="3000" dirty="0"/>
              <a:t>Can be unfrozen by:</a:t>
            </a:r>
          </a:p>
          <a:p>
            <a:pPr lvl="1"/>
            <a:r>
              <a:rPr lang="en-US" sz="2600" dirty="0"/>
              <a:t>selecting the field</a:t>
            </a:r>
          </a:p>
          <a:p>
            <a:pPr lvl="1"/>
            <a:r>
              <a:rPr lang="en-US" sz="2600" dirty="0"/>
              <a:t>right-clicking and choosing</a:t>
            </a:r>
            <a:br>
              <a:rPr lang="en-US" sz="2600" dirty="0"/>
            </a:br>
            <a:r>
              <a:rPr lang="en-US" sz="2600" dirty="0">
                <a:solidFill>
                  <a:srgbClr val="4C2C92"/>
                </a:solidFill>
              </a:rPr>
              <a:t>Unfreeze All Fields </a:t>
            </a:r>
            <a:r>
              <a:rPr lang="en-US" sz="2600" dirty="0"/>
              <a:t>from the menu</a:t>
            </a:r>
            <a:endParaRPr lang="en-US" dirty="0"/>
          </a:p>
        </p:txBody>
      </p:sp>
      <p:pic>
        <p:nvPicPr>
          <p:cNvPr id="8" name="Picture 7" descr="An image of the fields ribbon open  with the Freeze Fields and Unfreeze Fields options emphasized. ">
            <a:extLst>
              <a:ext uri="{FF2B5EF4-FFF2-40B4-BE49-F238E27FC236}">
                <a16:creationId xmlns:a16="http://schemas.microsoft.com/office/drawing/2014/main" id="{A956ECE2-E599-487A-BA19-CC20E2AB6AE4}"/>
              </a:ext>
            </a:extLst>
          </p:cNvPr>
          <p:cNvPicPr>
            <a:picLocks noChangeAspect="1"/>
          </p:cNvPicPr>
          <p:nvPr/>
        </p:nvPicPr>
        <p:blipFill>
          <a:blip r:embed="rId3"/>
          <a:stretch>
            <a:fillRect/>
          </a:stretch>
        </p:blipFill>
        <p:spPr>
          <a:xfrm>
            <a:off x="6318086" y="2597567"/>
            <a:ext cx="2664183" cy="3328704"/>
          </a:xfrm>
          <a:prstGeom prst="rect">
            <a:avLst/>
          </a:prstGeom>
        </p:spPr>
      </p:pic>
    </p:spTree>
    <p:extLst>
      <p:ext uri="{BB962C8B-B14F-4D97-AF65-F5344CB8AC3E}">
        <p14:creationId xmlns:p14="http://schemas.microsoft.com/office/powerpoint/2010/main" val="727354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Fields</a:t>
            </a:r>
          </a:p>
        </p:txBody>
      </p:sp>
      <p:sp>
        <p:nvSpPr>
          <p:cNvPr id="3" name="Content Placeholder 2"/>
          <p:cNvSpPr>
            <a:spLocks noGrp="1"/>
          </p:cNvSpPr>
          <p:nvPr>
            <p:ph idx="1"/>
          </p:nvPr>
        </p:nvSpPr>
        <p:spPr/>
        <p:txBody>
          <a:bodyPr/>
          <a:lstStyle/>
          <a:p>
            <a:r>
              <a:rPr lang="en-US" dirty="0"/>
              <a:t>Can be added to a table in Design view by:</a:t>
            </a:r>
          </a:p>
          <a:p>
            <a:pPr lvl="1"/>
            <a:r>
              <a:rPr lang="en-US" dirty="0"/>
              <a:t>entering a field name beneath the </a:t>
            </a:r>
            <a:r>
              <a:rPr lang="en-US" dirty="0">
                <a:solidFill>
                  <a:srgbClr val="4C2C92"/>
                </a:solidFill>
              </a:rPr>
              <a:t>Field Name </a:t>
            </a:r>
            <a:r>
              <a:rPr lang="en-US" dirty="0"/>
              <a:t>heading</a:t>
            </a:r>
          </a:p>
          <a:p>
            <a:pPr lvl="1"/>
            <a:r>
              <a:rPr lang="en-US" dirty="0"/>
              <a:t>selecting a data type</a:t>
            </a:r>
            <a:br>
              <a:rPr lang="en-US" dirty="0"/>
            </a:br>
            <a:r>
              <a:rPr lang="en-US" dirty="0"/>
              <a:t>for a field from the</a:t>
            </a:r>
            <a:br>
              <a:rPr lang="en-US"/>
            </a:br>
            <a:r>
              <a:rPr lang="en-US"/>
              <a:t>drop-down </a:t>
            </a:r>
            <a:r>
              <a:rPr lang="en-US" dirty="0"/>
              <a:t>menu</a:t>
            </a:r>
            <a:br>
              <a:rPr lang="en-US" dirty="0"/>
            </a:br>
            <a:r>
              <a:rPr lang="en-US" dirty="0"/>
              <a:t>in the </a:t>
            </a:r>
            <a:r>
              <a:rPr lang="en-US" dirty="0">
                <a:solidFill>
                  <a:srgbClr val="217346"/>
                </a:solidFill>
              </a:rPr>
              <a:t>Data Type area</a:t>
            </a:r>
            <a:br>
              <a:rPr lang="en-US" dirty="0"/>
            </a:br>
            <a:r>
              <a:rPr lang="en-US" dirty="0"/>
              <a:t>for each field</a:t>
            </a:r>
          </a:p>
        </p:txBody>
      </p:sp>
      <p:sp>
        <p:nvSpPr>
          <p:cNvPr id="7" name="Rectangle 6"/>
          <p:cNvSpPr/>
          <p:nvPr/>
        </p:nvSpPr>
        <p:spPr>
          <a:xfrm>
            <a:off x="470016" y="5206533"/>
            <a:ext cx="4034610" cy="1268569"/>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Working in Design view allows users to build the structure of a table without actually having to add data to the table.</a:t>
            </a:r>
          </a:p>
        </p:txBody>
      </p:sp>
      <p:pic>
        <p:nvPicPr>
          <p:cNvPr id="4" name="Picture 3" descr="An image of a field and the data type drop down menu emphasized in the design view. ">
            <a:extLst>
              <a:ext uri="{FF2B5EF4-FFF2-40B4-BE49-F238E27FC236}">
                <a16:creationId xmlns:a16="http://schemas.microsoft.com/office/drawing/2014/main" id="{1FE44BA1-35CA-4415-85D9-E559E41988E9}"/>
              </a:ext>
            </a:extLst>
          </p:cNvPr>
          <p:cNvPicPr>
            <a:picLocks noChangeAspect="1"/>
          </p:cNvPicPr>
          <p:nvPr/>
        </p:nvPicPr>
        <p:blipFill>
          <a:blip r:embed="rId3"/>
          <a:stretch>
            <a:fillRect/>
          </a:stretch>
        </p:blipFill>
        <p:spPr>
          <a:xfrm>
            <a:off x="4706050" y="2781927"/>
            <a:ext cx="4359018" cy="3462828"/>
          </a:xfrm>
          <a:prstGeom prst="rect">
            <a:avLst/>
          </a:prstGeom>
        </p:spPr>
      </p:pic>
    </p:spTree>
    <p:extLst>
      <p:ext uri="{BB962C8B-B14F-4D97-AF65-F5344CB8AC3E}">
        <p14:creationId xmlns:p14="http://schemas.microsoft.com/office/powerpoint/2010/main" val="1499457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Fields</a:t>
            </a:r>
          </a:p>
        </p:txBody>
      </p:sp>
      <p:sp>
        <p:nvSpPr>
          <p:cNvPr id="3" name="Content Placeholder 2"/>
          <p:cNvSpPr>
            <a:spLocks noGrp="1"/>
          </p:cNvSpPr>
          <p:nvPr>
            <p:ph idx="1"/>
          </p:nvPr>
        </p:nvSpPr>
        <p:spPr/>
        <p:txBody>
          <a:bodyPr/>
          <a:lstStyle/>
          <a:p>
            <a:r>
              <a:rPr lang="en-US" sz="3000" dirty="0"/>
              <a:t>Can be renamed by selecting the name in the </a:t>
            </a:r>
            <a:r>
              <a:rPr lang="en-US" sz="3000" dirty="0">
                <a:solidFill>
                  <a:srgbClr val="4C2C92"/>
                </a:solidFill>
              </a:rPr>
              <a:t>Field Name </a:t>
            </a:r>
            <a:r>
              <a:rPr lang="en-US" sz="3000" dirty="0"/>
              <a:t>area and editing the text</a:t>
            </a:r>
          </a:p>
          <a:p>
            <a:r>
              <a:rPr lang="en-US" sz="3000" dirty="0"/>
              <a:t>Can have their data type changed by </a:t>
            </a:r>
            <a:br>
              <a:rPr lang="en-US" sz="3000" dirty="0"/>
            </a:br>
            <a:r>
              <a:rPr lang="en-US" sz="3000" dirty="0"/>
              <a:t>clicking the data type</a:t>
            </a:r>
            <a:br>
              <a:rPr lang="en-US" sz="3000" dirty="0"/>
            </a:br>
            <a:r>
              <a:rPr lang="en-US" sz="3000" dirty="0"/>
              <a:t>and </a:t>
            </a:r>
            <a:r>
              <a:rPr lang="en-US" sz="3000" dirty="0">
                <a:solidFill>
                  <a:srgbClr val="217346"/>
                </a:solidFill>
              </a:rPr>
              <a:t>choosing another</a:t>
            </a:r>
            <a:br>
              <a:rPr lang="en-US" sz="3000" dirty="0">
                <a:solidFill>
                  <a:srgbClr val="217346"/>
                </a:solidFill>
              </a:rPr>
            </a:br>
            <a:r>
              <a:rPr lang="en-US" sz="3000" dirty="0">
                <a:solidFill>
                  <a:srgbClr val="217346"/>
                </a:solidFill>
              </a:rPr>
              <a:t>data type </a:t>
            </a:r>
            <a:r>
              <a:rPr lang="en-US" sz="3000" dirty="0"/>
              <a:t>from the </a:t>
            </a:r>
            <a:br>
              <a:rPr lang="en-US" sz="3000" dirty="0"/>
            </a:br>
            <a:r>
              <a:rPr lang="en-US" sz="3000" dirty="0"/>
              <a:t>menu</a:t>
            </a:r>
          </a:p>
        </p:txBody>
      </p:sp>
      <p:pic>
        <p:nvPicPr>
          <p:cNvPr id="5" name="Picture 4" descr="An image of the field name and the short text option on the drop down menu emphasized in the table tools. ">
            <a:extLst>
              <a:ext uri="{FF2B5EF4-FFF2-40B4-BE49-F238E27FC236}">
                <a16:creationId xmlns:a16="http://schemas.microsoft.com/office/drawing/2014/main" id="{6715C5C1-5B78-4518-B06A-AD269AC99D63}"/>
              </a:ext>
            </a:extLst>
          </p:cNvPr>
          <p:cNvPicPr>
            <a:picLocks noChangeAspect="1"/>
          </p:cNvPicPr>
          <p:nvPr/>
        </p:nvPicPr>
        <p:blipFill>
          <a:blip r:embed="rId3"/>
          <a:stretch>
            <a:fillRect/>
          </a:stretch>
        </p:blipFill>
        <p:spPr>
          <a:xfrm>
            <a:off x="4572000" y="2806615"/>
            <a:ext cx="4359018" cy="3462828"/>
          </a:xfrm>
          <a:prstGeom prst="rect">
            <a:avLst/>
          </a:prstGeom>
        </p:spPr>
      </p:pic>
    </p:spTree>
    <p:extLst>
      <p:ext uri="{BB962C8B-B14F-4D97-AF65-F5344CB8AC3E}">
        <p14:creationId xmlns:p14="http://schemas.microsoft.com/office/powerpoint/2010/main" val="1858976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Fields</a:t>
            </a:r>
          </a:p>
        </p:txBody>
      </p:sp>
      <p:sp>
        <p:nvSpPr>
          <p:cNvPr id="3" name="Content Placeholder 2"/>
          <p:cNvSpPr>
            <a:spLocks noGrp="1"/>
          </p:cNvSpPr>
          <p:nvPr>
            <p:ph idx="1"/>
          </p:nvPr>
        </p:nvSpPr>
        <p:spPr/>
        <p:txBody>
          <a:bodyPr/>
          <a:lstStyle/>
          <a:p>
            <a:r>
              <a:rPr lang="en-US" sz="3000" dirty="0"/>
              <a:t>Can be inserted between fields in Design view by selecting the field behind where the new field should be added then:</a:t>
            </a:r>
          </a:p>
          <a:p>
            <a:pPr lvl="1"/>
            <a:r>
              <a:rPr lang="en-US" sz="2600" dirty="0"/>
              <a:t>clicking the </a:t>
            </a:r>
            <a:r>
              <a:rPr lang="en-US" sz="2600" dirty="0">
                <a:solidFill>
                  <a:srgbClr val="4C2C92"/>
                </a:solidFill>
              </a:rPr>
              <a:t>Insert Rows icon </a:t>
            </a:r>
            <a:r>
              <a:rPr lang="en-US" sz="2600" dirty="0"/>
              <a:t>in the Tools group of the Table Tools Design tab</a:t>
            </a:r>
          </a:p>
          <a:p>
            <a:pPr lvl="1"/>
            <a:r>
              <a:rPr lang="en-US" sz="2600" dirty="0"/>
              <a:t>right-clicking on the selected field and clicking</a:t>
            </a:r>
            <a:br>
              <a:rPr lang="en-US" sz="2600" dirty="0"/>
            </a:br>
            <a:r>
              <a:rPr lang="en-US" sz="2600" dirty="0">
                <a:solidFill>
                  <a:srgbClr val="217346"/>
                </a:solidFill>
              </a:rPr>
              <a:t>Insert Rows </a:t>
            </a:r>
            <a:r>
              <a:rPr lang="en-US" sz="2600" dirty="0"/>
              <a:t>on </a:t>
            </a:r>
            <a:br>
              <a:rPr lang="en-US" sz="2600" dirty="0"/>
            </a:br>
            <a:r>
              <a:rPr lang="en-US" sz="2600" dirty="0"/>
              <a:t>the menu</a:t>
            </a:r>
            <a:endParaRPr lang="en-US" dirty="0"/>
          </a:p>
        </p:txBody>
      </p:sp>
      <p:pic>
        <p:nvPicPr>
          <p:cNvPr id="4" name="Picture 3" descr="An image of the Insert Rows option and the insert rows option on the drop down menu emphasized in the table tools. ">
            <a:extLst>
              <a:ext uri="{FF2B5EF4-FFF2-40B4-BE49-F238E27FC236}">
                <a16:creationId xmlns:a16="http://schemas.microsoft.com/office/drawing/2014/main" id="{86F00AD1-BD1A-44A3-ACDC-F4C4993AA958}"/>
              </a:ext>
            </a:extLst>
          </p:cNvPr>
          <p:cNvPicPr>
            <a:picLocks noChangeAspect="1"/>
          </p:cNvPicPr>
          <p:nvPr/>
        </p:nvPicPr>
        <p:blipFill>
          <a:blip r:embed="rId3"/>
          <a:stretch>
            <a:fillRect/>
          </a:stretch>
        </p:blipFill>
        <p:spPr>
          <a:xfrm>
            <a:off x="3999141" y="3934838"/>
            <a:ext cx="4011516" cy="2743438"/>
          </a:xfrm>
          <a:prstGeom prst="rect">
            <a:avLst/>
          </a:prstGeom>
        </p:spPr>
      </p:pic>
    </p:spTree>
    <p:extLst>
      <p:ext uri="{BB962C8B-B14F-4D97-AF65-F5344CB8AC3E}">
        <p14:creationId xmlns:p14="http://schemas.microsoft.com/office/powerpoint/2010/main" val="2391619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Fields</a:t>
            </a:r>
          </a:p>
        </p:txBody>
      </p:sp>
      <p:sp>
        <p:nvSpPr>
          <p:cNvPr id="3" name="Content Placeholder 2"/>
          <p:cNvSpPr>
            <a:spLocks noGrp="1"/>
          </p:cNvSpPr>
          <p:nvPr>
            <p:ph idx="1"/>
          </p:nvPr>
        </p:nvSpPr>
        <p:spPr/>
        <p:txBody>
          <a:bodyPr/>
          <a:lstStyle/>
          <a:p>
            <a:r>
              <a:rPr lang="en-US" dirty="0"/>
              <a:t>Can be deleted in Design view by selecting the field to be deleted and:</a:t>
            </a:r>
          </a:p>
          <a:p>
            <a:pPr lvl="1"/>
            <a:r>
              <a:rPr lang="en-US" sz="2600" dirty="0"/>
              <a:t>clicking the </a:t>
            </a:r>
            <a:r>
              <a:rPr lang="en-US" sz="2600" dirty="0">
                <a:solidFill>
                  <a:srgbClr val="4C2C92"/>
                </a:solidFill>
              </a:rPr>
              <a:t>Delete Rows icon </a:t>
            </a:r>
            <a:r>
              <a:rPr lang="en-US" sz="2600" dirty="0"/>
              <a:t>in the Tools group of the Table Tools Design tab</a:t>
            </a:r>
          </a:p>
          <a:p>
            <a:pPr lvl="1"/>
            <a:r>
              <a:rPr lang="en-US" sz="2600" dirty="0"/>
              <a:t>right-clicking on the selected field and clicking</a:t>
            </a:r>
            <a:br>
              <a:rPr lang="en-US" sz="2600" dirty="0"/>
            </a:br>
            <a:r>
              <a:rPr lang="en-US" sz="2600" dirty="0">
                <a:solidFill>
                  <a:srgbClr val="217346"/>
                </a:solidFill>
              </a:rPr>
              <a:t>Delete Rows </a:t>
            </a:r>
            <a:r>
              <a:rPr lang="en-US" sz="2600" dirty="0"/>
              <a:t>on the menu</a:t>
            </a:r>
            <a:endParaRPr lang="en-US" dirty="0"/>
          </a:p>
        </p:txBody>
      </p:sp>
      <p:pic>
        <p:nvPicPr>
          <p:cNvPr id="4" name="Picture 3" descr="An image of the Delete Rows option and the Delete rows option on the drop down menu emphasized in the table tools. ">
            <a:extLst>
              <a:ext uri="{FF2B5EF4-FFF2-40B4-BE49-F238E27FC236}">
                <a16:creationId xmlns:a16="http://schemas.microsoft.com/office/drawing/2014/main" id="{B4B9D8A3-B57F-4302-854A-80B60031B971}"/>
              </a:ext>
            </a:extLst>
          </p:cNvPr>
          <p:cNvPicPr>
            <a:picLocks noChangeAspect="1"/>
          </p:cNvPicPr>
          <p:nvPr/>
        </p:nvPicPr>
        <p:blipFill>
          <a:blip r:embed="rId3"/>
          <a:stretch>
            <a:fillRect/>
          </a:stretch>
        </p:blipFill>
        <p:spPr>
          <a:xfrm>
            <a:off x="2576011" y="3930920"/>
            <a:ext cx="4017612" cy="2749534"/>
          </a:xfrm>
          <a:prstGeom prst="rect">
            <a:avLst/>
          </a:prstGeom>
        </p:spPr>
      </p:pic>
    </p:spTree>
    <p:extLst>
      <p:ext uri="{BB962C8B-B14F-4D97-AF65-F5344CB8AC3E}">
        <p14:creationId xmlns:p14="http://schemas.microsoft.com/office/powerpoint/2010/main" val="14241714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Key</a:t>
            </a:r>
          </a:p>
        </p:txBody>
      </p:sp>
      <p:sp>
        <p:nvSpPr>
          <p:cNvPr id="3" name="Content Placeholder 2"/>
          <p:cNvSpPr>
            <a:spLocks noGrp="1"/>
          </p:cNvSpPr>
          <p:nvPr>
            <p:ph idx="1"/>
          </p:nvPr>
        </p:nvSpPr>
        <p:spPr/>
        <p:txBody>
          <a:bodyPr/>
          <a:lstStyle/>
          <a:p>
            <a:r>
              <a:rPr lang="en-US" dirty="0"/>
              <a:t>Is a unique field which can be used to identify a record</a:t>
            </a:r>
          </a:p>
          <a:p>
            <a:r>
              <a:rPr lang="en-US" dirty="0"/>
              <a:t>Helps avoid duplicate records in a table</a:t>
            </a:r>
          </a:p>
        </p:txBody>
      </p:sp>
      <p:sp>
        <p:nvSpPr>
          <p:cNvPr id="5" name="Rectangle 4"/>
          <p:cNvSpPr/>
          <p:nvPr/>
        </p:nvSpPr>
        <p:spPr>
          <a:xfrm>
            <a:off x="4699144" y="3706123"/>
            <a:ext cx="4000473" cy="2840981"/>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Keep in mind, primary keys must be unique for each record so choosing a field such as First Name or Last Name which could be duplicated at some point is not a good idea. Choose a field like Social Security Number or create an individual ID number for each record. </a:t>
            </a:r>
          </a:p>
        </p:txBody>
      </p:sp>
      <p:pic>
        <p:nvPicPr>
          <p:cNvPr id="4" name="Picture 3" descr="An image of an open access database with the primary key in the deign tab open.">
            <a:extLst>
              <a:ext uri="{FF2B5EF4-FFF2-40B4-BE49-F238E27FC236}">
                <a16:creationId xmlns:a16="http://schemas.microsoft.com/office/drawing/2014/main" id="{914D45BE-EED0-48AF-9D5D-F426AFAC9704}"/>
              </a:ext>
            </a:extLst>
          </p:cNvPr>
          <p:cNvPicPr>
            <a:picLocks noChangeAspect="1"/>
          </p:cNvPicPr>
          <p:nvPr/>
        </p:nvPicPr>
        <p:blipFill>
          <a:blip r:embed="rId3"/>
          <a:stretch>
            <a:fillRect/>
          </a:stretch>
        </p:blipFill>
        <p:spPr>
          <a:xfrm>
            <a:off x="237992" y="3706122"/>
            <a:ext cx="4346825" cy="2840982"/>
          </a:xfrm>
          <a:prstGeom prst="rect">
            <a:avLst/>
          </a:prstGeom>
        </p:spPr>
      </p:pic>
    </p:spTree>
    <p:extLst>
      <p:ext uri="{BB962C8B-B14F-4D97-AF65-F5344CB8AC3E}">
        <p14:creationId xmlns:p14="http://schemas.microsoft.com/office/powerpoint/2010/main" val="29183437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Key</a:t>
            </a:r>
          </a:p>
        </p:txBody>
      </p:sp>
      <p:sp>
        <p:nvSpPr>
          <p:cNvPr id="3" name="Content Placeholder 2"/>
          <p:cNvSpPr>
            <a:spLocks noGrp="1"/>
          </p:cNvSpPr>
          <p:nvPr>
            <p:ph idx="1"/>
          </p:nvPr>
        </p:nvSpPr>
        <p:spPr/>
        <p:txBody>
          <a:bodyPr/>
          <a:lstStyle/>
          <a:p>
            <a:r>
              <a:rPr lang="en-US" dirty="0"/>
              <a:t>Can be set in Design View by:</a:t>
            </a:r>
          </a:p>
          <a:p>
            <a:pPr lvl="1">
              <a:buClr>
                <a:schemeClr val="tx1"/>
              </a:buClr>
            </a:pPr>
            <a:r>
              <a:rPr lang="en-US" sz="2600" dirty="0">
                <a:solidFill>
                  <a:srgbClr val="217346"/>
                </a:solidFill>
              </a:rPr>
              <a:t>selecting the field </a:t>
            </a:r>
            <a:r>
              <a:rPr lang="en-US" sz="2600" dirty="0"/>
              <a:t>which needs to be the primary key</a:t>
            </a:r>
          </a:p>
          <a:p>
            <a:pPr lvl="1"/>
            <a:r>
              <a:rPr lang="en-US" sz="2600" dirty="0"/>
              <a:t>clicking the </a:t>
            </a:r>
            <a:r>
              <a:rPr lang="en-US" sz="2600" dirty="0">
                <a:solidFill>
                  <a:srgbClr val="4C2C92"/>
                </a:solidFill>
              </a:rPr>
              <a:t>Primary Key icon </a:t>
            </a:r>
            <a:r>
              <a:rPr lang="en-US" sz="2600" dirty="0"/>
              <a:t>in the Tools group of the Table Tools Design tab</a:t>
            </a:r>
          </a:p>
        </p:txBody>
      </p:sp>
      <p:sp>
        <p:nvSpPr>
          <p:cNvPr id="8" name="Rectangle 7"/>
          <p:cNvSpPr/>
          <p:nvPr/>
        </p:nvSpPr>
        <p:spPr>
          <a:xfrm>
            <a:off x="4352925" y="3549376"/>
            <a:ext cx="4321058" cy="1031439"/>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To see if a table contains a primary key, look for the key icon next to the field name in the field selector.</a:t>
            </a:r>
          </a:p>
        </p:txBody>
      </p:sp>
      <p:sp>
        <p:nvSpPr>
          <p:cNvPr id="9" name="Rectangle 8"/>
          <p:cNvSpPr/>
          <p:nvPr/>
        </p:nvSpPr>
        <p:spPr>
          <a:xfrm>
            <a:off x="4352925" y="4633828"/>
            <a:ext cx="4321058" cy="1863662"/>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A composite key can be created when two or more fields combine to define the primary key by unique combinations of their values. Keep in mind the combination must be unique.</a:t>
            </a:r>
          </a:p>
        </p:txBody>
      </p:sp>
      <p:pic>
        <p:nvPicPr>
          <p:cNvPr id="5" name="Picture 4" descr="An image of an open access database with the primary key in the deign tab and a field emphasized. ">
            <a:extLst>
              <a:ext uri="{FF2B5EF4-FFF2-40B4-BE49-F238E27FC236}">
                <a16:creationId xmlns:a16="http://schemas.microsoft.com/office/drawing/2014/main" id="{BC832F38-3B5F-4A49-9546-5DF9EE7FD5D4}"/>
              </a:ext>
            </a:extLst>
          </p:cNvPr>
          <p:cNvPicPr>
            <a:picLocks noChangeAspect="1"/>
          </p:cNvPicPr>
          <p:nvPr/>
        </p:nvPicPr>
        <p:blipFill>
          <a:blip r:embed="rId3"/>
          <a:stretch>
            <a:fillRect/>
          </a:stretch>
        </p:blipFill>
        <p:spPr>
          <a:xfrm>
            <a:off x="241415" y="3549376"/>
            <a:ext cx="4012213" cy="2622726"/>
          </a:xfrm>
          <a:prstGeom prst="rect">
            <a:avLst/>
          </a:prstGeom>
        </p:spPr>
      </p:pic>
    </p:spTree>
    <p:extLst>
      <p:ext uri="{BB962C8B-B14F-4D97-AF65-F5344CB8AC3E}">
        <p14:creationId xmlns:p14="http://schemas.microsoft.com/office/powerpoint/2010/main" val="637587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Records</a:t>
            </a:r>
          </a:p>
        </p:txBody>
      </p:sp>
      <p:sp>
        <p:nvSpPr>
          <p:cNvPr id="3" name="Content Placeholder 2"/>
          <p:cNvSpPr>
            <a:spLocks noGrp="1"/>
          </p:cNvSpPr>
          <p:nvPr>
            <p:ph idx="1"/>
          </p:nvPr>
        </p:nvSpPr>
        <p:spPr/>
        <p:txBody>
          <a:bodyPr/>
          <a:lstStyle/>
          <a:p>
            <a:r>
              <a:rPr lang="en-US" sz="3000" dirty="0"/>
              <a:t>Are complete sets of data about a specific item made up of fields</a:t>
            </a:r>
          </a:p>
          <a:p>
            <a:r>
              <a:rPr lang="en-US" sz="3000" dirty="0"/>
              <a:t>Are stored in tables</a:t>
            </a:r>
          </a:p>
          <a:p>
            <a:pPr lvl="1"/>
            <a:r>
              <a:rPr lang="en-US" sz="2600" dirty="0"/>
              <a:t>other objects offer alternative methods of looking at the records, but does not store them</a:t>
            </a:r>
          </a:p>
          <a:p>
            <a:r>
              <a:rPr lang="en-US" sz="3000" dirty="0"/>
              <a:t>Can</a:t>
            </a:r>
            <a:r>
              <a:rPr lang="en-US" dirty="0"/>
              <a:t> </a:t>
            </a:r>
            <a:r>
              <a:rPr lang="en-US" sz="3000" dirty="0"/>
              <a:t>be entered by typing the information wanted in a field and moving to the next field</a:t>
            </a:r>
          </a:p>
        </p:txBody>
      </p:sp>
      <p:sp>
        <p:nvSpPr>
          <p:cNvPr id="6" name="Rectangle 5"/>
          <p:cNvSpPr/>
          <p:nvPr/>
        </p:nvSpPr>
        <p:spPr>
          <a:xfrm>
            <a:off x="6785336" y="4610100"/>
            <a:ext cx="1914281" cy="1905917"/>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Access</a:t>
            </a:r>
            <a:r>
              <a:rPr lang="en-US" sz="2000" baseline="30000" dirty="0">
                <a:solidFill>
                  <a:schemeClr val="tx1"/>
                </a:solidFill>
                <a:latin typeface="Arial" panose="020B0604020202020204" pitchFamily="34" charset="0"/>
                <a:cs typeface="Arial" panose="020B0604020202020204" pitchFamily="34" charset="0"/>
              </a:rPr>
              <a:t>®</a:t>
            </a:r>
            <a:r>
              <a:rPr lang="en-US" sz="2000" dirty="0">
                <a:solidFill>
                  <a:schemeClr val="tx1"/>
                </a:solidFill>
                <a:latin typeface="Arial" panose="020B0604020202020204" pitchFamily="34" charset="0"/>
                <a:cs typeface="Arial" panose="020B0604020202020204" pitchFamily="34" charset="0"/>
              </a:rPr>
              <a:t> will automatically save the record when a user moves to another record. </a:t>
            </a:r>
          </a:p>
        </p:txBody>
      </p:sp>
      <p:pic>
        <p:nvPicPr>
          <p:cNvPr id="4" name="Picture 3" descr="An image of a record. ">
            <a:extLst>
              <a:ext uri="{FF2B5EF4-FFF2-40B4-BE49-F238E27FC236}">
                <a16:creationId xmlns:a16="http://schemas.microsoft.com/office/drawing/2014/main" id="{396A8FA7-1D9F-4AD9-AAB1-8DF01B502230}"/>
              </a:ext>
            </a:extLst>
          </p:cNvPr>
          <p:cNvPicPr>
            <a:picLocks noChangeAspect="1"/>
          </p:cNvPicPr>
          <p:nvPr/>
        </p:nvPicPr>
        <p:blipFill>
          <a:blip r:embed="rId3"/>
          <a:stretch>
            <a:fillRect/>
          </a:stretch>
        </p:blipFill>
        <p:spPr>
          <a:xfrm>
            <a:off x="345232" y="4723638"/>
            <a:ext cx="6407451" cy="1792379"/>
          </a:xfrm>
          <a:prstGeom prst="rect">
            <a:avLst/>
          </a:prstGeom>
        </p:spPr>
      </p:pic>
    </p:spTree>
    <p:extLst>
      <p:ext uri="{BB962C8B-B14F-4D97-AF65-F5344CB8AC3E}">
        <p14:creationId xmlns:p14="http://schemas.microsoft.com/office/powerpoint/2010/main" val="27596652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Records</a:t>
            </a:r>
          </a:p>
        </p:txBody>
      </p:sp>
      <p:sp>
        <p:nvSpPr>
          <p:cNvPr id="3" name="Content Placeholder 2"/>
          <p:cNvSpPr>
            <a:spLocks noGrp="1"/>
          </p:cNvSpPr>
          <p:nvPr>
            <p:ph idx="1"/>
          </p:nvPr>
        </p:nvSpPr>
        <p:spPr/>
        <p:txBody>
          <a:bodyPr/>
          <a:lstStyle/>
          <a:p>
            <a:r>
              <a:rPr lang="en-US" sz="3000" dirty="0"/>
              <a:t>Can be edited by clicking in the field which needs to be edited and then deleting or inserting the text to be added</a:t>
            </a:r>
          </a:p>
          <a:p>
            <a:pPr lvl="1"/>
            <a:r>
              <a:rPr lang="en-US" sz="2600" dirty="0"/>
              <a:t>when editing, a pencil icon will appear in the record selector to show the changes are not currently saved</a:t>
            </a:r>
          </a:p>
          <a:p>
            <a:pPr lvl="2"/>
            <a:r>
              <a:rPr lang="en-US" sz="2400" dirty="0"/>
              <a:t>when a user moves to another record, the record will automatically save</a:t>
            </a:r>
          </a:p>
        </p:txBody>
      </p:sp>
      <p:sp>
        <p:nvSpPr>
          <p:cNvPr id="5" name="Rectangle 4"/>
          <p:cNvSpPr/>
          <p:nvPr/>
        </p:nvSpPr>
        <p:spPr>
          <a:xfrm>
            <a:off x="3781425" y="4533900"/>
            <a:ext cx="4892557" cy="1983223"/>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Text in records can be changed in much the same way it would in any other program, by positioning the insertion point and using the Backspace or Delete keys to remove text and the other keys on the keyboard to enter text.</a:t>
            </a:r>
          </a:p>
        </p:txBody>
      </p:sp>
      <p:pic>
        <p:nvPicPr>
          <p:cNvPr id="6" name="Picture 5" descr="An image of a record being edited. ">
            <a:extLst>
              <a:ext uri="{FF2B5EF4-FFF2-40B4-BE49-F238E27FC236}">
                <a16:creationId xmlns:a16="http://schemas.microsoft.com/office/drawing/2014/main" id="{ED589FFC-1B39-44F1-BB94-AF1E0E026D2E}"/>
              </a:ext>
            </a:extLst>
          </p:cNvPr>
          <p:cNvPicPr>
            <a:picLocks noChangeAspect="1"/>
          </p:cNvPicPr>
          <p:nvPr/>
        </p:nvPicPr>
        <p:blipFill>
          <a:blip r:embed="rId3"/>
          <a:stretch>
            <a:fillRect/>
          </a:stretch>
        </p:blipFill>
        <p:spPr>
          <a:xfrm>
            <a:off x="470016" y="5505099"/>
            <a:ext cx="3243738" cy="1012024"/>
          </a:xfrm>
          <a:prstGeom prst="rect">
            <a:avLst/>
          </a:prstGeom>
        </p:spPr>
      </p:pic>
    </p:spTree>
    <p:extLst>
      <p:ext uri="{BB962C8B-B14F-4D97-AF65-F5344CB8AC3E}">
        <p14:creationId xmlns:p14="http://schemas.microsoft.com/office/powerpoint/2010/main" val="3255039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Records</a:t>
            </a:r>
          </a:p>
        </p:txBody>
      </p:sp>
      <p:sp>
        <p:nvSpPr>
          <p:cNvPr id="3" name="Content Placeholder 2"/>
          <p:cNvSpPr>
            <a:spLocks noGrp="1"/>
          </p:cNvSpPr>
          <p:nvPr>
            <p:ph idx="1"/>
          </p:nvPr>
        </p:nvSpPr>
        <p:spPr/>
        <p:txBody>
          <a:bodyPr/>
          <a:lstStyle/>
          <a:p>
            <a:r>
              <a:rPr lang="en-US" dirty="0"/>
              <a:t>Can be selected individually by clicking the record selector to the left of the record wanted</a:t>
            </a:r>
          </a:p>
          <a:p>
            <a:r>
              <a:rPr lang="en-US" dirty="0"/>
              <a:t>Can be selected as a contiguous group by clicking the first one and then holding down the shift key and clicking the record selector on the last one</a:t>
            </a:r>
          </a:p>
        </p:txBody>
      </p:sp>
      <p:sp>
        <p:nvSpPr>
          <p:cNvPr id="6" name="Rectangle 5"/>
          <p:cNvSpPr/>
          <p:nvPr/>
        </p:nvSpPr>
        <p:spPr>
          <a:xfrm>
            <a:off x="470016" y="4925979"/>
            <a:ext cx="8229600" cy="355767"/>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To select all records in a table, press Control A.</a:t>
            </a:r>
          </a:p>
        </p:txBody>
      </p:sp>
      <p:pic>
        <p:nvPicPr>
          <p:cNvPr id="5" name="Picture 4" descr="An image of a selected Record. ">
            <a:extLst>
              <a:ext uri="{FF2B5EF4-FFF2-40B4-BE49-F238E27FC236}">
                <a16:creationId xmlns:a16="http://schemas.microsoft.com/office/drawing/2014/main" id="{804B1F9C-3996-4661-84F7-84C244AA7992}"/>
              </a:ext>
            </a:extLst>
          </p:cNvPr>
          <p:cNvPicPr>
            <a:picLocks noChangeAspect="1"/>
          </p:cNvPicPr>
          <p:nvPr/>
        </p:nvPicPr>
        <p:blipFill>
          <a:blip r:embed="rId3"/>
          <a:stretch>
            <a:fillRect/>
          </a:stretch>
        </p:blipFill>
        <p:spPr>
          <a:xfrm>
            <a:off x="470017" y="5334301"/>
            <a:ext cx="8229599" cy="1188823"/>
          </a:xfrm>
          <a:prstGeom prst="rect">
            <a:avLst/>
          </a:prstGeom>
        </p:spPr>
      </p:pic>
    </p:spTree>
    <p:extLst>
      <p:ext uri="{BB962C8B-B14F-4D97-AF65-F5344CB8AC3E}">
        <p14:creationId xmlns:p14="http://schemas.microsoft.com/office/powerpoint/2010/main" val="30195666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Records</a:t>
            </a:r>
          </a:p>
        </p:txBody>
      </p:sp>
      <p:sp>
        <p:nvSpPr>
          <p:cNvPr id="3" name="Content Placeholder 2"/>
          <p:cNvSpPr>
            <a:spLocks noGrp="1"/>
          </p:cNvSpPr>
          <p:nvPr>
            <p:ph idx="1"/>
          </p:nvPr>
        </p:nvSpPr>
        <p:spPr/>
        <p:txBody>
          <a:bodyPr/>
          <a:lstStyle/>
          <a:p>
            <a:r>
              <a:rPr lang="en-US" sz="3000" dirty="0"/>
              <a:t>Can be deleted by selecting the record or records and then:</a:t>
            </a:r>
          </a:p>
          <a:p>
            <a:pPr lvl="1"/>
            <a:r>
              <a:rPr lang="en-US" sz="2600" dirty="0"/>
              <a:t>pressing the Delete key on the keyboard</a:t>
            </a:r>
          </a:p>
          <a:p>
            <a:pPr lvl="1"/>
            <a:r>
              <a:rPr lang="en-US" sz="2600" dirty="0"/>
              <a:t>clicking the </a:t>
            </a:r>
            <a:r>
              <a:rPr lang="en-US" sz="2600" dirty="0">
                <a:solidFill>
                  <a:srgbClr val="4C2C92"/>
                </a:solidFill>
              </a:rPr>
              <a:t>Delete icon </a:t>
            </a:r>
            <a:r>
              <a:rPr lang="en-US" sz="2600" dirty="0"/>
              <a:t>in the Records group on the Home tab</a:t>
            </a:r>
          </a:p>
          <a:p>
            <a:pPr lvl="1"/>
            <a:r>
              <a:rPr lang="en-US" sz="2600" dirty="0"/>
              <a:t>right-clicking and choosing </a:t>
            </a:r>
            <a:r>
              <a:rPr lang="en-US" sz="2600" dirty="0">
                <a:solidFill>
                  <a:srgbClr val="217346"/>
                </a:solidFill>
              </a:rPr>
              <a:t>Delete Record </a:t>
            </a:r>
            <a:r>
              <a:rPr lang="en-US" sz="2600" dirty="0"/>
              <a:t>from the menu</a:t>
            </a:r>
          </a:p>
        </p:txBody>
      </p:sp>
      <p:pic>
        <p:nvPicPr>
          <p:cNvPr id="5" name="Picture 4" descr="An image of a selected record, with the Delete option in the Record box and the Delete Record under the drop down menu emphasized. ">
            <a:extLst>
              <a:ext uri="{FF2B5EF4-FFF2-40B4-BE49-F238E27FC236}">
                <a16:creationId xmlns:a16="http://schemas.microsoft.com/office/drawing/2014/main" id="{267CF7C2-2293-4CE2-830B-A4AF6AFA69D2}"/>
              </a:ext>
            </a:extLst>
          </p:cNvPr>
          <p:cNvPicPr>
            <a:picLocks noChangeAspect="1"/>
          </p:cNvPicPr>
          <p:nvPr/>
        </p:nvPicPr>
        <p:blipFill>
          <a:blip r:embed="rId3"/>
          <a:stretch>
            <a:fillRect/>
          </a:stretch>
        </p:blipFill>
        <p:spPr>
          <a:xfrm>
            <a:off x="2938851" y="3858343"/>
            <a:ext cx="4218798" cy="2426418"/>
          </a:xfrm>
          <a:prstGeom prst="rect">
            <a:avLst/>
          </a:prstGeom>
        </p:spPr>
      </p:pic>
    </p:spTree>
    <p:extLst>
      <p:ext uri="{BB962C8B-B14F-4D97-AF65-F5344CB8AC3E}">
        <p14:creationId xmlns:p14="http://schemas.microsoft.com/office/powerpoint/2010/main" val="583958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Tables</a:t>
            </a:r>
          </a:p>
        </p:txBody>
      </p:sp>
      <p:sp>
        <p:nvSpPr>
          <p:cNvPr id="3" name="Content Placeholder 2"/>
          <p:cNvSpPr>
            <a:spLocks noGrp="1"/>
          </p:cNvSpPr>
          <p:nvPr>
            <p:ph idx="1"/>
          </p:nvPr>
        </p:nvSpPr>
        <p:spPr/>
        <p:txBody>
          <a:bodyPr/>
          <a:lstStyle/>
          <a:p>
            <a:r>
              <a:rPr lang="en-US" sz="3000" dirty="0"/>
              <a:t>Can be printed by:</a:t>
            </a:r>
          </a:p>
          <a:p>
            <a:pPr lvl="1"/>
            <a:r>
              <a:rPr lang="en-US" sz="2600" dirty="0"/>
              <a:t>clicking the File tab then </a:t>
            </a:r>
            <a:br>
              <a:rPr lang="en-US" sz="2600" dirty="0"/>
            </a:br>
            <a:r>
              <a:rPr lang="en-US" sz="2600" dirty="0"/>
              <a:t>selecting the Print option</a:t>
            </a:r>
          </a:p>
          <a:p>
            <a:pPr lvl="1"/>
            <a:r>
              <a:rPr lang="en-US" sz="2600" dirty="0"/>
              <a:t>selecting:</a:t>
            </a:r>
          </a:p>
          <a:p>
            <a:pPr lvl="2">
              <a:buClr>
                <a:schemeClr val="tx1"/>
              </a:buClr>
            </a:pPr>
            <a:r>
              <a:rPr lang="en-US" sz="2400" dirty="0">
                <a:solidFill>
                  <a:srgbClr val="CC4000"/>
                </a:solidFill>
              </a:rPr>
              <a:t>Quick Print</a:t>
            </a:r>
          </a:p>
          <a:p>
            <a:pPr lvl="3"/>
            <a:r>
              <a:rPr lang="en-US" sz="2300" dirty="0"/>
              <a:t>sends the object to</a:t>
            </a:r>
            <a:br>
              <a:rPr lang="en-US" sz="2300" dirty="0"/>
            </a:br>
            <a:r>
              <a:rPr lang="en-US" sz="2300" dirty="0"/>
              <a:t>the default printer</a:t>
            </a:r>
            <a:br>
              <a:rPr lang="en-US" sz="2300" dirty="0"/>
            </a:br>
            <a:r>
              <a:rPr lang="en-US" sz="2300" dirty="0"/>
              <a:t>without making any</a:t>
            </a:r>
            <a:br>
              <a:rPr lang="en-US" sz="2300" dirty="0"/>
            </a:br>
            <a:r>
              <a:rPr lang="en-US" sz="2300" dirty="0"/>
              <a:t>changes</a:t>
            </a:r>
          </a:p>
          <a:p>
            <a:pPr lvl="2">
              <a:buClr>
                <a:schemeClr val="tx1"/>
              </a:buClr>
            </a:pPr>
            <a:r>
              <a:rPr lang="en-US" sz="2400" dirty="0">
                <a:solidFill>
                  <a:srgbClr val="4C2C92"/>
                </a:solidFill>
              </a:rPr>
              <a:t>Print</a:t>
            </a:r>
          </a:p>
          <a:p>
            <a:pPr lvl="3"/>
            <a:r>
              <a:rPr lang="en-US" sz="2300" dirty="0"/>
              <a:t>allows a user to choose a printer and other printing options before printing in the </a:t>
            </a:r>
            <a:r>
              <a:rPr lang="en-US" sz="2300" dirty="0">
                <a:solidFill>
                  <a:srgbClr val="217346"/>
                </a:solidFill>
              </a:rPr>
              <a:t>Print </a:t>
            </a:r>
            <a:r>
              <a:rPr lang="en-US" sz="2300" dirty="0"/>
              <a:t>dialog box</a:t>
            </a:r>
          </a:p>
          <a:p>
            <a:pPr lvl="3"/>
            <a:r>
              <a:rPr lang="en-US" sz="2300" dirty="0"/>
              <a:t>then click OK and the object will be printed</a:t>
            </a:r>
            <a:endParaRPr lang="en-US" dirty="0"/>
          </a:p>
        </p:txBody>
      </p:sp>
      <p:pic>
        <p:nvPicPr>
          <p:cNvPr id="4" name="Picture 3" descr="An image of the print menu on the backstage view with the quick print and print options emphasized, along with the Print dialog box. ">
            <a:extLst>
              <a:ext uri="{FF2B5EF4-FFF2-40B4-BE49-F238E27FC236}">
                <a16:creationId xmlns:a16="http://schemas.microsoft.com/office/drawing/2014/main" id="{6A751F67-09B7-4192-89A5-6EF4A20EF23C}"/>
              </a:ext>
            </a:extLst>
          </p:cNvPr>
          <p:cNvPicPr>
            <a:picLocks noChangeAspect="1"/>
          </p:cNvPicPr>
          <p:nvPr/>
        </p:nvPicPr>
        <p:blipFill>
          <a:blip r:embed="rId3"/>
          <a:stretch>
            <a:fillRect/>
          </a:stretch>
        </p:blipFill>
        <p:spPr>
          <a:xfrm>
            <a:off x="5065637" y="1788452"/>
            <a:ext cx="3883489" cy="2792210"/>
          </a:xfrm>
          <a:prstGeom prst="rect">
            <a:avLst/>
          </a:prstGeom>
        </p:spPr>
      </p:pic>
    </p:spTree>
    <p:extLst>
      <p:ext uri="{BB962C8B-B14F-4D97-AF65-F5344CB8AC3E}">
        <p14:creationId xmlns:p14="http://schemas.microsoft.com/office/powerpoint/2010/main" val="18626129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Print Preview</a:t>
            </a:r>
          </a:p>
        </p:txBody>
      </p:sp>
      <p:sp>
        <p:nvSpPr>
          <p:cNvPr id="3" name="Content Placeholder 2"/>
          <p:cNvSpPr>
            <a:spLocks noGrp="1"/>
          </p:cNvSpPr>
          <p:nvPr>
            <p:ph idx="1"/>
          </p:nvPr>
        </p:nvSpPr>
        <p:spPr/>
        <p:txBody>
          <a:bodyPr/>
          <a:lstStyle/>
          <a:p>
            <a:r>
              <a:rPr lang="en-US" dirty="0"/>
              <a:t>Can be opened by clicking </a:t>
            </a:r>
            <a:r>
              <a:rPr lang="en-US" dirty="0">
                <a:solidFill>
                  <a:srgbClr val="ED7C30"/>
                </a:solidFill>
              </a:rPr>
              <a:t>Print Preview</a:t>
            </a:r>
          </a:p>
          <a:p>
            <a:pPr lvl="1"/>
            <a:r>
              <a:rPr lang="en-US" dirty="0"/>
              <a:t>this view shows how the object will look when printed and contains the </a:t>
            </a:r>
            <a:r>
              <a:rPr lang="en-US" dirty="0">
                <a:solidFill>
                  <a:srgbClr val="4C2C92"/>
                </a:solidFill>
              </a:rPr>
              <a:t>Print Preview </a:t>
            </a:r>
            <a:r>
              <a:rPr lang="en-US" dirty="0"/>
              <a:t>tab </a:t>
            </a:r>
          </a:p>
        </p:txBody>
      </p:sp>
      <p:pic>
        <p:nvPicPr>
          <p:cNvPr id="4" name="Picture 3" descr="An image of the print menu on the backstage view with the print preview option emphasized. ">
            <a:extLst>
              <a:ext uri="{FF2B5EF4-FFF2-40B4-BE49-F238E27FC236}">
                <a16:creationId xmlns:a16="http://schemas.microsoft.com/office/drawing/2014/main" id="{EF0AFEE9-0248-4FDB-A9DE-2810686C0FCD}"/>
              </a:ext>
            </a:extLst>
          </p:cNvPr>
          <p:cNvPicPr>
            <a:picLocks noChangeAspect="1"/>
          </p:cNvPicPr>
          <p:nvPr/>
        </p:nvPicPr>
        <p:blipFill>
          <a:blip r:embed="rId3"/>
          <a:stretch>
            <a:fillRect/>
          </a:stretch>
        </p:blipFill>
        <p:spPr>
          <a:xfrm>
            <a:off x="470016" y="3429000"/>
            <a:ext cx="3907875" cy="2816596"/>
          </a:xfrm>
          <a:prstGeom prst="rect">
            <a:avLst/>
          </a:prstGeom>
        </p:spPr>
      </p:pic>
      <p:pic>
        <p:nvPicPr>
          <p:cNvPr id="5" name="Picture 4" descr="An image of the Print preview tab. ">
            <a:extLst>
              <a:ext uri="{FF2B5EF4-FFF2-40B4-BE49-F238E27FC236}">
                <a16:creationId xmlns:a16="http://schemas.microsoft.com/office/drawing/2014/main" id="{0EB5FD7D-3FF4-4355-AA3E-EF927912EEAA}"/>
              </a:ext>
            </a:extLst>
          </p:cNvPr>
          <p:cNvPicPr>
            <a:picLocks noChangeAspect="1"/>
          </p:cNvPicPr>
          <p:nvPr/>
        </p:nvPicPr>
        <p:blipFill>
          <a:blip r:embed="rId4"/>
          <a:stretch>
            <a:fillRect/>
          </a:stretch>
        </p:blipFill>
        <p:spPr>
          <a:xfrm>
            <a:off x="4699045" y="3429000"/>
            <a:ext cx="3974937" cy="2853175"/>
          </a:xfrm>
          <a:prstGeom prst="rect">
            <a:avLst/>
          </a:prstGeom>
        </p:spPr>
      </p:pic>
    </p:spTree>
    <p:extLst>
      <p:ext uri="{BB962C8B-B14F-4D97-AF65-F5344CB8AC3E}">
        <p14:creationId xmlns:p14="http://schemas.microsoft.com/office/powerpoint/2010/main" val="31518496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a:t>
            </a:r>
          </a:p>
        </p:txBody>
      </p:sp>
      <p:sp>
        <p:nvSpPr>
          <p:cNvPr id="3" name="Content Placeholder 2"/>
          <p:cNvSpPr>
            <a:spLocks noGrp="1"/>
          </p:cNvSpPr>
          <p:nvPr>
            <p:ph idx="1"/>
          </p:nvPr>
        </p:nvSpPr>
        <p:spPr/>
        <p:txBody>
          <a:bodyPr/>
          <a:lstStyle/>
          <a:p>
            <a:r>
              <a:rPr lang="en-US" sz="3000" dirty="0"/>
              <a:t>Can be imported from many different sources such as:</a:t>
            </a:r>
          </a:p>
          <a:p>
            <a:pPr lvl="1"/>
            <a:r>
              <a:rPr lang="en-US" sz="2600" dirty="0"/>
              <a:t>text files</a:t>
            </a:r>
          </a:p>
          <a:p>
            <a:pPr lvl="1"/>
            <a:r>
              <a:rPr lang="en-US" sz="2600" dirty="0"/>
              <a:t>Excel</a:t>
            </a:r>
            <a:r>
              <a:rPr lang="en-US" sz="2600" baseline="30000" dirty="0"/>
              <a:t>®</a:t>
            </a:r>
            <a:r>
              <a:rPr lang="en-US" sz="2600" dirty="0"/>
              <a:t> worksheets and workbooks</a:t>
            </a:r>
          </a:p>
          <a:p>
            <a:pPr lvl="1"/>
            <a:r>
              <a:rPr lang="en-US" sz="2600" dirty="0"/>
              <a:t>other Access</a:t>
            </a:r>
            <a:r>
              <a:rPr lang="en-US" sz="2600" baseline="30000" dirty="0"/>
              <a:t>®</a:t>
            </a:r>
            <a:r>
              <a:rPr lang="en-US" sz="2600" dirty="0"/>
              <a:t> databases</a:t>
            </a:r>
          </a:p>
          <a:p>
            <a:r>
              <a:rPr lang="en-US" sz="3000" dirty="0"/>
              <a:t>Can be imported by using the </a:t>
            </a:r>
            <a:r>
              <a:rPr lang="en-US" sz="3000" dirty="0">
                <a:solidFill>
                  <a:srgbClr val="4C2C92"/>
                </a:solidFill>
              </a:rPr>
              <a:t>Import &amp; Link </a:t>
            </a:r>
            <a:r>
              <a:rPr lang="en-US" sz="3000" dirty="0"/>
              <a:t>group on the External Data tab</a:t>
            </a:r>
          </a:p>
        </p:txBody>
      </p:sp>
      <p:sp>
        <p:nvSpPr>
          <p:cNvPr id="6" name="Rectangle 5"/>
          <p:cNvSpPr/>
          <p:nvPr/>
        </p:nvSpPr>
        <p:spPr>
          <a:xfrm>
            <a:off x="474310" y="4709530"/>
            <a:ext cx="8199672" cy="969666"/>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Regardless of which importing option is chosen, a wizard will walk users through the importing process. A wizard is a sequence of dialog boxes which guides a user through a set of steps in a process.</a:t>
            </a:r>
          </a:p>
        </p:txBody>
      </p:sp>
      <p:pic>
        <p:nvPicPr>
          <p:cNvPr id="5" name="Picture 4" descr="An image of the ribbon with the External Data tab open and the Import &amp; Link box emphasized. ">
            <a:extLst>
              <a:ext uri="{FF2B5EF4-FFF2-40B4-BE49-F238E27FC236}">
                <a16:creationId xmlns:a16="http://schemas.microsoft.com/office/drawing/2014/main" id="{5E6412CF-CF84-43BE-9BFB-12E758E78C92}"/>
              </a:ext>
            </a:extLst>
          </p:cNvPr>
          <p:cNvPicPr>
            <a:picLocks noChangeAspect="1"/>
          </p:cNvPicPr>
          <p:nvPr/>
        </p:nvPicPr>
        <p:blipFill>
          <a:blip r:embed="rId3"/>
          <a:stretch>
            <a:fillRect/>
          </a:stretch>
        </p:blipFill>
        <p:spPr>
          <a:xfrm>
            <a:off x="444384" y="5757330"/>
            <a:ext cx="8255234" cy="786452"/>
          </a:xfrm>
          <a:prstGeom prst="rect">
            <a:avLst/>
          </a:prstGeom>
        </p:spPr>
      </p:pic>
    </p:spTree>
    <p:extLst>
      <p:ext uri="{BB962C8B-B14F-4D97-AF65-F5344CB8AC3E}">
        <p14:creationId xmlns:p14="http://schemas.microsoft.com/office/powerpoint/2010/main" val="312214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a:t>
            </a:r>
          </a:p>
        </p:txBody>
      </p:sp>
      <p:sp>
        <p:nvSpPr>
          <p:cNvPr id="3" name="Content Placeholder 2"/>
          <p:cNvSpPr>
            <a:spLocks noGrp="1"/>
          </p:cNvSpPr>
          <p:nvPr>
            <p:ph idx="1"/>
          </p:nvPr>
        </p:nvSpPr>
        <p:spPr/>
        <p:txBody>
          <a:bodyPr/>
          <a:lstStyle/>
          <a:p>
            <a:r>
              <a:rPr lang="en-US" dirty="0"/>
              <a:t>Can be imported by:</a:t>
            </a:r>
          </a:p>
          <a:p>
            <a:pPr lvl="1"/>
            <a:r>
              <a:rPr lang="en-US" dirty="0"/>
              <a:t>adding it into an existing table in a database</a:t>
            </a:r>
          </a:p>
          <a:p>
            <a:pPr lvl="1"/>
            <a:r>
              <a:rPr lang="en-US" dirty="0"/>
              <a:t>creating a new table</a:t>
            </a:r>
          </a:p>
          <a:p>
            <a:pPr lvl="1"/>
            <a:r>
              <a:rPr lang="en-US" dirty="0"/>
              <a:t>creating a link to the original data source</a:t>
            </a:r>
          </a:p>
        </p:txBody>
      </p:sp>
      <p:sp>
        <p:nvSpPr>
          <p:cNvPr id="5" name="Rectangle 4"/>
          <p:cNvSpPr/>
          <p:nvPr/>
        </p:nvSpPr>
        <p:spPr>
          <a:xfrm>
            <a:off x="4823928" y="3284881"/>
            <a:ext cx="3850054" cy="3215093"/>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The option to choose where to place the imported data will open in the Get External Data dialog box after a user clicks on one of the options in the Import &amp; Link group.</a:t>
            </a:r>
          </a:p>
          <a:p>
            <a:pPr algn="ctr"/>
            <a:endParaRPr lang="en-US" sz="2000" dirty="0">
              <a:solidFill>
                <a:schemeClr val="tx1"/>
              </a:solidFill>
              <a:latin typeface="Arial" panose="020B0604020202020204" pitchFamily="34" charset="0"/>
              <a:cs typeface="Arial" panose="020B0604020202020204" pitchFamily="34" charset="0"/>
            </a:endParaRPr>
          </a:p>
          <a:p>
            <a:pPr algn="ctr"/>
            <a:r>
              <a:rPr lang="en-US" sz="2000" dirty="0">
                <a:solidFill>
                  <a:schemeClr val="tx1"/>
                </a:solidFill>
                <a:latin typeface="Arial" panose="020B0604020202020204" pitchFamily="34" charset="0"/>
                <a:cs typeface="Arial" panose="020B0604020202020204" pitchFamily="34" charset="0"/>
              </a:rPr>
              <a:t>Based on the option chosen, the data will be brought into Access</a:t>
            </a:r>
            <a:r>
              <a:rPr lang="en-US" sz="2000" baseline="30000" dirty="0">
                <a:solidFill>
                  <a:schemeClr val="tx1"/>
                </a:solidFill>
                <a:latin typeface="Arial" panose="020B0604020202020204" pitchFamily="34" charset="0"/>
                <a:cs typeface="Arial" panose="020B0604020202020204" pitchFamily="34" charset="0"/>
              </a:rPr>
              <a:t>®</a:t>
            </a:r>
            <a:r>
              <a:rPr lang="en-US" sz="2000" dirty="0">
                <a:solidFill>
                  <a:schemeClr val="tx1"/>
                </a:solidFill>
                <a:latin typeface="Arial" panose="020B0604020202020204" pitchFamily="34" charset="0"/>
                <a:cs typeface="Arial" panose="020B0604020202020204" pitchFamily="34" charset="0"/>
              </a:rPr>
              <a:t>.</a:t>
            </a:r>
          </a:p>
        </p:txBody>
      </p:sp>
      <p:pic>
        <p:nvPicPr>
          <p:cNvPr id="6" name="Picture 5" descr="An image of Get External Data- Excel Spreadsheet dialog box. ">
            <a:extLst>
              <a:ext uri="{FF2B5EF4-FFF2-40B4-BE49-F238E27FC236}">
                <a16:creationId xmlns:a16="http://schemas.microsoft.com/office/drawing/2014/main" id="{320C6D11-093A-404F-A125-ECE3F0D850A2}"/>
              </a:ext>
            </a:extLst>
          </p:cNvPr>
          <p:cNvPicPr>
            <a:picLocks noChangeAspect="1"/>
          </p:cNvPicPr>
          <p:nvPr/>
        </p:nvPicPr>
        <p:blipFill>
          <a:blip r:embed="rId3"/>
          <a:stretch>
            <a:fillRect/>
          </a:stretch>
        </p:blipFill>
        <p:spPr>
          <a:xfrm>
            <a:off x="310103" y="3284881"/>
            <a:ext cx="4377307" cy="3237257"/>
          </a:xfrm>
          <a:prstGeom prst="rect">
            <a:avLst/>
          </a:prstGeom>
        </p:spPr>
      </p:pic>
    </p:spTree>
    <p:extLst>
      <p:ext uri="{BB962C8B-B14F-4D97-AF65-F5344CB8AC3E}">
        <p14:creationId xmlns:p14="http://schemas.microsoft.com/office/powerpoint/2010/main" val="38307089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a:t>
            </a:r>
          </a:p>
        </p:txBody>
      </p:sp>
      <p:sp>
        <p:nvSpPr>
          <p:cNvPr id="3" name="Content Placeholder 2"/>
          <p:cNvSpPr>
            <a:spLocks noGrp="1"/>
          </p:cNvSpPr>
          <p:nvPr>
            <p:ph idx="1"/>
          </p:nvPr>
        </p:nvSpPr>
        <p:spPr/>
        <p:txBody>
          <a:bodyPr/>
          <a:lstStyle/>
          <a:p>
            <a:r>
              <a:rPr lang="en-US" dirty="0"/>
              <a:t>After being imported, can be edited, formatted, queried just as any data which was originally created in the database</a:t>
            </a:r>
          </a:p>
        </p:txBody>
      </p:sp>
      <p:pic>
        <p:nvPicPr>
          <p:cNvPr id="4" name="Picture 3" descr="An image of a datashee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4218" y="3612797"/>
            <a:ext cx="5628571" cy="2695238"/>
          </a:xfrm>
          <a:prstGeom prst="rect">
            <a:avLst/>
          </a:prstGeom>
          <a:ln>
            <a:solidFill>
              <a:srgbClr val="AD3B3B"/>
            </a:solidFill>
          </a:ln>
        </p:spPr>
      </p:pic>
    </p:spTree>
    <p:extLst>
      <p:ext uri="{BB962C8B-B14F-4D97-AF65-F5344CB8AC3E}">
        <p14:creationId xmlns:p14="http://schemas.microsoft.com/office/powerpoint/2010/main" val="8924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Tables</a:t>
            </a:r>
          </a:p>
        </p:txBody>
      </p:sp>
      <p:sp>
        <p:nvSpPr>
          <p:cNvPr id="3" name="Content Placeholder 2"/>
          <p:cNvSpPr>
            <a:spLocks noGrp="1"/>
          </p:cNvSpPr>
          <p:nvPr>
            <p:ph idx="1"/>
          </p:nvPr>
        </p:nvSpPr>
        <p:spPr/>
        <p:txBody>
          <a:bodyPr/>
          <a:lstStyle/>
          <a:p>
            <a:r>
              <a:rPr lang="en-US" dirty="0"/>
              <a:t>Can have a relationship created between them if they share a </a:t>
            </a:r>
            <a:r>
              <a:rPr lang="en-US" dirty="0">
                <a:solidFill>
                  <a:srgbClr val="217346"/>
                </a:solidFill>
              </a:rPr>
              <a:t>common field</a:t>
            </a:r>
          </a:p>
          <a:p>
            <a:pPr lvl="1"/>
            <a:r>
              <a:rPr lang="en-US" dirty="0"/>
              <a:t>the field names can be different, but the fields must contain the same data and data type</a:t>
            </a:r>
          </a:p>
        </p:txBody>
      </p:sp>
      <p:pic>
        <p:nvPicPr>
          <p:cNvPr id="10" name="Picture 9" descr="Image of two tables, illustrating the relationship between the two tables, as they share a common field.">
            <a:extLst>
              <a:ext uri="{FF2B5EF4-FFF2-40B4-BE49-F238E27FC236}">
                <a16:creationId xmlns:a16="http://schemas.microsoft.com/office/drawing/2014/main" id="{830504CD-9C5E-4999-82E4-820A5BEF479F}"/>
              </a:ext>
            </a:extLst>
          </p:cNvPr>
          <p:cNvPicPr>
            <a:picLocks noChangeAspect="1"/>
          </p:cNvPicPr>
          <p:nvPr/>
        </p:nvPicPr>
        <p:blipFill>
          <a:blip r:embed="rId3"/>
          <a:stretch>
            <a:fillRect/>
          </a:stretch>
        </p:blipFill>
        <p:spPr>
          <a:xfrm>
            <a:off x="1055799" y="3072083"/>
            <a:ext cx="7340220" cy="3475021"/>
          </a:xfrm>
          <a:prstGeom prst="rect">
            <a:avLst/>
          </a:prstGeom>
        </p:spPr>
      </p:pic>
    </p:spTree>
    <p:extLst>
      <p:ext uri="{BB962C8B-B14F-4D97-AF65-F5344CB8AC3E}">
        <p14:creationId xmlns:p14="http://schemas.microsoft.com/office/powerpoint/2010/main" val="3573869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Tables</a:t>
            </a:r>
          </a:p>
        </p:txBody>
      </p:sp>
      <p:sp>
        <p:nvSpPr>
          <p:cNvPr id="3" name="Content Placeholder 2"/>
          <p:cNvSpPr>
            <a:spLocks noGrp="1"/>
          </p:cNvSpPr>
          <p:nvPr>
            <p:ph idx="1"/>
          </p:nvPr>
        </p:nvSpPr>
        <p:spPr/>
        <p:txBody>
          <a:bodyPr/>
          <a:lstStyle/>
          <a:p>
            <a:r>
              <a:rPr lang="en-US" dirty="0"/>
              <a:t>Are commonly related using the primary keys of one table </a:t>
            </a:r>
          </a:p>
          <a:p>
            <a:pPr lvl="1"/>
            <a:r>
              <a:rPr lang="en-US" dirty="0"/>
              <a:t>keep in mind, this field is typically unique in one table, but not in the related table</a:t>
            </a:r>
          </a:p>
          <a:p>
            <a:pPr lvl="2"/>
            <a:r>
              <a:rPr lang="en-US" dirty="0"/>
              <a:t>a one-to-many relationship results in this instance</a:t>
            </a:r>
          </a:p>
        </p:txBody>
      </p:sp>
      <p:sp>
        <p:nvSpPr>
          <p:cNvPr id="9" name="Rectangle 8"/>
          <p:cNvSpPr/>
          <p:nvPr/>
        </p:nvSpPr>
        <p:spPr>
          <a:xfrm>
            <a:off x="4880037" y="3695700"/>
            <a:ext cx="3793946" cy="2810609"/>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For example, the ID field in the Element Clients table uniquely identifies each client. In the Contracts table the Client ID field is still used to identify each client however, it can appear more than once in the table based on the number of contracts a client has. </a:t>
            </a:r>
          </a:p>
        </p:txBody>
      </p:sp>
      <p:pic>
        <p:nvPicPr>
          <p:cNvPr id="12" name="Picture 11" descr="Image of two tables, illustrating the relationship between the two tables, as one table uses the primary key of the other table.">
            <a:extLst>
              <a:ext uri="{FF2B5EF4-FFF2-40B4-BE49-F238E27FC236}">
                <a16:creationId xmlns:a16="http://schemas.microsoft.com/office/drawing/2014/main" id="{168E925F-2207-470D-94BB-ED5E76E746D8}"/>
              </a:ext>
            </a:extLst>
          </p:cNvPr>
          <p:cNvPicPr>
            <a:picLocks noChangeAspect="1"/>
          </p:cNvPicPr>
          <p:nvPr/>
        </p:nvPicPr>
        <p:blipFill>
          <a:blip r:embed="rId3"/>
          <a:stretch>
            <a:fillRect/>
          </a:stretch>
        </p:blipFill>
        <p:spPr>
          <a:xfrm>
            <a:off x="352839" y="4043256"/>
            <a:ext cx="4432176" cy="2115495"/>
          </a:xfrm>
          <a:prstGeom prst="rect">
            <a:avLst/>
          </a:prstGeom>
        </p:spPr>
      </p:pic>
    </p:spTree>
    <p:extLst>
      <p:ext uri="{BB962C8B-B14F-4D97-AF65-F5344CB8AC3E}">
        <p14:creationId xmlns:p14="http://schemas.microsoft.com/office/powerpoint/2010/main" val="15338644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One-To-Many Relationship</a:t>
            </a:r>
          </a:p>
        </p:txBody>
      </p:sp>
      <p:sp>
        <p:nvSpPr>
          <p:cNvPr id="3" name="Content Placeholder 2"/>
          <p:cNvSpPr>
            <a:spLocks noGrp="1"/>
          </p:cNvSpPr>
          <p:nvPr>
            <p:ph idx="1"/>
          </p:nvPr>
        </p:nvSpPr>
        <p:spPr/>
        <p:txBody>
          <a:bodyPr/>
          <a:lstStyle/>
          <a:p>
            <a:r>
              <a:rPr lang="en-US" sz="3000" dirty="0"/>
              <a:t>Is a relationship between two fields in which the value of the linked field in the parent table is unique for each record, but the value in the linked field in the child table can be the same for multiple records</a:t>
            </a:r>
            <a:endParaRPr lang="en-US" dirty="0"/>
          </a:p>
        </p:txBody>
      </p:sp>
      <p:sp>
        <p:nvSpPr>
          <p:cNvPr id="9" name="Rectangle 8"/>
          <p:cNvSpPr/>
          <p:nvPr/>
        </p:nvSpPr>
        <p:spPr>
          <a:xfrm>
            <a:off x="4311713" y="3533775"/>
            <a:ext cx="4387904" cy="3057611"/>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Parent Table: the main table of the relationship or the “one” side of the relationship; in the example of the Element Clients table </a:t>
            </a:r>
          </a:p>
          <a:p>
            <a:endParaRPr lang="en-US" sz="2000" dirty="0">
              <a:solidFill>
                <a:schemeClr val="tx1"/>
              </a:solidFill>
              <a:latin typeface="Arial" panose="020B0604020202020204" pitchFamily="34" charset="0"/>
              <a:cs typeface="Arial" panose="020B0604020202020204" pitchFamily="34" charset="0"/>
            </a:endParaRPr>
          </a:p>
          <a:p>
            <a:r>
              <a:rPr lang="en-US" sz="2000" dirty="0">
                <a:solidFill>
                  <a:schemeClr val="tx1"/>
                </a:solidFill>
                <a:latin typeface="Arial" panose="020B0604020202020204" pitchFamily="34" charset="0"/>
                <a:cs typeface="Arial" panose="020B0604020202020204" pitchFamily="34" charset="0"/>
              </a:rPr>
              <a:t>Child Table: the second table of the relationship containing the “many” side of the relationship; in the example of the Contracts table</a:t>
            </a:r>
          </a:p>
        </p:txBody>
      </p:sp>
      <p:pic>
        <p:nvPicPr>
          <p:cNvPr id="8" name="Picture 7" descr="Image of two tables, illustrating the relationship between the two tables, as one table uses the primary key of the other table.">
            <a:extLst>
              <a:ext uri="{FF2B5EF4-FFF2-40B4-BE49-F238E27FC236}">
                <a16:creationId xmlns:a16="http://schemas.microsoft.com/office/drawing/2014/main" id="{F2E3ECFF-724C-4B3F-8517-956D9B223B35}"/>
              </a:ext>
            </a:extLst>
          </p:cNvPr>
          <p:cNvPicPr>
            <a:picLocks noChangeAspect="1"/>
          </p:cNvPicPr>
          <p:nvPr/>
        </p:nvPicPr>
        <p:blipFill>
          <a:blip r:embed="rId3"/>
          <a:stretch>
            <a:fillRect/>
          </a:stretch>
        </p:blipFill>
        <p:spPr>
          <a:xfrm>
            <a:off x="363070" y="4135907"/>
            <a:ext cx="3877392" cy="1853345"/>
          </a:xfrm>
          <a:prstGeom prst="rect">
            <a:avLst/>
          </a:prstGeom>
        </p:spPr>
      </p:pic>
    </p:spTree>
    <p:extLst>
      <p:ext uri="{BB962C8B-B14F-4D97-AF65-F5344CB8AC3E}">
        <p14:creationId xmlns:p14="http://schemas.microsoft.com/office/powerpoint/2010/main" val="37656349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One-to-One Relationship</a:t>
            </a:r>
          </a:p>
        </p:txBody>
      </p:sp>
      <p:sp>
        <p:nvSpPr>
          <p:cNvPr id="3" name="Content Placeholder 2"/>
          <p:cNvSpPr>
            <a:spLocks noGrp="1"/>
          </p:cNvSpPr>
          <p:nvPr>
            <p:ph idx="1"/>
          </p:nvPr>
        </p:nvSpPr>
        <p:spPr/>
        <p:txBody>
          <a:bodyPr/>
          <a:lstStyle/>
          <a:p>
            <a:r>
              <a:rPr lang="en-US" sz="3000" dirty="0"/>
              <a:t>Is a relationship between information in two tables where each record only appears once</a:t>
            </a:r>
          </a:p>
          <a:p>
            <a:pPr lvl="1"/>
            <a:r>
              <a:rPr lang="en-US" sz="2600" dirty="0"/>
              <a:t>for instance, the Computer Serial Number field in the Employees table is a lookup field which looks up the value in the Serial Number field in the Technology table since each employee is only issued one computer</a:t>
            </a:r>
          </a:p>
        </p:txBody>
      </p:sp>
      <p:pic>
        <p:nvPicPr>
          <p:cNvPr id="4" name="Picture 3" descr="Image of a relationships tree illustrating the relationships between the two tables.">
            <a:extLst>
              <a:ext uri="{FF2B5EF4-FFF2-40B4-BE49-F238E27FC236}">
                <a16:creationId xmlns:a16="http://schemas.microsoft.com/office/drawing/2014/main" id="{DAA3EE97-605A-4235-B5CB-557C42B40392}"/>
              </a:ext>
            </a:extLst>
          </p:cNvPr>
          <p:cNvPicPr>
            <a:picLocks noChangeAspect="1"/>
          </p:cNvPicPr>
          <p:nvPr/>
        </p:nvPicPr>
        <p:blipFill>
          <a:blip r:embed="rId3"/>
          <a:stretch>
            <a:fillRect/>
          </a:stretch>
        </p:blipFill>
        <p:spPr>
          <a:xfrm>
            <a:off x="2329516" y="4112874"/>
            <a:ext cx="4883319" cy="2651990"/>
          </a:xfrm>
          <a:prstGeom prst="rect">
            <a:avLst/>
          </a:prstGeom>
        </p:spPr>
      </p:pic>
    </p:spTree>
    <p:extLst>
      <p:ext uri="{BB962C8B-B14F-4D97-AF65-F5344CB8AC3E}">
        <p14:creationId xmlns:p14="http://schemas.microsoft.com/office/powerpoint/2010/main" val="37647879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Foreign Keys</a:t>
            </a:r>
          </a:p>
        </p:txBody>
      </p:sp>
      <p:sp>
        <p:nvSpPr>
          <p:cNvPr id="3" name="Content Placeholder 2"/>
          <p:cNvSpPr>
            <a:spLocks noGrp="1"/>
          </p:cNvSpPr>
          <p:nvPr>
            <p:ph idx="1"/>
          </p:nvPr>
        </p:nvSpPr>
        <p:spPr/>
        <p:txBody>
          <a:bodyPr/>
          <a:lstStyle/>
          <a:p>
            <a:r>
              <a:rPr lang="en-US" dirty="0"/>
              <a:t>Are the field in the child table which is related to the primary key in the parent table</a:t>
            </a:r>
          </a:p>
          <a:p>
            <a:r>
              <a:rPr lang="en-US" dirty="0"/>
              <a:t>Can be thought of as the field containing the “many” side of the relationship</a:t>
            </a:r>
          </a:p>
        </p:txBody>
      </p:sp>
      <p:sp>
        <p:nvSpPr>
          <p:cNvPr id="10" name="Rectangle 9"/>
          <p:cNvSpPr/>
          <p:nvPr/>
        </p:nvSpPr>
        <p:spPr>
          <a:xfrm>
            <a:off x="4880047" y="4140200"/>
            <a:ext cx="3793935" cy="2376923"/>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For example, the Client ID field in the Contracts table is the foreign key. Also, the ID field in the Element Clients table can be referred to as the master field as it is the related field from the parent table. </a:t>
            </a:r>
          </a:p>
        </p:txBody>
      </p:sp>
      <p:pic>
        <p:nvPicPr>
          <p:cNvPr id="4" name="Picture 3" descr="Image of two tables, illustrating the relationship between the two tables, as they share a common field.">
            <a:extLst>
              <a:ext uri="{FF2B5EF4-FFF2-40B4-BE49-F238E27FC236}">
                <a16:creationId xmlns:a16="http://schemas.microsoft.com/office/drawing/2014/main" id="{784CDB5F-7FDC-4212-BB7A-49464C1973C4}"/>
              </a:ext>
            </a:extLst>
          </p:cNvPr>
          <p:cNvPicPr>
            <a:picLocks noChangeAspect="1"/>
          </p:cNvPicPr>
          <p:nvPr/>
        </p:nvPicPr>
        <p:blipFill>
          <a:blip r:embed="rId3"/>
          <a:stretch>
            <a:fillRect/>
          </a:stretch>
        </p:blipFill>
        <p:spPr>
          <a:xfrm>
            <a:off x="595331" y="4401988"/>
            <a:ext cx="3877392" cy="1853345"/>
          </a:xfrm>
          <a:prstGeom prst="rect">
            <a:avLst/>
          </a:prstGeom>
        </p:spPr>
      </p:pic>
    </p:spTree>
    <p:extLst>
      <p:ext uri="{BB962C8B-B14F-4D97-AF65-F5344CB8AC3E}">
        <p14:creationId xmlns:p14="http://schemas.microsoft.com/office/powerpoint/2010/main" val="41789411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 Window</a:t>
            </a:r>
          </a:p>
        </p:txBody>
      </p:sp>
      <p:sp>
        <p:nvSpPr>
          <p:cNvPr id="3" name="Content Placeholder 2"/>
          <p:cNvSpPr>
            <a:spLocks noGrp="1"/>
          </p:cNvSpPr>
          <p:nvPr>
            <p:ph idx="1"/>
          </p:nvPr>
        </p:nvSpPr>
        <p:spPr/>
        <p:txBody>
          <a:bodyPr/>
          <a:lstStyle/>
          <a:p>
            <a:r>
              <a:rPr lang="en-US" sz="3000" dirty="0"/>
              <a:t>Can be opened by clicking the </a:t>
            </a:r>
            <a:r>
              <a:rPr lang="en-US" sz="3000" dirty="0">
                <a:solidFill>
                  <a:srgbClr val="217346"/>
                </a:solidFill>
              </a:rPr>
              <a:t>Relationships icon </a:t>
            </a:r>
            <a:r>
              <a:rPr lang="en-US" sz="3000" dirty="0"/>
              <a:t>in the Relationships group of the Database Tools tab</a:t>
            </a:r>
          </a:p>
          <a:p>
            <a:r>
              <a:rPr lang="en-US" sz="3000" dirty="0"/>
              <a:t>Can also be opened by clicking the </a:t>
            </a:r>
            <a:r>
              <a:rPr lang="en-US" sz="3000" dirty="0">
                <a:solidFill>
                  <a:srgbClr val="4C2C92"/>
                </a:solidFill>
              </a:rPr>
              <a:t>Relationships icon </a:t>
            </a:r>
            <a:r>
              <a:rPr lang="en-US" sz="3000" dirty="0"/>
              <a:t>in the Relationships group of the Table Tools Table tab</a:t>
            </a:r>
          </a:p>
          <a:p>
            <a:r>
              <a:rPr lang="en-US" sz="3000" dirty="0"/>
              <a:t>Contains the </a:t>
            </a:r>
            <a:r>
              <a:rPr lang="en-US" sz="3000" dirty="0">
                <a:solidFill>
                  <a:srgbClr val="0071BC"/>
                </a:solidFill>
              </a:rPr>
              <a:t>Relationship Tools Design tab</a:t>
            </a:r>
          </a:p>
        </p:txBody>
      </p:sp>
      <p:pic>
        <p:nvPicPr>
          <p:cNvPr id="5" name="Picture 4" descr="An image of the database tools tab on the ribbon with the relationship option emphasized. ">
            <a:extLst>
              <a:ext uri="{FF2B5EF4-FFF2-40B4-BE49-F238E27FC236}">
                <a16:creationId xmlns:a16="http://schemas.microsoft.com/office/drawing/2014/main" id="{F823A99E-9466-4127-971C-1441B26AB8D5}"/>
              </a:ext>
            </a:extLst>
          </p:cNvPr>
          <p:cNvPicPr>
            <a:picLocks noChangeAspect="1"/>
          </p:cNvPicPr>
          <p:nvPr/>
        </p:nvPicPr>
        <p:blipFill>
          <a:blip r:embed="rId3"/>
          <a:stretch>
            <a:fillRect/>
          </a:stretch>
        </p:blipFill>
        <p:spPr>
          <a:xfrm>
            <a:off x="1789275" y="4666259"/>
            <a:ext cx="3249450" cy="768163"/>
          </a:xfrm>
          <a:prstGeom prst="rect">
            <a:avLst/>
          </a:prstGeom>
        </p:spPr>
      </p:pic>
      <p:pic>
        <p:nvPicPr>
          <p:cNvPr id="6" name="Picture 5" descr="An image of the relationship tools design tab on the ribbon.">
            <a:extLst>
              <a:ext uri="{FF2B5EF4-FFF2-40B4-BE49-F238E27FC236}">
                <a16:creationId xmlns:a16="http://schemas.microsoft.com/office/drawing/2014/main" id="{C163346B-B872-4D61-B7EB-C8541501A924}"/>
              </a:ext>
            </a:extLst>
          </p:cNvPr>
          <p:cNvPicPr>
            <a:picLocks noChangeAspect="1"/>
          </p:cNvPicPr>
          <p:nvPr/>
        </p:nvPicPr>
        <p:blipFill>
          <a:blip r:embed="rId4"/>
          <a:stretch>
            <a:fillRect/>
          </a:stretch>
        </p:blipFill>
        <p:spPr>
          <a:xfrm>
            <a:off x="1777082" y="5528984"/>
            <a:ext cx="3261643" cy="1018120"/>
          </a:xfrm>
          <a:prstGeom prst="rect">
            <a:avLst/>
          </a:prstGeom>
        </p:spPr>
      </p:pic>
      <p:pic>
        <p:nvPicPr>
          <p:cNvPr id="7" name="Picture 6" descr="An image of the table tools table tab on the ribbon with the relationship option emphasized. ">
            <a:extLst>
              <a:ext uri="{FF2B5EF4-FFF2-40B4-BE49-F238E27FC236}">
                <a16:creationId xmlns:a16="http://schemas.microsoft.com/office/drawing/2014/main" id="{FB84E411-746D-4F72-AE9E-B93806F7FFD5}"/>
              </a:ext>
            </a:extLst>
          </p:cNvPr>
          <p:cNvPicPr>
            <a:picLocks noChangeAspect="1"/>
          </p:cNvPicPr>
          <p:nvPr/>
        </p:nvPicPr>
        <p:blipFill>
          <a:blip r:embed="rId5"/>
          <a:stretch>
            <a:fillRect/>
          </a:stretch>
        </p:blipFill>
        <p:spPr>
          <a:xfrm>
            <a:off x="5119467" y="4790917"/>
            <a:ext cx="1749704" cy="1609483"/>
          </a:xfrm>
          <a:prstGeom prst="rect">
            <a:avLst/>
          </a:prstGeom>
        </p:spPr>
      </p:pic>
    </p:spTree>
    <p:extLst>
      <p:ext uri="{BB962C8B-B14F-4D97-AF65-F5344CB8AC3E}">
        <p14:creationId xmlns:p14="http://schemas.microsoft.com/office/powerpoint/2010/main" val="27999400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a:t>
            </a:r>
          </a:p>
        </p:txBody>
      </p:sp>
      <p:sp>
        <p:nvSpPr>
          <p:cNvPr id="3" name="Content Placeholder 2"/>
          <p:cNvSpPr>
            <a:spLocks noGrp="1"/>
          </p:cNvSpPr>
          <p:nvPr>
            <p:ph idx="1"/>
          </p:nvPr>
        </p:nvSpPr>
        <p:spPr/>
        <p:txBody>
          <a:bodyPr/>
          <a:lstStyle/>
          <a:p>
            <a:r>
              <a:rPr lang="en-US" dirty="0"/>
              <a:t>Can be created by:</a:t>
            </a:r>
          </a:p>
          <a:p>
            <a:pPr lvl="1"/>
            <a:r>
              <a:rPr lang="en-US" sz="2600" dirty="0"/>
              <a:t>clicking the </a:t>
            </a:r>
            <a:r>
              <a:rPr lang="en-US" sz="2600" dirty="0">
                <a:solidFill>
                  <a:srgbClr val="217346"/>
                </a:solidFill>
              </a:rPr>
              <a:t>Relationships icon </a:t>
            </a:r>
            <a:r>
              <a:rPr lang="en-US" sz="2600" dirty="0"/>
              <a:t>in the Relationships group of the Database Tools tab</a:t>
            </a:r>
          </a:p>
          <a:p>
            <a:pPr lvl="1"/>
            <a:r>
              <a:rPr lang="en-US" sz="2600" dirty="0"/>
              <a:t>adding the tables to the </a:t>
            </a:r>
            <a:r>
              <a:rPr lang="en-US" sz="2600" dirty="0">
                <a:solidFill>
                  <a:srgbClr val="CC4000"/>
                </a:solidFill>
              </a:rPr>
              <a:t>Relationship window </a:t>
            </a:r>
            <a:r>
              <a:rPr lang="en-US" sz="2600" dirty="0"/>
              <a:t>by selecting them in the Show Table dialog box</a:t>
            </a:r>
          </a:p>
          <a:p>
            <a:pPr lvl="1"/>
            <a:r>
              <a:rPr lang="en-US" sz="2600" dirty="0"/>
              <a:t>clicking </a:t>
            </a:r>
            <a:r>
              <a:rPr lang="en-US" sz="2600" dirty="0">
                <a:solidFill>
                  <a:srgbClr val="4C2C92"/>
                </a:solidFill>
              </a:rPr>
              <a:t>Add</a:t>
            </a:r>
          </a:p>
        </p:txBody>
      </p:sp>
      <p:sp>
        <p:nvSpPr>
          <p:cNvPr id="9" name="Rectangle 8"/>
          <p:cNvSpPr/>
          <p:nvPr/>
        </p:nvSpPr>
        <p:spPr>
          <a:xfrm>
            <a:off x="470016" y="5245100"/>
            <a:ext cx="4279266" cy="1260905"/>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Tables can also be added to the Relationship window by clicking and dragging the table from the Navigation Pane to the window.</a:t>
            </a:r>
          </a:p>
        </p:txBody>
      </p:sp>
      <p:pic>
        <p:nvPicPr>
          <p:cNvPr id="6" name="Picture 5" descr="An image of the database tools tab on the ribbon with the relationships option emphasized.">
            <a:extLst>
              <a:ext uri="{FF2B5EF4-FFF2-40B4-BE49-F238E27FC236}">
                <a16:creationId xmlns:a16="http://schemas.microsoft.com/office/drawing/2014/main" id="{A776EF1C-5DE9-465A-B530-2315871C8710}"/>
              </a:ext>
            </a:extLst>
          </p:cNvPr>
          <p:cNvPicPr>
            <a:picLocks noChangeAspect="1"/>
          </p:cNvPicPr>
          <p:nvPr/>
        </p:nvPicPr>
        <p:blipFill>
          <a:blip r:embed="rId3"/>
          <a:stretch>
            <a:fillRect/>
          </a:stretch>
        </p:blipFill>
        <p:spPr>
          <a:xfrm>
            <a:off x="470016" y="4126782"/>
            <a:ext cx="4304149" cy="829128"/>
          </a:xfrm>
          <a:prstGeom prst="rect">
            <a:avLst/>
          </a:prstGeom>
        </p:spPr>
      </p:pic>
      <p:pic>
        <p:nvPicPr>
          <p:cNvPr id="4" name="Picture 3" descr="An image of the access window, with the relationships tools design tab open and the show table dialog box emphasized.">
            <a:extLst>
              <a:ext uri="{FF2B5EF4-FFF2-40B4-BE49-F238E27FC236}">
                <a16:creationId xmlns:a16="http://schemas.microsoft.com/office/drawing/2014/main" id="{708B7749-1F3C-465D-A34A-906FF9888825}"/>
              </a:ext>
            </a:extLst>
          </p:cNvPr>
          <p:cNvPicPr>
            <a:picLocks noChangeAspect="1"/>
          </p:cNvPicPr>
          <p:nvPr/>
        </p:nvPicPr>
        <p:blipFill>
          <a:blip r:embed="rId4"/>
          <a:stretch>
            <a:fillRect/>
          </a:stretch>
        </p:blipFill>
        <p:spPr>
          <a:xfrm>
            <a:off x="4905670" y="3364716"/>
            <a:ext cx="3865199" cy="3182388"/>
          </a:xfrm>
          <a:prstGeom prst="rect">
            <a:avLst/>
          </a:prstGeom>
        </p:spPr>
      </p:pic>
    </p:spTree>
    <p:extLst>
      <p:ext uri="{BB962C8B-B14F-4D97-AF65-F5344CB8AC3E}">
        <p14:creationId xmlns:p14="http://schemas.microsoft.com/office/powerpoint/2010/main" val="20622089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a:t>
            </a:r>
          </a:p>
        </p:txBody>
      </p:sp>
      <p:sp>
        <p:nvSpPr>
          <p:cNvPr id="3" name="Content Placeholder 2"/>
          <p:cNvSpPr>
            <a:spLocks noGrp="1"/>
          </p:cNvSpPr>
          <p:nvPr>
            <p:ph idx="1"/>
          </p:nvPr>
        </p:nvSpPr>
        <p:spPr/>
        <p:txBody>
          <a:bodyPr/>
          <a:lstStyle/>
          <a:p>
            <a:r>
              <a:rPr lang="en-US" dirty="0"/>
              <a:t>Can be created by:</a:t>
            </a:r>
          </a:p>
          <a:p>
            <a:pPr lvl="1"/>
            <a:r>
              <a:rPr lang="en-US" sz="2600" dirty="0"/>
              <a:t>clicking the </a:t>
            </a:r>
            <a:r>
              <a:rPr lang="en-US" sz="2600" dirty="0">
                <a:solidFill>
                  <a:srgbClr val="217346"/>
                </a:solidFill>
              </a:rPr>
              <a:t>field </a:t>
            </a:r>
            <a:r>
              <a:rPr lang="en-US" sz="2600" dirty="0"/>
              <a:t>in the parent table and dragging it to the related field in the child table</a:t>
            </a:r>
          </a:p>
          <a:p>
            <a:pPr lvl="1"/>
            <a:r>
              <a:rPr lang="en-US" sz="2600" dirty="0"/>
              <a:t>clicking Enforce Referential Integrity in the </a:t>
            </a:r>
            <a:r>
              <a:rPr lang="en-US" sz="2600" dirty="0">
                <a:solidFill>
                  <a:srgbClr val="CC4000"/>
                </a:solidFill>
              </a:rPr>
              <a:t>Edit Relationships</a:t>
            </a:r>
            <a:r>
              <a:rPr lang="en-US" sz="2600" dirty="0"/>
              <a:t> dialog box</a:t>
            </a:r>
          </a:p>
          <a:p>
            <a:pPr lvl="1"/>
            <a:r>
              <a:rPr lang="en-US" sz="2600" dirty="0"/>
              <a:t>clicking </a:t>
            </a:r>
            <a:r>
              <a:rPr lang="en-US" sz="2600" dirty="0">
                <a:solidFill>
                  <a:srgbClr val="4C2C92"/>
                </a:solidFill>
              </a:rPr>
              <a:t>Create</a:t>
            </a:r>
            <a:endParaRPr lang="en-US" dirty="0"/>
          </a:p>
        </p:txBody>
      </p:sp>
      <p:sp>
        <p:nvSpPr>
          <p:cNvPr id="9" name="Rectangle 8"/>
          <p:cNvSpPr/>
          <p:nvPr/>
        </p:nvSpPr>
        <p:spPr>
          <a:xfrm>
            <a:off x="469430" y="3805533"/>
            <a:ext cx="2940813" cy="2716194"/>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Once create is clicked, the relationship will appear in the Relationship window as a join line with a “1” on one end and an infinity sign on the other to show it is a one-to-many relationship.</a:t>
            </a:r>
          </a:p>
        </p:txBody>
      </p:sp>
      <p:pic>
        <p:nvPicPr>
          <p:cNvPr id="4" name="Picture 3" descr="An image of a relationships tree with a relationship illustrated between the two  tables. ">
            <a:extLst>
              <a:ext uri="{FF2B5EF4-FFF2-40B4-BE49-F238E27FC236}">
                <a16:creationId xmlns:a16="http://schemas.microsoft.com/office/drawing/2014/main" id="{7FC60889-BE07-4A92-8F2D-6752CFD72740}"/>
              </a:ext>
            </a:extLst>
          </p:cNvPr>
          <p:cNvPicPr>
            <a:picLocks noChangeAspect="1"/>
          </p:cNvPicPr>
          <p:nvPr/>
        </p:nvPicPr>
        <p:blipFill>
          <a:blip r:embed="rId3"/>
          <a:stretch>
            <a:fillRect/>
          </a:stretch>
        </p:blipFill>
        <p:spPr>
          <a:xfrm>
            <a:off x="5076031" y="3070871"/>
            <a:ext cx="2940813" cy="1604599"/>
          </a:xfrm>
          <a:prstGeom prst="rect">
            <a:avLst/>
          </a:prstGeom>
        </p:spPr>
      </p:pic>
      <p:pic>
        <p:nvPicPr>
          <p:cNvPr id="7" name="Picture 6" descr="An image of a relationship tree, with no relationships illustrated.">
            <a:extLst>
              <a:ext uri="{FF2B5EF4-FFF2-40B4-BE49-F238E27FC236}">
                <a16:creationId xmlns:a16="http://schemas.microsoft.com/office/drawing/2014/main" id="{BB5277A6-142D-4D3E-8177-26B24E0E8024}"/>
              </a:ext>
            </a:extLst>
          </p:cNvPr>
          <p:cNvPicPr>
            <a:picLocks noChangeAspect="1"/>
          </p:cNvPicPr>
          <p:nvPr/>
        </p:nvPicPr>
        <p:blipFill>
          <a:blip r:embed="rId4"/>
          <a:stretch>
            <a:fillRect/>
          </a:stretch>
        </p:blipFill>
        <p:spPr>
          <a:xfrm>
            <a:off x="3547710" y="4926936"/>
            <a:ext cx="2686224" cy="1476606"/>
          </a:xfrm>
          <a:prstGeom prst="rect">
            <a:avLst/>
          </a:prstGeom>
        </p:spPr>
      </p:pic>
      <p:pic>
        <p:nvPicPr>
          <p:cNvPr id="6" name="Picture 5" descr="An image of the edit relationships dialog box with the create button emphasized.">
            <a:extLst>
              <a:ext uri="{FF2B5EF4-FFF2-40B4-BE49-F238E27FC236}">
                <a16:creationId xmlns:a16="http://schemas.microsoft.com/office/drawing/2014/main" id="{71B996CF-3DA8-4B73-910A-CDDBF6B0741D}"/>
              </a:ext>
            </a:extLst>
          </p:cNvPr>
          <p:cNvPicPr>
            <a:picLocks noChangeAspect="1"/>
          </p:cNvPicPr>
          <p:nvPr/>
        </p:nvPicPr>
        <p:blipFill>
          <a:blip r:embed="rId5"/>
          <a:stretch>
            <a:fillRect/>
          </a:stretch>
        </p:blipFill>
        <p:spPr>
          <a:xfrm>
            <a:off x="6371402" y="4729422"/>
            <a:ext cx="2572735" cy="1871634"/>
          </a:xfrm>
          <a:prstGeom prst="rect">
            <a:avLst/>
          </a:prstGeom>
        </p:spPr>
      </p:pic>
    </p:spTree>
    <p:extLst>
      <p:ext uri="{BB962C8B-B14F-4D97-AF65-F5344CB8AC3E}">
        <p14:creationId xmlns:p14="http://schemas.microsoft.com/office/powerpoint/2010/main" val="818214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Referential Integrity</a:t>
            </a:r>
          </a:p>
        </p:txBody>
      </p:sp>
      <p:sp>
        <p:nvSpPr>
          <p:cNvPr id="3" name="Content Placeholder 2"/>
          <p:cNvSpPr>
            <a:spLocks noGrp="1"/>
          </p:cNvSpPr>
          <p:nvPr>
            <p:ph idx="1"/>
          </p:nvPr>
        </p:nvSpPr>
        <p:spPr/>
        <p:txBody>
          <a:bodyPr/>
          <a:lstStyle/>
          <a:p>
            <a:r>
              <a:rPr lang="en-US" sz="3000" dirty="0"/>
              <a:t>Is a set of rules enforced by Access</a:t>
            </a:r>
            <a:r>
              <a:rPr lang="en-US" sz="3000" baseline="30000" dirty="0"/>
              <a:t>®</a:t>
            </a:r>
            <a:r>
              <a:rPr lang="en-US" sz="3000" dirty="0"/>
              <a:t> between related tables</a:t>
            </a:r>
          </a:p>
          <a:p>
            <a:r>
              <a:rPr lang="en-US" sz="3000" dirty="0"/>
              <a:t>When enforced, specifies each foreign key value in the child table which must have a matching primary key value in the parent table</a:t>
            </a:r>
          </a:p>
        </p:txBody>
      </p:sp>
      <p:sp>
        <p:nvSpPr>
          <p:cNvPr id="6" name="Rectangle 5"/>
          <p:cNvSpPr/>
          <p:nvPr/>
        </p:nvSpPr>
        <p:spPr>
          <a:xfrm>
            <a:off x="3834882" y="3670300"/>
            <a:ext cx="4839100" cy="2842467"/>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Cascade Update Related Fields should be selected if a user wants to update the appropriate foreign key values in the child table when a primary key value is changed in the parent table.</a:t>
            </a:r>
          </a:p>
          <a:p>
            <a:pPr algn="ctr"/>
            <a:endParaRPr lang="en-US" sz="2000" dirty="0">
              <a:solidFill>
                <a:schemeClr val="tx1"/>
              </a:solidFill>
              <a:latin typeface="Arial" panose="020B0604020202020204" pitchFamily="34" charset="0"/>
              <a:cs typeface="Arial" panose="020B0604020202020204" pitchFamily="34" charset="0"/>
            </a:endParaRPr>
          </a:p>
          <a:p>
            <a:pPr algn="ctr"/>
            <a:r>
              <a:rPr lang="en-US" sz="2000" dirty="0">
                <a:solidFill>
                  <a:schemeClr val="tx1"/>
                </a:solidFill>
                <a:latin typeface="Arial" panose="020B0604020202020204" pitchFamily="34" charset="0"/>
                <a:cs typeface="Arial" panose="020B0604020202020204" pitchFamily="34" charset="0"/>
              </a:rPr>
              <a:t>Cascade Delete Related Records deletes records related to any deleted records in the parent table.</a:t>
            </a:r>
          </a:p>
        </p:txBody>
      </p:sp>
      <p:pic>
        <p:nvPicPr>
          <p:cNvPr id="4" name="Picture 3" descr="Image of the edit relationships dialog box.">
            <a:extLst>
              <a:ext uri="{FF2B5EF4-FFF2-40B4-BE49-F238E27FC236}">
                <a16:creationId xmlns:a16="http://schemas.microsoft.com/office/drawing/2014/main" id="{8C2F0B3C-7B6A-4369-940F-102F7A0A6A2C}"/>
              </a:ext>
            </a:extLst>
          </p:cNvPr>
          <p:cNvPicPr>
            <a:picLocks noChangeAspect="1"/>
          </p:cNvPicPr>
          <p:nvPr/>
        </p:nvPicPr>
        <p:blipFill>
          <a:blip r:embed="rId3"/>
          <a:stretch>
            <a:fillRect/>
          </a:stretch>
        </p:blipFill>
        <p:spPr>
          <a:xfrm>
            <a:off x="325381" y="3872227"/>
            <a:ext cx="3389670" cy="2438611"/>
          </a:xfrm>
          <a:prstGeom prst="rect">
            <a:avLst/>
          </a:prstGeom>
        </p:spPr>
      </p:pic>
    </p:spTree>
    <p:extLst>
      <p:ext uri="{BB962C8B-B14F-4D97-AF65-F5344CB8AC3E}">
        <p14:creationId xmlns:p14="http://schemas.microsoft.com/office/powerpoint/2010/main" val="4607301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a:t>
            </a:r>
          </a:p>
        </p:txBody>
      </p:sp>
      <p:sp>
        <p:nvSpPr>
          <p:cNvPr id="3" name="Content Placeholder 2"/>
          <p:cNvSpPr>
            <a:spLocks noGrp="1"/>
          </p:cNvSpPr>
          <p:nvPr>
            <p:ph idx="1"/>
          </p:nvPr>
        </p:nvSpPr>
        <p:spPr/>
        <p:txBody>
          <a:bodyPr/>
          <a:lstStyle/>
          <a:p>
            <a:r>
              <a:rPr lang="en-US" dirty="0"/>
              <a:t>Can be deleted by selecting the join line of the relationship:</a:t>
            </a:r>
          </a:p>
          <a:p>
            <a:pPr lvl="1"/>
            <a:r>
              <a:rPr lang="en-US" dirty="0"/>
              <a:t>pressing the delete key</a:t>
            </a:r>
          </a:p>
          <a:p>
            <a:pPr lvl="1"/>
            <a:r>
              <a:rPr lang="en-US" dirty="0"/>
              <a:t>right-clicking and choosing </a:t>
            </a:r>
            <a:r>
              <a:rPr lang="en-US" dirty="0">
                <a:solidFill>
                  <a:srgbClr val="CC4000"/>
                </a:solidFill>
              </a:rPr>
              <a:t>Delete</a:t>
            </a:r>
            <a:r>
              <a:rPr lang="en-US" dirty="0"/>
              <a:t> from the menu</a:t>
            </a:r>
          </a:p>
        </p:txBody>
      </p:sp>
      <p:pic>
        <p:nvPicPr>
          <p:cNvPr id="6" name="Picture 5" descr="An image of a relationship tree with the delete option emphasized, after right clicking the join line. ">
            <a:extLst>
              <a:ext uri="{FF2B5EF4-FFF2-40B4-BE49-F238E27FC236}">
                <a16:creationId xmlns:a16="http://schemas.microsoft.com/office/drawing/2014/main" id="{CA42307A-8907-446F-BEBF-E742FF7DF741}"/>
              </a:ext>
            </a:extLst>
          </p:cNvPr>
          <p:cNvPicPr>
            <a:picLocks noChangeAspect="1"/>
          </p:cNvPicPr>
          <p:nvPr/>
        </p:nvPicPr>
        <p:blipFill>
          <a:blip r:embed="rId3"/>
          <a:stretch>
            <a:fillRect/>
          </a:stretch>
        </p:blipFill>
        <p:spPr>
          <a:xfrm>
            <a:off x="2291345" y="3773178"/>
            <a:ext cx="4919898" cy="2658086"/>
          </a:xfrm>
          <a:prstGeom prst="rect">
            <a:avLst/>
          </a:prstGeom>
        </p:spPr>
      </p:pic>
    </p:spTree>
    <p:extLst>
      <p:ext uri="{BB962C8B-B14F-4D97-AF65-F5344CB8AC3E}">
        <p14:creationId xmlns:p14="http://schemas.microsoft.com/office/powerpoint/2010/main" val="2417809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Records</a:t>
            </a:r>
          </a:p>
        </p:txBody>
      </p:sp>
      <p:sp>
        <p:nvSpPr>
          <p:cNvPr id="3" name="Content Placeholder 2"/>
          <p:cNvSpPr>
            <a:spLocks noGrp="1"/>
          </p:cNvSpPr>
          <p:nvPr>
            <p:ph idx="1"/>
          </p:nvPr>
        </p:nvSpPr>
        <p:spPr/>
        <p:txBody>
          <a:bodyPr/>
          <a:lstStyle/>
          <a:p>
            <a:r>
              <a:rPr lang="en-US" dirty="0"/>
              <a:t>Can be shown in Datasheet View by clicking the small plus sign at the edge of the record and the related rows will appear beneath the record</a:t>
            </a:r>
          </a:p>
          <a:p>
            <a:pPr lvl="1"/>
            <a:r>
              <a:rPr lang="en-US" dirty="0"/>
              <a:t>to hide the related rows, click on the minus sign which appears at the edge of the record</a:t>
            </a:r>
          </a:p>
        </p:txBody>
      </p:sp>
      <p:pic>
        <p:nvPicPr>
          <p:cNvPr id="5" name="Picture 4" descr="An image of the related rows expanded in a related record database. ">
            <a:extLst>
              <a:ext uri="{FF2B5EF4-FFF2-40B4-BE49-F238E27FC236}">
                <a16:creationId xmlns:a16="http://schemas.microsoft.com/office/drawing/2014/main" id="{CDE5D32D-4614-43E9-B65D-55219E5C532A}"/>
              </a:ext>
            </a:extLst>
          </p:cNvPr>
          <p:cNvPicPr>
            <a:picLocks noChangeAspect="1"/>
          </p:cNvPicPr>
          <p:nvPr/>
        </p:nvPicPr>
        <p:blipFill>
          <a:blip r:embed="rId3"/>
          <a:stretch>
            <a:fillRect/>
          </a:stretch>
        </p:blipFill>
        <p:spPr>
          <a:xfrm>
            <a:off x="470018" y="4368867"/>
            <a:ext cx="8229599" cy="2152075"/>
          </a:xfrm>
          <a:prstGeom prst="rect">
            <a:avLst/>
          </a:prstGeom>
        </p:spPr>
      </p:pic>
    </p:spTree>
    <p:extLst>
      <p:ext uri="{BB962C8B-B14F-4D97-AF65-F5344CB8AC3E}">
        <p14:creationId xmlns:p14="http://schemas.microsoft.com/office/powerpoint/2010/main" val="39281345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 Reports</a:t>
            </a:r>
          </a:p>
        </p:txBody>
      </p:sp>
      <p:sp>
        <p:nvSpPr>
          <p:cNvPr id="3" name="Content Placeholder 2"/>
          <p:cNvSpPr>
            <a:spLocks noGrp="1"/>
          </p:cNvSpPr>
          <p:nvPr>
            <p:ph idx="1"/>
          </p:nvPr>
        </p:nvSpPr>
        <p:spPr/>
        <p:txBody>
          <a:bodyPr/>
          <a:lstStyle/>
          <a:p>
            <a:r>
              <a:rPr lang="en-US" sz="3000" dirty="0"/>
              <a:t>Are a copy of the relationships between the tables in a database</a:t>
            </a:r>
          </a:p>
          <a:p>
            <a:r>
              <a:rPr lang="en-US" sz="3000" dirty="0"/>
              <a:t>Can be printed when the Relationship window is open by: </a:t>
            </a:r>
          </a:p>
          <a:p>
            <a:pPr lvl="1"/>
            <a:r>
              <a:rPr lang="en-US" sz="2600" dirty="0"/>
              <a:t>clicking the </a:t>
            </a:r>
            <a:r>
              <a:rPr lang="en-US" sz="2600" dirty="0">
                <a:solidFill>
                  <a:srgbClr val="CC3E00"/>
                </a:solidFill>
              </a:rPr>
              <a:t>Relationship </a:t>
            </a:r>
            <a:br>
              <a:rPr lang="en-US" sz="2600" dirty="0">
                <a:solidFill>
                  <a:srgbClr val="CC3E00"/>
                </a:solidFill>
              </a:rPr>
            </a:br>
            <a:r>
              <a:rPr lang="en-US" sz="2600" dirty="0">
                <a:solidFill>
                  <a:srgbClr val="CC3E00"/>
                </a:solidFill>
              </a:rPr>
              <a:t>Report icon </a:t>
            </a:r>
            <a:r>
              <a:rPr lang="en-US" sz="2600" dirty="0"/>
              <a:t>in the Tools </a:t>
            </a:r>
            <a:br>
              <a:rPr lang="en-US" sz="2600" dirty="0"/>
            </a:br>
            <a:r>
              <a:rPr lang="en-US" sz="2600" dirty="0"/>
              <a:t>group of the Relationship </a:t>
            </a:r>
            <a:br>
              <a:rPr lang="en-US" sz="2600" dirty="0"/>
            </a:br>
            <a:r>
              <a:rPr lang="en-US" sz="2600" dirty="0"/>
              <a:t>Tools Design tab</a:t>
            </a:r>
          </a:p>
          <a:p>
            <a:pPr lvl="1"/>
            <a:r>
              <a:rPr lang="en-US" sz="2600" dirty="0"/>
              <a:t>clicking </a:t>
            </a:r>
            <a:r>
              <a:rPr lang="en-US" sz="2600" dirty="0">
                <a:solidFill>
                  <a:srgbClr val="186D3E"/>
                </a:solidFill>
              </a:rPr>
              <a:t>Print</a:t>
            </a:r>
            <a:r>
              <a:rPr lang="en-US" sz="2600" dirty="0"/>
              <a:t> in Print </a:t>
            </a:r>
            <a:br>
              <a:rPr lang="en-US" sz="2600" dirty="0"/>
            </a:br>
            <a:r>
              <a:rPr lang="en-US" sz="2600" dirty="0"/>
              <a:t>Preview</a:t>
            </a:r>
          </a:p>
        </p:txBody>
      </p:sp>
      <p:pic>
        <p:nvPicPr>
          <p:cNvPr id="4" name="Picture 3" descr="Image of the relationship tools design tab open and the relationship report option emphasized. ">
            <a:extLst>
              <a:ext uri="{FF2B5EF4-FFF2-40B4-BE49-F238E27FC236}">
                <a16:creationId xmlns:a16="http://schemas.microsoft.com/office/drawing/2014/main" id="{3F22AC32-CD3E-43AE-A6FC-D81F27398E3E}"/>
              </a:ext>
            </a:extLst>
          </p:cNvPr>
          <p:cNvPicPr>
            <a:picLocks noChangeAspect="1"/>
          </p:cNvPicPr>
          <p:nvPr/>
        </p:nvPicPr>
        <p:blipFill>
          <a:blip r:embed="rId3"/>
          <a:stretch>
            <a:fillRect/>
          </a:stretch>
        </p:blipFill>
        <p:spPr>
          <a:xfrm>
            <a:off x="1243563" y="5636761"/>
            <a:ext cx="3493311" cy="1066892"/>
          </a:xfrm>
          <a:prstGeom prst="rect">
            <a:avLst/>
          </a:prstGeom>
        </p:spPr>
      </p:pic>
      <p:pic>
        <p:nvPicPr>
          <p:cNvPr id="5" name="Picture 4" descr="Image of the Access window with the print preview tab open and the print option emphasized. ">
            <a:extLst>
              <a:ext uri="{FF2B5EF4-FFF2-40B4-BE49-F238E27FC236}">
                <a16:creationId xmlns:a16="http://schemas.microsoft.com/office/drawing/2014/main" id="{5509750F-4D9E-4F8F-B6E6-F6CCCA5256A6}"/>
              </a:ext>
            </a:extLst>
          </p:cNvPr>
          <p:cNvPicPr>
            <a:picLocks noChangeAspect="1"/>
          </p:cNvPicPr>
          <p:nvPr/>
        </p:nvPicPr>
        <p:blipFill>
          <a:blip r:embed="rId4"/>
          <a:stretch>
            <a:fillRect/>
          </a:stretch>
        </p:blipFill>
        <p:spPr>
          <a:xfrm>
            <a:off x="4971690" y="2788602"/>
            <a:ext cx="3962743" cy="3145809"/>
          </a:xfrm>
          <a:prstGeom prst="rect">
            <a:avLst/>
          </a:prstGeom>
        </p:spPr>
      </p:pic>
    </p:spTree>
    <p:extLst>
      <p:ext uri="{BB962C8B-B14F-4D97-AF65-F5344CB8AC3E}">
        <p14:creationId xmlns:p14="http://schemas.microsoft.com/office/powerpoint/2010/main" val="23920428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Queries</a:t>
            </a:r>
          </a:p>
        </p:txBody>
      </p:sp>
      <p:sp>
        <p:nvSpPr>
          <p:cNvPr id="3" name="Content Placeholder 2"/>
          <p:cNvSpPr>
            <a:spLocks noGrp="1"/>
          </p:cNvSpPr>
          <p:nvPr>
            <p:ph idx="1"/>
          </p:nvPr>
        </p:nvSpPr>
        <p:spPr/>
        <p:txBody>
          <a:bodyPr/>
          <a:lstStyle/>
          <a:p>
            <a:r>
              <a:rPr lang="en-US" dirty="0"/>
              <a:t>Are questions asked about the data stored in a database</a:t>
            </a:r>
          </a:p>
          <a:p>
            <a:r>
              <a:rPr lang="en-US" dirty="0"/>
              <a:t>Can make viewing, adding, deleting or changing data in a database easier</a:t>
            </a:r>
          </a:p>
          <a:p>
            <a:r>
              <a:rPr lang="en-US" dirty="0"/>
              <a:t>Can also be used to find specific data, calculate or summarize data or automate data management tasks</a:t>
            </a:r>
          </a:p>
          <a:p>
            <a:r>
              <a:rPr lang="en-US" dirty="0"/>
              <a:t>Result in a record set </a:t>
            </a:r>
          </a:p>
          <a:p>
            <a:r>
              <a:rPr lang="en-US" dirty="0"/>
              <a:t>Can be used as the basis for a form or report</a:t>
            </a:r>
          </a:p>
        </p:txBody>
      </p:sp>
    </p:spTree>
    <p:extLst>
      <p:ext uri="{BB962C8B-B14F-4D97-AF65-F5344CB8AC3E}">
        <p14:creationId xmlns:p14="http://schemas.microsoft.com/office/powerpoint/2010/main" val="25123289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Queries</a:t>
            </a:r>
          </a:p>
        </p:txBody>
      </p:sp>
      <p:sp>
        <p:nvSpPr>
          <p:cNvPr id="3" name="Content Placeholder 2"/>
          <p:cNvSpPr>
            <a:spLocks noGrp="1"/>
          </p:cNvSpPr>
          <p:nvPr>
            <p:ph idx="1"/>
          </p:nvPr>
        </p:nvSpPr>
        <p:spPr/>
        <p:txBody>
          <a:bodyPr/>
          <a:lstStyle/>
          <a:p>
            <a:r>
              <a:rPr lang="en-US" dirty="0"/>
              <a:t>Can be created by using:</a:t>
            </a:r>
          </a:p>
          <a:p>
            <a:pPr lvl="1"/>
            <a:r>
              <a:rPr lang="en-US" dirty="0"/>
              <a:t>the </a:t>
            </a:r>
            <a:r>
              <a:rPr lang="en-US" dirty="0">
                <a:solidFill>
                  <a:srgbClr val="CC4000"/>
                </a:solidFill>
              </a:rPr>
              <a:t>Simple Query Wizard</a:t>
            </a:r>
          </a:p>
          <a:p>
            <a:pPr lvl="1">
              <a:buClr>
                <a:schemeClr val="tx1"/>
              </a:buClr>
            </a:pPr>
            <a:r>
              <a:rPr lang="en-US" dirty="0">
                <a:solidFill>
                  <a:srgbClr val="217346"/>
                </a:solidFill>
              </a:rPr>
              <a:t>Query Design</a:t>
            </a:r>
            <a:r>
              <a:rPr lang="en-US" dirty="0"/>
              <a:t> view</a:t>
            </a:r>
          </a:p>
        </p:txBody>
      </p:sp>
      <p:pic>
        <p:nvPicPr>
          <p:cNvPr id="10" name="Picture 9" descr="An image of the New Query Dialog box.">
            <a:extLst>
              <a:ext uri="{FF2B5EF4-FFF2-40B4-BE49-F238E27FC236}">
                <a16:creationId xmlns:a16="http://schemas.microsoft.com/office/drawing/2014/main" id="{A43E7E89-F710-4D8E-89E4-6936A03F721F}"/>
              </a:ext>
            </a:extLst>
          </p:cNvPr>
          <p:cNvPicPr>
            <a:picLocks noChangeAspect="1"/>
          </p:cNvPicPr>
          <p:nvPr/>
        </p:nvPicPr>
        <p:blipFill>
          <a:blip r:embed="rId3"/>
          <a:stretch>
            <a:fillRect/>
          </a:stretch>
        </p:blipFill>
        <p:spPr>
          <a:xfrm>
            <a:off x="1060838" y="3198399"/>
            <a:ext cx="3036071" cy="2395936"/>
          </a:xfrm>
          <a:prstGeom prst="rect">
            <a:avLst/>
          </a:prstGeom>
        </p:spPr>
      </p:pic>
      <p:pic>
        <p:nvPicPr>
          <p:cNvPr id="13" name="Picture 12" descr="An image of the new able dialog box.">
            <a:extLst>
              <a:ext uri="{FF2B5EF4-FFF2-40B4-BE49-F238E27FC236}">
                <a16:creationId xmlns:a16="http://schemas.microsoft.com/office/drawing/2014/main" id="{CCD45A2F-4D24-4059-8092-117534F88289}"/>
              </a:ext>
            </a:extLst>
          </p:cNvPr>
          <p:cNvPicPr>
            <a:picLocks noChangeAspect="1"/>
          </p:cNvPicPr>
          <p:nvPr/>
        </p:nvPicPr>
        <p:blipFill>
          <a:blip r:embed="rId4"/>
          <a:stretch>
            <a:fillRect/>
          </a:stretch>
        </p:blipFill>
        <p:spPr>
          <a:xfrm>
            <a:off x="4792504" y="3192303"/>
            <a:ext cx="3633531" cy="2402032"/>
          </a:xfrm>
          <a:prstGeom prst="rect">
            <a:avLst/>
          </a:prstGeom>
        </p:spPr>
      </p:pic>
      <p:pic>
        <p:nvPicPr>
          <p:cNvPr id="14" name="Picture 13" descr="An Image of Create tab on the ribbon with the Query wizard and Query design boxes emphasized. ">
            <a:extLst>
              <a:ext uri="{FF2B5EF4-FFF2-40B4-BE49-F238E27FC236}">
                <a16:creationId xmlns:a16="http://schemas.microsoft.com/office/drawing/2014/main" id="{1AB8DDED-DBC3-4B6A-950F-62D6A7D95DA9}"/>
              </a:ext>
            </a:extLst>
          </p:cNvPr>
          <p:cNvPicPr>
            <a:picLocks noChangeAspect="1"/>
          </p:cNvPicPr>
          <p:nvPr/>
        </p:nvPicPr>
        <p:blipFill>
          <a:blip r:embed="rId5"/>
          <a:stretch>
            <a:fillRect/>
          </a:stretch>
        </p:blipFill>
        <p:spPr>
          <a:xfrm>
            <a:off x="470018" y="5632435"/>
            <a:ext cx="8229599" cy="914479"/>
          </a:xfrm>
          <a:prstGeom prst="rect">
            <a:avLst/>
          </a:prstGeom>
        </p:spPr>
      </p:pic>
    </p:spTree>
    <p:extLst>
      <p:ext uri="{BB962C8B-B14F-4D97-AF65-F5344CB8AC3E}">
        <p14:creationId xmlns:p14="http://schemas.microsoft.com/office/powerpoint/2010/main" val="21283949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Query Wizard</a:t>
            </a:r>
          </a:p>
        </p:txBody>
      </p:sp>
      <p:sp>
        <p:nvSpPr>
          <p:cNvPr id="3" name="Content Placeholder 2"/>
          <p:cNvSpPr>
            <a:spLocks noGrp="1"/>
          </p:cNvSpPr>
          <p:nvPr>
            <p:ph idx="1"/>
          </p:nvPr>
        </p:nvSpPr>
        <p:spPr/>
        <p:txBody>
          <a:bodyPr/>
          <a:lstStyle/>
          <a:p>
            <a:r>
              <a:rPr lang="en-US" dirty="0"/>
              <a:t>Can be used to create a select query</a:t>
            </a:r>
          </a:p>
          <a:p>
            <a:r>
              <a:rPr lang="en-US" dirty="0"/>
              <a:t>Is a sequence of dialog boxes to guide a user through the query design process</a:t>
            </a:r>
          </a:p>
        </p:txBody>
      </p:sp>
      <p:pic>
        <p:nvPicPr>
          <p:cNvPr id="10" name="Picture 9" descr="An image of the New Query dialog box. ">
            <a:extLst>
              <a:ext uri="{FF2B5EF4-FFF2-40B4-BE49-F238E27FC236}">
                <a16:creationId xmlns:a16="http://schemas.microsoft.com/office/drawing/2014/main" id="{B3A1F376-E06C-4D9D-9154-D755734E41A3}"/>
              </a:ext>
            </a:extLst>
          </p:cNvPr>
          <p:cNvPicPr>
            <a:picLocks noChangeAspect="1"/>
          </p:cNvPicPr>
          <p:nvPr/>
        </p:nvPicPr>
        <p:blipFill>
          <a:blip r:embed="rId3"/>
          <a:stretch>
            <a:fillRect/>
          </a:stretch>
        </p:blipFill>
        <p:spPr>
          <a:xfrm>
            <a:off x="444383" y="4458812"/>
            <a:ext cx="2639797" cy="2078916"/>
          </a:xfrm>
          <a:prstGeom prst="rect">
            <a:avLst/>
          </a:prstGeom>
        </p:spPr>
      </p:pic>
      <p:pic>
        <p:nvPicPr>
          <p:cNvPr id="11" name="Picture 10" descr="An image of the Simple Query Wizard dialog box. ">
            <a:extLst>
              <a:ext uri="{FF2B5EF4-FFF2-40B4-BE49-F238E27FC236}">
                <a16:creationId xmlns:a16="http://schemas.microsoft.com/office/drawing/2014/main" id="{DDC03A38-45E0-4DAD-9CF2-43112E99147A}"/>
              </a:ext>
            </a:extLst>
          </p:cNvPr>
          <p:cNvPicPr>
            <a:picLocks noChangeAspect="1"/>
          </p:cNvPicPr>
          <p:nvPr/>
        </p:nvPicPr>
        <p:blipFill>
          <a:blip r:embed="rId4"/>
          <a:stretch>
            <a:fillRect/>
          </a:stretch>
        </p:blipFill>
        <p:spPr>
          <a:xfrm>
            <a:off x="3343204" y="4434426"/>
            <a:ext cx="2658086" cy="2103302"/>
          </a:xfrm>
          <a:prstGeom prst="rect">
            <a:avLst/>
          </a:prstGeom>
        </p:spPr>
      </p:pic>
      <p:pic>
        <p:nvPicPr>
          <p:cNvPr id="12" name="Picture 11" descr="An image of the Simple Query Wizard dialog box. ">
            <a:extLst>
              <a:ext uri="{FF2B5EF4-FFF2-40B4-BE49-F238E27FC236}">
                <a16:creationId xmlns:a16="http://schemas.microsoft.com/office/drawing/2014/main" id="{E1357DB6-BC3C-4AA6-9E7F-C453BC9636E2}"/>
              </a:ext>
            </a:extLst>
          </p:cNvPr>
          <p:cNvPicPr>
            <a:picLocks noChangeAspect="1"/>
          </p:cNvPicPr>
          <p:nvPr/>
        </p:nvPicPr>
        <p:blipFill>
          <a:blip r:embed="rId5"/>
          <a:stretch>
            <a:fillRect/>
          </a:stretch>
        </p:blipFill>
        <p:spPr>
          <a:xfrm>
            <a:off x="6222486" y="4434426"/>
            <a:ext cx="2651990" cy="2091109"/>
          </a:xfrm>
          <a:prstGeom prst="rect">
            <a:avLst/>
          </a:prstGeom>
        </p:spPr>
      </p:pic>
    </p:spTree>
    <p:extLst>
      <p:ext uri="{BB962C8B-B14F-4D97-AF65-F5344CB8AC3E}">
        <p14:creationId xmlns:p14="http://schemas.microsoft.com/office/powerpoint/2010/main" val="3401362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Query Design View</a:t>
            </a:r>
          </a:p>
        </p:txBody>
      </p:sp>
      <p:sp>
        <p:nvSpPr>
          <p:cNvPr id="3" name="Content Placeholder 2"/>
          <p:cNvSpPr>
            <a:spLocks noGrp="1"/>
          </p:cNvSpPr>
          <p:nvPr>
            <p:ph idx="1"/>
          </p:nvPr>
        </p:nvSpPr>
        <p:spPr/>
        <p:txBody>
          <a:bodyPr/>
          <a:lstStyle/>
          <a:p>
            <a:r>
              <a:rPr lang="en-US" dirty="0"/>
              <a:t>Contains:</a:t>
            </a:r>
          </a:p>
          <a:p>
            <a:pPr lvl="1"/>
            <a:r>
              <a:rPr lang="en-US" dirty="0"/>
              <a:t>the </a:t>
            </a:r>
            <a:r>
              <a:rPr lang="en-US" dirty="0">
                <a:solidFill>
                  <a:srgbClr val="CC4000"/>
                </a:solidFill>
              </a:rPr>
              <a:t>Query Tools Design </a:t>
            </a:r>
            <a:r>
              <a:rPr lang="en-US" dirty="0"/>
              <a:t>tab</a:t>
            </a:r>
          </a:p>
          <a:p>
            <a:pPr lvl="1">
              <a:buClr>
                <a:schemeClr val="tx1"/>
              </a:buClr>
            </a:pPr>
            <a:r>
              <a:rPr lang="en-US" dirty="0">
                <a:solidFill>
                  <a:srgbClr val="217346"/>
                </a:solidFill>
              </a:rPr>
              <a:t>table field lists</a:t>
            </a:r>
          </a:p>
          <a:p>
            <a:pPr lvl="1">
              <a:buClr>
                <a:schemeClr val="tx1"/>
              </a:buClr>
            </a:pPr>
            <a:r>
              <a:rPr lang="en-US" dirty="0">
                <a:solidFill>
                  <a:srgbClr val="4C2C92"/>
                </a:solidFill>
              </a:rPr>
              <a:t>Query Design </a:t>
            </a:r>
            <a:r>
              <a:rPr lang="en-US" dirty="0"/>
              <a:t>grid</a:t>
            </a:r>
          </a:p>
          <a:p>
            <a:r>
              <a:rPr lang="en-US" dirty="0"/>
              <a:t>Allows a user to:</a:t>
            </a:r>
          </a:p>
          <a:p>
            <a:pPr lvl="1">
              <a:buClr>
                <a:schemeClr val="tx1"/>
              </a:buClr>
            </a:pPr>
            <a:r>
              <a:rPr lang="en-US" dirty="0"/>
              <a:t>choose the </a:t>
            </a:r>
            <a:r>
              <a:rPr lang="en-US" dirty="0">
                <a:solidFill>
                  <a:srgbClr val="217346"/>
                </a:solidFill>
              </a:rPr>
              <a:t>fields </a:t>
            </a:r>
            <a:br>
              <a:rPr lang="en-US" dirty="0"/>
            </a:br>
            <a:r>
              <a:rPr lang="en-US" dirty="0"/>
              <a:t>which appear in a </a:t>
            </a:r>
            <a:br>
              <a:rPr lang="en-US" dirty="0"/>
            </a:br>
            <a:r>
              <a:rPr lang="en-US" dirty="0"/>
              <a:t>query</a:t>
            </a:r>
          </a:p>
          <a:p>
            <a:pPr lvl="1"/>
            <a:r>
              <a:rPr lang="en-US" dirty="0"/>
              <a:t>select the </a:t>
            </a:r>
            <a:r>
              <a:rPr lang="en-US" dirty="0">
                <a:solidFill>
                  <a:srgbClr val="4C2C92"/>
                </a:solidFill>
              </a:rPr>
              <a:t>sort order</a:t>
            </a:r>
          </a:p>
          <a:p>
            <a:pPr lvl="1"/>
            <a:r>
              <a:rPr lang="en-US" dirty="0"/>
              <a:t>set </a:t>
            </a:r>
            <a:r>
              <a:rPr lang="en-US" dirty="0">
                <a:solidFill>
                  <a:srgbClr val="4C2C92"/>
                </a:solidFill>
              </a:rPr>
              <a:t>criteria</a:t>
            </a:r>
          </a:p>
        </p:txBody>
      </p:sp>
      <p:pic>
        <p:nvPicPr>
          <p:cNvPr id="9" name="Picture 8" descr="An image of the Query Design view with the Query Tools Design tab, Query Design Grid and Fields emphasized. ">
            <a:extLst>
              <a:ext uri="{FF2B5EF4-FFF2-40B4-BE49-F238E27FC236}">
                <a16:creationId xmlns:a16="http://schemas.microsoft.com/office/drawing/2014/main" id="{ECDF3E33-74AC-40A9-8F68-4A8981D22421}"/>
              </a:ext>
            </a:extLst>
          </p:cNvPr>
          <p:cNvPicPr>
            <a:picLocks noChangeAspect="1"/>
          </p:cNvPicPr>
          <p:nvPr/>
        </p:nvPicPr>
        <p:blipFill>
          <a:blip r:embed="rId3"/>
          <a:stretch>
            <a:fillRect/>
          </a:stretch>
        </p:blipFill>
        <p:spPr>
          <a:xfrm>
            <a:off x="4651522" y="2456470"/>
            <a:ext cx="4048095" cy="3566469"/>
          </a:xfrm>
          <a:prstGeom prst="rect">
            <a:avLst/>
          </a:prstGeom>
        </p:spPr>
      </p:pic>
    </p:spTree>
    <p:extLst>
      <p:ext uri="{BB962C8B-B14F-4D97-AF65-F5344CB8AC3E}">
        <p14:creationId xmlns:p14="http://schemas.microsoft.com/office/powerpoint/2010/main" val="20552660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 Queries</a:t>
            </a:r>
          </a:p>
        </p:txBody>
      </p:sp>
      <p:sp>
        <p:nvSpPr>
          <p:cNvPr id="3" name="Content Placeholder 2"/>
          <p:cNvSpPr>
            <a:spLocks noGrp="1"/>
          </p:cNvSpPr>
          <p:nvPr>
            <p:ph idx="1"/>
          </p:nvPr>
        </p:nvSpPr>
        <p:spPr/>
        <p:txBody>
          <a:bodyPr/>
          <a:lstStyle/>
          <a:p>
            <a:r>
              <a:rPr lang="en-US" sz="3000" dirty="0"/>
              <a:t>Are some of the most common types of queries created</a:t>
            </a:r>
          </a:p>
          <a:p>
            <a:r>
              <a:rPr lang="en-US" sz="3000" dirty="0"/>
              <a:t>Sort and filter data in a table or other query to develop a record set based on specified criteria</a:t>
            </a:r>
          </a:p>
          <a:p>
            <a:pPr lvl="1"/>
            <a:r>
              <a:rPr lang="en-US" sz="2600" dirty="0"/>
              <a:t>for example, a select query could be run on a table containing all of an employee’s contact information to create a record set which only includes the employee's name and phone number</a:t>
            </a:r>
          </a:p>
          <a:p>
            <a:r>
              <a:rPr lang="en-US" sz="3000" dirty="0"/>
              <a:t>Can be created by using:</a:t>
            </a:r>
          </a:p>
          <a:p>
            <a:pPr lvl="1"/>
            <a:r>
              <a:rPr lang="en-US" sz="2600" dirty="0"/>
              <a:t>the Simple Query Wizard</a:t>
            </a:r>
          </a:p>
          <a:p>
            <a:pPr lvl="1"/>
            <a:r>
              <a:rPr lang="en-US" sz="2600" dirty="0"/>
              <a:t>Query Design view</a:t>
            </a:r>
          </a:p>
        </p:txBody>
      </p:sp>
    </p:spTree>
    <p:extLst>
      <p:ext uri="{BB962C8B-B14F-4D97-AF65-F5344CB8AC3E}">
        <p14:creationId xmlns:p14="http://schemas.microsoft.com/office/powerpoint/2010/main" val="19222066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Query Wizard</a:t>
            </a:r>
          </a:p>
        </p:txBody>
      </p:sp>
      <p:sp>
        <p:nvSpPr>
          <p:cNvPr id="3" name="Content Placeholder 2"/>
          <p:cNvSpPr>
            <a:spLocks noGrp="1"/>
          </p:cNvSpPr>
          <p:nvPr>
            <p:ph idx="1"/>
          </p:nvPr>
        </p:nvSpPr>
        <p:spPr/>
        <p:txBody>
          <a:bodyPr/>
          <a:lstStyle/>
          <a:p>
            <a:r>
              <a:rPr lang="en-US" dirty="0"/>
              <a:t>Can be used to create a select query by: </a:t>
            </a:r>
          </a:p>
          <a:p>
            <a:pPr lvl="1"/>
            <a:r>
              <a:rPr lang="en-US" dirty="0"/>
              <a:t>clicking the </a:t>
            </a:r>
            <a:r>
              <a:rPr lang="en-US" dirty="0">
                <a:solidFill>
                  <a:srgbClr val="217346"/>
                </a:solidFill>
              </a:rPr>
              <a:t>Query Wizard icon </a:t>
            </a:r>
            <a:r>
              <a:rPr lang="en-US" dirty="0"/>
              <a:t>in the Queries group of the Create tab</a:t>
            </a:r>
          </a:p>
          <a:p>
            <a:pPr lvl="1"/>
            <a:r>
              <a:rPr lang="en-US" dirty="0"/>
              <a:t>selecting </a:t>
            </a:r>
            <a:r>
              <a:rPr lang="en-US" dirty="0">
                <a:solidFill>
                  <a:srgbClr val="CC4000"/>
                </a:solidFill>
              </a:rPr>
              <a:t>Simple Query Wizard </a:t>
            </a:r>
            <a:r>
              <a:rPr lang="en-US" dirty="0"/>
              <a:t>in the New Query dialog box</a:t>
            </a:r>
          </a:p>
          <a:p>
            <a:pPr lvl="1"/>
            <a:r>
              <a:rPr lang="en-US" dirty="0"/>
              <a:t>clicking </a:t>
            </a:r>
            <a:r>
              <a:rPr lang="en-US" dirty="0">
                <a:solidFill>
                  <a:srgbClr val="4C2C92"/>
                </a:solidFill>
              </a:rPr>
              <a:t>OK</a:t>
            </a:r>
          </a:p>
        </p:txBody>
      </p:sp>
      <p:pic>
        <p:nvPicPr>
          <p:cNvPr id="14" name="Picture 13" descr="An image of the create tab with the Query Wizard box emphasized. ">
            <a:extLst>
              <a:ext uri="{FF2B5EF4-FFF2-40B4-BE49-F238E27FC236}">
                <a16:creationId xmlns:a16="http://schemas.microsoft.com/office/drawing/2014/main" id="{5030116F-D53C-4D71-8483-C6A9EFB045D2}"/>
              </a:ext>
            </a:extLst>
          </p:cNvPr>
          <p:cNvPicPr>
            <a:picLocks noChangeAspect="1"/>
          </p:cNvPicPr>
          <p:nvPr/>
        </p:nvPicPr>
        <p:blipFill>
          <a:blip r:embed="rId3"/>
          <a:stretch>
            <a:fillRect/>
          </a:stretch>
        </p:blipFill>
        <p:spPr>
          <a:xfrm>
            <a:off x="1206426" y="4868028"/>
            <a:ext cx="3011685" cy="1115665"/>
          </a:xfrm>
          <a:prstGeom prst="rect">
            <a:avLst/>
          </a:prstGeom>
        </p:spPr>
      </p:pic>
      <p:pic>
        <p:nvPicPr>
          <p:cNvPr id="13" name="Picture 12" descr="an image of the New Query dialog box with the Sample Query Wizard and OK options emphasized. ">
            <a:extLst>
              <a:ext uri="{FF2B5EF4-FFF2-40B4-BE49-F238E27FC236}">
                <a16:creationId xmlns:a16="http://schemas.microsoft.com/office/drawing/2014/main" id="{33581630-AA67-467A-9610-5BA485311683}"/>
              </a:ext>
            </a:extLst>
          </p:cNvPr>
          <p:cNvPicPr>
            <a:picLocks noChangeAspect="1"/>
          </p:cNvPicPr>
          <p:nvPr/>
        </p:nvPicPr>
        <p:blipFill>
          <a:blip r:embed="rId4"/>
          <a:stretch>
            <a:fillRect/>
          </a:stretch>
        </p:blipFill>
        <p:spPr>
          <a:xfrm>
            <a:off x="4965214" y="3642626"/>
            <a:ext cx="2987299" cy="2341067"/>
          </a:xfrm>
          <a:prstGeom prst="rect">
            <a:avLst/>
          </a:prstGeom>
        </p:spPr>
      </p:pic>
    </p:spTree>
    <p:extLst>
      <p:ext uri="{BB962C8B-B14F-4D97-AF65-F5344CB8AC3E}">
        <p14:creationId xmlns:p14="http://schemas.microsoft.com/office/powerpoint/2010/main" val="31367755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Query Wizard</a:t>
            </a:r>
          </a:p>
        </p:txBody>
      </p:sp>
      <p:sp>
        <p:nvSpPr>
          <p:cNvPr id="3" name="Content Placeholder 2"/>
          <p:cNvSpPr>
            <a:spLocks noGrp="1"/>
          </p:cNvSpPr>
          <p:nvPr>
            <p:ph idx="1"/>
          </p:nvPr>
        </p:nvSpPr>
        <p:spPr/>
        <p:txBody>
          <a:bodyPr/>
          <a:lstStyle/>
          <a:p>
            <a:r>
              <a:rPr lang="en-US" dirty="0"/>
              <a:t>Can be run by: </a:t>
            </a:r>
          </a:p>
          <a:p>
            <a:pPr lvl="1"/>
            <a:r>
              <a:rPr lang="en-US" sz="2600" dirty="0"/>
              <a:t>selecting the </a:t>
            </a:r>
            <a:r>
              <a:rPr lang="en-US" sz="2600" dirty="0">
                <a:solidFill>
                  <a:srgbClr val="217346"/>
                </a:solidFill>
              </a:rPr>
              <a:t>fields wanted </a:t>
            </a:r>
            <a:r>
              <a:rPr lang="en-US" sz="2600" dirty="0"/>
              <a:t>in the query from the tables and queries </a:t>
            </a:r>
          </a:p>
          <a:p>
            <a:pPr lvl="1"/>
            <a:r>
              <a:rPr lang="en-US" sz="2600" dirty="0"/>
              <a:t>clicking </a:t>
            </a:r>
            <a:r>
              <a:rPr lang="en-US" sz="2600" dirty="0">
                <a:solidFill>
                  <a:srgbClr val="CC4000"/>
                </a:solidFill>
              </a:rPr>
              <a:t>Next</a:t>
            </a:r>
          </a:p>
          <a:p>
            <a:pPr lvl="1"/>
            <a:r>
              <a:rPr lang="en-US" sz="2600" dirty="0"/>
              <a:t>naming the </a:t>
            </a:r>
            <a:r>
              <a:rPr lang="en-US" sz="2600" dirty="0">
                <a:solidFill>
                  <a:srgbClr val="4C2C92"/>
                </a:solidFill>
              </a:rPr>
              <a:t>query</a:t>
            </a:r>
          </a:p>
          <a:p>
            <a:pPr lvl="1"/>
            <a:r>
              <a:rPr lang="en-US" sz="2600" dirty="0"/>
              <a:t>selecting to </a:t>
            </a:r>
            <a:r>
              <a:rPr lang="en-US" sz="2600" dirty="0">
                <a:solidFill>
                  <a:srgbClr val="0071BC"/>
                </a:solidFill>
              </a:rPr>
              <a:t>view the query </a:t>
            </a:r>
            <a:r>
              <a:rPr lang="en-US" sz="2600" dirty="0"/>
              <a:t>or modify the design</a:t>
            </a:r>
          </a:p>
          <a:p>
            <a:pPr lvl="1"/>
            <a:r>
              <a:rPr lang="en-US" sz="2600" dirty="0"/>
              <a:t>clicking </a:t>
            </a:r>
            <a:r>
              <a:rPr lang="en-US" sz="2600" dirty="0">
                <a:solidFill>
                  <a:srgbClr val="E61062"/>
                </a:solidFill>
              </a:rPr>
              <a:t>Finish</a:t>
            </a:r>
          </a:p>
        </p:txBody>
      </p:sp>
      <p:pic>
        <p:nvPicPr>
          <p:cNvPr id="6" name="Picture 5" descr="An image of the Sample query Dialog boxes with the Next, Query name, Query view and finish options emphasized. ">
            <a:extLst>
              <a:ext uri="{FF2B5EF4-FFF2-40B4-BE49-F238E27FC236}">
                <a16:creationId xmlns:a16="http://schemas.microsoft.com/office/drawing/2014/main" id="{2B5A09D9-E772-4EF9-90D7-FF6030C35952}"/>
              </a:ext>
            </a:extLst>
          </p:cNvPr>
          <p:cNvPicPr>
            <a:picLocks noChangeAspect="1"/>
          </p:cNvPicPr>
          <p:nvPr/>
        </p:nvPicPr>
        <p:blipFill>
          <a:blip r:embed="rId3"/>
          <a:stretch>
            <a:fillRect/>
          </a:stretch>
        </p:blipFill>
        <p:spPr>
          <a:xfrm>
            <a:off x="1341068" y="4175554"/>
            <a:ext cx="6273328" cy="2371550"/>
          </a:xfrm>
          <a:prstGeom prst="rect">
            <a:avLst/>
          </a:prstGeom>
        </p:spPr>
      </p:pic>
    </p:spTree>
    <p:extLst>
      <p:ext uri="{BB962C8B-B14F-4D97-AF65-F5344CB8AC3E}">
        <p14:creationId xmlns:p14="http://schemas.microsoft.com/office/powerpoint/2010/main" val="24478414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Query Design View</a:t>
            </a:r>
          </a:p>
        </p:txBody>
      </p:sp>
      <p:sp>
        <p:nvSpPr>
          <p:cNvPr id="3" name="Content Placeholder 2"/>
          <p:cNvSpPr>
            <a:spLocks noGrp="1"/>
          </p:cNvSpPr>
          <p:nvPr>
            <p:ph idx="1"/>
          </p:nvPr>
        </p:nvSpPr>
        <p:spPr/>
        <p:txBody>
          <a:bodyPr/>
          <a:lstStyle/>
          <a:p>
            <a:r>
              <a:rPr lang="en-US" dirty="0"/>
              <a:t>Can be used to create a select query by:</a:t>
            </a:r>
          </a:p>
          <a:p>
            <a:pPr lvl="1"/>
            <a:r>
              <a:rPr lang="en-US" dirty="0"/>
              <a:t>clicking the </a:t>
            </a:r>
            <a:r>
              <a:rPr lang="en-US" dirty="0">
                <a:solidFill>
                  <a:srgbClr val="217346"/>
                </a:solidFill>
              </a:rPr>
              <a:t>Query Design icon </a:t>
            </a:r>
            <a:r>
              <a:rPr lang="en-US" dirty="0"/>
              <a:t>in the Queries group of the Create tab</a:t>
            </a:r>
          </a:p>
          <a:p>
            <a:pPr lvl="1"/>
            <a:r>
              <a:rPr lang="en-US" dirty="0"/>
              <a:t>selecting the </a:t>
            </a:r>
            <a:r>
              <a:rPr lang="en-US" dirty="0">
                <a:solidFill>
                  <a:srgbClr val="4C2C92"/>
                </a:solidFill>
              </a:rPr>
              <a:t>tables</a:t>
            </a:r>
            <a:r>
              <a:rPr lang="en-US" dirty="0"/>
              <a:t> which contain the fields to add to the Query</a:t>
            </a:r>
            <a:br>
              <a:rPr lang="en-US" dirty="0"/>
            </a:br>
            <a:r>
              <a:rPr lang="en-US" dirty="0"/>
              <a:t>Design grid in the</a:t>
            </a:r>
            <a:br>
              <a:rPr lang="en-US" dirty="0"/>
            </a:br>
            <a:r>
              <a:rPr lang="en-US" dirty="0"/>
              <a:t>Show Table</a:t>
            </a:r>
            <a:br>
              <a:rPr lang="en-US" dirty="0"/>
            </a:br>
            <a:r>
              <a:rPr lang="en-US" dirty="0"/>
              <a:t>dialog box </a:t>
            </a:r>
          </a:p>
        </p:txBody>
      </p:sp>
      <p:pic>
        <p:nvPicPr>
          <p:cNvPr id="13" name="Picture 12" descr="An image of the create tab with the Query Wizard box emphasized.">
            <a:extLst>
              <a:ext uri="{FF2B5EF4-FFF2-40B4-BE49-F238E27FC236}">
                <a16:creationId xmlns:a16="http://schemas.microsoft.com/office/drawing/2014/main" id="{6C13ACD1-7957-4D76-AA70-96C07BC8E00C}"/>
              </a:ext>
            </a:extLst>
          </p:cNvPr>
          <p:cNvPicPr>
            <a:picLocks noChangeAspect="1"/>
          </p:cNvPicPr>
          <p:nvPr/>
        </p:nvPicPr>
        <p:blipFill>
          <a:blip r:embed="rId3"/>
          <a:stretch>
            <a:fillRect/>
          </a:stretch>
        </p:blipFill>
        <p:spPr>
          <a:xfrm>
            <a:off x="663808" y="5272846"/>
            <a:ext cx="3005588" cy="1115665"/>
          </a:xfrm>
          <a:prstGeom prst="rect">
            <a:avLst/>
          </a:prstGeom>
        </p:spPr>
      </p:pic>
      <p:pic>
        <p:nvPicPr>
          <p:cNvPr id="12" name="Picture 11" descr="an image of the New table dialog box. ">
            <a:extLst>
              <a:ext uri="{FF2B5EF4-FFF2-40B4-BE49-F238E27FC236}">
                <a16:creationId xmlns:a16="http://schemas.microsoft.com/office/drawing/2014/main" id="{1E5B328F-4C9F-4529-AD3C-F93FF51F745E}"/>
              </a:ext>
            </a:extLst>
          </p:cNvPr>
          <p:cNvPicPr>
            <a:picLocks noChangeAspect="1"/>
          </p:cNvPicPr>
          <p:nvPr/>
        </p:nvPicPr>
        <p:blipFill>
          <a:blip r:embed="rId4"/>
          <a:stretch>
            <a:fillRect/>
          </a:stretch>
        </p:blipFill>
        <p:spPr>
          <a:xfrm>
            <a:off x="4148936" y="3232332"/>
            <a:ext cx="4724809" cy="3097036"/>
          </a:xfrm>
          <a:prstGeom prst="rect">
            <a:avLst/>
          </a:prstGeom>
        </p:spPr>
      </p:pic>
    </p:spTree>
    <p:extLst>
      <p:ext uri="{BB962C8B-B14F-4D97-AF65-F5344CB8AC3E}">
        <p14:creationId xmlns:p14="http://schemas.microsoft.com/office/powerpoint/2010/main" val="37511685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Query Design View</a:t>
            </a:r>
          </a:p>
        </p:txBody>
      </p:sp>
      <p:sp>
        <p:nvSpPr>
          <p:cNvPr id="3" name="Content Placeholder 2"/>
          <p:cNvSpPr>
            <a:spLocks noGrp="1"/>
          </p:cNvSpPr>
          <p:nvPr>
            <p:ph idx="1"/>
          </p:nvPr>
        </p:nvSpPr>
        <p:spPr/>
        <p:txBody>
          <a:bodyPr/>
          <a:lstStyle/>
          <a:p>
            <a:r>
              <a:rPr lang="en-US" dirty="0"/>
              <a:t>Can be used to create a select query by:</a:t>
            </a:r>
          </a:p>
          <a:p>
            <a:pPr lvl="1"/>
            <a:r>
              <a:rPr lang="en-US" sz="2600" dirty="0"/>
              <a:t>selecting the </a:t>
            </a:r>
            <a:r>
              <a:rPr lang="en-US" sz="2600" dirty="0">
                <a:solidFill>
                  <a:srgbClr val="217346"/>
                </a:solidFill>
              </a:rPr>
              <a:t>fields </a:t>
            </a:r>
            <a:r>
              <a:rPr lang="en-US" sz="2600" dirty="0"/>
              <a:t>wanted in the query and placing them in the Query Design grid</a:t>
            </a:r>
          </a:p>
          <a:p>
            <a:pPr lvl="1"/>
            <a:r>
              <a:rPr lang="en-US" sz="2600" dirty="0"/>
              <a:t>entering</a:t>
            </a:r>
            <a:r>
              <a:rPr lang="en-US" sz="2600" dirty="0">
                <a:solidFill>
                  <a:srgbClr val="4C2C92"/>
                </a:solidFill>
              </a:rPr>
              <a:t> criteria </a:t>
            </a:r>
            <a:r>
              <a:rPr lang="en-US" sz="2600" dirty="0"/>
              <a:t>for the </a:t>
            </a:r>
            <a:br>
              <a:rPr lang="en-US" sz="2600" dirty="0"/>
            </a:br>
            <a:r>
              <a:rPr lang="en-US" sz="2600" dirty="0"/>
              <a:t>query to use in the </a:t>
            </a:r>
            <a:br>
              <a:rPr lang="en-US" sz="2600" dirty="0"/>
            </a:br>
            <a:r>
              <a:rPr lang="en-US" sz="2600" dirty="0"/>
              <a:t>Query Design grid</a:t>
            </a:r>
          </a:p>
          <a:p>
            <a:pPr lvl="1"/>
            <a:r>
              <a:rPr lang="en-US" sz="2600" dirty="0"/>
              <a:t>clicking </a:t>
            </a:r>
            <a:r>
              <a:rPr lang="en-US" sz="2600" dirty="0">
                <a:solidFill>
                  <a:srgbClr val="CC4000"/>
                </a:solidFill>
              </a:rPr>
              <a:t>Run </a:t>
            </a:r>
            <a:r>
              <a:rPr lang="en-US" sz="2600" dirty="0"/>
              <a:t>in the </a:t>
            </a:r>
            <a:br>
              <a:rPr lang="en-US" sz="2600" dirty="0"/>
            </a:br>
            <a:r>
              <a:rPr lang="en-US" sz="2600" dirty="0"/>
              <a:t>Results group of the </a:t>
            </a:r>
            <a:br>
              <a:rPr lang="en-US" sz="2600" dirty="0"/>
            </a:br>
            <a:r>
              <a:rPr lang="en-US" sz="2600" dirty="0"/>
              <a:t>Query Tools Design</a:t>
            </a:r>
            <a:br>
              <a:rPr lang="en-US" sz="2600" dirty="0"/>
            </a:br>
            <a:r>
              <a:rPr lang="en-US" sz="2600" dirty="0"/>
              <a:t>tab to run the query </a:t>
            </a:r>
          </a:p>
        </p:txBody>
      </p:sp>
      <p:sp>
        <p:nvSpPr>
          <p:cNvPr id="14" name="TextBox 13"/>
          <p:cNvSpPr txBox="1"/>
          <p:nvPr/>
        </p:nvSpPr>
        <p:spPr>
          <a:xfrm>
            <a:off x="255182" y="5598359"/>
            <a:ext cx="8633638" cy="923330"/>
          </a:xfrm>
          <a:prstGeom prst="rect">
            <a:avLst/>
          </a:prstGeom>
          <a:solidFill>
            <a:schemeClr val="bg1"/>
          </a:solidFill>
          <a:ln w="28575">
            <a:solidFill>
              <a:srgbClr val="922B35"/>
            </a:solidFill>
          </a:ln>
        </p:spPr>
        <p:txBody>
          <a:bodyPr wrap="square" rtlCol="0">
            <a:spAutoFit/>
          </a:bodyPr>
          <a:lstStyle/>
          <a:p>
            <a:pPr algn="ctr"/>
            <a:r>
              <a:rPr lang="en-US" dirty="0">
                <a:latin typeface="Arial" panose="020B0604020202020204" pitchFamily="34" charset="0"/>
                <a:cs typeface="Arial" panose="020B0604020202020204" pitchFamily="34" charset="0"/>
              </a:rPr>
              <a:t>A field can be added to the design grid by double-clicking it in the table’s field list, dragging it to the grid or choosing it from the field drop down menu in the grid. The order in which fields are added is the order they will appear in the query.</a:t>
            </a:r>
          </a:p>
        </p:txBody>
      </p:sp>
      <p:pic>
        <p:nvPicPr>
          <p:cNvPr id="5" name="Picture 4" descr="An image of the Query Design view with the Run box, Criteria and Query design Grid emphasized. ">
            <a:extLst>
              <a:ext uri="{FF2B5EF4-FFF2-40B4-BE49-F238E27FC236}">
                <a16:creationId xmlns:a16="http://schemas.microsoft.com/office/drawing/2014/main" id="{16B3DF6A-BF87-453F-B19E-4A6F4948E91D}"/>
              </a:ext>
            </a:extLst>
          </p:cNvPr>
          <p:cNvPicPr>
            <a:picLocks noChangeAspect="1"/>
          </p:cNvPicPr>
          <p:nvPr/>
        </p:nvPicPr>
        <p:blipFill>
          <a:blip r:embed="rId3"/>
          <a:stretch>
            <a:fillRect/>
          </a:stretch>
        </p:blipFill>
        <p:spPr>
          <a:xfrm>
            <a:off x="4881941" y="2624343"/>
            <a:ext cx="3792041" cy="2840982"/>
          </a:xfrm>
          <a:prstGeom prst="rect">
            <a:avLst/>
          </a:prstGeom>
        </p:spPr>
      </p:pic>
    </p:spTree>
    <p:extLst>
      <p:ext uri="{BB962C8B-B14F-4D97-AF65-F5344CB8AC3E}">
        <p14:creationId xmlns:p14="http://schemas.microsoft.com/office/powerpoint/2010/main" val="12090710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Queries</a:t>
            </a:r>
          </a:p>
        </p:txBody>
      </p:sp>
      <p:sp>
        <p:nvSpPr>
          <p:cNvPr id="3" name="Content Placeholder 2"/>
          <p:cNvSpPr>
            <a:spLocks noGrp="1"/>
          </p:cNvSpPr>
          <p:nvPr>
            <p:ph idx="1"/>
          </p:nvPr>
        </p:nvSpPr>
        <p:spPr/>
        <p:txBody>
          <a:bodyPr/>
          <a:lstStyle/>
          <a:p>
            <a:r>
              <a:rPr lang="en-US" dirty="0"/>
              <a:t>Can be saved after they are run by:</a:t>
            </a:r>
          </a:p>
          <a:p>
            <a:pPr lvl="1"/>
            <a:r>
              <a:rPr lang="en-US" sz="2600" dirty="0"/>
              <a:t>right-clicking on the object tab when the query is open</a:t>
            </a:r>
          </a:p>
          <a:p>
            <a:pPr lvl="1"/>
            <a:r>
              <a:rPr lang="en-US" sz="2600" dirty="0"/>
              <a:t>selecting </a:t>
            </a:r>
            <a:r>
              <a:rPr lang="en-US" sz="2600" dirty="0">
                <a:solidFill>
                  <a:srgbClr val="CC4000"/>
                </a:solidFill>
              </a:rPr>
              <a:t>save </a:t>
            </a:r>
            <a:r>
              <a:rPr lang="en-US" sz="2600" dirty="0"/>
              <a:t>from the menu</a:t>
            </a:r>
          </a:p>
          <a:p>
            <a:r>
              <a:rPr lang="en-US" dirty="0"/>
              <a:t>Can also be saved by clicking the </a:t>
            </a:r>
            <a:r>
              <a:rPr lang="en-US" dirty="0">
                <a:solidFill>
                  <a:srgbClr val="217346"/>
                </a:solidFill>
              </a:rPr>
              <a:t>Save icon </a:t>
            </a:r>
            <a:r>
              <a:rPr lang="en-US" dirty="0"/>
              <a:t>on the Quick Access toolbar</a:t>
            </a:r>
          </a:p>
        </p:txBody>
      </p:sp>
      <p:pic>
        <p:nvPicPr>
          <p:cNvPr id="9" name="Picture 8" descr="An image of a query being saved with the Save option emphasized. ">
            <a:extLst>
              <a:ext uri="{FF2B5EF4-FFF2-40B4-BE49-F238E27FC236}">
                <a16:creationId xmlns:a16="http://schemas.microsoft.com/office/drawing/2014/main" id="{D9588732-AA10-4B3C-BCA6-353AF1B8DE09}"/>
              </a:ext>
            </a:extLst>
          </p:cNvPr>
          <p:cNvPicPr>
            <a:picLocks noChangeAspect="1"/>
          </p:cNvPicPr>
          <p:nvPr/>
        </p:nvPicPr>
        <p:blipFill>
          <a:blip r:embed="rId3"/>
          <a:stretch>
            <a:fillRect/>
          </a:stretch>
        </p:blipFill>
        <p:spPr>
          <a:xfrm>
            <a:off x="2429694" y="3978610"/>
            <a:ext cx="4310246" cy="2780017"/>
          </a:xfrm>
          <a:prstGeom prst="rect">
            <a:avLst/>
          </a:prstGeom>
        </p:spPr>
      </p:pic>
    </p:spTree>
    <p:extLst>
      <p:ext uri="{BB962C8B-B14F-4D97-AF65-F5344CB8AC3E}">
        <p14:creationId xmlns:p14="http://schemas.microsoft.com/office/powerpoint/2010/main" val="9565572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Queries</a:t>
            </a:r>
          </a:p>
        </p:txBody>
      </p:sp>
      <p:sp>
        <p:nvSpPr>
          <p:cNvPr id="3" name="Content Placeholder 2"/>
          <p:cNvSpPr>
            <a:spLocks noGrp="1"/>
          </p:cNvSpPr>
          <p:nvPr>
            <p:ph idx="1"/>
          </p:nvPr>
        </p:nvSpPr>
        <p:spPr/>
        <p:txBody>
          <a:bodyPr/>
          <a:lstStyle/>
          <a:p>
            <a:r>
              <a:rPr lang="en-US" dirty="0"/>
              <a:t>Can be printed by:</a:t>
            </a:r>
          </a:p>
          <a:p>
            <a:pPr lvl="1"/>
            <a:r>
              <a:rPr lang="en-US" sz="2600" dirty="0"/>
              <a:t>having the query open </a:t>
            </a:r>
          </a:p>
          <a:p>
            <a:pPr lvl="1"/>
            <a:r>
              <a:rPr lang="en-US" sz="2600" dirty="0"/>
              <a:t>clicking the file tab and in Backstage view choosing the </a:t>
            </a:r>
            <a:r>
              <a:rPr lang="en-US" sz="2600" dirty="0">
                <a:solidFill>
                  <a:srgbClr val="217346"/>
                </a:solidFill>
              </a:rPr>
              <a:t>Print</a:t>
            </a:r>
            <a:r>
              <a:rPr lang="en-US" sz="2600" dirty="0"/>
              <a:t> option</a:t>
            </a:r>
          </a:p>
          <a:p>
            <a:pPr lvl="1"/>
            <a:r>
              <a:rPr lang="en-US" sz="2600" dirty="0"/>
              <a:t>selecting an </a:t>
            </a:r>
            <a:r>
              <a:rPr lang="en-US" sz="2600" dirty="0">
                <a:solidFill>
                  <a:srgbClr val="CC4000"/>
                </a:solidFill>
              </a:rPr>
              <a:t>option </a:t>
            </a:r>
            <a:r>
              <a:rPr lang="en-US" sz="2600" dirty="0"/>
              <a:t>based on if the user is ready to print immediately or would like to check settings</a:t>
            </a:r>
          </a:p>
        </p:txBody>
      </p:sp>
      <p:pic>
        <p:nvPicPr>
          <p:cNvPr id="5" name="Picture 4" descr="An image of the Print backstage view with the print options emphasized.  ">
            <a:extLst>
              <a:ext uri="{FF2B5EF4-FFF2-40B4-BE49-F238E27FC236}">
                <a16:creationId xmlns:a16="http://schemas.microsoft.com/office/drawing/2014/main" id="{FB580E66-2D6D-4FCF-ACA7-C17CC24BB788}"/>
              </a:ext>
            </a:extLst>
          </p:cNvPr>
          <p:cNvPicPr>
            <a:picLocks noChangeAspect="1"/>
          </p:cNvPicPr>
          <p:nvPr/>
        </p:nvPicPr>
        <p:blipFill>
          <a:blip r:embed="rId3"/>
          <a:stretch>
            <a:fillRect/>
          </a:stretch>
        </p:blipFill>
        <p:spPr>
          <a:xfrm>
            <a:off x="2609186" y="3789512"/>
            <a:ext cx="4060288" cy="2914141"/>
          </a:xfrm>
          <a:prstGeom prst="rect">
            <a:avLst/>
          </a:prstGeom>
        </p:spPr>
      </p:pic>
    </p:spTree>
    <p:extLst>
      <p:ext uri="{BB962C8B-B14F-4D97-AF65-F5344CB8AC3E}">
        <p14:creationId xmlns:p14="http://schemas.microsoft.com/office/powerpoint/2010/main" val="19040245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Multi-Table Query</a:t>
            </a:r>
          </a:p>
        </p:txBody>
      </p:sp>
      <p:sp>
        <p:nvSpPr>
          <p:cNvPr id="3" name="Content Placeholder 2"/>
          <p:cNvSpPr>
            <a:spLocks noGrp="1"/>
          </p:cNvSpPr>
          <p:nvPr>
            <p:ph idx="1"/>
          </p:nvPr>
        </p:nvSpPr>
        <p:spPr/>
        <p:txBody>
          <a:bodyPr/>
          <a:lstStyle/>
          <a:p>
            <a:r>
              <a:rPr lang="en-US" dirty="0"/>
              <a:t>Is a query based on more than one table</a:t>
            </a:r>
          </a:p>
          <a:p>
            <a:pPr lvl="1"/>
            <a:r>
              <a:rPr lang="en-US" dirty="0"/>
              <a:t>meaning, fields from multiple tables are included in the query</a:t>
            </a:r>
          </a:p>
        </p:txBody>
      </p:sp>
      <p:pic>
        <p:nvPicPr>
          <p:cNvPr id="6" name="Picture 5" descr="An image of a Multi-Table Query ">
            <a:extLst>
              <a:ext uri="{FF2B5EF4-FFF2-40B4-BE49-F238E27FC236}">
                <a16:creationId xmlns:a16="http://schemas.microsoft.com/office/drawing/2014/main" id="{68944E43-06EB-4AC1-903F-44E1E99EE719}"/>
              </a:ext>
            </a:extLst>
          </p:cNvPr>
          <p:cNvPicPr>
            <a:picLocks noChangeAspect="1"/>
          </p:cNvPicPr>
          <p:nvPr/>
        </p:nvPicPr>
        <p:blipFill>
          <a:blip r:embed="rId3"/>
          <a:stretch>
            <a:fillRect/>
          </a:stretch>
        </p:blipFill>
        <p:spPr>
          <a:xfrm>
            <a:off x="2283090" y="2713760"/>
            <a:ext cx="4804064" cy="3542083"/>
          </a:xfrm>
          <a:prstGeom prst="rect">
            <a:avLst/>
          </a:prstGeom>
        </p:spPr>
      </p:pic>
    </p:spTree>
    <p:extLst>
      <p:ext uri="{BB962C8B-B14F-4D97-AF65-F5344CB8AC3E}">
        <p14:creationId xmlns:p14="http://schemas.microsoft.com/office/powerpoint/2010/main" val="30462350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Multi-Table Query</a:t>
            </a:r>
          </a:p>
        </p:txBody>
      </p:sp>
      <p:sp>
        <p:nvSpPr>
          <p:cNvPr id="3" name="Content Placeholder 2"/>
          <p:cNvSpPr>
            <a:spLocks noGrp="1"/>
          </p:cNvSpPr>
          <p:nvPr>
            <p:ph idx="1"/>
          </p:nvPr>
        </p:nvSpPr>
        <p:spPr/>
        <p:txBody>
          <a:bodyPr/>
          <a:lstStyle/>
          <a:p>
            <a:r>
              <a:rPr lang="en-US" dirty="0"/>
              <a:t>Can be created using the Simple Query wizard by: </a:t>
            </a:r>
          </a:p>
          <a:p>
            <a:pPr lvl="1"/>
            <a:r>
              <a:rPr lang="en-US" dirty="0"/>
              <a:t>clicking the </a:t>
            </a:r>
            <a:r>
              <a:rPr lang="en-US" dirty="0">
                <a:solidFill>
                  <a:srgbClr val="217346"/>
                </a:solidFill>
              </a:rPr>
              <a:t>Query Wizard icon </a:t>
            </a:r>
            <a:r>
              <a:rPr lang="en-US" dirty="0"/>
              <a:t>in the Queries group of the Create tab</a:t>
            </a:r>
          </a:p>
          <a:p>
            <a:pPr lvl="1"/>
            <a:r>
              <a:rPr lang="en-US" dirty="0"/>
              <a:t>selecting </a:t>
            </a:r>
            <a:r>
              <a:rPr lang="en-US" dirty="0">
                <a:solidFill>
                  <a:srgbClr val="CC4000"/>
                </a:solidFill>
              </a:rPr>
              <a:t>Simple Query Wizard </a:t>
            </a:r>
            <a:r>
              <a:rPr lang="en-US" dirty="0"/>
              <a:t>in the New Query dialog box</a:t>
            </a:r>
          </a:p>
          <a:p>
            <a:pPr lvl="1"/>
            <a:r>
              <a:rPr lang="en-US" dirty="0"/>
              <a:t>clicking </a:t>
            </a:r>
            <a:r>
              <a:rPr lang="en-US" dirty="0">
                <a:solidFill>
                  <a:srgbClr val="4C2C92"/>
                </a:solidFill>
              </a:rPr>
              <a:t>OK</a:t>
            </a:r>
          </a:p>
        </p:txBody>
      </p:sp>
      <p:pic>
        <p:nvPicPr>
          <p:cNvPr id="14" name="Picture 13" descr="An image of the create tab with the Query Wizard box emphasized. ">
            <a:extLst>
              <a:ext uri="{FF2B5EF4-FFF2-40B4-BE49-F238E27FC236}">
                <a16:creationId xmlns:a16="http://schemas.microsoft.com/office/drawing/2014/main" id="{DC24BB17-0D48-4B1F-A3AC-B18B7492012F}"/>
              </a:ext>
            </a:extLst>
          </p:cNvPr>
          <p:cNvPicPr>
            <a:picLocks noChangeAspect="1"/>
          </p:cNvPicPr>
          <p:nvPr/>
        </p:nvPicPr>
        <p:blipFill>
          <a:blip r:embed="rId3"/>
          <a:stretch>
            <a:fillRect/>
          </a:stretch>
        </p:blipFill>
        <p:spPr>
          <a:xfrm>
            <a:off x="1292838" y="5127537"/>
            <a:ext cx="3005588" cy="1121761"/>
          </a:xfrm>
          <a:prstGeom prst="rect">
            <a:avLst/>
          </a:prstGeom>
        </p:spPr>
      </p:pic>
      <p:pic>
        <p:nvPicPr>
          <p:cNvPr id="13" name="Picture 12" descr="an image of the New Query dialog box with the Sample Query Wizard and OK options emphasized. ">
            <a:extLst>
              <a:ext uri="{FF2B5EF4-FFF2-40B4-BE49-F238E27FC236}">
                <a16:creationId xmlns:a16="http://schemas.microsoft.com/office/drawing/2014/main" id="{042E79FC-BBC4-4B41-8DDF-7CBD159789FA}"/>
              </a:ext>
            </a:extLst>
          </p:cNvPr>
          <p:cNvPicPr>
            <a:picLocks noChangeAspect="1"/>
          </p:cNvPicPr>
          <p:nvPr/>
        </p:nvPicPr>
        <p:blipFill>
          <a:blip r:embed="rId4"/>
          <a:stretch>
            <a:fillRect/>
          </a:stretch>
        </p:blipFill>
        <p:spPr>
          <a:xfrm>
            <a:off x="5121246" y="3908231"/>
            <a:ext cx="2987299" cy="2341067"/>
          </a:xfrm>
          <a:prstGeom prst="rect">
            <a:avLst/>
          </a:prstGeom>
        </p:spPr>
      </p:pic>
    </p:spTree>
    <p:extLst>
      <p:ext uri="{BB962C8B-B14F-4D97-AF65-F5344CB8AC3E}">
        <p14:creationId xmlns:p14="http://schemas.microsoft.com/office/powerpoint/2010/main" val="2143194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Multi-Table Query</a:t>
            </a:r>
          </a:p>
        </p:txBody>
      </p:sp>
      <p:sp>
        <p:nvSpPr>
          <p:cNvPr id="3" name="Content Placeholder 2"/>
          <p:cNvSpPr>
            <a:spLocks noGrp="1"/>
          </p:cNvSpPr>
          <p:nvPr>
            <p:ph idx="1"/>
          </p:nvPr>
        </p:nvSpPr>
        <p:spPr/>
        <p:txBody>
          <a:bodyPr/>
          <a:lstStyle/>
          <a:p>
            <a:r>
              <a:rPr lang="en-US" dirty="0"/>
              <a:t>Can be created using the Simple Query wizard by: </a:t>
            </a:r>
          </a:p>
          <a:p>
            <a:pPr lvl="1"/>
            <a:r>
              <a:rPr lang="en-US" sz="2600" dirty="0"/>
              <a:t>selecting the </a:t>
            </a:r>
            <a:r>
              <a:rPr lang="en-US" sz="2600" dirty="0">
                <a:solidFill>
                  <a:srgbClr val="217346"/>
                </a:solidFill>
              </a:rPr>
              <a:t>fields </a:t>
            </a:r>
            <a:r>
              <a:rPr lang="en-US" sz="2600" dirty="0"/>
              <a:t>from the tables and/or queries </a:t>
            </a:r>
          </a:p>
          <a:p>
            <a:pPr lvl="1"/>
            <a:r>
              <a:rPr lang="en-US" sz="2600" dirty="0"/>
              <a:t>clicking </a:t>
            </a:r>
            <a:r>
              <a:rPr lang="en-US" sz="2600" dirty="0">
                <a:solidFill>
                  <a:srgbClr val="CC4000"/>
                </a:solidFill>
              </a:rPr>
              <a:t>Next</a:t>
            </a:r>
          </a:p>
          <a:p>
            <a:pPr lvl="1"/>
            <a:r>
              <a:rPr lang="en-US" sz="2600" dirty="0"/>
              <a:t>naming the </a:t>
            </a:r>
            <a:r>
              <a:rPr lang="en-US" sz="2600" dirty="0">
                <a:solidFill>
                  <a:srgbClr val="4C2C92"/>
                </a:solidFill>
              </a:rPr>
              <a:t>query</a:t>
            </a:r>
          </a:p>
          <a:p>
            <a:pPr lvl="1"/>
            <a:r>
              <a:rPr lang="en-US" sz="2600" dirty="0"/>
              <a:t>selecting to </a:t>
            </a:r>
            <a:r>
              <a:rPr lang="en-US" sz="2600" dirty="0">
                <a:solidFill>
                  <a:srgbClr val="0071BC"/>
                </a:solidFill>
              </a:rPr>
              <a:t>view the query </a:t>
            </a:r>
            <a:r>
              <a:rPr lang="en-US" sz="2600" dirty="0"/>
              <a:t>or modify the design</a:t>
            </a:r>
          </a:p>
          <a:p>
            <a:pPr lvl="1"/>
            <a:r>
              <a:rPr lang="en-US" sz="2600" dirty="0"/>
              <a:t>clicking </a:t>
            </a:r>
            <a:r>
              <a:rPr lang="en-US" sz="2600" dirty="0">
                <a:solidFill>
                  <a:srgbClr val="E61062"/>
                </a:solidFill>
              </a:rPr>
              <a:t>Finish</a:t>
            </a:r>
          </a:p>
        </p:txBody>
      </p:sp>
      <p:pic>
        <p:nvPicPr>
          <p:cNvPr id="6" name="Picture 5" descr="An image of the Sample query Dialog boxes with the Next, Query name, Query view and finish options emphasized. ">
            <a:extLst>
              <a:ext uri="{FF2B5EF4-FFF2-40B4-BE49-F238E27FC236}">
                <a16:creationId xmlns:a16="http://schemas.microsoft.com/office/drawing/2014/main" id="{4DACE05A-6ABF-4C3A-AB53-2962332C17F8}"/>
              </a:ext>
            </a:extLst>
          </p:cNvPr>
          <p:cNvPicPr>
            <a:picLocks noChangeAspect="1"/>
          </p:cNvPicPr>
          <p:nvPr/>
        </p:nvPicPr>
        <p:blipFill>
          <a:blip r:embed="rId3"/>
          <a:stretch>
            <a:fillRect/>
          </a:stretch>
        </p:blipFill>
        <p:spPr>
          <a:xfrm>
            <a:off x="1545410" y="4299379"/>
            <a:ext cx="6279424" cy="2371550"/>
          </a:xfrm>
          <a:prstGeom prst="rect">
            <a:avLst/>
          </a:prstGeom>
        </p:spPr>
      </p:pic>
    </p:spTree>
    <p:extLst>
      <p:ext uri="{BB962C8B-B14F-4D97-AF65-F5344CB8AC3E}">
        <p14:creationId xmlns:p14="http://schemas.microsoft.com/office/powerpoint/2010/main" val="1490785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Multi-Table Query</a:t>
            </a:r>
          </a:p>
        </p:txBody>
      </p:sp>
      <p:sp>
        <p:nvSpPr>
          <p:cNvPr id="3" name="Content Placeholder 2"/>
          <p:cNvSpPr>
            <a:spLocks noGrp="1"/>
          </p:cNvSpPr>
          <p:nvPr>
            <p:ph idx="1"/>
          </p:nvPr>
        </p:nvSpPr>
        <p:spPr/>
        <p:txBody>
          <a:bodyPr/>
          <a:lstStyle/>
          <a:p>
            <a:r>
              <a:rPr lang="en-US" dirty="0"/>
              <a:t>Can be created in Design View by adding fields from multiple table’s fields lists to the Query Design grid</a:t>
            </a:r>
          </a:p>
        </p:txBody>
      </p:sp>
      <p:sp>
        <p:nvSpPr>
          <p:cNvPr id="5" name="Rectangle 4"/>
          <p:cNvSpPr/>
          <p:nvPr/>
        </p:nvSpPr>
        <p:spPr>
          <a:xfrm>
            <a:off x="6055567" y="3357065"/>
            <a:ext cx="2618415" cy="3135463"/>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In this example, the query will pull the Company field from the Element Clients table and the Contract Amount and Signing Date fields from the Contracts table. </a:t>
            </a:r>
          </a:p>
        </p:txBody>
      </p:sp>
      <p:pic>
        <p:nvPicPr>
          <p:cNvPr id="7" name="Picture 6" descr="An image of the Query Design Grid">
            <a:extLst>
              <a:ext uri="{FF2B5EF4-FFF2-40B4-BE49-F238E27FC236}">
                <a16:creationId xmlns:a16="http://schemas.microsoft.com/office/drawing/2014/main" id="{0712640A-EE20-4738-BCD2-7278E0AA2214}"/>
              </a:ext>
            </a:extLst>
          </p:cNvPr>
          <p:cNvPicPr>
            <a:picLocks noChangeAspect="1"/>
          </p:cNvPicPr>
          <p:nvPr/>
        </p:nvPicPr>
        <p:blipFill>
          <a:blip r:embed="rId3"/>
          <a:stretch>
            <a:fillRect/>
          </a:stretch>
        </p:blipFill>
        <p:spPr>
          <a:xfrm>
            <a:off x="343606" y="3357065"/>
            <a:ext cx="5639289" cy="3158002"/>
          </a:xfrm>
          <a:prstGeom prst="rect">
            <a:avLst/>
          </a:prstGeom>
        </p:spPr>
      </p:pic>
    </p:spTree>
    <p:extLst>
      <p:ext uri="{BB962C8B-B14F-4D97-AF65-F5344CB8AC3E}">
        <p14:creationId xmlns:p14="http://schemas.microsoft.com/office/powerpoint/2010/main" val="41397023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Multi-Table Query</a:t>
            </a:r>
          </a:p>
        </p:txBody>
      </p:sp>
      <p:sp>
        <p:nvSpPr>
          <p:cNvPr id="3" name="Content Placeholder 2"/>
          <p:cNvSpPr>
            <a:spLocks noGrp="1"/>
          </p:cNvSpPr>
          <p:nvPr>
            <p:ph idx="1"/>
          </p:nvPr>
        </p:nvSpPr>
        <p:spPr>
          <a:xfrm>
            <a:off x="470018" y="1169582"/>
            <a:ext cx="8378707" cy="5377522"/>
          </a:xfrm>
        </p:spPr>
        <p:txBody>
          <a:bodyPr/>
          <a:lstStyle/>
          <a:p>
            <a:r>
              <a:rPr lang="en-US" sz="3000" dirty="0"/>
              <a:t>Can sometimes need a different name for a field than what was in the original table to help it make sense in the query</a:t>
            </a:r>
          </a:p>
          <a:p>
            <a:pPr lvl="1"/>
            <a:r>
              <a:rPr lang="en-US" sz="2600" dirty="0"/>
              <a:t>for instance, rather than the field name being Company, it should be Client in the example below</a:t>
            </a:r>
          </a:p>
          <a:p>
            <a:pPr lvl="2"/>
            <a:r>
              <a:rPr lang="en-US" sz="2400" dirty="0"/>
              <a:t>to make this change, type the name required before the current name in the Field row and then enter a colon</a:t>
            </a:r>
          </a:p>
          <a:p>
            <a:pPr lvl="3"/>
            <a:r>
              <a:rPr lang="en-US" sz="2300" dirty="0"/>
              <a:t>this creates an alias, or an alternate name for the field in the query</a:t>
            </a:r>
          </a:p>
        </p:txBody>
      </p:sp>
      <p:pic>
        <p:nvPicPr>
          <p:cNvPr id="7" name="Picture 6" descr="An image of a table ">
            <a:extLst>
              <a:ext uri="{FF2B5EF4-FFF2-40B4-BE49-F238E27FC236}">
                <a16:creationId xmlns:a16="http://schemas.microsoft.com/office/drawing/2014/main" id="{5790FDBC-B21A-48A9-AB97-D0488C7BB636}"/>
              </a:ext>
            </a:extLst>
          </p:cNvPr>
          <p:cNvPicPr>
            <a:picLocks noChangeAspect="1"/>
          </p:cNvPicPr>
          <p:nvPr/>
        </p:nvPicPr>
        <p:blipFill>
          <a:blip r:embed="rId3"/>
          <a:stretch>
            <a:fillRect/>
          </a:stretch>
        </p:blipFill>
        <p:spPr>
          <a:xfrm>
            <a:off x="4659371" y="4998116"/>
            <a:ext cx="3359187" cy="1518036"/>
          </a:xfrm>
          <a:prstGeom prst="rect">
            <a:avLst/>
          </a:prstGeom>
        </p:spPr>
      </p:pic>
    </p:spTree>
    <p:extLst>
      <p:ext uri="{BB962C8B-B14F-4D97-AF65-F5344CB8AC3E}">
        <p14:creationId xmlns:p14="http://schemas.microsoft.com/office/powerpoint/2010/main" val="5550230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Make Table Query</a:t>
            </a:r>
          </a:p>
        </p:txBody>
      </p:sp>
      <p:sp>
        <p:nvSpPr>
          <p:cNvPr id="4" name="Content Placeholder 3"/>
          <p:cNvSpPr>
            <a:spLocks noGrp="1"/>
          </p:cNvSpPr>
          <p:nvPr>
            <p:ph idx="1"/>
          </p:nvPr>
        </p:nvSpPr>
        <p:spPr/>
        <p:txBody>
          <a:bodyPr/>
          <a:lstStyle/>
          <a:p>
            <a:r>
              <a:rPr lang="en-US" dirty="0"/>
              <a:t>Creates a table containing the fields specified in the query design</a:t>
            </a:r>
          </a:p>
        </p:txBody>
      </p:sp>
      <p:pic>
        <p:nvPicPr>
          <p:cNvPr id="6" name="Picture 5" descr="An image of a table in Query design">
            <a:extLst>
              <a:ext uri="{FF2B5EF4-FFF2-40B4-BE49-F238E27FC236}">
                <a16:creationId xmlns:a16="http://schemas.microsoft.com/office/drawing/2014/main" id="{DC603280-1122-4A76-81FC-4E80A8ECF76D}"/>
              </a:ext>
            </a:extLst>
          </p:cNvPr>
          <p:cNvPicPr>
            <a:picLocks noChangeAspect="1"/>
          </p:cNvPicPr>
          <p:nvPr/>
        </p:nvPicPr>
        <p:blipFill>
          <a:blip r:embed="rId3"/>
          <a:stretch>
            <a:fillRect/>
          </a:stretch>
        </p:blipFill>
        <p:spPr>
          <a:xfrm>
            <a:off x="762293" y="3218242"/>
            <a:ext cx="7645047" cy="3042168"/>
          </a:xfrm>
          <a:prstGeom prst="rect">
            <a:avLst/>
          </a:prstGeom>
        </p:spPr>
      </p:pic>
    </p:spTree>
    <p:extLst>
      <p:ext uri="{BB962C8B-B14F-4D97-AF65-F5344CB8AC3E}">
        <p14:creationId xmlns:p14="http://schemas.microsoft.com/office/powerpoint/2010/main" val="16479533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Make Table Query</a:t>
            </a:r>
          </a:p>
        </p:txBody>
      </p:sp>
      <p:sp>
        <p:nvSpPr>
          <p:cNvPr id="3" name="Content Placeholder 2"/>
          <p:cNvSpPr>
            <a:spLocks noGrp="1"/>
          </p:cNvSpPr>
          <p:nvPr>
            <p:ph idx="1"/>
          </p:nvPr>
        </p:nvSpPr>
        <p:spPr/>
        <p:txBody>
          <a:bodyPr/>
          <a:lstStyle/>
          <a:p>
            <a:r>
              <a:rPr lang="en-US" dirty="0"/>
              <a:t>Can be created by:</a:t>
            </a:r>
          </a:p>
          <a:p>
            <a:pPr lvl="1"/>
            <a:r>
              <a:rPr lang="en-US" dirty="0"/>
              <a:t>clicking </a:t>
            </a:r>
            <a:r>
              <a:rPr lang="en-US" dirty="0">
                <a:solidFill>
                  <a:srgbClr val="E61062"/>
                </a:solidFill>
              </a:rPr>
              <a:t>Make Table </a:t>
            </a:r>
            <a:r>
              <a:rPr lang="en-US" dirty="0"/>
              <a:t>in the Query Type group on the Query Tools Design tab</a:t>
            </a:r>
          </a:p>
          <a:p>
            <a:pPr lvl="1"/>
            <a:r>
              <a:rPr lang="en-US" dirty="0"/>
              <a:t>naming the </a:t>
            </a:r>
            <a:r>
              <a:rPr lang="en-US" dirty="0">
                <a:solidFill>
                  <a:srgbClr val="217346"/>
                </a:solidFill>
              </a:rPr>
              <a:t>table </a:t>
            </a:r>
            <a:r>
              <a:rPr lang="en-US" dirty="0"/>
              <a:t>in the Make Table dialog box</a:t>
            </a:r>
          </a:p>
          <a:p>
            <a:pPr lvl="1"/>
            <a:r>
              <a:rPr lang="en-US" dirty="0"/>
              <a:t>selecting a </a:t>
            </a:r>
            <a:r>
              <a:rPr lang="en-US" dirty="0">
                <a:solidFill>
                  <a:srgbClr val="CC4000"/>
                </a:solidFill>
              </a:rPr>
              <a:t>location </a:t>
            </a:r>
            <a:r>
              <a:rPr lang="en-US" dirty="0"/>
              <a:t>for the table to be placed</a:t>
            </a:r>
          </a:p>
          <a:p>
            <a:pPr lvl="1"/>
            <a:r>
              <a:rPr lang="en-US" dirty="0"/>
              <a:t>clicking </a:t>
            </a:r>
            <a:r>
              <a:rPr lang="en-US" dirty="0">
                <a:solidFill>
                  <a:srgbClr val="4C2C92"/>
                </a:solidFill>
              </a:rPr>
              <a:t>OK</a:t>
            </a:r>
          </a:p>
        </p:txBody>
      </p:sp>
      <p:pic>
        <p:nvPicPr>
          <p:cNvPr id="10" name="Picture 9" descr="An image of the Make table Dialog box with the Make table option, Table name,  location options and OK emphasized. ">
            <a:extLst>
              <a:ext uri="{FF2B5EF4-FFF2-40B4-BE49-F238E27FC236}">
                <a16:creationId xmlns:a16="http://schemas.microsoft.com/office/drawing/2014/main" id="{6DCF3C8D-BCE0-47D7-B76B-38F2E594D812}"/>
              </a:ext>
            </a:extLst>
          </p:cNvPr>
          <p:cNvPicPr>
            <a:picLocks noChangeAspect="1"/>
          </p:cNvPicPr>
          <p:nvPr/>
        </p:nvPicPr>
        <p:blipFill>
          <a:blip r:embed="rId3"/>
          <a:stretch>
            <a:fillRect/>
          </a:stretch>
        </p:blipFill>
        <p:spPr>
          <a:xfrm>
            <a:off x="3387688" y="3575791"/>
            <a:ext cx="4669941" cy="3158002"/>
          </a:xfrm>
          <a:prstGeom prst="rect">
            <a:avLst/>
          </a:prstGeom>
        </p:spPr>
      </p:pic>
    </p:spTree>
    <p:extLst>
      <p:ext uri="{BB962C8B-B14F-4D97-AF65-F5344CB8AC3E}">
        <p14:creationId xmlns:p14="http://schemas.microsoft.com/office/powerpoint/2010/main" val="37028241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Make Table Query</a:t>
            </a:r>
          </a:p>
        </p:txBody>
      </p:sp>
      <p:sp>
        <p:nvSpPr>
          <p:cNvPr id="3" name="Content Placeholder 2"/>
          <p:cNvSpPr>
            <a:spLocks noGrp="1"/>
          </p:cNvSpPr>
          <p:nvPr>
            <p:ph idx="1"/>
          </p:nvPr>
        </p:nvSpPr>
        <p:spPr/>
        <p:txBody>
          <a:bodyPr/>
          <a:lstStyle/>
          <a:p>
            <a:r>
              <a:rPr lang="en-US" dirty="0"/>
              <a:t>Can be created by:</a:t>
            </a:r>
          </a:p>
          <a:p>
            <a:pPr lvl="1"/>
            <a:r>
              <a:rPr lang="en-US" dirty="0"/>
              <a:t>specifying the </a:t>
            </a:r>
            <a:r>
              <a:rPr lang="en-US" dirty="0">
                <a:solidFill>
                  <a:srgbClr val="E61062"/>
                </a:solidFill>
              </a:rPr>
              <a:t>fields </a:t>
            </a:r>
            <a:r>
              <a:rPr lang="en-US" dirty="0"/>
              <a:t>and criteria in the Query Design grid</a:t>
            </a:r>
          </a:p>
          <a:p>
            <a:pPr lvl="1"/>
            <a:r>
              <a:rPr lang="en-US" dirty="0"/>
              <a:t>clicking </a:t>
            </a:r>
            <a:r>
              <a:rPr lang="en-US" dirty="0">
                <a:solidFill>
                  <a:srgbClr val="217346"/>
                </a:solidFill>
              </a:rPr>
              <a:t>Run</a:t>
            </a:r>
            <a:r>
              <a:rPr lang="en-US" dirty="0"/>
              <a:t> in the Results group</a:t>
            </a:r>
          </a:p>
          <a:p>
            <a:pPr lvl="1"/>
            <a:r>
              <a:rPr lang="en-US" dirty="0"/>
              <a:t>clicking </a:t>
            </a:r>
            <a:r>
              <a:rPr lang="en-US" dirty="0">
                <a:solidFill>
                  <a:srgbClr val="CC4000"/>
                </a:solidFill>
              </a:rPr>
              <a:t>Yes</a:t>
            </a:r>
            <a:r>
              <a:rPr lang="en-US" dirty="0"/>
              <a:t> in the Warning which appears</a:t>
            </a:r>
          </a:p>
        </p:txBody>
      </p:sp>
      <p:pic>
        <p:nvPicPr>
          <p:cNvPr id="10" name="Picture 9" descr="An image of the Query tools Design tab with the Run box, warning dialog box and fields emphasized. ">
            <a:extLst>
              <a:ext uri="{FF2B5EF4-FFF2-40B4-BE49-F238E27FC236}">
                <a16:creationId xmlns:a16="http://schemas.microsoft.com/office/drawing/2014/main" id="{DC2A8031-FAAA-4068-890D-62A36FC27990}"/>
              </a:ext>
            </a:extLst>
          </p:cNvPr>
          <p:cNvPicPr>
            <a:picLocks noChangeAspect="1"/>
          </p:cNvPicPr>
          <p:nvPr/>
        </p:nvPicPr>
        <p:blipFill>
          <a:blip r:embed="rId3"/>
          <a:stretch>
            <a:fillRect/>
          </a:stretch>
        </p:blipFill>
        <p:spPr>
          <a:xfrm>
            <a:off x="3008848" y="3552825"/>
            <a:ext cx="4669941" cy="3158002"/>
          </a:xfrm>
          <a:prstGeom prst="rect">
            <a:avLst/>
          </a:prstGeom>
        </p:spPr>
      </p:pic>
    </p:spTree>
    <p:extLst>
      <p:ext uri="{BB962C8B-B14F-4D97-AF65-F5344CB8AC3E}">
        <p14:creationId xmlns:p14="http://schemas.microsoft.com/office/powerpoint/2010/main" val="12439784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 Query</a:t>
            </a:r>
          </a:p>
        </p:txBody>
      </p:sp>
      <p:sp>
        <p:nvSpPr>
          <p:cNvPr id="3" name="Content Placeholder 2"/>
          <p:cNvSpPr>
            <a:spLocks noGrp="1"/>
          </p:cNvSpPr>
          <p:nvPr>
            <p:ph idx="1"/>
          </p:nvPr>
        </p:nvSpPr>
        <p:spPr/>
        <p:txBody>
          <a:bodyPr/>
          <a:lstStyle/>
          <a:p>
            <a:r>
              <a:rPr lang="en-US" sz="2900" dirty="0"/>
              <a:t>Enables users to select records from one table and add them to another without removing or altering the records in the original table</a:t>
            </a:r>
          </a:p>
          <a:p>
            <a:pPr lvl="1"/>
            <a:r>
              <a:rPr lang="en-US" sz="2600" dirty="0"/>
              <a:t>it is important to note, the table which is going to have the data appended must contain the necessary fields or the records will not append</a:t>
            </a:r>
          </a:p>
        </p:txBody>
      </p:sp>
      <p:sp>
        <p:nvSpPr>
          <p:cNvPr id="7" name="Rectangle 6"/>
          <p:cNvSpPr/>
          <p:nvPr/>
        </p:nvSpPr>
        <p:spPr>
          <a:xfrm>
            <a:off x="6130795" y="3984627"/>
            <a:ext cx="2543187" cy="2517152"/>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The append query in this example, adds the records from the Account Managers- Origin table to the Account Managers table so all are in one location.</a:t>
            </a:r>
          </a:p>
        </p:txBody>
      </p:sp>
      <p:pic>
        <p:nvPicPr>
          <p:cNvPr id="10" name="Picture 9" descr="An image of a table in Query design">
            <a:extLst>
              <a:ext uri="{FF2B5EF4-FFF2-40B4-BE49-F238E27FC236}">
                <a16:creationId xmlns:a16="http://schemas.microsoft.com/office/drawing/2014/main" id="{D585C6D9-3C82-4BB5-9EBE-14B3992BA007}"/>
              </a:ext>
            </a:extLst>
          </p:cNvPr>
          <p:cNvPicPr>
            <a:picLocks noChangeAspect="1"/>
          </p:cNvPicPr>
          <p:nvPr/>
        </p:nvPicPr>
        <p:blipFill>
          <a:blip r:embed="rId3"/>
          <a:stretch>
            <a:fillRect/>
          </a:stretch>
        </p:blipFill>
        <p:spPr>
          <a:xfrm>
            <a:off x="406643" y="3959527"/>
            <a:ext cx="5681964" cy="2542252"/>
          </a:xfrm>
          <a:prstGeom prst="rect">
            <a:avLst/>
          </a:prstGeom>
        </p:spPr>
      </p:pic>
    </p:spTree>
    <p:extLst>
      <p:ext uri="{BB962C8B-B14F-4D97-AF65-F5344CB8AC3E}">
        <p14:creationId xmlns:p14="http://schemas.microsoft.com/office/powerpoint/2010/main" val="38843456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 Query</a:t>
            </a:r>
          </a:p>
        </p:txBody>
      </p:sp>
      <p:sp>
        <p:nvSpPr>
          <p:cNvPr id="11" name="Content Placeholder 2"/>
          <p:cNvSpPr>
            <a:spLocks noGrp="1"/>
          </p:cNvSpPr>
          <p:nvPr>
            <p:ph idx="1"/>
          </p:nvPr>
        </p:nvSpPr>
        <p:spPr/>
        <p:txBody>
          <a:bodyPr/>
          <a:lstStyle/>
          <a:p>
            <a:r>
              <a:rPr lang="en-US" dirty="0"/>
              <a:t>Can be created by:</a:t>
            </a:r>
          </a:p>
          <a:p>
            <a:pPr lvl="1"/>
            <a:r>
              <a:rPr lang="en-US" dirty="0"/>
              <a:t>clicking </a:t>
            </a:r>
            <a:r>
              <a:rPr lang="en-US" dirty="0">
                <a:solidFill>
                  <a:srgbClr val="E61062"/>
                </a:solidFill>
              </a:rPr>
              <a:t>Append </a:t>
            </a:r>
            <a:r>
              <a:rPr lang="en-US" dirty="0"/>
              <a:t>in the Query Type group on the Query Tools Design tab</a:t>
            </a:r>
          </a:p>
          <a:p>
            <a:pPr lvl="1"/>
            <a:r>
              <a:rPr lang="en-US" dirty="0"/>
              <a:t>selecting the </a:t>
            </a:r>
            <a:r>
              <a:rPr lang="en-US" dirty="0">
                <a:solidFill>
                  <a:srgbClr val="217346"/>
                </a:solidFill>
              </a:rPr>
              <a:t>table </a:t>
            </a:r>
            <a:r>
              <a:rPr lang="en-US" dirty="0"/>
              <a:t>to append the information to in the Append dialog box</a:t>
            </a:r>
          </a:p>
          <a:p>
            <a:pPr lvl="1"/>
            <a:r>
              <a:rPr lang="en-US" dirty="0"/>
              <a:t>clicking </a:t>
            </a:r>
            <a:r>
              <a:rPr lang="en-US" dirty="0">
                <a:solidFill>
                  <a:srgbClr val="4C2C92"/>
                </a:solidFill>
              </a:rPr>
              <a:t>OK</a:t>
            </a:r>
            <a:endParaRPr lang="en-US" dirty="0"/>
          </a:p>
        </p:txBody>
      </p:sp>
      <p:pic>
        <p:nvPicPr>
          <p:cNvPr id="4" name="Picture 3" descr="An image of the Query tools Design tab with the Append box, table name and OK emphasized. ">
            <a:extLst>
              <a:ext uri="{FF2B5EF4-FFF2-40B4-BE49-F238E27FC236}">
                <a16:creationId xmlns:a16="http://schemas.microsoft.com/office/drawing/2014/main" id="{1070A71B-D754-41E0-884E-2B105823F74C}"/>
              </a:ext>
            </a:extLst>
          </p:cNvPr>
          <p:cNvPicPr>
            <a:picLocks noChangeAspect="1"/>
          </p:cNvPicPr>
          <p:nvPr/>
        </p:nvPicPr>
        <p:blipFill>
          <a:blip r:embed="rId3"/>
          <a:stretch>
            <a:fillRect/>
          </a:stretch>
        </p:blipFill>
        <p:spPr>
          <a:xfrm>
            <a:off x="3403507" y="3562350"/>
            <a:ext cx="4657748" cy="3151905"/>
          </a:xfrm>
          <a:prstGeom prst="rect">
            <a:avLst/>
          </a:prstGeom>
        </p:spPr>
      </p:pic>
    </p:spTree>
    <p:extLst>
      <p:ext uri="{BB962C8B-B14F-4D97-AF65-F5344CB8AC3E}">
        <p14:creationId xmlns:p14="http://schemas.microsoft.com/office/powerpoint/2010/main" val="30029545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 Query</a:t>
            </a:r>
          </a:p>
        </p:txBody>
      </p:sp>
      <p:sp>
        <p:nvSpPr>
          <p:cNvPr id="11" name="Content Placeholder 2"/>
          <p:cNvSpPr>
            <a:spLocks noGrp="1"/>
          </p:cNvSpPr>
          <p:nvPr>
            <p:ph idx="1"/>
          </p:nvPr>
        </p:nvSpPr>
        <p:spPr/>
        <p:txBody>
          <a:bodyPr/>
          <a:lstStyle/>
          <a:p>
            <a:r>
              <a:rPr lang="en-US" dirty="0"/>
              <a:t>Can be created by:</a:t>
            </a:r>
          </a:p>
          <a:p>
            <a:pPr lvl="1"/>
            <a:r>
              <a:rPr lang="en-US" dirty="0"/>
              <a:t>specifying the </a:t>
            </a:r>
            <a:r>
              <a:rPr lang="en-US" dirty="0">
                <a:solidFill>
                  <a:srgbClr val="E61062"/>
                </a:solidFill>
              </a:rPr>
              <a:t>fields and criteria </a:t>
            </a:r>
            <a:r>
              <a:rPr lang="en-US" dirty="0"/>
              <a:t>in the Query Design grid</a:t>
            </a:r>
          </a:p>
          <a:p>
            <a:pPr lvl="1"/>
            <a:r>
              <a:rPr lang="en-US" dirty="0"/>
              <a:t>clicking </a:t>
            </a:r>
            <a:r>
              <a:rPr lang="en-US" dirty="0">
                <a:solidFill>
                  <a:srgbClr val="217346"/>
                </a:solidFill>
              </a:rPr>
              <a:t>Run</a:t>
            </a:r>
            <a:r>
              <a:rPr lang="en-US" dirty="0"/>
              <a:t> in the Results group</a:t>
            </a:r>
          </a:p>
          <a:p>
            <a:pPr lvl="1"/>
            <a:r>
              <a:rPr lang="en-US" dirty="0"/>
              <a:t>clicking </a:t>
            </a:r>
            <a:r>
              <a:rPr lang="en-US" dirty="0">
                <a:solidFill>
                  <a:srgbClr val="4C2C92"/>
                </a:solidFill>
              </a:rPr>
              <a:t>Yes</a:t>
            </a:r>
            <a:r>
              <a:rPr lang="en-US" dirty="0"/>
              <a:t> in the Warning which appears</a:t>
            </a:r>
          </a:p>
        </p:txBody>
      </p:sp>
      <p:pic>
        <p:nvPicPr>
          <p:cNvPr id="5" name="Picture 4" descr="An image of the Query tools Design tab with the Run box, warning dialog box and fields emphasized. ">
            <a:extLst>
              <a:ext uri="{FF2B5EF4-FFF2-40B4-BE49-F238E27FC236}">
                <a16:creationId xmlns:a16="http://schemas.microsoft.com/office/drawing/2014/main" id="{B8579A63-1113-4FFB-9BA8-53F8B560D69A}"/>
              </a:ext>
            </a:extLst>
          </p:cNvPr>
          <p:cNvPicPr>
            <a:picLocks noChangeAspect="1"/>
          </p:cNvPicPr>
          <p:nvPr/>
        </p:nvPicPr>
        <p:blipFill>
          <a:blip r:embed="rId3"/>
          <a:stretch>
            <a:fillRect/>
          </a:stretch>
        </p:blipFill>
        <p:spPr>
          <a:xfrm>
            <a:off x="2215692" y="3648075"/>
            <a:ext cx="4712616" cy="3060457"/>
          </a:xfrm>
          <a:prstGeom prst="rect">
            <a:avLst/>
          </a:prstGeom>
        </p:spPr>
      </p:pic>
    </p:spTree>
    <p:extLst>
      <p:ext uri="{BB962C8B-B14F-4D97-AF65-F5344CB8AC3E}">
        <p14:creationId xmlns:p14="http://schemas.microsoft.com/office/powerpoint/2010/main" val="6484113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Query Wizard</a:t>
            </a:r>
          </a:p>
        </p:txBody>
      </p:sp>
      <p:sp>
        <p:nvSpPr>
          <p:cNvPr id="3" name="Content Placeholder 2"/>
          <p:cNvSpPr>
            <a:spLocks noGrp="1"/>
          </p:cNvSpPr>
          <p:nvPr>
            <p:ph idx="1"/>
          </p:nvPr>
        </p:nvSpPr>
        <p:spPr/>
        <p:txBody>
          <a:bodyPr/>
          <a:lstStyle/>
          <a:p>
            <a:r>
              <a:rPr lang="en-US" dirty="0"/>
              <a:t>Can be used to create a query which summarizes numeric data</a:t>
            </a:r>
          </a:p>
        </p:txBody>
      </p:sp>
      <p:pic>
        <p:nvPicPr>
          <p:cNvPr id="6" name="Picture 5" descr="An image of a table in Query design">
            <a:extLst>
              <a:ext uri="{FF2B5EF4-FFF2-40B4-BE49-F238E27FC236}">
                <a16:creationId xmlns:a16="http://schemas.microsoft.com/office/drawing/2014/main" id="{CE479792-D743-4742-8D02-AD526A6C4729}"/>
              </a:ext>
            </a:extLst>
          </p:cNvPr>
          <p:cNvPicPr>
            <a:picLocks noChangeAspect="1"/>
          </p:cNvPicPr>
          <p:nvPr/>
        </p:nvPicPr>
        <p:blipFill>
          <a:blip r:embed="rId3"/>
          <a:stretch>
            <a:fillRect/>
          </a:stretch>
        </p:blipFill>
        <p:spPr>
          <a:xfrm>
            <a:off x="2675979" y="2456333"/>
            <a:ext cx="3792041" cy="4090771"/>
          </a:xfrm>
          <a:prstGeom prst="rect">
            <a:avLst/>
          </a:prstGeom>
        </p:spPr>
      </p:pic>
    </p:spTree>
    <p:extLst>
      <p:ext uri="{BB962C8B-B14F-4D97-AF65-F5344CB8AC3E}">
        <p14:creationId xmlns:p14="http://schemas.microsoft.com/office/powerpoint/2010/main" val="2141833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Query Wizard</a:t>
            </a:r>
          </a:p>
        </p:txBody>
      </p:sp>
      <p:sp>
        <p:nvSpPr>
          <p:cNvPr id="3" name="Content Placeholder 2"/>
          <p:cNvSpPr>
            <a:spLocks noGrp="1"/>
          </p:cNvSpPr>
          <p:nvPr>
            <p:ph idx="1"/>
          </p:nvPr>
        </p:nvSpPr>
        <p:spPr/>
        <p:txBody>
          <a:bodyPr/>
          <a:lstStyle/>
          <a:p>
            <a:r>
              <a:rPr lang="en-US" dirty="0"/>
              <a:t>Can be used to summarize data by:</a:t>
            </a:r>
          </a:p>
          <a:p>
            <a:pPr lvl="1"/>
            <a:r>
              <a:rPr lang="en-US" dirty="0"/>
              <a:t>clicking </a:t>
            </a:r>
            <a:r>
              <a:rPr lang="en-US" dirty="0">
                <a:solidFill>
                  <a:srgbClr val="CC4000"/>
                </a:solidFill>
              </a:rPr>
              <a:t>Query Wizard </a:t>
            </a:r>
            <a:r>
              <a:rPr lang="en-US" dirty="0"/>
              <a:t>in the Queries group on the Create tab</a:t>
            </a:r>
          </a:p>
          <a:p>
            <a:pPr lvl="1"/>
            <a:r>
              <a:rPr lang="en-US" dirty="0"/>
              <a:t>selecting </a:t>
            </a:r>
            <a:r>
              <a:rPr lang="en-US" dirty="0">
                <a:solidFill>
                  <a:srgbClr val="217346"/>
                </a:solidFill>
              </a:rPr>
              <a:t>Simple Query Wizard </a:t>
            </a:r>
            <a:r>
              <a:rPr lang="en-US" dirty="0"/>
              <a:t>in the New Query dialog box and clicking OK</a:t>
            </a:r>
          </a:p>
          <a:p>
            <a:pPr lvl="1"/>
            <a:r>
              <a:rPr lang="en-US" dirty="0"/>
              <a:t>selecting the </a:t>
            </a:r>
            <a:r>
              <a:rPr lang="en-US" dirty="0">
                <a:solidFill>
                  <a:srgbClr val="4C2C92"/>
                </a:solidFill>
              </a:rPr>
              <a:t>fields </a:t>
            </a:r>
            <a:r>
              <a:rPr lang="en-US" dirty="0"/>
              <a:t>in the Simple Query Wizard dialog box and clicking Next</a:t>
            </a:r>
          </a:p>
        </p:txBody>
      </p:sp>
      <p:pic>
        <p:nvPicPr>
          <p:cNvPr id="14" name="Picture 13" descr="An image of the Create tab with the Query Wizard box emphasized.  ">
            <a:extLst>
              <a:ext uri="{FF2B5EF4-FFF2-40B4-BE49-F238E27FC236}">
                <a16:creationId xmlns:a16="http://schemas.microsoft.com/office/drawing/2014/main" id="{2C991DF6-1C15-4ACC-8769-445D73833785}"/>
              </a:ext>
            </a:extLst>
          </p:cNvPr>
          <p:cNvPicPr>
            <a:picLocks noChangeAspect="1"/>
          </p:cNvPicPr>
          <p:nvPr/>
        </p:nvPicPr>
        <p:blipFill>
          <a:blip r:embed="rId3"/>
          <a:stretch>
            <a:fillRect/>
          </a:stretch>
        </p:blipFill>
        <p:spPr>
          <a:xfrm>
            <a:off x="326568" y="5638721"/>
            <a:ext cx="2956816" cy="908383"/>
          </a:xfrm>
          <a:prstGeom prst="rect">
            <a:avLst/>
          </a:prstGeom>
        </p:spPr>
      </p:pic>
      <p:pic>
        <p:nvPicPr>
          <p:cNvPr id="13" name="Picture 12" descr="An image of the New Query dialog box">
            <a:extLst>
              <a:ext uri="{FF2B5EF4-FFF2-40B4-BE49-F238E27FC236}">
                <a16:creationId xmlns:a16="http://schemas.microsoft.com/office/drawing/2014/main" id="{A02BB746-4B7F-43C7-B03D-AD46E33E507C}"/>
              </a:ext>
            </a:extLst>
          </p:cNvPr>
          <p:cNvPicPr>
            <a:picLocks noChangeAspect="1"/>
          </p:cNvPicPr>
          <p:nvPr/>
        </p:nvPicPr>
        <p:blipFill>
          <a:blip r:embed="rId4"/>
          <a:stretch>
            <a:fillRect/>
          </a:stretch>
        </p:blipFill>
        <p:spPr>
          <a:xfrm>
            <a:off x="3399218" y="4401126"/>
            <a:ext cx="2725148" cy="2152075"/>
          </a:xfrm>
          <a:prstGeom prst="rect">
            <a:avLst/>
          </a:prstGeom>
        </p:spPr>
      </p:pic>
      <p:pic>
        <p:nvPicPr>
          <p:cNvPr id="12" name="Picture 11" descr="An image of the Simple Query Wizard dialog box">
            <a:extLst>
              <a:ext uri="{FF2B5EF4-FFF2-40B4-BE49-F238E27FC236}">
                <a16:creationId xmlns:a16="http://schemas.microsoft.com/office/drawing/2014/main" id="{4004CA29-DCDB-45A0-8F15-9921E2EEC6B7}"/>
              </a:ext>
            </a:extLst>
          </p:cNvPr>
          <p:cNvPicPr>
            <a:picLocks noChangeAspect="1"/>
          </p:cNvPicPr>
          <p:nvPr/>
        </p:nvPicPr>
        <p:blipFill>
          <a:blip r:embed="rId5"/>
          <a:stretch>
            <a:fillRect/>
          </a:stretch>
        </p:blipFill>
        <p:spPr>
          <a:xfrm>
            <a:off x="6240200" y="4401126"/>
            <a:ext cx="2798307" cy="2145978"/>
          </a:xfrm>
          <a:prstGeom prst="rect">
            <a:avLst/>
          </a:prstGeom>
        </p:spPr>
      </p:pic>
    </p:spTree>
    <p:extLst>
      <p:ext uri="{BB962C8B-B14F-4D97-AF65-F5344CB8AC3E}">
        <p14:creationId xmlns:p14="http://schemas.microsoft.com/office/powerpoint/2010/main" val="35414489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Query Wizard</a:t>
            </a:r>
          </a:p>
        </p:txBody>
      </p:sp>
      <p:sp>
        <p:nvSpPr>
          <p:cNvPr id="3" name="Content Placeholder 2"/>
          <p:cNvSpPr>
            <a:spLocks noGrp="1"/>
          </p:cNvSpPr>
          <p:nvPr>
            <p:ph idx="1"/>
          </p:nvPr>
        </p:nvSpPr>
        <p:spPr/>
        <p:txBody>
          <a:bodyPr/>
          <a:lstStyle/>
          <a:p>
            <a:r>
              <a:rPr lang="en-US" dirty="0"/>
              <a:t>Can be used to summarize data by:</a:t>
            </a:r>
          </a:p>
          <a:p>
            <a:pPr lvl="1"/>
            <a:r>
              <a:rPr lang="en-US" dirty="0"/>
              <a:t>selecting the </a:t>
            </a:r>
            <a:r>
              <a:rPr lang="en-US" dirty="0">
                <a:solidFill>
                  <a:srgbClr val="217346"/>
                </a:solidFill>
              </a:rPr>
              <a:t>summary option button </a:t>
            </a:r>
            <a:r>
              <a:rPr lang="en-US" dirty="0"/>
              <a:t>and clicking Summary Options</a:t>
            </a:r>
          </a:p>
          <a:p>
            <a:pPr lvl="1"/>
            <a:r>
              <a:rPr lang="en-US" dirty="0"/>
              <a:t>selecting </a:t>
            </a:r>
            <a:r>
              <a:rPr lang="en-US" dirty="0">
                <a:solidFill>
                  <a:srgbClr val="4C2C92"/>
                </a:solidFill>
              </a:rPr>
              <a:t>summary values </a:t>
            </a:r>
            <a:r>
              <a:rPr lang="en-US" dirty="0"/>
              <a:t>to be calculated</a:t>
            </a:r>
          </a:p>
          <a:p>
            <a:pPr lvl="1"/>
            <a:r>
              <a:rPr lang="en-US" dirty="0"/>
              <a:t>naming the </a:t>
            </a:r>
            <a:r>
              <a:rPr lang="en-US" dirty="0">
                <a:solidFill>
                  <a:srgbClr val="CC4000"/>
                </a:solidFill>
              </a:rPr>
              <a:t>query </a:t>
            </a:r>
            <a:r>
              <a:rPr lang="en-US" dirty="0"/>
              <a:t>and clicking Finish</a:t>
            </a:r>
          </a:p>
        </p:txBody>
      </p:sp>
      <p:pic>
        <p:nvPicPr>
          <p:cNvPr id="10" name="Picture 9" descr="An image of the Simple Query Wizard dialog box">
            <a:extLst>
              <a:ext uri="{FF2B5EF4-FFF2-40B4-BE49-F238E27FC236}">
                <a16:creationId xmlns:a16="http://schemas.microsoft.com/office/drawing/2014/main" id="{65C8EBB6-DCB0-49C3-86A8-C74E7FCDCBB9}"/>
              </a:ext>
            </a:extLst>
          </p:cNvPr>
          <p:cNvPicPr>
            <a:picLocks noChangeAspect="1"/>
          </p:cNvPicPr>
          <p:nvPr/>
        </p:nvPicPr>
        <p:blipFill>
          <a:blip r:embed="rId3"/>
          <a:stretch>
            <a:fillRect/>
          </a:stretch>
        </p:blipFill>
        <p:spPr>
          <a:xfrm>
            <a:off x="234942" y="4114701"/>
            <a:ext cx="3072650" cy="2286198"/>
          </a:xfrm>
          <a:prstGeom prst="rect">
            <a:avLst/>
          </a:prstGeom>
        </p:spPr>
      </p:pic>
      <p:pic>
        <p:nvPicPr>
          <p:cNvPr id="11" name="Picture 10" descr="An image of the Summary Options dialog box. ">
            <a:extLst>
              <a:ext uri="{FF2B5EF4-FFF2-40B4-BE49-F238E27FC236}">
                <a16:creationId xmlns:a16="http://schemas.microsoft.com/office/drawing/2014/main" id="{8CCDEC93-81B5-4417-A587-1396F3C1D02F}"/>
              </a:ext>
            </a:extLst>
          </p:cNvPr>
          <p:cNvPicPr>
            <a:picLocks noChangeAspect="1"/>
          </p:cNvPicPr>
          <p:nvPr/>
        </p:nvPicPr>
        <p:blipFill>
          <a:blip r:embed="rId4"/>
          <a:stretch>
            <a:fillRect/>
          </a:stretch>
        </p:blipFill>
        <p:spPr>
          <a:xfrm>
            <a:off x="3281962" y="4492686"/>
            <a:ext cx="2554445" cy="1908213"/>
          </a:xfrm>
          <a:prstGeom prst="rect">
            <a:avLst/>
          </a:prstGeom>
        </p:spPr>
      </p:pic>
      <p:pic>
        <p:nvPicPr>
          <p:cNvPr id="12" name="Picture 11" descr="An image of the Simple Query Wizard dialog box">
            <a:extLst>
              <a:ext uri="{FF2B5EF4-FFF2-40B4-BE49-F238E27FC236}">
                <a16:creationId xmlns:a16="http://schemas.microsoft.com/office/drawing/2014/main" id="{42F7D092-43BD-466C-B884-19AA0719637C}"/>
              </a:ext>
            </a:extLst>
          </p:cNvPr>
          <p:cNvPicPr>
            <a:picLocks noChangeAspect="1"/>
          </p:cNvPicPr>
          <p:nvPr/>
        </p:nvPicPr>
        <p:blipFill>
          <a:blip r:embed="rId5"/>
          <a:stretch>
            <a:fillRect/>
          </a:stretch>
        </p:blipFill>
        <p:spPr>
          <a:xfrm>
            <a:off x="5830311" y="4114701"/>
            <a:ext cx="3078747" cy="2286198"/>
          </a:xfrm>
          <a:prstGeom prst="rect">
            <a:avLst/>
          </a:prstGeom>
        </p:spPr>
      </p:pic>
    </p:spTree>
    <p:extLst>
      <p:ext uri="{BB962C8B-B14F-4D97-AF65-F5344CB8AC3E}">
        <p14:creationId xmlns:p14="http://schemas.microsoft.com/office/powerpoint/2010/main" val="35214410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Query Design View</a:t>
            </a:r>
          </a:p>
        </p:txBody>
      </p:sp>
      <p:sp>
        <p:nvSpPr>
          <p:cNvPr id="3" name="Content Placeholder 2"/>
          <p:cNvSpPr>
            <a:spLocks noGrp="1"/>
          </p:cNvSpPr>
          <p:nvPr>
            <p:ph idx="1"/>
          </p:nvPr>
        </p:nvSpPr>
        <p:spPr/>
        <p:txBody>
          <a:bodyPr/>
          <a:lstStyle/>
          <a:p>
            <a:r>
              <a:rPr lang="en-US" dirty="0"/>
              <a:t>Can also be used to create summary queries by using the Total Row in the Query Design grid and selecting an aggregate function from the menu</a:t>
            </a:r>
          </a:p>
        </p:txBody>
      </p:sp>
      <p:sp>
        <p:nvSpPr>
          <p:cNvPr id="7" name="Rectangle 6"/>
          <p:cNvSpPr/>
          <p:nvPr/>
        </p:nvSpPr>
        <p:spPr>
          <a:xfrm>
            <a:off x="4639363" y="4257675"/>
            <a:ext cx="4034619" cy="1569562"/>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To make the Total Row visible on the Query Design grid, make sure the Totals icon is selected in the Show/Hide group of the Query Tools Design tab.</a:t>
            </a:r>
          </a:p>
        </p:txBody>
      </p:sp>
      <p:sp>
        <p:nvSpPr>
          <p:cNvPr id="5" name="Rectangle 4"/>
          <p:cNvSpPr/>
          <p:nvPr/>
        </p:nvSpPr>
        <p:spPr>
          <a:xfrm>
            <a:off x="470016" y="6207207"/>
            <a:ext cx="8229598" cy="337222"/>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Aggregate Function: is a function which summarizes data</a:t>
            </a:r>
          </a:p>
        </p:txBody>
      </p:sp>
      <p:pic>
        <p:nvPicPr>
          <p:cNvPr id="10" name="Picture 9" descr="An image of a table">
            <a:extLst>
              <a:ext uri="{FF2B5EF4-FFF2-40B4-BE49-F238E27FC236}">
                <a16:creationId xmlns:a16="http://schemas.microsoft.com/office/drawing/2014/main" id="{BD6C590A-F7F2-4EA2-8CDC-05CA6EE8F4E6}"/>
              </a:ext>
            </a:extLst>
          </p:cNvPr>
          <p:cNvPicPr>
            <a:picLocks noChangeAspect="1"/>
          </p:cNvPicPr>
          <p:nvPr/>
        </p:nvPicPr>
        <p:blipFill>
          <a:blip r:embed="rId3"/>
          <a:stretch>
            <a:fillRect/>
          </a:stretch>
        </p:blipFill>
        <p:spPr>
          <a:xfrm>
            <a:off x="470706" y="3455808"/>
            <a:ext cx="4017612" cy="2395936"/>
          </a:xfrm>
          <a:prstGeom prst="rect">
            <a:avLst/>
          </a:prstGeom>
        </p:spPr>
      </p:pic>
      <p:pic>
        <p:nvPicPr>
          <p:cNvPr id="11" name="Picture 10" descr="An image of The Show/Hide menu. ">
            <a:extLst>
              <a:ext uri="{FF2B5EF4-FFF2-40B4-BE49-F238E27FC236}">
                <a16:creationId xmlns:a16="http://schemas.microsoft.com/office/drawing/2014/main" id="{79EC9153-69D6-4D0A-B798-6D52C899CE87}"/>
              </a:ext>
            </a:extLst>
          </p:cNvPr>
          <p:cNvPicPr>
            <a:picLocks noChangeAspect="1"/>
          </p:cNvPicPr>
          <p:nvPr/>
        </p:nvPicPr>
        <p:blipFill>
          <a:blip r:embed="rId4"/>
          <a:stretch>
            <a:fillRect/>
          </a:stretch>
        </p:blipFill>
        <p:spPr>
          <a:xfrm>
            <a:off x="5063860" y="3291208"/>
            <a:ext cx="2145978" cy="883997"/>
          </a:xfrm>
          <a:prstGeom prst="rect">
            <a:avLst/>
          </a:prstGeom>
        </p:spPr>
      </p:pic>
    </p:spTree>
    <p:extLst>
      <p:ext uri="{BB962C8B-B14F-4D97-AF65-F5344CB8AC3E}">
        <p14:creationId xmlns:p14="http://schemas.microsoft.com/office/powerpoint/2010/main" val="20957717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
            </a:r>
          </a:p>
        </p:txBody>
      </p:sp>
      <p:sp>
        <p:nvSpPr>
          <p:cNvPr id="3" name="Content Placeholder 2"/>
          <p:cNvSpPr>
            <a:spLocks noGrp="1"/>
          </p:cNvSpPr>
          <p:nvPr>
            <p:ph idx="1"/>
          </p:nvPr>
        </p:nvSpPr>
        <p:spPr/>
        <p:txBody>
          <a:bodyPr/>
          <a:lstStyle/>
          <a:p>
            <a:r>
              <a:rPr lang="en-US" dirty="0"/>
              <a:t>Is a database object which can be used to enter, edit or display data from a table or query</a:t>
            </a:r>
          </a:p>
          <a:p>
            <a:r>
              <a:rPr lang="en-US" dirty="0"/>
              <a:t>Typically displays all of the information for one record on a single page</a:t>
            </a:r>
          </a:p>
        </p:txBody>
      </p:sp>
      <p:sp>
        <p:nvSpPr>
          <p:cNvPr id="5" name="Rectangle 4"/>
          <p:cNvSpPr/>
          <p:nvPr/>
        </p:nvSpPr>
        <p:spPr>
          <a:xfrm>
            <a:off x="4752975" y="4711700"/>
            <a:ext cx="3921007" cy="1785781"/>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Forms are connected to tables and queries; therefore, when information is entered in a form it is automatically added to the connected tables and queries.</a:t>
            </a:r>
          </a:p>
        </p:txBody>
      </p:sp>
      <p:pic>
        <p:nvPicPr>
          <p:cNvPr id="6" name="Picture 5" descr="An image of a form. ">
            <a:extLst>
              <a:ext uri="{FF2B5EF4-FFF2-40B4-BE49-F238E27FC236}">
                <a16:creationId xmlns:a16="http://schemas.microsoft.com/office/drawing/2014/main" id="{8DCB8372-DD11-4D2A-8928-41AA43D61C7D}"/>
              </a:ext>
            </a:extLst>
          </p:cNvPr>
          <p:cNvPicPr>
            <a:picLocks noChangeAspect="1"/>
          </p:cNvPicPr>
          <p:nvPr/>
        </p:nvPicPr>
        <p:blipFill>
          <a:blip r:embed="rId3"/>
          <a:stretch>
            <a:fillRect/>
          </a:stretch>
        </p:blipFill>
        <p:spPr>
          <a:xfrm>
            <a:off x="470018" y="4046677"/>
            <a:ext cx="4206605" cy="2450804"/>
          </a:xfrm>
          <a:prstGeom prst="rect">
            <a:avLst/>
          </a:prstGeom>
        </p:spPr>
      </p:pic>
    </p:spTree>
    <p:extLst>
      <p:ext uri="{BB962C8B-B14F-4D97-AF65-F5344CB8AC3E}">
        <p14:creationId xmlns:p14="http://schemas.microsoft.com/office/powerpoint/2010/main" val="30276854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Forms</a:t>
            </a:r>
          </a:p>
        </p:txBody>
      </p:sp>
      <p:sp>
        <p:nvSpPr>
          <p:cNvPr id="3" name="Content Placeholder 2"/>
          <p:cNvSpPr>
            <a:spLocks noGrp="1"/>
          </p:cNvSpPr>
          <p:nvPr>
            <p:ph idx="1"/>
          </p:nvPr>
        </p:nvSpPr>
        <p:spPr/>
        <p:txBody>
          <a:bodyPr/>
          <a:lstStyle/>
          <a:p>
            <a:r>
              <a:rPr lang="en-US" sz="3000" dirty="0"/>
              <a:t>Can quickly be created based on a current table by:</a:t>
            </a:r>
          </a:p>
          <a:p>
            <a:pPr lvl="1"/>
            <a:r>
              <a:rPr lang="en-US" sz="2600" dirty="0"/>
              <a:t>having the </a:t>
            </a:r>
            <a:r>
              <a:rPr lang="en-US" sz="2600" dirty="0">
                <a:solidFill>
                  <a:srgbClr val="CC4000"/>
                </a:solidFill>
              </a:rPr>
              <a:t>table open </a:t>
            </a:r>
            <a:r>
              <a:rPr lang="en-US" sz="2600" dirty="0"/>
              <a:t>in Datasheet view</a:t>
            </a:r>
          </a:p>
          <a:p>
            <a:pPr lvl="1"/>
            <a:r>
              <a:rPr lang="en-US" sz="2600" dirty="0"/>
              <a:t>clicking the </a:t>
            </a:r>
            <a:r>
              <a:rPr lang="en-US" sz="2600" dirty="0">
                <a:solidFill>
                  <a:srgbClr val="217346"/>
                </a:solidFill>
              </a:rPr>
              <a:t>Form icon </a:t>
            </a:r>
            <a:r>
              <a:rPr lang="en-US" sz="2600" dirty="0"/>
              <a:t>in the Forms group on the Create tab</a:t>
            </a:r>
          </a:p>
          <a:p>
            <a:pPr lvl="2"/>
            <a:r>
              <a:rPr lang="en-US" sz="2400" dirty="0"/>
              <a:t>a form will automatically be opened in </a:t>
            </a:r>
            <a:r>
              <a:rPr lang="en-US" sz="2400" dirty="0">
                <a:solidFill>
                  <a:srgbClr val="4C2C92"/>
                </a:solidFill>
              </a:rPr>
              <a:t>Layout View</a:t>
            </a:r>
            <a:endParaRPr lang="en-US" dirty="0"/>
          </a:p>
        </p:txBody>
      </p:sp>
      <p:pic>
        <p:nvPicPr>
          <p:cNvPr id="8" name="Picture 7" descr="An image of an open  table with the From icon emphasized. ">
            <a:extLst>
              <a:ext uri="{FF2B5EF4-FFF2-40B4-BE49-F238E27FC236}">
                <a16:creationId xmlns:a16="http://schemas.microsoft.com/office/drawing/2014/main" id="{6C452A13-0A95-4DA9-8851-95445C5D1296}"/>
              </a:ext>
            </a:extLst>
          </p:cNvPr>
          <p:cNvPicPr>
            <a:picLocks noChangeAspect="1"/>
          </p:cNvPicPr>
          <p:nvPr/>
        </p:nvPicPr>
        <p:blipFill>
          <a:blip r:embed="rId3"/>
          <a:stretch>
            <a:fillRect/>
          </a:stretch>
        </p:blipFill>
        <p:spPr>
          <a:xfrm>
            <a:off x="470018" y="4141642"/>
            <a:ext cx="3834716" cy="2395936"/>
          </a:xfrm>
          <a:prstGeom prst="rect">
            <a:avLst/>
          </a:prstGeom>
        </p:spPr>
      </p:pic>
      <p:pic>
        <p:nvPicPr>
          <p:cNvPr id="9" name="Picture 8" descr="An image of a form in layout view">
            <a:extLst>
              <a:ext uri="{FF2B5EF4-FFF2-40B4-BE49-F238E27FC236}">
                <a16:creationId xmlns:a16="http://schemas.microsoft.com/office/drawing/2014/main" id="{FB2F2FC5-6EC9-4191-A3AE-E09C4A3C5E9D}"/>
              </a:ext>
            </a:extLst>
          </p:cNvPr>
          <p:cNvPicPr>
            <a:picLocks noChangeAspect="1"/>
          </p:cNvPicPr>
          <p:nvPr/>
        </p:nvPicPr>
        <p:blipFill>
          <a:blip r:embed="rId4"/>
          <a:stretch>
            <a:fillRect/>
          </a:stretch>
        </p:blipFill>
        <p:spPr>
          <a:xfrm>
            <a:off x="4839266" y="4141642"/>
            <a:ext cx="3834716" cy="2395936"/>
          </a:xfrm>
          <a:prstGeom prst="rect">
            <a:avLst/>
          </a:prstGeom>
        </p:spPr>
      </p:pic>
    </p:spTree>
    <p:extLst>
      <p:ext uri="{BB962C8B-B14F-4D97-AF65-F5344CB8AC3E}">
        <p14:creationId xmlns:p14="http://schemas.microsoft.com/office/powerpoint/2010/main" val="38964544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 Wizard</a:t>
            </a:r>
          </a:p>
        </p:txBody>
      </p:sp>
      <p:sp>
        <p:nvSpPr>
          <p:cNvPr id="3" name="Content Placeholder 2"/>
          <p:cNvSpPr>
            <a:spLocks noGrp="1"/>
          </p:cNvSpPr>
          <p:nvPr>
            <p:ph idx="1"/>
          </p:nvPr>
        </p:nvSpPr>
        <p:spPr/>
        <p:txBody>
          <a:bodyPr/>
          <a:lstStyle/>
          <a:p>
            <a:r>
              <a:rPr lang="en-US" dirty="0"/>
              <a:t>Is a sequence of dialog boxes to guide a user through the form design process</a:t>
            </a:r>
          </a:p>
        </p:txBody>
      </p:sp>
      <p:sp>
        <p:nvSpPr>
          <p:cNvPr id="9" name="Rectangle 8"/>
          <p:cNvSpPr/>
          <p:nvPr/>
        </p:nvSpPr>
        <p:spPr>
          <a:xfrm>
            <a:off x="470018" y="5872899"/>
            <a:ext cx="8229599" cy="638168"/>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Once the wizard is finished, if a user chooses to open the form, it will open in Form view and information can begin being added to records.</a:t>
            </a:r>
          </a:p>
        </p:txBody>
      </p:sp>
      <p:pic>
        <p:nvPicPr>
          <p:cNvPr id="11" name="Picture 10" descr="An image of the create tab with the form wizard ">
            <a:extLst>
              <a:ext uri="{FF2B5EF4-FFF2-40B4-BE49-F238E27FC236}">
                <a16:creationId xmlns:a16="http://schemas.microsoft.com/office/drawing/2014/main" id="{85D88745-AB9A-471C-B846-51C30A47D919}"/>
              </a:ext>
            </a:extLst>
          </p:cNvPr>
          <p:cNvPicPr>
            <a:picLocks noChangeAspect="1"/>
          </p:cNvPicPr>
          <p:nvPr/>
        </p:nvPicPr>
        <p:blipFill>
          <a:blip r:embed="rId3"/>
          <a:stretch>
            <a:fillRect/>
          </a:stretch>
        </p:blipFill>
        <p:spPr>
          <a:xfrm>
            <a:off x="470018" y="2472276"/>
            <a:ext cx="8229599" cy="1016857"/>
          </a:xfrm>
          <a:prstGeom prst="rect">
            <a:avLst/>
          </a:prstGeom>
        </p:spPr>
      </p:pic>
      <p:pic>
        <p:nvPicPr>
          <p:cNvPr id="12" name="Picture 11" descr="An image of the form wizard dialog box. ">
            <a:extLst>
              <a:ext uri="{FF2B5EF4-FFF2-40B4-BE49-F238E27FC236}">
                <a16:creationId xmlns:a16="http://schemas.microsoft.com/office/drawing/2014/main" id="{BF5C049E-A2D5-4577-A961-D7F75E215B8A}"/>
              </a:ext>
            </a:extLst>
          </p:cNvPr>
          <p:cNvPicPr>
            <a:picLocks noChangeAspect="1"/>
          </p:cNvPicPr>
          <p:nvPr/>
        </p:nvPicPr>
        <p:blipFill>
          <a:blip r:embed="rId4"/>
          <a:stretch>
            <a:fillRect/>
          </a:stretch>
        </p:blipFill>
        <p:spPr>
          <a:xfrm>
            <a:off x="343676" y="3650623"/>
            <a:ext cx="2773920" cy="2115495"/>
          </a:xfrm>
          <a:prstGeom prst="rect">
            <a:avLst/>
          </a:prstGeom>
        </p:spPr>
      </p:pic>
      <p:pic>
        <p:nvPicPr>
          <p:cNvPr id="13" name="Picture 12" descr="An image of the form wizard dialog box.">
            <a:extLst>
              <a:ext uri="{FF2B5EF4-FFF2-40B4-BE49-F238E27FC236}">
                <a16:creationId xmlns:a16="http://schemas.microsoft.com/office/drawing/2014/main" id="{75341E5A-9EFE-4B2D-B6EC-3D51EBC7525A}"/>
              </a:ext>
            </a:extLst>
          </p:cNvPr>
          <p:cNvPicPr>
            <a:picLocks noChangeAspect="1"/>
          </p:cNvPicPr>
          <p:nvPr/>
        </p:nvPicPr>
        <p:blipFill>
          <a:blip r:embed="rId5"/>
          <a:stretch>
            <a:fillRect/>
          </a:stretch>
        </p:blipFill>
        <p:spPr>
          <a:xfrm>
            <a:off x="3196682" y="3634735"/>
            <a:ext cx="2767824" cy="2115495"/>
          </a:xfrm>
          <a:prstGeom prst="rect">
            <a:avLst/>
          </a:prstGeom>
        </p:spPr>
      </p:pic>
      <p:pic>
        <p:nvPicPr>
          <p:cNvPr id="14" name="Picture 13" descr="An image of the form wizard dialog box.">
            <a:extLst>
              <a:ext uri="{FF2B5EF4-FFF2-40B4-BE49-F238E27FC236}">
                <a16:creationId xmlns:a16="http://schemas.microsoft.com/office/drawing/2014/main" id="{FA63AE84-99D2-422F-99E4-ECA4966928D2}"/>
              </a:ext>
            </a:extLst>
          </p:cNvPr>
          <p:cNvPicPr>
            <a:picLocks noChangeAspect="1"/>
          </p:cNvPicPr>
          <p:nvPr/>
        </p:nvPicPr>
        <p:blipFill>
          <a:blip r:embed="rId6"/>
          <a:stretch>
            <a:fillRect/>
          </a:stretch>
        </p:blipFill>
        <p:spPr>
          <a:xfrm>
            <a:off x="6043593" y="3616026"/>
            <a:ext cx="2773920" cy="2115495"/>
          </a:xfrm>
          <a:prstGeom prst="rect">
            <a:avLst/>
          </a:prstGeom>
        </p:spPr>
      </p:pic>
    </p:spTree>
    <p:extLst>
      <p:ext uri="{BB962C8B-B14F-4D97-AF65-F5344CB8AC3E}">
        <p14:creationId xmlns:p14="http://schemas.microsoft.com/office/powerpoint/2010/main" val="24183421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Forms</a:t>
            </a:r>
          </a:p>
        </p:txBody>
      </p:sp>
      <p:sp>
        <p:nvSpPr>
          <p:cNvPr id="3" name="Content Placeholder 2"/>
          <p:cNvSpPr>
            <a:spLocks noGrp="1"/>
          </p:cNvSpPr>
          <p:nvPr>
            <p:ph idx="1"/>
          </p:nvPr>
        </p:nvSpPr>
        <p:spPr/>
        <p:txBody>
          <a:bodyPr/>
          <a:lstStyle/>
          <a:p>
            <a:r>
              <a:rPr lang="en-US" dirty="0"/>
              <a:t>Can be saved by:</a:t>
            </a:r>
          </a:p>
          <a:p>
            <a:pPr lvl="1"/>
            <a:r>
              <a:rPr lang="en-US" dirty="0"/>
              <a:t>right-clicking on the object tab and selecting </a:t>
            </a:r>
            <a:r>
              <a:rPr lang="en-US" dirty="0">
                <a:solidFill>
                  <a:srgbClr val="CC4000"/>
                </a:solidFill>
              </a:rPr>
              <a:t>Save</a:t>
            </a:r>
            <a:r>
              <a:rPr lang="en-US" dirty="0"/>
              <a:t> from the menu</a:t>
            </a:r>
          </a:p>
          <a:p>
            <a:pPr lvl="1"/>
            <a:r>
              <a:rPr lang="en-US" dirty="0"/>
              <a:t>clicking the </a:t>
            </a:r>
            <a:r>
              <a:rPr lang="en-US" dirty="0">
                <a:solidFill>
                  <a:srgbClr val="217346"/>
                </a:solidFill>
              </a:rPr>
              <a:t>Save icon </a:t>
            </a:r>
            <a:r>
              <a:rPr lang="en-US" dirty="0"/>
              <a:t>on the Quick Access Toolbar</a:t>
            </a:r>
          </a:p>
        </p:txBody>
      </p:sp>
      <p:sp>
        <p:nvSpPr>
          <p:cNvPr id="8" name="Rectangle 7"/>
          <p:cNvSpPr/>
          <p:nvPr/>
        </p:nvSpPr>
        <p:spPr>
          <a:xfrm>
            <a:off x="5485678" y="3486150"/>
            <a:ext cx="3213940" cy="2515886"/>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To begin using the form to enter data, switch to Form View by clicking on one of the view icons on the Ribbon and selecting Form View or clicking the Form View icon on the Status Bar.</a:t>
            </a:r>
          </a:p>
        </p:txBody>
      </p:sp>
      <p:pic>
        <p:nvPicPr>
          <p:cNvPr id="11" name="Picture 10" descr="An image of a form open with the save icon and save option emphasized. ">
            <a:extLst>
              <a:ext uri="{FF2B5EF4-FFF2-40B4-BE49-F238E27FC236}">
                <a16:creationId xmlns:a16="http://schemas.microsoft.com/office/drawing/2014/main" id="{6F89A75E-B294-4ECB-91A4-DEB634BC8027}"/>
              </a:ext>
            </a:extLst>
          </p:cNvPr>
          <p:cNvPicPr>
            <a:picLocks noChangeAspect="1"/>
          </p:cNvPicPr>
          <p:nvPr/>
        </p:nvPicPr>
        <p:blipFill>
          <a:blip r:embed="rId3"/>
          <a:stretch>
            <a:fillRect/>
          </a:stretch>
        </p:blipFill>
        <p:spPr>
          <a:xfrm>
            <a:off x="464045" y="3486150"/>
            <a:ext cx="4993057" cy="3042168"/>
          </a:xfrm>
          <a:prstGeom prst="rect">
            <a:avLst/>
          </a:prstGeom>
        </p:spPr>
      </p:pic>
      <p:pic>
        <p:nvPicPr>
          <p:cNvPr id="10" name="Picture 9" descr="Image of the Quick Access Toolbar for the Form Vie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0414" y="6112812"/>
            <a:ext cx="1963027" cy="342751"/>
          </a:xfrm>
          <a:prstGeom prst="rect">
            <a:avLst/>
          </a:prstGeom>
          <a:ln>
            <a:solidFill>
              <a:srgbClr val="922B35"/>
            </a:solidFill>
          </a:ln>
        </p:spPr>
      </p:pic>
    </p:spTree>
    <p:extLst>
      <p:ext uri="{BB962C8B-B14F-4D97-AF65-F5344CB8AC3E}">
        <p14:creationId xmlns:p14="http://schemas.microsoft.com/office/powerpoint/2010/main" val="13439571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Forms</a:t>
            </a:r>
          </a:p>
        </p:txBody>
      </p:sp>
      <p:sp>
        <p:nvSpPr>
          <p:cNvPr id="3" name="Content Placeholder 2"/>
          <p:cNvSpPr>
            <a:spLocks noGrp="1"/>
          </p:cNvSpPr>
          <p:nvPr>
            <p:ph idx="1"/>
          </p:nvPr>
        </p:nvSpPr>
        <p:spPr>
          <a:xfrm>
            <a:off x="470018" y="1229964"/>
            <a:ext cx="8454907" cy="5377522"/>
          </a:xfrm>
        </p:spPr>
        <p:txBody>
          <a:bodyPr/>
          <a:lstStyle/>
          <a:p>
            <a:r>
              <a:rPr lang="en-US" dirty="0"/>
              <a:t>Utilize the </a:t>
            </a:r>
            <a:r>
              <a:rPr lang="en-US" dirty="0">
                <a:solidFill>
                  <a:srgbClr val="D24100"/>
                </a:solidFill>
              </a:rPr>
              <a:t>Record Navigator buttons </a:t>
            </a:r>
            <a:r>
              <a:rPr lang="en-US" dirty="0"/>
              <a:t>at the bottom of the form to move from record to record</a:t>
            </a:r>
          </a:p>
          <a:p>
            <a:pPr lvl="1"/>
            <a:r>
              <a:rPr lang="en-US" dirty="0"/>
              <a:t>as a user moves from record to record the data in the form will change to reflect the selected record</a:t>
            </a:r>
          </a:p>
        </p:txBody>
      </p:sp>
      <p:pic>
        <p:nvPicPr>
          <p:cNvPr id="9" name="Picture 8" descr="An image of a labeled record navigator. ">
            <a:extLst>
              <a:ext uri="{FF2B5EF4-FFF2-40B4-BE49-F238E27FC236}">
                <a16:creationId xmlns:a16="http://schemas.microsoft.com/office/drawing/2014/main" id="{098E53AC-B3CA-4EDB-BFEA-5114164062CA}"/>
              </a:ext>
            </a:extLst>
          </p:cNvPr>
          <p:cNvPicPr>
            <a:picLocks noChangeAspect="1"/>
          </p:cNvPicPr>
          <p:nvPr/>
        </p:nvPicPr>
        <p:blipFill>
          <a:blip r:embed="rId3"/>
          <a:stretch>
            <a:fillRect/>
          </a:stretch>
        </p:blipFill>
        <p:spPr>
          <a:xfrm>
            <a:off x="470018" y="4589623"/>
            <a:ext cx="3913415" cy="1908213"/>
          </a:xfrm>
          <a:prstGeom prst="rect">
            <a:avLst/>
          </a:prstGeom>
        </p:spPr>
      </p:pic>
      <p:pic>
        <p:nvPicPr>
          <p:cNvPr id="8" name="Picture 7" descr="An image of a record. ">
            <a:extLst>
              <a:ext uri="{FF2B5EF4-FFF2-40B4-BE49-F238E27FC236}">
                <a16:creationId xmlns:a16="http://schemas.microsoft.com/office/drawing/2014/main" id="{0561DDBF-4E01-4D1E-8B0C-5D93BEBE014E}"/>
              </a:ext>
            </a:extLst>
          </p:cNvPr>
          <p:cNvPicPr>
            <a:picLocks noChangeAspect="1"/>
          </p:cNvPicPr>
          <p:nvPr/>
        </p:nvPicPr>
        <p:blipFill>
          <a:blip r:embed="rId4"/>
          <a:stretch>
            <a:fillRect/>
          </a:stretch>
        </p:blipFill>
        <p:spPr>
          <a:xfrm>
            <a:off x="4572000" y="3645365"/>
            <a:ext cx="4062433" cy="2852471"/>
          </a:xfrm>
          <a:prstGeom prst="rect">
            <a:avLst/>
          </a:prstGeom>
        </p:spPr>
      </p:pic>
    </p:spTree>
    <p:extLst>
      <p:ext uri="{BB962C8B-B14F-4D97-AF65-F5344CB8AC3E}">
        <p14:creationId xmlns:p14="http://schemas.microsoft.com/office/powerpoint/2010/main" val="1321492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Forms</a:t>
            </a:r>
          </a:p>
        </p:txBody>
      </p:sp>
      <p:sp>
        <p:nvSpPr>
          <p:cNvPr id="3" name="Content Placeholder 2"/>
          <p:cNvSpPr>
            <a:spLocks noGrp="1"/>
          </p:cNvSpPr>
          <p:nvPr>
            <p:ph idx="1"/>
          </p:nvPr>
        </p:nvSpPr>
        <p:spPr/>
        <p:txBody>
          <a:bodyPr/>
          <a:lstStyle/>
          <a:p>
            <a:r>
              <a:rPr lang="en-US" sz="3000" dirty="0"/>
              <a:t>When in Form view, can be used to add records to the table a form is connected to by:</a:t>
            </a:r>
          </a:p>
          <a:p>
            <a:pPr lvl="1"/>
            <a:r>
              <a:rPr lang="en-US" sz="2600" dirty="0"/>
              <a:t>clicking the </a:t>
            </a:r>
            <a:r>
              <a:rPr lang="en-US" sz="2600" dirty="0">
                <a:solidFill>
                  <a:srgbClr val="D24100"/>
                </a:solidFill>
              </a:rPr>
              <a:t>New</a:t>
            </a:r>
            <a:r>
              <a:rPr lang="en-US" sz="2600" dirty="0"/>
              <a:t> icon in the Records group of the Home tab</a:t>
            </a:r>
          </a:p>
          <a:p>
            <a:pPr lvl="1"/>
            <a:r>
              <a:rPr lang="en-US" sz="2600" dirty="0"/>
              <a:t>clicking the </a:t>
            </a:r>
            <a:r>
              <a:rPr lang="en-US" sz="2600" dirty="0">
                <a:solidFill>
                  <a:srgbClr val="217346"/>
                </a:solidFill>
              </a:rPr>
              <a:t>New Record</a:t>
            </a:r>
            <a:r>
              <a:rPr lang="en-US" sz="2600" dirty="0"/>
              <a:t> icon on the Record Navigator at the bottom of the screen</a:t>
            </a:r>
            <a:endParaRPr lang="en-US" dirty="0"/>
          </a:p>
        </p:txBody>
      </p:sp>
      <p:sp>
        <p:nvSpPr>
          <p:cNvPr id="9" name="Rectangle 8"/>
          <p:cNvSpPr/>
          <p:nvPr/>
        </p:nvSpPr>
        <p:spPr>
          <a:xfrm>
            <a:off x="470018" y="5559337"/>
            <a:ext cx="4714724" cy="944100"/>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When the new record is added, simply fill out the information needed in the form and move to the next record. </a:t>
            </a:r>
          </a:p>
        </p:txBody>
      </p:sp>
      <p:pic>
        <p:nvPicPr>
          <p:cNvPr id="12" name="Picture 11" descr="An image of the home tab with the new icon and record navigator emphasized. ">
            <a:extLst>
              <a:ext uri="{FF2B5EF4-FFF2-40B4-BE49-F238E27FC236}">
                <a16:creationId xmlns:a16="http://schemas.microsoft.com/office/drawing/2014/main" id="{080E7169-0A2B-4B1E-9124-58F2C5E3677C}"/>
              </a:ext>
            </a:extLst>
          </p:cNvPr>
          <p:cNvPicPr>
            <a:picLocks noChangeAspect="1"/>
          </p:cNvPicPr>
          <p:nvPr/>
        </p:nvPicPr>
        <p:blipFill>
          <a:blip r:embed="rId3"/>
          <a:stretch>
            <a:fillRect/>
          </a:stretch>
        </p:blipFill>
        <p:spPr>
          <a:xfrm>
            <a:off x="383954" y="3974368"/>
            <a:ext cx="4761389" cy="1322947"/>
          </a:xfrm>
          <a:prstGeom prst="rect">
            <a:avLst/>
          </a:prstGeom>
        </p:spPr>
      </p:pic>
      <p:pic>
        <p:nvPicPr>
          <p:cNvPr id="5" name="Picture 4" descr="An image of a record. ">
            <a:extLst>
              <a:ext uri="{FF2B5EF4-FFF2-40B4-BE49-F238E27FC236}">
                <a16:creationId xmlns:a16="http://schemas.microsoft.com/office/drawing/2014/main" id="{69AB34B0-B878-4064-A4A5-37F51AA8EF76}"/>
              </a:ext>
            </a:extLst>
          </p:cNvPr>
          <p:cNvPicPr>
            <a:picLocks noChangeAspect="1"/>
          </p:cNvPicPr>
          <p:nvPr/>
        </p:nvPicPr>
        <p:blipFill>
          <a:blip r:embed="rId4"/>
          <a:stretch>
            <a:fillRect/>
          </a:stretch>
        </p:blipFill>
        <p:spPr>
          <a:xfrm>
            <a:off x="5231407" y="4003860"/>
            <a:ext cx="3676207" cy="2499577"/>
          </a:xfrm>
          <a:prstGeom prst="rect">
            <a:avLst/>
          </a:prstGeom>
        </p:spPr>
      </p:pic>
    </p:spTree>
    <p:extLst>
      <p:ext uri="{BB962C8B-B14F-4D97-AF65-F5344CB8AC3E}">
        <p14:creationId xmlns:p14="http://schemas.microsoft.com/office/powerpoint/2010/main" val="22241485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Forms</a:t>
            </a:r>
          </a:p>
        </p:txBody>
      </p:sp>
      <p:sp>
        <p:nvSpPr>
          <p:cNvPr id="3" name="Content Placeholder 2"/>
          <p:cNvSpPr>
            <a:spLocks noGrp="1"/>
          </p:cNvSpPr>
          <p:nvPr>
            <p:ph idx="1"/>
          </p:nvPr>
        </p:nvSpPr>
        <p:spPr/>
        <p:txBody>
          <a:bodyPr/>
          <a:lstStyle/>
          <a:p>
            <a:r>
              <a:rPr lang="en-US" sz="3000" dirty="0"/>
              <a:t>Can have records deleted from them in Form View by:</a:t>
            </a:r>
          </a:p>
          <a:p>
            <a:pPr lvl="1"/>
            <a:r>
              <a:rPr lang="en-US" sz="2700" dirty="0"/>
              <a:t>clicking the </a:t>
            </a:r>
            <a:r>
              <a:rPr lang="en-US" sz="2700" dirty="0">
                <a:solidFill>
                  <a:srgbClr val="D24100"/>
                </a:solidFill>
              </a:rPr>
              <a:t>Delete icon</a:t>
            </a:r>
            <a:r>
              <a:rPr lang="en-US" sz="2700" dirty="0"/>
              <a:t> in the Records group of the Home tab and choosing Delete Record</a:t>
            </a:r>
          </a:p>
          <a:p>
            <a:pPr lvl="1"/>
            <a:r>
              <a:rPr lang="en-US" sz="2700" dirty="0"/>
              <a:t>clicking the </a:t>
            </a:r>
            <a:r>
              <a:rPr lang="en-US" sz="2700" dirty="0">
                <a:solidFill>
                  <a:srgbClr val="217346"/>
                </a:solidFill>
              </a:rPr>
              <a:t>selection bar</a:t>
            </a:r>
            <a:br>
              <a:rPr lang="en-US" sz="2700" dirty="0"/>
            </a:br>
            <a:r>
              <a:rPr lang="en-US" sz="2700" dirty="0"/>
              <a:t>and pressing the Delete </a:t>
            </a:r>
            <a:br>
              <a:rPr lang="en-US" sz="2700" dirty="0"/>
            </a:br>
            <a:r>
              <a:rPr lang="en-US" sz="2700" dirty="0"/>
              <a:t>or Backspace key</a:t>
            </a:r>
          </a:p>
        </p:txBody>
      </p:sp>
      <p:sp>
        <p:nvSpPr>
          <p:cNvPr id="6" name="Rectangle 5"/>
          <p:cNvSpPr/>
          <p:nvPr/>
        </p:nvSpPr>
        <p:spPr>
          <a:xfrm>
            <a:off x="470018" y="5269068"/>
            <a:ext cx="4988102" cy="1248055"/>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A warning will pop up regardless of which method is used to delete the record, making sure a user means to delete the record. If so, click Yes. If not, click No.</a:t>
            </a:r>
          </a:p>
        </p:txBody>
      </p:sp>
      <p:pic>
        <p:nvPicPr>
          <p:cNvPr id="11" name="Picture 10" descr="An image of a warning">
            <a:extLst>
              <a:ext uri="{FF2B5EF4-FFF2-40B4-BE49-F238E27FC236}">
                <a16:creationId xmlns:a16="http://schemas.microsoft.com/office/drawing/2014/main" id="{C7F57AB1-2D9D-42E4-9924-E946F7A242AC}"/>
              </a:ext>
            </a:extLst>
          </p:cNvPr>
          <p:cNvPicPr>
            <a:picLocks noChangeAspect="1"/>
          </p:cNvPicPr>
          <p:nvPr/>
        </p:nvPicPr>
        <p:blipFill>
          <a:blip r:embed="rId3"/>
          <a:stretch>
            <a:fillRect/>
          </a:stretch>
        </p:blipFill>
        <p:spPr>
          <a:xfrm>
            <a:off x="3066425" y="4447122"/>
            <a:ext cx="2237426" cy="731583"/>
          </a:xfrm>
          <a:prstGeom prst="rect">
            <a:avLst/>
          </a:prstGeom>
        </p:spPr>
      </p:pic>
      <p:pic>
        <p:nvPicPr>
          <p:cNvPr id="10" name="Picture 9" descr="An image of a record with the Delete option emphasized. ">
            <a:extLst>
              <a:ext uri="{FF2B5EF4-FFF2-40B4-BE49-F238E27FC236}">
                <a16:creationId xmlns:a16="http://schemas.microsoft.com/office/drawing/2014/main" id="{12978435-23F3-46A7-B660-3E593A68B77F}"/>
              </a:ext>
            </a:extLst>
          </p:cNvPr>
          <p:cNvPicPr>
            <a:picLocks noChangeAspect="1"/>
          </p:cNvPicPr>
          <p:nvPr/>
        </p:nvPicPr>
        <p:blipFill>
          <a:blip r:embed="rId4"/>
          <a:stretch>
            <a:fillRect/>
          </a:stretch>
        </p:blipFill>
        <p:spPr>
          <a:xfrm>
            <a:off x="5564531" y="3034920"/>
            <a:ext cx="3395766" cy="3572566"/>
          </a:xfrm>
          <a:prstGeom prst="rect">
            <a:avLst/>
          </a:prstGeom>
        </p:spPr>
      </p:pic>
    </p:spTree>
    <p:extLst>
      <p:ext uri="{BB962C8B-B14F-4D97-AF65-F5344CB8AC3E}">
        <p14:creationId xmlns:p14="http://schemas.microsoft.com/office/powerpoint/2010/main" val="41990259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Forms</a:t>
            </a:r>
          </a:p>
        </p:txBody>
      </p:sp>
      <p:sp>
        <p:nvSpPr>
          <p:cNvPr id="3" name="Content Placeholder 2"/>
          <p:cNvSpPr>
            <a:spLocks noGrp="1"/>
          </p:cNvSpPr>
          <p:nvPr>
            <p:ph idx="1"/>
          </p:nvPr>
        </p:nvSpPr>
        <p:spPr/>
        <p:txBody>
          <a:bodyPr/>
          <a:lstStyle/>
          <a:p>
            <a:r>
              <a:rPr lang="en-US" dirty="0"/>
              <a:t>Can be printed by:</a:t>
            </a:r>
          </a:p>
          <a:p>
            <a:pPr lvl="1"/>
            <a:r>
              <a:rPr lang="en-US" dirty="0"/>
              <a:t>having the form open </a:t>
            </a:r>
          </a:p>
          <a:p>
            <a:pPr lvl="1"/>
            <a:r>
              <a:rPr lang="en-US" dirty="0"/>
              <a:t>clicking the file tab and in Backstage view choosing the </a:t>
            </a:r>
            <a:r>
              <a:rPr lang="en-US" dirty="0">
                <a:solidFill>
                  <a:srgbClr val="217346"/>
                </a:solidFill>
              </a:rPr>
              <a:t>Print</a:t>
            </a:r>
            <a:r>
              <a:rPr lang="en-US" dirty="0"/>
              <a:t> option</a:t>
            </a:r>
          </a:p>
          <a:p>
            <a:pPr lvl="1"/>
            <a:r>
              <a:rPr lang="en-US" dirty="0"/>
              <a:t>selecting an </a:t>
            </a:r>
            <a:r>
              <a:rPr lang="en-US" dirty="0">
                <a:solidFill>
                  <a:srgbClr val="D24100"/>
                </a:solidFill>
              </a:rPr>
              <a:t>option </a:t>
            </a:r>
            <a:r>
              <a:rPr lang="en-US" dirty="0"/>
              <a:t>based on if a user is ready to print immediately or would like to check settings</a:t>
            </a:r>
          </a:p>
        </p:txBody>
      </p:sp>
      <p:pic>
        <p:nvPicPr>
          <p:cNvPr id="6" name="Picture 5" descr="An image of the Print backstage view with the Prink tab and selection menu emphasized. ">
            <a:extLst>
              <a:ext uri="{FF2B5EF4-FFF2-40B4-BE49-F238E27FC236}">
                <a16:creationId xmlns:a16="http://schemas.microsoft.com/office/drawing/2014/main" id="{EB0A9280-E22B-4D25-9EE1-BF4551A2F6B8}"/>
              </a:ext>
            </a:extLst>
          </p:cNvPr>
          <p:cNvPicPr>
            <a:picLocks noChangeAspect="1"/>
          </p:cNvPicPr>
          <p:nvPr/>
        </p:nvPicPr>
        <p:blipFill>
          <a:blip r:embed="rId3"/>
          <a:stretch>
            <a:fillRect/>
          </a:stretch>
        </p:blipFill>
        <p:spPr>
          <a:xfrm>
            <a:off x="3044294" y="3991221"/>
            <a:ext cx="3842281" cy="2762004"/>
          </a:xfrm>
          <a:prstGeom prst="rect">
            <a:avLst/>
          </a:prstGeom>
        </p:spPr>
      </p:pic>
    </p:spTree>
    <p:extLst>
      <p:ext uri="{BB962C8B-B14F-4D97-AF65-F5344CB8AC3E}">
        <p14:creationId xmlns:p14="http://schemas.microsoft.com/office/powerpoint/2010/main" val="15454780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Forms</a:t>
            </a:r>
          </a:p>
        </p:txBody>
      </p:sp>
      <p:sp>
        <p:nvSpPr>
          <p:cNvPr id="3" name="Content Placeholder 2"/>
          <p:cNvSpPr>
            <a:spLocks noGrp="1"/>
          </p:cNvSpPr>
          <p:nvPr>
            <p:ph idx="1"/>
          </p:nvPr>
        </p:nvSpPr>
        <p:spPr/>
        <p:txBody>
          <a:bodyPr/>
          <a:lstStyle/>
          <a:p>
            <a:r>
              <a:rPr lang="en-US" dirty="0"/>
              <a:t>Can be renamed by:</a:t>
            </a:r>
          </a:p>
          <a:p>
            <a:pPr lvl="1"/>
            <a:r>
              <a:rPr lang="en-US" dirty="0"/>
              <a:t>making sure the form is closed</a:t>
            </a:r>
          </a:p>
          <a:p>
            <a:pPr lvl="1"/>
            <a:r>
              <a:rPr lang="en-US" dirty="0"/>
              <a:t>right-clicking the form name in </a:t>
            </a:r>
            <a:br>
              <a:rPr lang="en-US" dirty="0"/>
            </a:br>
            <a:r>
              <a:rPr lang="en-US" dirty="0"/>
              <a:t>the navigation pane</a:t>
            </a:r>
          </a:p>
          <a:p>
            <a:pPr lvl="1"/>
            <a:r>
              <a:rPr lang="en-US" dirty="0"/>
              <a:t>selecting </a:t>
            </a:r>
            <a:r>
              <a:rPr lang="en-US" dirty="0">
                <a:solidFill>
                  <a:srgbClr val="D24100"/>
                </a:solidFill>
              </a:rPr>
              <a:t>Rename</a:t>
            </a:r>
            <a:r>
              <a:rPr lang="en-US" dirty="0"/>
              <a:t> from the</a:t>
            </a:r>
            <a:br>
              <a:rPr lang="en-US" dirty="0"/>
            </a:br>
            <a:r>
              <a:rPr lang="en-US" dirty="0"/>
              <a:t>menu and entering a new name</a:t>
            </a:r>
          </a:p>
          <a:p>
            <a:r>
              <a:rPr lang="en-US" dirty="0"/>
              <a:t>Can be deleted by:</a:t>
            </a:r>
          </a:p>
          <a:p>
            <a:pPr lvl="1"/>
            <a:r>
              <a:rPr lang="en-US" dirty="0"/>
              <a:t>making sure the form is closed</a:t>
            </a:r>
          </a:p>
          <a:p>
            <a:pPr lvl="1"/>
            <a:r>
              <a:rPr lang="en-US" dirty="0"/>
              <a:t>right-clicking the form name in </a:t>
            </a:r>
            <a:br>
              <a:rPr lang="en-US" dirty="0"/>
            </a:br>
            <a:r>
              <a:rPr lang="en-US" dirty="0"/>
              <a:t>the navigation pane</a:t>
            </a:r>
          </a:p>
          <a:p>
            <a:pPr lvl="1"/>
            <a:r>
              <a:rPr lang="en-US" dirty="0"/>
              <a:t>selecting </a:t>
            </a:r>
            <a:r>
              <a:rPr lang="en-US" dirty="0">
                <a:solidFill>
                  <a:srgbClr val="217346"/>
                </a:solidFill>
              </a:rPr>
              <a:t>Delete</a:t>
            </a:r>
            <a:r>
              <a:rPr lang="en-US" dirty="0"/>
              <a:t> from the menu</a:t>
            </a:r>
          </a:p>
        </p:txBody>
      </p:sp>
      <p:pic>
        <p:nvPicPr>
          <p:cNvPr id="9" name="Picture 8" descr="An image of the Rename and Delete emphasized on the form menu. ">
            <a:extLst>
              <a:ext uri="{FF2B5EF4-FFF2-40B4-BE49-F238E27FC236}">
                <a16:creationId xmlns:a16="http://schemas.microsoft.com/office/drawing/2014/main" id="{943D51A4-FBB4-422F-9B7B-78F07C34C1DB}"/>
              </a:ext>
            </a:extLst>
          </p:cNvPr>
          <p:cNvPicPr>
            <a:picLocks noChangeAspect="1"/>
          </p:cNvPicPr>
          <p:nvPr/>
        </p:nvPicPr>
        <p:blipFill>
          <a:blip r:embed="rId3"/>
          <a:stretch>
            <a:fillRect/>
          </a:stretch>
        </p:blipFill>
        <p:spPr>
          <a:xfrm>
            <a:off x="6367522" y="1527621"/>
            <a:ext cx="2615411" cy="4346825"/>
          </a:xfrm>
          <a:prstGeom prst="rect">
            <a:avLst/>
          </a:prstGeom>
        </p:spPr>
      </p:pic>
    </p:spTree>
    <p:extLst>
      <p:ext uri="{BB962C8B-B14F-4D97-AF65-F5344CB8AC3E}">
        <p14:creationId xmlns:p14="http://schemas.microsoft.com/office/powerpoint/2010/main" val="14561926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 Design View</a:t>
            </a:r>
          </a:p>
        </p:txBody>
      </p:sp>
      <p:sp>
        <p:nvSpPr>
          <p:cNvPr id="3" name="Content Placeholder 2"/>
          <p:cNvSpPr>
            <a:spLocks noGrp="1"/>
          </p:cNvSpPr>
          <p:nvPr>
            <p:ph idx="1"/>
          </p:nvPr>
        </p:nvSpPr>
        <p:spPr/>
        <p:txBody>
          <a:bodyPr/>
          <a:lstStyle/>
          <a:p>
            <a:r>
              <a:rPr lang="en-US" dirty="0"/>
              <a:t>Is a view where users can edit the controls on a form</a:t>
            </a:r>
          </a:p>
          <a:p>
            <a:pPr lvl="1"/>
            <a:r>
              <a:rPr lang="en-US" dirty="0"/>
              <a:t>control is a term for any object on a form</a:t>
            </a:r>
          </a:p>
          <a:p>
            <a:pPr lvl="2">
              <a:buClr>
                <a:schemeClr val="tx1"/>
              </a:buClr>
            </a:pPr>
            <a:r>
              <a:rPr lang="en-US" sz="2500" dirty="0">
                <a:solidFill>
                  <a:srgbClr val="217346"/>
                </a:solidFill>
              </a:rPr>
              <a:t>label</a:t>
            </a:r>
            <a:r>
              <a:rPr lang="en-US" sz="2500" dirty="0"/>
              <a:t> is a control which contains descriptive text such as the name of a field</a:t>
            </a:r>
          </a:p>
          <a:p>
            <a:pPr lvl="2">
              <a:buClr>
                <a:schemeClr val="tx1"/>
              </a:buClr>
            </a:pPr>
            <a:r>
              <a:rPr lang="en-US" sz="2500" dirty="0">
                <a:solidFill>
                  <a:srgbClr val="D24100"/>
                </a:solidFill>
              </a:rPr>
              <a:t>text box </a:t>
            </a:r>
            <a:r>
              <a:rPr lang="en-US" sz="2500" dirty="0"/>
              <a:t>is a control which pulls information from a table or query and displays it on the form</a:t>
            </a:r>
          </a:p>
        </p:txBody>
      </p:sp>
      <p:pic>
        <p:nvPicPr>
          <p:cNvPr id="11" name="Picture 10" descr="An image of a form in Design view with the labels and text boxes emphasized. ">
            <a:extLst>
              <a:ext uri="{FF2B5EF4-FFF2-40B4-BE49-F238E27FC236}">
                <a16:creationId xmlns:a16="http://schemas.microsoft.com/office/drawing/2014/main" id="{181AEEE5-FF28-4DDB-8670-DEDB1C297D04}"/>
              </a:ext>
            </a:extLst>
          </p:cNvPr>
          <p:cNvPicPr>
            <a:picLocks noChangeAspect="1"/>
          </p:cNvPicPr>
          <p:nvPr/>
        </p:nvPicPr>
        <p:blipFill>
          <a:blip r:embed="rId3"/>
          <a:stretch>
            <a:fillRect/>
          </a:stretch>
        </p:blipFill>
        <p:spPr>
          <a:xfrm>
            <a:off x="470018" y="4485787"/>
            <a:ext cx="8229599" cy="2024047"/>
          </a:xfrm>
          <a:prstGeom prst="rect">
            <a:avLst/>
          </a:prstGeom>
        </p:spPr>
      </p:pic>
    </p:spTree>
    <p:extLst>
      <p:ext uri="{BB962C8B-B14F-4D97-AF65-F5344CB8AC3E}">
        <p14:creationId xmlns:p14="http://schemas.microsoft.com/office/powerpoint/2010/main" val="20572076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Controls</a:t>
            </a:r>
          </a:p>
        </p:txBody>
      </p:sp>
      <p:sp>
        <p:nvSpPr>
          <p:cNvPr id="3" name="Content Placeholder 2"/>
          <p:cNvSpPr>
            <a:spLocks noGrp="1"/>
          </p:cNvSpPr>
          <p:nvPr>
            <p:ph idx="1"/>
          </p:nvPr>
        </p:nvSpPr>
        <p:spPr/>
        <p:txBody>
          <a:bodyPr/>
          <a:lstStyle/>
          <a:p>
            <a:r>
              <a:rPr lang="en-US" sz="3000" dirty="0"/>
              <a:t>Can be added to a form in Design view by:</a:t>
            </a:r>
          </a:p>
          <a:p>
            <a:pPr lvl="1"/>
            <a:r>
              <a:rPr lang="en-US" sz="2600" dirty="0"/>
              <a:t>selecting a </a:t>
            </a:r>
            <a:r>
              <a:rPr lang="en-US" sz="2600" dirty="0">
                <a:solidFill>
                  <a:srgbClr val="D24100"/>
                </a:solidFill>
              </a:rPr>
              <a:t>control </a:t>
            </a:r>
            <a:r>
              <a:rPr lang="en-US" sz="2600" dirty="0"/>
              <a:t>to be added in the Controls group of the Table Design Tools Design tab</a:t>
            </a:r>
          </a:p>
          <a:p>
            <a:pPr lvl="1"/>
            <a:r>
              <a:rPr lang="en-US" sz="2600" dirty="0"/>
              <a:t>placing it on </a:t>
            </a:r>
            <a:r>
              <a:rPr lang="en-US" sz="2600" dirty="0">
                <a:solidFill>
                  <a:srgbClr val="217346"/>
                </a:solidFill>
              </a:rPr>
              <a:t>the design grid</a:t>
            </a:r>
          </a:p>
          <a:p>
            <a:pPr lvl="1"/>
            <a:r>
              <a:rPr lang="en-US" sz="2600" dirty="0"/>
              <a:t>formatting the control to fit </a:t>
            </a:r>
            <a:br>
              <a:rPr lang="en-US" sz="2600" dirty="0"/>
            </a:br>
            <a:r>
              <a:rPr lang="en-US" sz="2600" dirty="0"/>
              <a:t>what is needed by entering </a:t>
            </a:r>
            <a:br>
              <a:rPr lang="en-US" sz="2600" dirty="0"/>
            </a:br>
            <a:r>
              <a:rPr lang="en-US" sz="2600" dirty="0">
                <a:solidFill>
                  <a:srgbClr val="4C2C92"/>
                </a:solidFill>
              </a:rPr>
              <a:t>text</a:t>
            </a:r>
            <a:r>
              <a:rPr lang="en-US" sz="2600" dirty="0"/>
              <a:t>, </a:t>
            </a:r>
            <a:r>
              <a:rPr lang="en-US" sz="2600" dirty="0">
                <a:solidFill>
                  <a:srgbClr val="CC16C6"/>
                </a:solidFill>
              </a:rPr>
              <a:t>resizing</a:t>
            </a:r>
            <a:r>
              <a:rPr lang="en-US" sz="2600" dirty="0"/>
              <a:t>, </a:t>
            </a:r>
            <a:r>
              <a:rPr lang="en-US" sz="2600" dirty="0">
                <a:solidFill>
                  <a:srgbClr val="0071BC"/>
                </a:solidFill>
              </a:rPr>
              <a:t>moving</a:t>
            </a:r>
            <a:r>
              <a:rPr lang="en-US" sz="2600" dirty="0"/>
              <a:t>, etc.</a:t>
            </a:r>
            <a:endParaRPr lang="en-US" dirty="0"/>
          </a:p>
        </p:txBody>
      </p:sp>
      <p:sp>
        <p:nvSpPr>
          <p:cNvPr id="11" name="Rectangle 10"/>
          <p:cNvSpPr/>
          <p:nvPr/>
        </p:nvSpPr>
        <p:spPr>
          <a:xfrm>
            <a:off x="470018" y="5892800"/>
            <a:ext cx="8229599" cy="607075"/>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If a user needs to delete a control, select it and press the Delete or Backspace key and it will be removed from the design grid.</a:t>
            </a:r>
          </a:p>
        </p:txBody>
      </p:sp>
      <p:pic>
        <p:nvPicPr>
          <p:cNvPr id="10" name="Picture 9" descr="An image of a from demostrating text, resizing and moving. ">
            <a:extLst>
              <a:ext uri="{FF2B5EF4-FFF2-40B4-BE49-F238E27FC236}">
                <a16:creationId xmlns:a16="http://schemas.microsoft.com/office/drawing/2014/main" id="{86ADEE60-A559-4A59-9AE2-0C3C7865904C}"/>
              </a:ext>
            </a:extLst>
          </p:cNvPr>
          <p:cNvPicPr>
            <a:picLocks noChangeAspect="1"/>
          </p:cNvPicPr>
          <p:nvPr/>
        </p:nvPicPr>
        <p:blipFill>
          <a:blip r:embed="rId3"/>
          <a:stretch>
            <a:fillRect/>
          </a:stretch>
        </p:blipFill>
        <p:spPr>
          <a:xfrm>
            <a:off x="253041" y="4279249"/>
            <a:ext cx="5188146" cy="1322947"/>
          </a:xfrm>
          <a:prstGeom prst="rect">
            <a:avLst/>
          </a:prstGeom>
        </p:spPr>
      </p:pic>
      <p:pic>
        <p:nvPicPr>
          <p:cNvPr id="15" name="Picture 14" descr="An image of a form with the controls box and design grid emphasized. ">
            <a:extLst>
              <a:ext uri="{FF2B5EF4-FFF2-40B4-BE49-F238E27FC236}">
                <a16:creationId xmlns:a16="http://schemas.microsoft.com/office/drawing/2014/main" id="{5550FB99-1367-433F-AB76-618EE1891405}"/>
              </a:ext>
            </a:extLst>
          </p:cNvPr>
          <p:cNvPicPr>
            <a:picLocks noChangeAspect="1"/>
          </p:cNvPicPr>
          <p:nvPr/>
        </p:nvPicPr>
        <p:blipFill>
          <a:blip r:embed="rId4"/>
          <a:stretch>
            <a:fillRect/>
          </a:stretch>
        </p:blipFill>
        <p:spPr>
          <a:xfrm>
            <a:off x="5586363" y="2845041"/>
            <a:ext cx="3255546" cy="2816596"/>
          </a:xfrm>
          <a:prstGeom prst="rect">
            <a:avLst/>
          </a:prstGeom>
        </p:spPr>
      </p:pic>
    </p:spTree>
    <p:extLst>
      <p:ext uri="{BB962C8B-B14F-4D97-AF65-F5344CB8AC3E}">
        <p14:creationId xmlns:p14="http://schemas.microsoft.com/office/powerpoint/2010/main" val="22235606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Report Types</a:t>
            </a:r>
          </a:p>
        </p:txBody>
      </p:sp>
      <p:sp>
        <p:nvSpPr>
          <p:cNvPr id="3" name="Content Placeholder 2"/>
          <p:cNvSpPr>
            <a:spLocks noGrp="1"/>
          </p:cNvSpPr>
          <p:nvPr>
            <p:ph idx="1"/>
          </p:nvPr>
        </p:nvSpPr>
        <p:spPr>
          <a:xfrm>
            <a:off x="470018" y="1169582"/>
            <a:ext cx="8229599" cy="5377522"/>
          </a:xfrm>
        </p:spPr>
        <p:txBody>
          <a:bodyPr>
            <a:noAutofit/>
          </a:bodyPr>
          <a:lstStyle/>
          <a:p>
            <a:r>
              <a:rPr lang="en-US" dirty="0"/>
              <a:t>Include:</a:t>
            </a:r>
          </a:p>
          <a:p>
            <a:pPr lvl="1">
              <a:buClr>
                <a:schemeClr val="tx1"/>
              </a:buClr>
            </a:pPr>
            <a:r>
              <a:rPr lang="en-US" dirty="0">
                <a:solidFill>
                  <a:srgbClr val="CC4000"/>
                </a:solidFill>
              </a:rPr>
              <a:t>Columnar</a:t>
            </a:r>
          </a:p>
          <a:p>
            <a:pPr lvl="2"/>
            <a:r>
              <a:rPr lang="en-US" sz="2400" dirty="0"/>
              <a:t>all fields for each record</a:t>
            </a:r>
            <a:br>
              <a:rPr lang="en-US" sz="2400" dirty="0"/>
            </a:br>
            <a:r>
              <a:rPr lang="en-US" sz="2400" dirty="0"/>
              <a:t>appear together followed</a:t>
            </a:r>
            <a:br>
              <a:rPr lang="en-US" sz="2400" dirty="0"/>
            </a:br>
            <a:r>
              <a:rPr lang="en-US" sz="2400" dirty="0"/>
              <a:t>by the next record</a:t>
            </a:r>
          </a:p>
          <a:p>
            <a:pPr lvl="1">
              <a:buClr>
                <a:schemeClr val="tx1"/>
              </a:buClr>
            </a:pPr>
            <a:r>
              <a:rPr lang="en-US" dirty="0">
                <a:solidFill>
                  <a:srgbClr val="217346"/>
                </a:solidFill>
              </a:rPr>
              <a:t>Tabular</a:t>
            </a:r>
          </a:p>
          <a:p>
            <a:pPr lvl="2"/>
            <a:r>
              <a:rPr lang="en-US" sz="2400" dirty="0"/>
              <a:t>each row is a record and</a:t>
            </a:r>
            <a:br>
              <a:rPr lang="en-US" sz="2400" dirty="0"/>
            </a:br>
            <a:r>
              <a:rPr lang="en-US" sz="2400" dirty="0"/>
              <a:t>each column is a field;</a:t>
            </a:r>
            <a:br>
              <a:rPr lang="en-US" sz="2400" dirty="0"/>
            </a:br>
            <a:r>
              <a:rPr lang="en-US" sz="2400" dirty="0"/>
              <a:t>similar to how datasheet</a:t>
            </a:r>
            <a:br>
              <a:rPr lang="en-US" sz="2400" dirty="0"/>
            </a:br>
            <a:r>
              <a:rPr lang="en-US" sz="2400" dirty="0"/>
              <a:t>printouts appear</a:t>
            </a:r>
          </a:p>
          <a:p>
            <a:pPr lvl="1">
              <a:buClr>
                <a:schemeClr val="tx1"/>
              </a:buClr>
            </a:pPr>
            <a:r>
              <a:rPr lang="en-US" dirty="0">
                <a:solidFill>
                  <a:srgbClr val="4C2C92"/>
                </a:solidFill>
              </a:rPr>
              <a:t>Justified</a:t>
            </a:r>
          </a:p>
          <a:p>
            <a:pPr lvl="2"/>
            <a:r>
              <a:rPr lang="en-US" sz="2400" dirty="0"/>
              <a:t>field names are located</a:t>
            </a:r>
            <a:br>
              <a:rPr lang="en-US" sz="2400" dirty="0"/>
            </a:br>
            <a:r>
              <a:rPr lang="en-US" sz="2400" dirty="0"/>
              <a:t>above the fields for each</a:t>
            </a:r>
            <a:br>
              <a:rPr lang="en-US" sz="2400" dirty="0"/>
            </a:br>
            <a:r>
              <a:rPr lang="en-US" sz="2400" dirty="0"/>
              <a:t>record in blocks</a:t>
            </a:r>
          </a:p>
        </p:txBody>
      </p:sp>
      <p:pic>
        <p:nvPicPr>
          <p:cNvPr id="7" name="Picture 6" descr="An image of a Columnar report.">
            <a:extLst>
              <a:ext uri="{FF2B5EF4-FFF2-40B4-BE49-F238E27FC236}">
                <a16:creationId xmlns:a16="http://schemas.microsoft.com/office/drawing/2014/main" id="{ACAB955A-FB75-4800-9885-0D2D351BE81E}"/>
              </a:ext>
            </a:extLst>
          </p:cNvPr>
          <p:cNvPicPr>
            <a:picLocks noChangeAspect="1"/>
          </p:cNvPicPr>
          <p:nvPr/>
        </p:nvPicPr>
        <p:blipFill>
          <a:blip r:embed="rId3"/>
          <a:stretch>
            <a:fillRect/>
          </a:stretch>
        </p:blipFill>
        <p:spPr>
          <a:xfrm>
            <a:off x="5144673" y="1562430"/>
            <a:ext cx="3853006" cy="2213040"/>
          </a:xfrm>
          <a:prstGeom prst="rect">
            <a:avLst/>
          </a:prstGeom>
        </p:spPr>
      </p:pic>
      <p:pic>
        <p:nvPicPr>
          <p:cNvPr id="8" name="Picture 7" descr="An image of a Tabular report. ">
            <a:extLst>
              <a:ext uri="{FF2B5EF4-FFF2-40B4-BE49-F238E27FC236}">
                <a16:creationId xmlns:a16="http://schemas.microsoft.com/office/drawing/2014/main" id="{39D16107-AF1B-4D76-A1D6-85C0BA446755}"/>
              </a:ext>
            </a:extLst>
          </p:cNvPr>
          <p:cNvPicPr>
            <a:picLocks noChangeAspect="1"/>
          </p:cNvPicPr>
          <p:nvPr/>
        </p:nvPicPr>
        <p:blipFill>
          <a:blip r:embed="rId4"/>
          <a:stretch>
            <a:fillRect/>
          </a:stretch>
        </p:blipFill>
        <p:spPr>
          <a:xfrm>
            <a:off x="5138577" y="3821432"/>
            <a:ext cx="3859102" cy="1225402"/>
          </a:xfrm>
          <a:prstGeom prst="rect">
            <a:avLst/>
          </a:prstGeom>
        </p:spPr>
      </p:pic>
      <p:pic>
        <p:nvPicPr>
          <p:cNvPr id="9" name="Picture 8" descr="An image of a Justified report. ">
            <a:extLst>
              <a:ext uri="{FF2B5EF4-FFF2-40B4-BE49-F238E27FC236}">
                <a16:creationId xmlns:a16="http://schemas.microsoft.com/office/drawing/2014/main" id="{9D94C7F6-6276-42C6-A3BE-3C7A4D29F14D}"/>
              </a:ext>
            </a:extLst>
          </p:cNvPr>
          <p:cNvPicPr>
            <a:picLocks noChangeAspect="1"/>
          </p:cNvPicPr>
          <p:nvPr/>
        </p:nvPicPr>
        <p:blipFill>
          <a:blip r:embed="rId5"/>
          <a:stretch>
            <a:fillRect/>
          </a:stretch>
        </p:blipFill>
        <p:spPr>
          <a:xfrm>
            <a:off x="5138577" y="5105513"/>
            <a:ext cx="3865199" cy="1487553"/>
          </a:xfrm>
          <a:prstGeom prst="rect">
            <a:avLst/>
          </a:prstGeom>
        </p:spPr>
      </p:pic>
    </p:spTree>
    <p:extLst>
      <p:ext uri="{BB962C8B-B14F-4D97-AF65-F5344CB8AC3E}">
        <p14:creationId xmlns:p14="http://schemas.microsoft.com/office/powerpoint/2010/main" val="7934303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Reports</a:t>
            </a:r>
          </a:p>
        </p:txBody>
      </p:sp>
      <p:sp>
        <p:nvSpPr>
          <p:cNvPr id="3" name="Content Placeholder 2"/>
          <p:cNvSpPr>
            <a:spLocks noGrp="1"/>
          </p:cNvSpPr>
          <p:nvPr>
            <p:ph idx="1"/>
          </p:nvPr>
        </p:nvSpPr>
        <p:spPr>
          <a:xfrm>
            <a:off x="470018" y="1169582"/>
            <a:ext cx="8229599" cy="5377522"/>
          </a:xfrm>
          <a:ln>
            <a:noFill/>
          </a:ln>
        </p:spPr>
        <p:txBody>
          <a:bodyPr/>
          <a:lstStyle/>
          <a:p>
            <a:r>
              <a:rPr lang="en-US" dirty="0"/>
              <a:t>Can quickly be created based on a current table by:</a:t>
            </a:r>
          </a:p>
          <a:p>
            <a:pPr lvl="1"/>
            <a:r>
              <a:rPr lang="en-US" dirty="0"/>
              <a:t>having the table open in </a:t>
            </a:r>
            <a:r>
              <a:rPr lang="en-US" dirty="0">
                <a:solidFill>
                  <a:srgbClr val="CC4000"/>
                </a:solidFill>
              </a:rPr>
              <a:t>Datasheet</a:t>
            </a:r>
            <a:r>
              <a:rPr lang="en-US" dirty="0"/>
              <a:t> </a:t>
            </a:r>
            <a:r>
              <a:rPr lang="en-US" dirty="0">
                <a:solidFill>
                  <a:srgbClr val="CC4000"/>
                </a:solidFill>
              </a:rPr>
              <a:t>View</a:t>
            </a:r>
          </a:p>
          <a:p>
            <a:pPr lvl="1"/>
            <a:r>
              <a:rPr lang="en-US" dirty="0"/>
              <a:t>clicking the </a:t>
            </a:r>
            <a:r>
              <a:rPr lang="en-US" dirty="0">
                <a:solidFill>
                  <a:srgbClr val="217346"/>
                </a:solidFill>
              </a:rPr>
              <a:t>Report</a:t>
            </a:r>
            <a:r>
              <a:rPr lang="en-US" dirty="0"/>
              <a:t> </a:t>
            </a:r>
            <a:r>
              <a:rPr lang="en-US" dirty="0">
                <a:solidFill>
                  <a:srgbClr val="217346"/>
                </a:solidFill>
              </a:rPr>
              <a:t>icon</a:t>
            </a:r>
            <a:r>
              <a:rPr lang="en-US" dirty="0"/>
              <a:t> in the Reports group on the Create tab</a:t>
            </a:r>
          </a:p>
          <a:p>
            <a:pPr lvl="2"/>
            <a:r>
              <a:rPr lang="en-US" dirty="0"/>
              <a:t>a report will open in </a:t>
            </a:r>
            <a:r>
              <a:rPr lang="en-US" dirty="0">
                <a:solidFill>
                  <a:srgbClr val="4C2C92"/>
                </a:solidFill>
              </a:rPr>
              <a:t>Layout</a:t>
            </a:r>
            <a:r>
              <a:rPr lang="en-US" dirty="0"/>
              <a:t> </a:t>
            </a:r>
            <a:r>
              <a:rPr lang="en-US" dirty="0">
                <a:solidFill>
                  <a:srgbClr val="4C2C92"/>
                </a:solidFill>
              </a:rPr>
              <a:t>View</a:t>
            </a:r>
            <a:endParaRPr lang="en-US" dirty="0"/>
          </a:p>
        </p:txBody>
      </p:sp>
      <p:pic>
        <p:nvPicPr>
          <p:cNvPr id="8" name="Picture 7" descr="An image of a table in datasheet view with the report box emphasized. ">
            <a:extLst>
              <a:ext uri="{FF2B5EF4-FFF2-40B4-BE49-F238E27FC236}">
                <a16:creationId xmlns:a16="http://schemas.microsoft.com/office/drawing/2014/main" id="{620CE926-56B6-4B7D-8BED-EFAE7D49F5BE}"/>
              </a:ext>
            </a:extLst>
          </p:cNvPr>
          <p:cNvPicPr>
            <a:picLocks noChangeAspect="1"/>
          </p:cNvPicPr>
          <p:nvPr/>
        </p:nvPicPr>
        <p:blipFill>
          <a:blip r:embed="rId3"/>
          <a:stretch>
            <a:fillRect/>
          </a:stretch>
        </p:blipFill>
        <p:spPr>
          <a:xfrm>
            <a:off x="1100676" y="4144068"/>
            <a:ext cx="3792041" cy="2609314"/>
          </a:xfrm>
          <a:prstGeom prst="rect">
            <a:avLst/>
          </a:prstGeom>
        </p:spPr>
      </p:pic>
      <p:pic>
        <p:nvPicPr>
          <p:cNvPr id="9" name="Picture 8" descr="An image of a report in Layout view">
            <a:extLst>
              <a:ext uri="{FF2B5EF4-FFF2-40B4-BE49-F238E27FC236}">
                <a16:creationId xmlns:a16="http://schemas.microsoft.com/office/drawing/2014/main" id="{839C7568-8244-4AB4-926C-7E322A361529}"/>
              </a:ext>
            </a:extLst>
          </p:cNvPr>
          <p:cNvPicPr>
            <a:picLocks noChangeAspect="1"/>
          </p:cNvPicPr>
          <p:nvPr/>
        </p:nvPicPr>
        <p:blipFill>
          <a:blip r:embed="rId4"/>
          <a:stretch>
            <a:fillRect/>
          </a:stretch>
        </p:blipFill>
        <p:spPr>
          <a:xfrm>
            <a:off x="4964118" y="4144068"/>
            <a:ext cx="3792041" cy="2609314"/>
          </a:xfrm>
          <a:prstGeom prst="rect">
            <a:avLst/>
          </a:prstGeom>
        </p:spPr>
      </p:pic>
    </p:spTree>
    <p:extLst>
      <p:ext uri="{BB962C8B-B14F-4D97-AF65-F5344CB8AC3E}">
        <p14:creationId xmlns:p14="http://schemas.microsoft.com/office/powerpoint/2010/main" val="18313559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Views for Working with Reports</a:t>
            </a:r>
          </a:p>
        </p:txBody>
      </p:sp>
      <p:sp>
        <p:nvSpPr>
          <p:cNvPr id="3" name="Content Placeholder 2"/>
          <p:cNvSpPr>
            <a:spLocks noGrp="1"/>
          </p:cNvSpPr>
          <p:nvPr>
            <p:ph idx="1"/>
          </p:nvPr>
        </p:nvSpPr>
        <p:spPr>
          <a:xfrm>
            <a:off x="470018" y="1169582"/>
            <a:ext cx="8229599" cy="5377522"/>
          </a:xfrm>
        </p:spPr>
        <p:txBody>
          <a:bodyPr/>
          <a:lstStyle/>
          <a:p>
            <a:r>
              <a:rPr lang="en-US" dirty="0"/>
              <a:t>Include:</a:t>
            </a:r>
          </a:p>
          <a:p>
            <a:pPr lvl="1">
              <a:buClr>
                <a:schemeClr val="tx1"/>
              </a:buClr>
            </a:pPr>
            <a:r>
              <a:rPr lang="en-US" sz="2600" dirty="0">
                <a:solidFill>
                  <a:srgbClr val="CC4000"/>
                </a:solidFill>
              </a:rPr>
              <a:t>Report</a:t>
            </a:r>
          </a:p>
          <a:p>
            <a:pPr lvl="1">
              <a:buClr>
                <a:schemeClr val="tx1"/>
              </a:buClr>
            </a:pPr>
            <a:r>
              <a:rPr lang="en-US" sz="2600" dirty="0">
                <a:solidFill>
                  <a:srgbClr val="217346"/>
                </a:solidFill>
              </a:rPr>
              <a:t>Print Preview</a:t>
            </a:r>
          </a:p>
          <a:p>
            <a:pPr lvl="1">
              <a:buClr>
                <a:schemeClr val="tx1"/>
              </a:buClr>
            </a:pPr>
            <a:r>
              <a:rPr lang="en-US" sz="2600" dirty="0">
                <a:solidFill>
                  <a:srgbClr val="4C2C92"/>
                </a:solidFill>
              </a:rPr>
              <a:t>Design</a:t>
            </a:r>
          </a:p>
          <a:p>
            <a:pPr lvl="1">
              <a:buClr>
                <a:schemeClr val="tx1"/>
              </a:buClr>
            </a:pPr>
            <a:r>
              <a:rPr lang="en-US" sz="2600" dirty="0">
                <a:solidFill>
                  <a:srgbClr val="0071BC"/>
                </a:solidFill>
              </a:rPr>
              <a:t>Layout</a:t>
            </a:r>
            <a:endParaRPr lang="en-US" dirty="0"/>
          </a:p>
        </p:txBody>
      </p:sp>
      <p:pic>
        <p:nvPicPr>
          <p:cNvPr id="11" name="Picture 10" descr="An image of the Report view">
            <a:extLst>
              <a:ext uri="{FF2B5EF4-FFF2-40B4-BE49-F238E27FC236}">
                <a16:creationId xmlns:a16="http://schemas.microsoft.com/office/drawing/2014/main" id="{CB1BD2CB-B196-4255-BE94-54F0606CDFD2}"/>
              </a:ext>
            </a:extLst>
          </p:cNvPr>
          <p:cNvPicPr>
            <a:picLocks noChangeAspect="1"/>
          </p:cNvPicPr>
          <p:nvPr/>
        </p:nvPicPr>
        <p:blipFill>
          <a:blip r:embed="rId3"/>
          <a:stretch>
            <a:fillRect/>
          </a:stretch>
        </p:blipFill>
        <p:spPr>
          <a:xfrm>
            <a:off x="3368200" y="1795921"/>
            <a:ext cx="2743438" cy="2188654"/>
          </a:xfrm>
          <a:prstGeom prst="rect">
            <a:avLst/>
          </a:prstGeom>
        </p:spPr>
      </p:pic>
      <p:pic>
        <p:nvPicPr>
          <p:cNvPr id="8" name="Picture 7" descr="An image of the Print Preview view">
            <a:extLst>
              <a:ext uri="{FF2B5EF4-FFF2-40B4-BE49-F238E27FC236}">
                <a16:creationId xmlns:a16="http://schemas.microsoft.com/office/drawing/2014/main" id="{E93C09E2-CCB1-4220-A5F1-7F895F5D6629}"/>
              </a:ext>
            </a:extLst>
          </p:cNvPr>
          <p:cNvPicPr>
            <a:picLocks noChangeAspect="1"/>
          </p:cNvPicPr>
          <p:nvPr/>
        </p:nvPicPr>
        <p:blipFill>
          <a:blip r:embed="rId4"/>
          <a:stretch>
            <a:fillRect/>
          </a:stretch>
        </p:blipFill>
        <p:spPr>
          <a:xfrm>
            <a:off x="6219151" y="1795921"/>
            <a:ext cx="2749534" cy="2188654"/>
          </a:xfrm>
          <a:prstGeom prst="rect">
            <a:avLst/>
          </a:prstGeom>
        </p:spPr>
      </p:pic>
      <p:pic>
        <p:nvPicPr>
          <p:cNvPr id="10" name="Picture 9" descr="An image of the design view">
            <a:extLst>
              <a:ext uri="{FF2B5EF4-FFF2-40B4-BE49-F238E27FC236}">
                <a16:creationId xmlns:a16="http://schemas.microsoft.com/office/drawing/2014/main" id="{B96BBE3D-9E1B-4D7B-BBAD-ED24EA5237FF}"/>
              </a:ext>
            </a:extLst>
          </p:cNvPr>
          <p:cNvPicPr>
            <a:picLocks noChangeAspect="1"/>
          </p:cNvPicPr>
          <p:nvPr/>
        </p:nvPicPr>
        <p:blipFill>
          <a:blip r:embed="rId5"/>
          <a:stretch>
            <a:fillRect/>
          </a:stretch>
        </p:blipFill>
        <p:spPr>
          <a:xfrm>
            <a:off x="3368200" y="4039946"/>
            <a:ext cx="2743438" cy="2188654"/>
          </a:xfrm>
          <a:prstGeom prst="rect">
            <a:avLst/>
          </a:prstGeom>
        </p:spPr>
      </p:pic>
      <p:pic>
        <p:nvPicPr>
          <p:cNvPr id="9" name="Picture 8" descr="An image of the Layout view">
            <a:extLst>
              <a:ext uri="{FF2B5EF4-FFF2-40B4-BE49-F238E27FC236}">
                <a16:creationId xmlns:a16="http://schemas.microsoft.com/office/drawing/2014/main" id="{415805DE-7BC5-48CA-A8E0-54A2D696453C}"/>
              </a:ext>
            </a:extLst>
          </p:cNvPr>
          <p:cNvPicPr>
            <a:picLocks noChangeAspect="1"/>
          </p:cNvPicPr>
          <p:nvPr/>
        </p:nvPicPr>
        <p:blipFill>
          <a:blip r:embed="rId6"/>
          <a:stretch>
            <a:fillRect/>
          </a:stretch>
        </p:blipFill>
        <p:spPr>
          <a:xfrm>
            <a:off x="6228146" y="4039946"/>
            <a:ext cx="2749534" cy="2188654"/>
          </a:xfrm>
          <a:prstGeom prst="rect">
            <a:avLst/>
          </a:prstGeom>
        </p:spPr>
      </p:pic>
    </p:spTree>
    <p:extLst>
      <p:ext uri="{BB962C8B-B14F-4D97-AF65-F5344CB8AC3E}">
        <p14:creationId xmlns:p14="http://schemas.microsoft.com/office/powerpoint/2010/main" val="23156686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Report Wizard</a:t>
            </a:r>
          </a:p>
        </p:txBody>
      </p:sp>
      <p:sp>
        <p:nvSpPr>
          <p:cNvPr id="3" name="Content Placeholder 2"/>
          <p:cNvSpPr>
            <a:spLocks noGrp="1"/>
          </p:cNvSpPr>
          <p:nvPr>
            <p:ph idx="1"/>
          </p:nvPr>
        </p:nvSpPr>
        <p:spPr>
          <a:xfrm>
            <a:off x="470018" y="1169582"/>
            <a:ext cx="8229599" cy="5377522"/>
          </a:xfrm>
        </p:spPr>
        <p:txBody>
          <a:bodyPr/>
          <a:lstStyle/>
          <a:p>
            <a:r>
              <a:rPr lang="en-US" dirty="0"/>
              <a:t>Is a sequence of dialog boxes to guide a user through the report design process</a:t>
            </a:r>
          </a:p>
        </p:txBody>
      </p:sp>
      <p:pic>
        <p:nvPicPr>
          <p:cNvPr id="7" name="Picture 6" descr="An image of the Create tab with the Report Wizard icon emphasized. ">
            <a:extLst>
              <a:ext uri="{FF2B5EF4-FFF2-40B4-BE49-F238E27FC236}">
                <a16:creationId xmlns:a16="http://schemas.microsoft.com/office/drawing/2014/main" id="{127AAA1D-D2E5-4C79-A999-9A03194C6793}"/>
              </a:ext>
            </a:extLst>
          </p:cNvPr>
          <p:cNvPicPr>
            <a:picLocks noChangeAspect="1"/>
          </p:cNvPicPr>
          <p:nvPr/>
        </p:nvPicPr>
        <p:blipFill>
          <a:blip r:embed="rId3"/>
          <a:stretch>
            <a:fillRect/>
          </a:stretch>
        </p:blipFill>
        <p:spPr>
          <a:xfrm>
            <a:off x="470017" y="2455653"/>
            <a:ext cx="8229599" cy="908383"/>
          </a:xfrm>
          <a:prstGeom prst="rect">
            <a:avLst/>
          </a:prstGeom>
        </p:spPr>
      </p:pic>
      <p:pic>
        <p:nvPicPr>
          <p:cNvPr id="6" name="Picture 5" descr="An image of the Report wizard process. ">
            <a:extLst>
              <a:ext uri="{FF2B5EF4-FFF2-40B4-BE49-F238E27FC236}">
                <a16:creationId xmlns:a16="http://schemas.microsoft.com/office/drawing/2014/main" id="{B7A41444-D2CB-4481-98AA-2ECDF2BF0C86}"/>
              </a:ext>
            </a:extLst>
          </p:cNvPr>
          <p:cNvPicPr>
            <a:picLocks noChangeAspect="1"/>
          </p:cNvPicPr>
          <p:nvPr/>
        </p:nvPicPr>
        <p:blipFill>
          <a:blip r:embed="rId4"/>
          <a:stretch>
            <a:fillRect/>
          </a:stretch>
        </p:blipFill>
        <p:spPr>
          <a:xfrm>
            <a:off x="286764" y="3493964"/>
            <a:ext cx="8596105" cy="3005588"/>
          </a:xfrm>
          <a:prstGeom prst="rect">
            <a:avLst/>
          </a:prstGeom>
        </p:spPr>
      </p:pic>
    </p:spTree>
    <p:extLst>
      <p:ext uri="{BB962C8B-B14F-4D97-AF65-F5344CB8AC3E}">
        <p14:creationId xmlns:p14="http://schemas.microsoft.com/office/powerpoint/2010/main" val="30091523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Reports</a:t>
            </a:r>
          </a:p>
        </p:txBody>
      </p:sp>
      <p:sp>
        <p:nvSpPr>
          <p:cNvPr id="3" name="Content Placeholder 2"/>
          <p:cNvSpPr>
            <a:spLocks noGrp="1"/>
          </p:cNvSpPr>
          <p:nvPr>
            <p:ph idx="1"/>
          </p:nvPr>
        </p:nvSpPr>
        <p:spPr>
          <a:xfrm>
            <a:off x="470018" y="1169582"/>
            <a:ext cx="8229599" cy="5377522"/>
          </a:xfrm>
        </p:spPr>
        <p:txBody>
          <a:bodyPr/>
          <a:lstStyle/>
          <a:p>
            <a:r>
              <a:rPr lang="en-US" dirty="0"/>
              <a:t>Can be saved by:</a:t>
            </a:r>
          </a:p>
          <a:p>
            <a:pPr lvl="1"/>
            <a:r>
              <a:rPr lang="en-US" dirty="0"/>
              <a:t>right-clicking on the Object tab and selecting </a:t>
            </a:r>
            <a:r>
              <a:rPr lang="en-US" dirty="0">
                <a:solidFill>
                  <a:srgbClr val="CC4000"/>
                </a:solidFill>
              </a:rPr>
              <a:t>Save</a:t>
            </a:r>
            <a:r>
              <a:rPr lang="en-US" dirty="0"/>
              <a:t> from the menu</a:t>
            </a:r>
          </a:p>
          <a:p>
            <a:pPr lvl="1"/>
            <a:r>
              <a:rPr lang="en-US" dirty="0"/>
              <a:t>clicking the </a:t>
            </a:r>
            <a:r>
              <a:rPr lang="en-US" dirty="0">
                <a:solidFill>
                  <a:srgbClr val="217346"/>
                </a:solidFill>
              </a:rPr>
              <a:t>Save icon </a:t>
            </a:r>
            <a:r>
              <a:rPr lang="en-US" dirty="0"/>
              <a:t>on the Quick Access Toolbar</a:t>
            </a:r>
          </a:p>
        </p:txBody>
      </p:sp>
      <p:pic>
        <p:nvPicPr>
          <p:cNvPr id="4" name="Picture 3" descr="An image of an open access page with the Save icon and Save from the menu emphasized. ">
            <a:extLst>
              <a:ext uri="{FF2B5EF4-FFF2-40B4-BE49-F238E27FC236}">
                <a16:creationId xmlns:a16="http://schemas.microsoft.com/office/drawing/2014/main" id="{F935096D-FEB4-48EF-B227-E765F1148511}"/>
              </a:ext>
            </a:extLst>
          </p:cNvPr>
          <p:cNvPicPr>
            <a:picLocks noChangeAspect="1"/>
          </p:cNvPicPr>
          <p:nvPr/>
        </p:nvPicPr>
        <p:blipFill>
          <a:blip r:embed="rId3"/>
          <a:stretch>
            <a:fillRect/>
          </a:stretch>
        </p:blipFill>
        <p:spPr>
          <a:xfrm>
            <a:off x="2844258" y="3562350"/>
            <a:ext cx="3481118" cy="2792210"/>
          </a:xfrm>
          <a:prstGeom prst="rect">
            <a:avLst/>
          </a:prstGeom>
        </p:spPr>
      </p:pic>
    </p:spTree>
    <p:extLst>
      <p:ext uri="{BB962C8B-B14F-4D97-AF65-F5344CB8AC3E}">
        <p14:creationId xmlns:p14="http://schemas.microsoft.com/office/powerpoint/2010/main" val="29790219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Reports</a:t>
            </a:r>
          </a:p>
        </p:txBody>
      </p:sp>
      <p:sp>
        <p:nvSpPr>
          <p:cNvPr id="3" name="Content Placeholder 2"/>
          <p:cNvSpPr>
            <a:spLocks noGrp="1"/>
          </p:cNvSpPr>
          <p:nvPr>
            <p:ph idx="1"/>
          </p:nvPr>
        </p:nvSpPr>
        <p:spPr>
          <a:xfrm>
            <a:off x="470018" y="1169582"/>
            <a:ext cx="8229599" cy="5377522"/>
          </a:xfrm>
        </p:spPr>
        <p:txBody>
          <a:bodyPr>
            <a:normAutofit/>
          </a:bodyPr>
          <a:lstStyle/>
          <a:p>
            <a:r>
              <a:rPr lang="en-US" dirty="0"/>
              <a:t>Can be renamed by:</a:t>
            </a:r>
          </a:p>
          <a:p>
            <a:pPr lvl="1"/>
            <a:r>
              <a:rPr lang="en-US" dirty="0"/>
              <a:t>making sure the report is closed</a:t>
            </a:r>
          </a:p>
          <a:p>
            <a:pPr lvl="1"/>
            <a:r>
              <a:rPr lang="en-US" dirty="0"/>
              <a:t>right-clicking the report name in </a:t>
            </a:r>
            <a:br>
              <a:rPr lang="en-US" dirty="0"/>
            </a:br>
            <a:r>
              <a:rPr lang="en-US" dirty="0"/>
              <a:t>the navigation pane</a:t>
            </a:r>
          </a:p>
          <a:p>
            <a:pPr lvl="1"/>
            <a:r>
              <a:rPr lang="en-US" dirty="0"/>
              <a:t>selecting </a:t>
            </a:r>
            <a:r>
              <a:rPr lang="en-US" dirty="0">
                <a:solidFill>
                  <a:srgbClr val="CC4000"/>
                </a:solidFill>
              </a:rPr>
              <a:t>Rename</a:t>
            </a:r>
            <a:r>
              <a:rPr lang="en-US" dirty="0"/>
              <a:t> from the</a:t>
            </a:r>
            <a:br>
              <a:rPr lang="en-US" dirty="0"/>
            </a:br>
            <a:r>
              <a:rPr lang="en-US" dirty="0"/>
              <a:t>menu and entering a new name</a:t>
            </a:r>
          </a:p>
          <a:p>
            <a:r>
              <a:rPr lang="en-US" dirty="0"/>
              <a:t>Can be deleted by:</a:t>
            </a:r>
          </a:p>
          <a:p>
            <a:pPr lvl="1"/>
            <a:r>
              <a:rPr lang="en-US" dirty="0"/>
              <a:t>making sure the report is closed</a:t>
            </a:r>
          </a:p>
          <a:p>
            <a:pPr lvl="1"/>
            <a:r>
              <a:rPr lang="en-US" dirty="0"/>
              <a:t>right-clicking the report name in </a:t>
            </a:r>
            <a:br>
              <a:rPr lang="en-US" dirty="0"/>
            </a:br>
            <a:r>
              <a:rPr lang="en-US" dirty="0"/>
              <a:t>the navigation pane</a:t>
            </a:r>
          </a:p>
          <a:p>
            <a:pPr lvl="1"/>
            <a:r>
              <a:rPr lang="en-US" dirty="0"/>
              <a:t>selecting </a:t>
            </a:r>
            <a:r>
              <a:rPr lang="en-US" dirty="0">
                <a:solidFill>
                  <a:srgbClr val="217346"/>
                </a:solidFill>
              </a:rPr>
              <a:t>Delete</a:t>
            </a:r>
            <a:r>
              <a:rPr lang="en-US" dirty="0"/>
              <a:t> from the menu</a:t>
            </a:r>
          </a:p>
        </p:txBody>
      </p:sp>
      <p:pic>
        <p:nvPicPr>
          <p:cNvPr id="8" name="Picture 7" descr="An image of a selected report with the rename and delete option emphasized on the drop down menu. ">
            <a:extLst>
              <a:ext uri="{FF2B5EF4-FFF2-40B4-BE49-F238E27FC236}">
                <a16:creationId xmlns:a16="http://schemas.microsoft.com/office/drawing/2014/main" id="{04B8E939-5A70-4461-9A29-783A8A9CE29F}"/>
              </a:ext>
            </a:extLst>
          </p:cNvPr>
          <p:cNvPicPr>
            <a:picLocks noChangeAspect="1"/>
          </p:cNvPicPr>
          <p:nvPr/>
        </p:nvPicPr>
        <p:blipFill>
          <a:blip r:embed="rId3"/>
          <a:stretch>
            <a:fillRect/>
          </a:stretch>
        </p:blipFill>
        <p:spPr>
          <a:xfrm>
            <a:off x="6442974" y="1877228"/>
            <a:ext cx="2432515" cy="4352921"/>
          </a:xfrm>
          <a:prstGeom prst="rect">
            <a:avLst/>
          </a:prstGeom>
        </p:spPr>
      </p:pic>
    </p:spTree>
    <p:extLst>
      <p:ext uri="{BB962C8B-B14F-4D97-AF65-F5344CB8AC3E}">
        <p14:creationId xmlns:p14="http://schemas.microsoft.com/office/powerpoint/2010/main" val="25230730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Reports</a:t>
            </a:r>
          </a:p>
        </p:txBody>
      </p:sp>
      <p:sp>
        <p:nvSpPr>
          <p:cNvPr id="3" name="Content Placeholder 2"/>
          <p:cNvSpPr>
            <a:spLocks noGrp="1"/>
          </p:cNvSpPr>
          <p:nvPr>
            <p:ph idx="1"/>
          </p:nvPr>
        </p:nvSpPr>
        <p:spPr>
          <a:xfrm>
            <a:off x="470018" y="1169582"/>
            <a:ext cx="8229599" cy="5377522"/>
          </a:xfrm>
        </p:spPr>
        <p:txBody>
          <a:bodyPr/>
          <a:lstStyle/>
          <a:p>
            <a:r>
              <a:rPr lang="en-US" dirty="0"/>
              <a:t>Can be grouped by a field in the report in Layout view by:</a:t>
            </a:r>
          </a:p>
          <a:p>
            <a:pPr lvl="1"/>
            <a:r>
              <a:rPr lang="en-US" sz="2600" dirty="0"/>
              <a:t>clicking the </a:t>
            </a:r>
            <a:r>
              <a:rPr lang="en-US" sz="2600" dirty="0">
                <a:solidFill>
                  <a:srgbClr val="CC4000"/>
                </a:solidFill>
              </a:rPr>
              <a:t>Group &amp; Sort icon </a:t>
            </a:r>
            <a:r>
              <a:rPr lang="en-US" sz="2600" dirty="0"/>
              <a:t>in the Grouping &amp; Totals group of the Format Layout Tools Design tab</a:t>
            </a:r>
          </a:p>
          <a:p>
            <a:pPr lvl="1"/>
            <a:r>
              <a:rPr lang="en-US" sz="2600" dirty="0"/>
              <a:t>clicking </a:t>
            </a:r>
            <a:r>
              <a:rPr lang="en-US" sz="2600" dirty="0">
                <a:solidFill>
                  <a:srgbClr val="217346"/>
                </a:solidFill>
              </a:rPr>
              <a:t>Add a group </a:t>
            </a:r>
            <a:r>
              <a:rPr lang="en-US" sz="2600" dirty="0"/>
              <a:t>in the </a:t>
            </a:r>
            <a:r>
              <a:rPr lang="en-US" sz="2600" dirty="0">
                <a:solidFill>
                  <a:srgbClr val="4C2C92"/>
                </a:solidFill>
              </a:rPr>
              <a:t>Group, Sort and Total </a:t>
            </a:r>
            <a:r>
              <a:rPr lang="en-US" sz="2600" dirty="0"/>
              <a:t>pane which opens at the bottom of the screen</a:t>
            </a:r>
          </a:p>
          <a:p>
            <a:pPr lvl="1"/>
            <a:r>
              <a:rPr lang="en-US" sz="2600" dirty="0"/>
              <a:t>selecting a </a:t>
            </a:r>
            <a:r>
              <a:rPr lang="en-US" sz="2600" dirty="0">
                <a:solidFill>
                  <a:srgbClr val="0071BC"/>
                </a:solidFill>
              </a:rPr>
              <a:t>field </a:t>
            </a:r>
            <a:r>
              <a:rPr lang="en-US" sz="2600" dirty="0"/>
              <a:t>to group by</a:t>
            </a:r>
            <a:endParaRPr lang="en-US" dirty="0"/>
          </a:p>
        </p:txBody>
      </p:sp>
      <p:pic>
        <p:nvPicPr>
          <p:cNvPr id="10" name="Picture 9" descr="An image of the Report Layout Tools Design Tab with the Group &amp; Start icon emphasized.  ">
            <a:extLst>
              <a:ext uri="{FF2B5EF4-FFF2-40B4-BE49-F238E27FC236}">
                <a16:creationId xmlns:a16="http://schemas.microsoft.com/office/drawing/2014/main" id="{53CDF89B-F3CA-4BCC-981D-8E31BBBCB7F8}"/>
              </a:ext>
            </a:extLst>
          </p:cNvPr>
          <p:cNvPicPr>
            <a:picLocks noChangeAspect="1"/>
          </p:cNvPicPr>
          <p:nvPr/>
        </p:nvPicPr>
        <p:blipFill>
          <a:blip r:embed="rId3"/>
          <a:stretch>
            <a:fillRect/>
          </a:stretch>
        </p:blipFill>
        <p:spPr>
          <a:xfrm>
            <a:off x="348648" y="4834904"/>
            <a:ext cx="4517528" cy="853514"/>
          </a:xfrm>
          <a:prstGeom prst="rect">
            <a:avLst/>
          </a:prstGeom>
        </p:spPr>
      </p:pic>
      <p:pic>
        <p:nvPicPr>
          <p:cNvPr id="14" name="Picture 13" descr="An image of the Group, sort and total box open with the Add a group option emphasized. ">
            <a:extLst>
              <a:ext uri="{FF2B5EF4-FFF2-40B4-BE49-F238E27FC236}">
                <a16:creationId xmlns:a16="http://schemas.microsoft.com/office/drawing/2014/main" id="{43E41974-29BC-48BB-8FB1-B5F437AA82C1}"/>
              </a:ext>
            </a:extLst>
          </p:cNvPr>
          <p:cNvPicPr>
            <a:picLocks noChangeAspect="1"/>
          </p:cNvPicPr>
          <p:nvPr/>
        </p:nvPicPr>
        <p:blipFill>
          <a:blip r:embed="rId4"/>
          <a:stretch>
            <a:fillRect/>
          </a:stretch>
        </p:blipFill>
        <p:spPr>
          <a:xfrm>
            <a:off x="330358" y="5733679"/>
            <a:ext cx="4554107" cy="768163"/>
          </a:xfrm>
          <a:prstGeom prst="rect">
            <a:avLst/>
          </a:prstGeom>
        </p:spPr>
      </p:pic>
      <p:pic>
        <p:nvPicPr>
          <p:cNvPr id="15" name="Picture 14" descr="An image of the Group, sort and total pane with the select field menu emphasized. ">
            <a:extLst>
              <a:ext uri="{FF2B5EF4-FFF2-40B4-BE49-F238E27FC236}">
                <a16:creationId xmlns:a16="http://schemas.microsoft.com/office/drawing/2014/main" id="{04A22A4D-3479-4608-A028-42F5A0D46D8D}"/>
              </a:ext>
            </a:extLst>
          </p:cNvPr>
          <p:cNvPicPr>
            <a:picLocks noChangeAspect="1"/>
          </p:cNvPicPr>
          <p:nvPr/>
        </p:nvPicPr>
        <p:blipFill>
          <a:blip r:embed="rId5"/>
          <a:stretch>
            <a:fillRect/>
          </a:stretch>
        </p:blipFill>
        <p:spPr>
          <a:xfrm>
            <a:off x="5454454" y="4657180"/>
            <a:ext cx="3340898" cy="1889924"/>
          </a:xfrm>
          <a:prstGeom prst="rect">
            <a:avLst/>
          </a:prstGeom>
        </p:spPr>
      </p:pic>
    </p:spTree>
    <p:extLst>
      <p:ext uri="{BB962C8B-B14F-4D97-AF65-F5344CB8AC3E}">
        <p14:creationId xmlns:p14="http://schemas.microsoft.com/office/powerpoint/2010/main" val="793678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Reports</a:t>
            </a:r>
          </a:p>
        </p:txBody>
      </p:sp>
      <p:sp>
        <p:nvSpPr>
          <p:cNvPr id="3" name="Content Placeholder 2"/>
          <p:cNvSpPr>
            <a:spLocks noGrp="1"/>
          </p:cNvSpPr>
          <p:nvPr>
            <p:ph idx="1"/>
          </p:nvPr>
        </p:nvSpPr>
        <p:spPr>
          <a:xfrm>
            <a:off x="470018" y="1169582"/>
            <a:ext cx="8229599" cy="5377522"/>
          </a:xfrm>
        </p:spPr>
        <p:txBody>
          <a:bodyPr/>
          <a:lstStyle/>
          <a:p>
            <a:r>
              <a:rPr lang="en-US" dirty="0"/>
              <a:t>Containing groups, will display all of the records pertaining to the field it was grouped by together</a:t>
            </a:r>
          </a:p>
        </p:txBody>
      </p:sp>
      <p:sp>
        <p:nvSpPr>
          <p:cNvPr id="5" name="Rectangle 4"/>
          <p:cNvSpPr/>
          <p:nvPr/>
        </p:nvSpPr>
        <p:spPr>
          <a:xfrm>
            <a:off x="6318782" y="2837959"/>
            <a:ext cx="2380836" cy="2850459"/>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In this example, the report was grouped by Contract ID so each of the Invoices which pertain to a Contract ID are grouped together.</a:t>
            </a:r>
          </a:p>
        </p:txBody>
      </p:sp>
      <p:sp>
        <p:nvSpPr>
          <p:cNvPr id="7" name="Rectangle 6"/>
          <p:cNvSpPr/>
          <p:nvPr/>
        </p:nvSpPr>
        <p:spPr>
          <a:xfrm>
            <a:off x="4876800" y="5893235"/>
            <a:ext cx="3822817" cy="653869"/>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Group or sort can be deleted by clicking the “X” icon next to it.</a:t>
            </a:r>
          </a:p>
        </p:txBody>
      </p:sp>
      <p:pic>
        <p:nvPicPr>
          <p:cNvPr id="10" name="Picture 9" descr="An image of a report. ">
            <a:extLst>
              <a:ext uri="{FF2B5EF4-FFF2-40B4-BE49-F238E27FC236}">
                <a16:creationId xmlns:a16="http://schemas.microsoft.com/office/drawing/2014/main" id="{FD5AEE9F-A39C-4318-88DF-FCEC5A9B27D3}"/>
              </a:ext>
            </a:extLst>
          </p:cNvPr>
          <p:cNvPicPr>
            <a:picLocks noChangeAspect="1"/>
          </p:cNvPicPr>
          <p:nvPr/>
        </p:nvPicPr>
        <p:blipFill>
          <a:blip r:embed="rId3"/>
          <a:stretch>
            <a:fillRect/>
          </a:stretch>
        </p:blipFill>
        <p:spPr>
          <a:xfrm>
            <a:off x="470016" y="3117319"/>
            <a:ext cx="5623572" cy="2571099"/>
          </a:xfrm>
          <a:prstGeom prst="rect">
            <a:avLst/>
          </a:prstGeom>
        </p:spPr>
      </p:pic>
      <p:pic>
        <p:nvPicPr>
          <p:cNvPr id="11" name="Picture 10" descr="An image of the Group, Sort, and total displayed. ">
            <a:extLst>
              <a:ext uri="{FF2B5EF4-FFF2-40B4-BE49-F238E27FC236}">
                <a16:creationId xmlns:a16="http://schemas.microsoft.com/office/drawing/2014/main" id="{C83CEA9B-9E2B-430D-8CBA-C509E91D66B7}"/>
              </a:ext>
            </a:extLst>
          </p:cNvPr>
          <p:cNvPicPr>
            <a:picLocks noChangeAspect="1"/>
          </p:cNvPicPr>
          <p:nvPr/>
        </p:nvPicPr>
        <p:blipFill>
          <a:blip r:embed="rId4"/>
          <a:stretch>
            <a:fillRect/>
          </a:stretch>
        </p:blipFill>
        <p:spPr>
          <a:xfrm>
            <a:off x="470016" y="6034996"/>
            <a:ext cx="4282959" cy="512108"/>
          </a:xfrm>
          <a:prstGeom prst="rect">
            <a:avLst/>
          </a:prstGeom>
        </p:spPr>
      </p:pic>
    </p:spTree>
    <p:extLst>
      <p:ext uri="{BB962C8B-B14F-4D97-AF65-F5344CB8AC3E}">
        <p14:creationId xmlns:p14="http://schemas.microsoft.com/office/powerpoint/2010/main" val="6574683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Reports</a:t>
            </a:r>
          </a:p>
        </p:txBody>
      </p:sp>
      <p:sp>
        <p:nvSpPr>
          <p:cNvPr id="3" name="Content Placeholder 2"/>
          <p:cNvSpPr>
            <a:spLocks noGrp="1"/>
          </p:cNvSpPr>
          <p:nvPr>
            <p:ph idx="1"/>
          </p:nvPr>
        </p:nvSpPr>
        <p:spPr>
          <a:xfrm>
            <a:off x="470018" y="1169582"/>
            <a:ext cx="8229599" cy="5377522"/>
          </a:xfrm>
        </p:spPr>
        <p:txBody>
          <a:bodyPr/>
          <a:lstStyle/>
          <a:p>
            <a:r>
              <a:rPr lang="en-US" dirty="0"/>
              <a:t>Can be sorted based on a specific field by:</a:t>
            </a:r>
          </a:p>
          <a:p>
            <a:pPr lvl="1"/>
            <a:r>
              <a:rPr lang="en-US" dirty="0"/>
              <a:t>clicking </a:t>
            </a:r>
            <a:r>
              <a:rPr lang="en-US" dirty="0">
                <a:solidFill>
                  <a:srgbClr val="217346"/>
                </a:solidFill>
              </a:rPr>
              <a:t>Add a sort </a:t>
            </a:r>
            <a:r>
              <a:rPr lang="en-US" dirty="0"/>
              <a:t>in the </a:t>
            </a:r>
            <a:r>
              <a:rPr lang="en-US" dirty="0">
                <a:solidFill>
                  <a:srgbClr val="4C2C92"/>
                </a:solidFill>
              </a:rPr>
              <a:t>Group, Sort and Total </a:t>
            </a:r>
            <a:r>
              <a:rPr lang="en-US" dirty="0"/>
              <a:t>pane which opens at the bottom of the screen</a:t>
            </a:r>
          </a:p>
          <a:p>
            <a:pPr lvl="1"/>
            <a:r>
              <a:rPr lang="en-US" dirty="0"/>
              <a:t>selecting a </a:t>
            </a:r>
            <a:r>
              <a:rPr lang="en-US" dirty="0">
                <a:solidFill>
                  <a:srgbClr val="0071BC"/>
                </a:solidFill>
              </a:rPr>
              <a:t>field </a:t>
            </a:r>
            <a:r>
              <a:rPr lang="en-US" dirty="0"/>
              <a:t>to group by</a:t>
            </a:r>
          </a:p>
        </p:txBody>
      </p:sp>
      <p:sp>
        <p:nvSpPr>
          <p:cNvPr id="9" name="Rectangle 8"/>
          <p:cNvSpPr/>
          <p:nvPr/>
        </p:nvSpPr>
        <p:spPr>
          <a:xfrm>
            <a:off x="470016" y="5536714"/>
            <a:ext cx="8229600" cy="978385"/>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Sorting allows a user to order records from smallest to largest, oldest to newest or alphabetically. It is important to note, data can be sorted without grouping it.</a:t>
            </a:r>
          </a:p>
        </p:txBody>
      </p:sp>
      <p:pic>
        <p:nvPicPr>
          <p:cNvPr id="12" name="Picture 11" descr="An image of the Group, sort and total box open with the Add a sort option emphasized. ">
            <a:extLst>
              <a:ext uri="{FF2B5EF4-FFF2-40B4-BE49-F238E27FC236}">
                <a16:creationId xmlns:a16="http://schemas.microsoft.com/office/drawing/2014/main" id="{FDAB5782-5A21-4A21-AA8D-7DA33D1974F2}"/>
              </a:ext>
            </a:extLst>
          </p:cNvPr>
          <p:cNvPicPr>
            <a:picLocks noChangeAspect="1"/>
          </p:cNvPicPr>
          <p:nvPr/>
        </p:nvPicPr>
        <p:blipFill>
          <a:blip r:embed="rId3"/>
          <a:stretch>
            <a:fillRect/>
          </a:stretch>
        </p:blipFill>
        <p:spPr>
          <a:xfrm>
            <a:off x="550132" y="3562095"/>
            <a:ext cx="4340728" cy="1146147"/>
          </a:xfrm>
          <a:prstGeom prst="rect">
            <a:avLst/>
          </a:prstGeom>
        </p:spPr>
      </p:pic>
      <p:pic>
        <p:nvPicPr>
          <p:cNvPr id="11" name="Picture 10" descr="An image of the Group, sort and total pane with the sort by invoice date menu emphasized. ">
            <a:extLst>
              <a:ext uri="{FF2B5EF4-FFF2-40B4-BE49-F238E27FC236}">
                <a16:creationId xmlns:a16="http://schemas.microsoft.com/office/drawing/2014/main" id="{EA5BD19A-BC78-4339-9BA8-F8E86E189297}"/>
              </a:ext>
            </a:extLst>
          </p:cNvPr>
          <p:cNvPicPr>
            <a:picLocks noChangeAspect="1"/>
          </p:cNvPicPr>
          <p:nvPr/>
        </p:nvPicPr>
        <p:blipFill>
          <a:blip r:embed="rId4"/>
          <a:stretch>
            <a:fillRect/>
          </a:stretch>
        </p:blipFill>
        <p:spPr>
          <a:xfrm>
            <a:off x="5176610" y="3088085"/>
            <a:ext cx="3237257" cy="2316681"/>
          </a:xfrm>
          <a:prstGeom prst="rect">
            <a:avLst/>
          </a:prstGeom>
        </p:spPr>
      </p:pic>
    </p:spTree>
    <p:extLst>
      <p:ext uri="{BB962C8B-B14F-4D97-AF65-F5344CB8AC3E}">
        <p14:creationId xmlns:p14="http://schemas.microsoft.com/office/powerpoint/2010/main" val="36925753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Reports</a:t>
            </a:r>
          </a:p>
        </p:txBody>
      </p:sp>
      <p:sp>
        <p:nvSpPr>
          <p:cNvPr id="3" name="Content Placeholder 2"/>
          <p:cNvSpPr>
            <a:spLocks noGrp="1"/>
          </p:cNvSpPr>
          <p:nvPr>
            <p:ph idx="1"/>
          </p:nvPr>
        </p:nvSpPr>
        <p:spPr>
          <a:xfrm>
            <a:off x="470018" y="1169582"/>
            <a:ext cx="8229599" cy="5377522"/>
          </a:xfrm>
        </p:spPr>
        <p:txBody>
          <a:bodyPr/>
          <a:lstStyle/>
          <a:p>
            <a:r>
              <a:rPr lang="en-US" dirty="0"/>
              <a:t>Can be filtered in Layout view by:</a:t>
            </a:r>
          </a:p>
          <a:p>
            <a:pPr lvl="1"/>
            <a:r>
              <a:rPr lang="en-US" dirty="0"/>
              <a:t>right-clicking a field</a:t>
            </a:r>
          </a:p>
          <a:p>
            <a:pPr lvl="1"/>
            <a:r>
              <a:rPr lang="en-US" dirty="0"/>
              <a:t>selecting a </a:t>
            </a:r>
            <a:r>
              <a:rPr lang="en-US" dirty="0">
                <a:solidFill>
                  <a:srgbClr val="CC4000"/>
                </a:solidFill>
              </a:rPr>
              <a:t>filter command </a:t>
            </a:r>
            <a:r>
              <a:rPr lang="en-US" dirty="0"/>
              <a:t>from the menu</a:t>
            </a:r>
          </a:p>
        </p:txBody>
      </p:sp>
      <p:pic>
        <p:nvPicPr>
          <p:cNvPr id="7" name="Picture 6" descr="An image of the report in layout view with the filter command emphasized. ">
            <a:extLst>
              <a:ext uri="{FF2B5EF4-FFF2-40B4-BE49-F238E27FC236}">
                <a16:creationId xmlns:a16="http://schemas.microsoft.com/office/drawing/2014/main" id="{6455EC16-D454-4955-9029-BF8E4626B004}"/>
              </a:ext>
            </a:extLst>
          </p:cNvPr>
          <p:cNvPicPr>
            <a:picLocks noChangeAspect="1"/>
          </p:cNvPicPr>
          <p:nvPr/>
        </p:nvPicPr>
        <p:blipFill>
          <a:blip r:embed="rId3"/>
          <a:stretch>
            <a:fillRect/>
          </a:stretch>
        </p:blipFill>
        <p:spPr>
          <a:xfrm>
            <a:off x="2474794" y="2895283"/>
            <a:ext cx="4194412" cy="3651821"/>
          </a:xfrm>
          <a:prstGeom prst="rect">
            <a:avLst/>
          </a:prstGeom>
        </p:spPr>
      </p:pic>
    </p:spTree>
    <p:extLst>
      <p:ext uri="{BB962C8B-B14F-4D97-AF65-F5344CB8AC3E}">
        <p14:creationId xmlns:p14="http://schemas.microsoft.com/office/powerpoint/2010/main" val="27227131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Reports</a:t>
            </a:r>
          </a:p>
        </p:txBody>
      </p:sp>
      <p:sp>
        <p:nvSpPr>
          <p:cNvPr id="3" name="Content Placeholder 2"/>
          <p:cNvSpPr>
            <a:spLocks noGrp="1"/>
          </p:cNvSpPr>
          <p:nvPr>
            <p:ph idx="1"/>
          </p:nvPr>
        </p:nvSpPr>
        <p:spPr>
          <a:xfrm>
            <a:off x="470018" y="1169582"/>
            <a:ext cx="8229599" cy="5377522"/>
          </a:xfrm>
        </p:spPr>
        <p:txBody>
          <a:bodyPr/>
          <a:lstStyle/>
          <a:p>
            <a:r>
              <a:rPr lang="en-US" dirty="0"/>
              <a:t>Can be printed by:</a:t>
            </a:r>
          </a:p>
          <a:p>
            <a:pPr lvl="1"/>
            <a:r>
              <a:rPr lang="en-US" dirty="0"/>
              <a:t>having the report open </a:t>
            </a:r>
          </a:p>
          <a:p>
            <a:pPr lvl="1"/>
            <a:r>
              <a:rPr lang="en-US" dirty="0"/>
              <a:t>clicking the file tab and in Backstage view choosing the </a:t>
            </a:r>
            <a:r>
              <a:rPr lang="en-US" dirty="0">
                <a:solidFill>
                  <a:srgbClr val="217346"/>
                </a:solidFill>
              </a:rPr>
              <a:t>Print</a:t>
            </a:r>
            <a:r>
              <a:rPr lang="en-US" dirty="0"/>
              <a:t> option</a:t>
            </a:r>
          </a:p>
          <a:p>
            <a:pPr lvl="1"/>
            <a:r>
              <a:rPr lang="en-US" dirty="0"/>
              <a:t>selecting an option based on if a user is ready to </a:t>
            </a:r>
            <a:r>
              <a:rPr lang="en-US" dirty="0">
                <a:solidFill>
                  <a:srgbClr val="CC4000"/>
                </a:solidFill>
              </a:rPr>
              <a:t>print immediately </a:t>
            </a:r>
            <a:r>
              <a:rPr lang="en-US" dirty="0"/>
              <a:t>or would like to </a:t>
            </a:r>
            <a:r>
              <a:rPr lang="en-US" dirty="0">
                <a:solidFill>
                  <a:srgbClr val="CC4000"/>
                </a:solidFill>
              </a:rPr>
              <a:t>check settings</a:t>
            </a:r>
          </a:p>
        </p:txBody>
      </p:sp>
      <p:pic>
        <p:nvPicPr>
          <p:cNvPr id="8" name="Picture 7" descr="An image of the prink backstage view with the Print meu emphasized. ">
            <a:extLst>
              <a:ext uri="{FF2B5EF4-FFF2-40B4-BE49-F238E27FC236}">
                <a16:creationId xmlns:a16="http://schemas.microsoft.com/office/drawing/2014/main" id="{3EC6B62C-441B-4800-92B7-DF430046E866}"/>
              </a:ext>
            </a:extLst>
          </p:cNvPr>
          <p:cNvPicPr>
            <a:picLocks noChangeAspect="1"/>
          </p:cNvPicPr>
          <p:nvPr/>
        </p:nvPicPr>
        <p:blipFill>
          <a:blip r:embed="rId3"/>
          <a:stretch>
            <a:fillRect/>
          </a:stretch>
        </p:blipFill>
        <p:spPr>
          <a:xfrm>
            <a:off x="2912203" y="3976508"/>
            <a:ext cx="3700593" cy="2664183"/>
          </a:xfrm>
          <a:prstGeom prst="rect">
            <a:avLst/>
          </a:prstGeom>
        </p:spPr>
      </p:pic>
    </p:spTree>
    <p:extLst>
      <p:ext uri="{BB962C8B-B14F-4D97-AF65-F5344CB8AC3E}">
        <p14:creationId xmlns:p14="http://schemas.microsoft.com/office/powerpoint/2010/main" val="41173335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Filtering Data</a:t>
            </a:r>
          </a:p>
        </p:txBody>
      </p:sp>
      <p:sp>
        <p:nvSpPr>
          <p:cNvPr id="3" name="Content Placeholder 2"/>
          <p:cNvSpPr>
            <a:spLocks noGrp="1"/>
          </p:cNvSpPr>
          <p:nvPr>
            <p:ph idx="1"/>
          </p:nvPr>
        </p:nvSpPr>
        <p:spPr>
          <a:xfrm>
            <a:off x="470018" y="1169582"/>
            <a:ext cx="8229599" cy="5377522"/>
          </a:xfrm>
        </p:spPr>
        <p:txBody>
          <a:bodyPr>
            <a:normAutofit fontScale="92500"/>
          </a:bodyPr>
          <a:lstStyle/>
          <a:p>
            <a:r>
              <a:rPr lang="en-US" dirty="0"/>
              <a:t>Displays only records matching certain criteria</a:t>
            </a:r>
          </a:p>
          <a:p>
            <a:pPr lvl="1"/>
            <a:r>
              <a:rPr lang="en-US" dirty="0"/>
              <a:t>the filter is applied and only a subset of records are shown in the datasheet; the other data is not deleted, just hidden from view</a:t>
            </a:r>
          </a:p>
          <a:p>
            <a:r>
              <a:rPr lang="en-US" dirty="0"/>
              <a:t>Can be completed by:</a:t>
            </a:r>
          </a:p>
          <a:p>
            <a:pPr lvl="1"/>
            <a:r>
              <a:rPr lang="en-US" dirty="0"/>
              <a:t>filtering by selection</a:t>
            </a:r>
          </a:p>
          <a:p>
            <a:pPr lvl="2"/>
            <a:r>
              <a:rPr lang="en-US" dirty="0"/>
              <a:t>filter based on data selected in a record or field</a:t>
            </a:r>
          </a:p>
          <a:p>
            <a:pPr lvl="1"/>
            <a:r>
              <a:rPr lang="en-US" dirty="0"/>
              <a:t>filtering for multiple values</a:t>
            </a:r>
          </a:p>
          <a:p>
            <a:pPr lvl="2"/>
            <a:r>
              <a:rPr lang="en-US" dirty="0"/>
              <a:t>filter based on multiple values in a record or field</a:t>
            </a:r>
          </a:p>
          <a:p>
            <a:pPr lvl="1"/>
            <a:r>
              <a:rPr lang="en-US" dirty="0"/>
              <a:t>filtering by form</a:t>
            </a:r>
          </a:p>
          <a:p>
            <a:pPr lvl="2"/>
            <a:r>
              <a:rPr lang="en-US" dirty="0"/>
              <a:t>filter based on a form which allows a user to enter criteria for the filter</a:t>
            </a:r>
          </a:p>
        </p:txBody>
      </p:sp>
    </p:spTree>
    <p:extLst>
      <p:ext uri="{BB962C8B-B14F-4D97-AF65-F5344CB8AC3E}">
        <p14:creationId xmlns:p14="http://schemas.microsoft.com/office/powerpoint/2010/main" val="18965861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Filtering by Selection</a:t>
            </a:r>
          </a:p>
        </p:txBody>
      </p:sp>
      <p:sp>
        <p:nvSpPr>
          <p:cNvPr id="3" name="Content Placeholder 2"/>
          <p:cNvSpPr>
            <a:spLocks noGrp="1"/>
          </p:cNvSpPr>
          <p:nvPr>
            <p:ph idx="1"/>
          </p:nvPr>
        </p:nvSpPr>
        <p:spPr>
          <a:xfrm>
            <a:off x="470018" y="1169582"/>
            <a:ext cx="8229599" cy="5377522"/>
          </a:xfrm>
        </p:spPr>
        <p:txBody>
          <a:bodyPr/>
          <a:lstStyle/>
          <a:p>
            <a:r>
              <a:rPr lang="en-US" dirty="0"/>
              <a:t>Can be completed by:</a:t>
            </a:r>
          </a:p>
          <a:p>
            <a:pPr lvl="1"/>
            <a:r>
              <a:rPr lang="en-US" sz="2600" dirty="0"/>
              <a:t>selecting the </a:t>
            </a:r>
            <a:r>
              <a:rPr lang="en-US" sz="2600" dirty="0">
                <a:solidFill>
                  <a:srgbClr val="DA4300"/>
                </a:solidFill>
              </a:rPr>
              <a:t>data to filter </a:t>
            </a:r>
            <a:r>
              <a:rPr lang="en-US" sz="2600" dirty="0"/>
              <a:t>in one of the fields</a:t>
            </a:r>
          </a:p>
          <a:p>
            <a:pPr lvl="1"/>
            <a:r>
              <a:rPr lang="en-US" sz="2600" dirty="0"/>
              <a:t>clicking the </a:t>
            </a:r>
            <a:r>
              <a:rPr lang="en-US" sz="2600" dirty="0">
                <a:solidFill>
                  <a:srgbClr val="176D3E"/>
                </a:solidFill>
              </a:rPr>
              <a:t>Selection icon </a:t>
            </a:r>
            <a:r>
              <a:rPr lang="en-US" sz="2600" dirty="0"/>
              <a:t>in the Sort &amp; Filter group</a:t>
            </a:r>
          </a:p>
          <a:p>
            <a:pPr lvl="1"/>
            <a:r>
              <a:rPr lang="en-US" sz="2600" dirty="0"/>
              <a:t>choosing the </a:t>
            </a:r>
            <a:r>
              <a:rPr lang="en-US" sz="2600" dirty="0">
                <a:solidFill>
                  <a:srgbClr val="4C2C92"/>
                </a:solidFill>
              </a:rPr>
              <a:t>type of filter </a:t>
            </a:r>
            <a:r>
              <a:rPr lang="en-US" sz="2600" dirty="0"/>
              <a:t>to</a:t>
            </a:r>
            <a:br>
              <a:rPr lang="en-US" sz="2600" dirty="0"/>
            </a:br>
            <a:r>
              <a:rPr lang="en-US" sz="2600" dirty="0"/>
              <a:t>apply from the menu</a:t>
            </a:r>
            <a:endParaRPr lang="en-US" dirty="0"/>
          </a:p>
        </p:txBody>
      </p:sp>
      <p:sp>
        <p:nvSpPr>
          <p:cNvPr id="6" name="Rectangle 5"/>
          <p:cNvSpPr/>
          <p:nvPr/>
        </p:nvSpPr>
        <p:spPr>
          <a:xfrm>
            <a:off x="6204857" y="2562226"/>
            <a:ext cx="2469125" cy="3991552"/>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The option chosen in the menu is the filter which will be applied to the data. In the example, if we want to see addresses containing Alloy Avenue at any point in the address, we should choose “Contains Alloy Avenue”.</a:t>
            </a:r>
          </a:p>
        </p:txBody>
      </p:sp>
      <p:pic>
        <p:nvPicPr>
          <p:cNvPr id="10" name="Picture 9" descr="An image of a table with the Selection box, selection drop down menu, and data to filter emphasized. ">
            <a:extLst>
              <a:ext uri="{FF2B5EF4-FFF2-40B4-BE49-F238E27FC236}">
                <a16:creationId xmlns:a16="http://schemas.microsoft.com/office/drawing/2014/main" id="{D556D5CE-959D-47FD-9AAA-3309D42B2633}"/>
              </a:ext>
            </a:extLst>
          </p:cNvPr>
          <p:cNvPicPr>
            <a:picLocks noChangeAspect="1"/>
          </p:cNvPicPr>
          <p:nvPr/>
        </p:nvPicPr>
        <p:blipFill>
          <a:blip r:embed="rId3"/>
          <a:stretch>
            <a:fillRect/>
          </a:stretch>
        </p:blipFill>
        <p:spPr>
          <a:xfrm>
            <a:off x="444383" y="4890963"/>
            <a:ext cx="5675506" cy="1662814"/>
          </a:xfrm>
          <a:prstGeom prst="rect">
            <a:avLst/>
          </a:prstGeom>
        </p:spPr>
      </p:pic>
    </p:spTree>
    <p:extLst>
      <p:ext uri="{BB962C8B-B14F-4D97-AF65-F5344CB8AC3E}">
        <p14:creationId xmlns:p14="http://schemas.microsoft.com/office/powerpoint/2010/main" val="30803653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Filtering by Multiple Values</a:t>
            </a:r>
          </a:p>
        </p:txBody>
      </p:sp>
      <p:sp>
        <p:nvSpPr>
          <p:cNvPr id="3" name="Content Placeholder 2"/>
          <p:cNvSpPr>
            <a:spLocks noGrp="1"/>
          </p:cNvSpPr>
          <p:nvPr>
            <p:ph idx="1"/>
          </p:nvPr>
        </p:nvSpPr>
        <p:spPr>
          <a:xfrm>
            <a:off x="470018" y="1169582"/>
            <a:ext cx="8229599" cy="5377522"/>
          </a:xfrm>
        </p:spPr>
        <p:txBody>
          <a:bodyPr/>
          <a:lstStyle/>
          <a:p>
            <a:r>
              <a:rPr lang="en-US" dirty="0"/>
              <a:t>Can be accomplished by:</a:t>
            </a:r>
          </a:p>
          <a:p>
            <a:pPr lvl="1"/>
            <a:r>
              <a:rPr lang="en-US" dirty="0"/>
              <a:t>clicking the </a:t>
            </a:r>
            <a:r>
              <a:rPr lang="en-US" dirty="0">
                <a:solidFill>
                  <a:srgbClr val="DA4300"/>
                </a:solidFill>
              </a:rPr>
              <a:t>arrow</a:t>
            </a:r>
            <a:r>
              <a:rPr lang="en-US" dirty="0"/>
              <a:t> on the field name header</a:t>
            </a:r>
          </a:p>
          <a:p>
            <a:pPr lvl="1"/>
            <a:r>
              <a:rPr lang="en-US" dirty="0"/>
              <a:t>selecting the </a:t>
            </a:r>
            <a:r>
              <a:rPr lang="en-US" dirty="0">
                <a:solidFill>
                  <a:srgbClr val="217346"/>
                </a:solidFill>
              </a:rPr>
              <a:t>checkboxes</a:t>
            </a:r>
            <a:r>
              <a:rPr lang="en-US" dirty="0"/>
              <a:t> for the values which need to appear in the filter</a:t>
            </a:r>
          </a:p>
          <a:p>
            <a:pPr lvl="1"/>
            <a:r>
              <a:rPr lang="en-US" dirty="0"/>
              <a:t>clicking </a:t>
            </a:r>
            <a:r>
              <a:rPr lang="en-US" dirty="0">
                <a:solidFill>
                  <a:srgbClr val="4C2C92"/>
                </a:solidFill>
              </a:rPr>
              <a:t>OK</a:t>
            </a:r>
            <a:endParaRPr lang="en-US" dirty="0"/>
          </a:p>
        </p:txBody>
      </p:sp>
      <p:sp>
        <p:nvSpPr>
          <p:cNvPr id="5" name="Rectangle 4"/>
          <p:cNvSpPr/>
          <p:nvPr/>
        </p:nvSpPr>
        <p:spPr>
          <a:xfrm>
            <a:off x="470016" y="4953000"/>
            <a:ext cx="4321059" cy="1564125"/>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For this example, we want the records which contain Amber Mabry or Jennifer O’Reiley to appear, so both checkboxes should be checked. </a:t>
            </a:r>
          </a:p>
        </p:txBody>
      </p:sp>
      <p:pic>
        <p:nvPicPr>
          <p:cNvPr id="10" name="Picture 9" descr="An image of the a table with the arrow of the field name header, checkboxes, and OK box emphasized. ">
            <a:extLst>
              <a:ext uri="{FF2B5EF4-FFF2-40B4-BE49-F238E27FC236}">
                <a16:creationId xmlns:a16="http://schemas.microsoft.com/office/drawing/2014/main" id="{463A37D0-48EC-4816-9120-B2F1C4B252FE}"/>
              </a:ext>
            </a:extLst>
          </p:cNvPr>
          <p:cNvPicPr>
            <a:picLocks noChangeAspect="1"/>
          </p:cNvPicPr>
          <p:nvPr/>
        </p:nvPicPr>
        <p:blipFill>
          <a:blip r:embed="rId3"/>
          <a:stretch>
            <a:fillRect/>
          </a:stretch>
        </p:blipFill>
        <p:spPr>
          <a:xfrm>
            <a:off x="5017314" y="3157938"/>
            <a:ext cx="3682303" cy="3359187"/>
          </a:xfrm>
          <a:prstGeom prst="rect">
            <a:avLst/>
          </a:prstGeom>
        </p:spPr>
      </p:pic>
    </p:spTree>
    <p:extLst>
      <p:ext uri="{BB962C8B-B14F-4D97-AF65-F5344CB8AC3E}">
        <p14:creationId xmlns:p14="http://schemas.microsoft.com/office/powerpoint/2010/main" val="10986879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Filtering by Form</a:t>
            </a:r>
          </a:p>
        </p:txBody>
      </p:sp>
      <p:sp>
        <p:nvSpPr>
          <p:cNvPr id="3" name="Content Placeholder 2"/>
          <p:cNvSpPr>
            <a:spLocks noGrp="1"/>
          </p:cNvSpPr>
          <p:nvPr>
            <p:ph idx="1"/>
          </p:nvPr>
        </p:nvSpPr>
        <p:spPr>
          <a:xfrm>
            <a:off x="470018" y="1169582"/>
            <a:ext cx="8229599" cy="5377522"/>
          </a:xfrm>
        </p:spPr>
        <p:txBody>
          <a:bodyPr/>
          <a:lstStyle/>
          <a:p>
            <a:r>
              <a:rPr lang="en-US" dirty="0"/>
              <a:t>Provides options to filter on multiple fields</a:t>
            </a:r>
          </a:p>
          <a:p>
            <a:r>
              <a:rPr lang="en-US" dirty="0"/>
              <a:t>Can be completed by:</a:t>
            </a:r>
          </a:p>
          <a:p>
            <a:pPr lvl="1"/>
            <a:r>
              <a:rPr lang="en-US" sz="2600" dirty="0"/>
              <a:t>clicking the </a:t>
            </a:r>
            <a:r>
              <a:rPr lang="en-US" sz="2600" dirty="0">
                <a:solidFill>
                  <a:srgbClr val="DA4300"/>
                </a:solidFill>
              </a:rPr>
              <a:t>Advanced</a:t>
            </a:r>
            <a:r>
              <a:rPr lang="en-US" sz="2600" dirty="0"/>
              <a:t> </a:t>
            </a:r>
            <a:r>
              <a:rPr lang="en-US" sz="2600" dirty="0">
                <a:solidFill>
                  <a:srgbClr val="DA4300"/>
                </a:solidFill>
              </a:rPr>
              <a:t>icon</a:t>
            </a:r>
            <a:r>
              <a:rPr lang="en-US" sz="2600" dirty="0"/>
              <a:t> in the Sort &amp; Filter group of the Home tab</a:t>
            </a:r>
          </a:p>
          <a:p>
            <a:pPr lvl="1"/>
            <a:r>
              <a:rPr lang="en-US" sz="2600" dirty="0"/>
              <a:t>selecting </a:t>
            </a:r>
            <a:r>
              <a:rPr lang="en-US" sz="2600" dirty="0">
                <a:solidFill>
                  <a:srgbClr val="217346"/>
                </a:solidFill>
              </a:rPr>
              <a:t>Filter by </a:t>
            </a:r>
            <a:br>
              <a:rPr lang="en-US" sz="2600" dirty="0">
                <a:solidFill>
                  <a:srgbClr val="217346"/>
                </a:solidFill>
              </a:rPr>
            </a:br>
            <a:r>
              <a:rPr lang="en-US" sz="2600" dirty="0">
                <a:solidFill>
                  <a:srgbClr val="217346"/>
                </a:solidFill>
              </a:rPr>
              <a:t>Form</a:t>
            </a:r>
            <a:r>
              <a:rPr lang="en-US" sz="2600" dirty="0"/>
              <a:t> from the menu</a:t>
            </a:r>
          </a:p>
          <a:p>
            <a:pPr lvl="1"/>
            <a:r>
              <a:rPr lang="en-US" sz="2600" dirty="0"/>
              <a:t>filling out the </a:t>
            </a:r>
            <a:r>
              <a:rPr lang="en-US" sz="2600" dirty="0">
                <a:solidFill>
                  <a:srgbClr val="4C2C92"/>
                </a:solidFill>
              </a:rPr>
              <a:t>Filter by</a:t>
            </a:r>
            <a:br>
              <a:rPr lang="en-US" sz="2600" dirty="0">
                <a:solidFill>
                  <a:srgbClr val="4C2C92"/>
                </a:solidFill>
              </a:rPr>
            </a:br>
            <a:r>
              <a:rPr lang="en-US" sz="2600" dirty="0">
                <a:solidFill>
                  <a:srgbClr val="4C2C92"/>
                </a:solidFill>
              </a:rPr>
              <a:t>Form screen</a:t>
            </a:r>
            <a:endParaRPr lang="en-US" dirty="0"/>
          </a:p>
        </p:txBody>
      </p:sp>
      <p:sp>
        <p:nvSpPr>
          <p:cNvPr id="9" name="Rectangle 8"/>
          <p:cNvSpPr/>
          <p:nvPr/>
        </p:nvSpPr>
        <p:spPr>
          <a:xfrm>
            <a:off x="470018" y="5516942"/>
            <a:ext cx="8229599" cy="986645"/>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Filtering by form allows a user to filter multiple fields using a variety of data. In the example, the filter will show records containing Contract ID 1000, with an Invoice Amount greater than $500 which have been paid. </a:t>
            </a:r>
          </a:p>
        </p:txBody>
      </p:sp>
      <p:pic>
        <p:nvPicPr>
          <p:cNvPr id="12" name="Picture 11" descr="An image of the filter by form screen">
            <a:extLst>
              <a:ext uri="{FF2B5EF4-FFF2-40B4-BE49-F238E27FC236}">
                <a16:creationId xmlns:a16="http://schemas.microsoft.com/office/drawing/2014/main" id="{A24B3D62-9C21-458F-A804-F8C4E6741D16}"/>
              </a:ext>
            </a:extLst>
          </p:cNvPr>
          <p:cNvPicPr>
            <a:picLocks noChangeAspect="1"/>
          </p:cNvPicPr>
          <p:nvPr/>
        </p:nvPicPr>
        <p:blipFill>
          <a:blip r:embed="rId3"/>
          <a:stretch>
            <a:fillRect/>
          </a:stretch>
        </p:blipFill>
        <p:spPr>
          <a:xfrm>
            <a:off x="417329" y="4632422"/>
            <a:ext cx="4395597" cy="731583"/>
          </a:xfrm>
          <a:prstGeom prst="rect">
            <a:avLst/>
          </a:prstGeom>
        </p:spPr>
      </p:pic>
      <p:pic>
        <p:nvPicPr>
          <p:cNvPr id="13" name="Picture 12" descr="An image of the Advanced menu with the Filter by form option emphasized.">
            <a:extLst>
              <a:ext uri="{FF2B5EF4-FFF2-40B4-BE49-F238E27FC236}">
                <a16:creationId xmlns:a16="http://schemas.microsoft.com/office/drawing/2014/main" id="{AD1B64B4-BD3D-4E9F-BC4E-22B0B087C9DD}"/>
              </a:ext>
            </a:extLst>
          </p:cNvPr>
          <p:cNvPicPr>
            <a:picLocks noChangeAspect="1"/>
          </p:cNvPicPr>
          <p:nvPr/>
        </p:nvPicPr>
        <p:blipFill>
          <a:blip r:embed="rId4"/>
          <a:stretch>
            <a:fillRect/>
          </a:stretch>
        </p:blipFill>
        <p:spPr>
          <a:xfrm>
            <a:off x="4875657" y="2961973"/>
            <a:ext cx="4029805" cy="2402032"/>
          </a:xfrm>
          <a:prstGeom prst="rect">
            <a:avLst/>
          </a:prstGeom>
        </p:spPr>
      </p:pic>
    </p:spTree>
    <p:extLst>
      <p:ext uri="{BB962C8B-B14F-4D97-AF65-F5344CB8AC3E}">
        <p14:creationId xmlns:p14="http://schemas.microsoft.com/office/powerpoint/2010/main" val="12347637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Filters</a:t>
            </a:r>
          </a:p>
        </p:txBody>
      </p:sp>
      <p:sp>
        <p:nvSpPr>
          <p:cNvPr id="3" name="Content Placeholder 2"/>
          <p:cNvSpPr>
            <a:spLocks noGrp="1"/>
          </p:cNvSpPr>
          <p:nvPr>
            <p:ph idx="1"/>
          </p:nvPr>
        </p:nvSpPr>
        <p:spPr>
          <a:xfrm>
            <a:off x="470018" y="1169582"/>
            <a:ext cx="8229599" cy="5377522"/>
          </a:xfrm>
        </p:spPr>
        <p:txBody>
          <a:bodyPr/>
          <a:lstStyle/>
          <a:p>
            <a:r>
              <a:rPr lang="en-US" dirty="0"/>
              <a:t>Can be cleared by:</a:t>
            </a:r>
          </a:p>
          <a:p>
            <a:pPr lvl="1"/>
            <a:r>
              <a:rPr lang="en-US" dirty="0"/>
              <a:t>using the </a:t>
            </a:r>
            <a:r>
              <a:rPr lang="en-US" dirty="0">
                <a:solidFill>
                  <a:srgbClr val="DA4300"/>
                </a:solidFill>
              </a:rPr>
              <a:t>Clear All Filters </a:t>
            </a:r>
            <a:r>
              <a:rPr lang="en-US" dirty="0"/>
              <a:t>command</a:t>
            </a:r>
          </a:p>
          <a:p>
            <a:pPr lvl="2"/>
            <a:r>
              <a:rPr lang="en-US" dirty="0"/>
              <a:t>click Advanced in the Sort &amp; Filter group</a:t>
            </a:r>
          </a:p>
          <a:p>
            <a:pPr lvl="2"/>
            <a:r>
              <a:rPr lang="en-US" dirty="0"/>
              <a:t>select Clear All Filters from menu</a:t>
            </a:r>
          </a:p>
          <a:p>
            <a:pPr lvl="1"/>
            <a:r>
              <a:rPr lang="en-US" dirty="0"/>
              <a:t>using the </a:t>
            </a:r>
            <a:r>
              <a:rPr lang="en-US" dirty="0">
                <a:solidFill>
                  <a:srgbClr val="217346"/>
                </a:solidFill>
              </a:rPr>
              <a:t>Clear Filter </a:t>
            </a:r>
            <a:r>
              <a:rPr lang="en-US" dirty="0"/>
              <a:t>command on the field</a:t>
            </a:r>
          </a:p>
          <a:p>
            <a:pPr lvl="2"/>
            <a:r>
              <a:rPr lang="en-US" dirty="0"/>
              <a:t>click the arrow on the field containing the filter</a:t>
            </a:r>
          </a:p>
          <a:p>
            <a:pPr lvl="2"/>
            <a:r>
              <a:rPr lang="en-US" dirty="0"/>
              <a:t>select Clear Filter from… on the menu</a:t>
            </a:r>
          </a:p>
        </p:txBody>
      </p:sp>
      <p:pic>
        <p:nvPicPr>
          <p:cNvPr id="4" name="Picture 3" descr="An image of the Advanced drop down menu.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387" y="4378561"/>
            <a:ext cx="2749838" cy="2354602"/>
          </a:xfrm>
          <a:prstGeom prst="rect">
            <a:avLst/>
          </a:prstGeom>
          <a:ln w="28575">
            <a:solidFill>
              <a:srgbClr val="DA4300"/>
            </a:solidFill>
          </a:ln>
        </p:spPr>
      </p:pic>
      <p:pic>
        <p:nvPicPr>
          <p:cNvPr id="5" name="Picture 4" descr="An image of the clear filter command on a tabl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7589" y="4375824"/>
            <a:ext cx="2607976" cy="2357339"/>
          </a:xfrm>
          <a:prstGeom prst="rect">
            <a:avLst/>
          </a:prstGeom>
          <a:ln w="28575">
            <a:solidFill>
              <a:srgbClr val="217346"/>
            </a:solidFill>
          </a:ln>
        </p:spPr>
      </p:pic>
    </p:spTree>
    <p:extLst>
      <p:ext uri="{BB962C8B-B14F-4D97-AF65-F5344CB8AC3E}">
        <p14:creationId xmlns:p14="http://schemas.microsoft.com/office/powerpoint/2010/main" val="16102668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Filters</a:t>
            </a:r>
          </a:p>
        </p:txBody>
      </p:sp>
      <p:sp>
        <p:nvSpPr>
          <p:cNvPr id="3" name="Content Placeholder 2"/>
          <p:cNvSpPr>
            <a:spLocks noGrp="1"/>
          </p:cNvSpPr>
          <p:nvPr>
            <p:ph idx="1"/>
          </p:nvPr>
        </p:nvSpPr>
        <p:spPr>
          <a:xfrm>
            <a:off x="470018" y="1169582"/>
            <a:ext cx="8229599" cy="5377522"/>
          </a:xfrm>
        </p:spPr>
        <p:txBody>
          <a:bodyPr/>
          <a:lstStyle/>
          <a:p>
            <a:r>
              <a:rPr lang="en-US" dirty="0"/>
              <a:t>Can have their results saved as a query by:</a:t>
            </a:r>
          </a:p>
          <a:p>
            <a:pPr lvl="1"/>
            <a:r>
              <a:rPr lang="en-US" dirty="0"/>
              <a:t>clicking Advanced in the Sort &amp; Filter group and choosing </a:t>
            </a:r>
            <a:r>
              <a:rPr lang="en-US" dirty="0">
                <a:solidFill>
                  <a:srgbClr val="DA4300"/>
                </a:solidFill>
              </a:rPr>
              <a:t>Filter by Form </a:t>
            </a:r>
            <a:r>
              <a:rPr lang="en-US" dirty="0"/>
              <a:t>from the menu</a:t>
            </a:r>
          </a:p>
          <a:p>
            <a:pPr lvl="1"/>
            <a:r>
              <a:rPr lang="en-US" dirty="0"/>
              <a:t>setting the </a:t>
            </a:r>
            <a:r>
              <a:rPr lang="en-US" dirty="0">
                <a:solidFill>
                  <a:srgbClr val="922B35"/>
                </a:solidFill>
              </a:rPr>
              <a:t>filter criteria</a:t>
            </a:r>
          </a:p>
          <a:p>
            <a:pPr lvl="1"/>
            <a:r>
              <a:rPr lang="en-US" dirty="0"/>
              <a:t>clicking Advanced in the Sort &amp; Filter group and choosing </a:t>
            </a:r>
            <a:r>
              <a:rPr lang="en-US" dirty="0">
                <a:solidFill>
                  <a:srgbClr val="4C2C92"/>
                </a:solidFill>
              </a:rPr>
              <a:t>Save As Query</a:t>
            </a:r>
          </a:p>
          <a:p>
            <a:pPr lvl="1"/>
            <a:r>
              <a:rPr lang="en-US" dirty="0">
                <a:solidFill>
                  <a:srgbClr val="0071BC"/>
                </a:solidFill>
              </a:rPr>
              <a:t>naming the query </a:t>
            </a:r>
            <a:r>
              <a:rPr lang="en-US" dirty="0"/>
              <a:t>and clicking </a:t>
            </a:r>
            <a:r>
              <a:rPr lang="en-US" dirty="0">
                <a:solidFill>
                  <a:srgbClr val="CC16C6"/>
                </a:solidFill>
              </a:rPr>
              <a:t>OK</a:t>
            </a:r>
          </a:p>
        </p:txBody>
      </p:sp>
      <p:pic>
        <p:nvPicPr>
          <p:cNvPr id="14" name="Picture 13" descr="An image of the Advance drop down menu with the filter by form, Save as query, save as query dialog box and OK box emphasized. ">
            <a:extLst>
              <a:ext uri="{FF2B5EF4-FFF2-40B4-BE49-F238E27FC236}">
                <a16:creationId xmlns:a16="http://schemas.microsoft.com/office/drawing/2014/main" id="{CD645EC2-6AEC-4951-A750-98F5C6FC2903}"/>
              </a:ext>
            </a:extLst>
          </p:cNvPr>
          <p:cNvPicPr>
            <a:picLocks noChangeAspect="1"/>
          </p:cNvPicPr>
          <p:nvPr/>
        </p:nvPicPr>
        <p:blipFill>
          <a:blip r:embed="rId3"/>
          <a:stretch>
            <a:fillRect/>
          </a:stretch>
        </p:blipFill>
        <p:spPr>
          <a:xfrm>
            <a:off x="470015" y="4632325"/>
            <a:ext cx="8229601" cy="1883827"/>
          </a:xfrm>
          <a:prstGeom prst="rect">
            <a:avLst/>
          </a:prstGeom>
        </p:spPr>
      </p:pic>
    </p:spTree>
    <p:extLst>
      <p:ext uri="{BB962C8B-B14F-4D97-AF65-F5344CB8AC3E}">
        <p14:creationId xmlns:p14="http://schemas.microsoft.com/office/powerpoint/2010/main" val="27117361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Sorting</a:t>
            </a:r>
          </a:p>
        </p:txBody>
      </p:sp>
      <p:sp>
        <p:nvSpPr>
          <p:cNvPr id="3" name="Content Placeholder 2"/>
          <p:cNvSpPr>
            <a:spLocks noGrp="1"/>
          </p:cNvSpPr>
          <p:nvPr>
            <p:ph idx="1"/>
          </p:nvPr>
        </p:nvSpPr>
        <p:spPr>
          <a:xfrm>
            <a:off x="470018" y="1169582"/>
            <a:ext cx="8229599" cy="5377522"/>
          </a:xfrm>
        </p:spPr>
        <p:txBody>
          <a:bodyPr/>
          <a:lstStyle/>
          <a:p>
            <a:r>
              <a:rPr lang="en-US" dirty="0"/>
              <a:t>Arranges the records in order by one or more fields</a:t>
            </a:r>
          </a:p>
          <a:p>
            <a:r>
              <a:rPr lang="en-US" dirty="0"/>
              <a:t>Can be done in ascending or descending order</a:t>
            </a:r>
          </a:p>
          <a:p>
            <a:r>
              <a:rPr lang="en-US" dirty="0"/>
              <a:t>Can be completed on fields which have the following data types:</a:t>
            </a:r>
          </a:p>
          <a:p>
            <a:pPr lvl="1"/>
            <a:r>
              <a:rPr lang="en-US" dirty="0"/>
              <a:t>short text</a:t>
            </a:r>
          </a:p>
          <a:p>
            <a:pPr lvl="1"/>
            <a:r>
              <a:rPr lang="en-US" dirty="0"/>
              <a:t>number</a:t>
            </a:r>
          </a:p>
          <a:p>
            <a:pPr lvl="1"/>
            <a:r>
              <a:rPr lang="en-US" dirty="0"/>
              <a:t>currency</a:t>
            </a:r>
          </a:p>
          <a:p>
            <a:pPr lvl="1"/>
            <a:r>
              <a:rPr lang="en-US" dirty="0"/>
              <a:t>date/time</a:t>
            </a:r>
          </a:p>
          <a:p>
            <a:pPr lvl="1"/>
            <a:r>
              <a:rPr lang="en-US" dirty="0"/>
              <a:t>Yes/No</a:t>
            </a:r>
          </a:p>
        </p:txBody>
      </p:sp>
    </p:spTree>
    <p:extLst>
      <p:ext uri="{BB962C8B-B14F-4D97-AF65-F5344CB8AC3E}">
        <p14:creationId xmlns:p14="http://schemas.microsoft.com/office/powerpoint/2010/main" val="158142354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Sorting</a:t>
            </a:r>
          </a:p>
        </p:txBody>
      </p:sp>
      <p:sp>
        <p:nvSpPr>
          <p:cNvPr id="3" name="Content Placeholder 2"/>
          <p:cNvSpPr>
            <a:spLocks noGrp="1"/>
          </p:cNvSpPr>
          <p:nvPr>
            <p:ph idx="1"/>
          </p:nvPr>
        </p:nvSpPr>
        <p:spPr>
          <a:xfrm>
            <a:off x="470018" y="1169582"/>
            <a:ext cx="8229599" cy="5377522"/>
          </a:xfrm>
        </p:spPr>
        <p:txBody>
          <a:bodyPr/>
          <a:lstStyle/>
          <a:p>
            <a:r>
              <a:rPr lang="en-US" dirty="0"/>
              <a:t>Can be accomplished by:</a:t>
            </a:r>
          </a:p>
          <a:p>
            <a:pPr lvl="1"/>
            <a:r>
              <a:rPr lang="en-US" dirty="0"/>
              <a:t>selecting the field to be sorted and:</a:t>
            </a:r>
          </a:p>
          <a:p>
            <a:pPr lvl="2"/>
            <a:r>
              <a:rPr lang="en-US" sz="2500" dirty="0"/>
              <a:t>clicking the </a:t>
            </a:r>
            <a:r>
              <a:rPr lang="en-US" sz="2500" dirty="0">
                <a:solidFill>
                  <a:srgbClr val="DA4300"/>
                </a:solidFill>
              </a:rPr>
              <a:t>Ascending </a:t>
            </a:r>
            <a:r>
              <a:rPr lang="en-US" sz="2500" dirty="0"/>
              <a:t>or</a:t>
            </a:r>
            <a:r>
              <a:rPr lang="en-US" sz="2500" dirty="0">
                <a:solidFill>
                  <a:srgbClr val="DA4300"/>
                </a:solidFill>
              </a:rPr>
              <a:t> Descending icon</a:t>
            </a:r>
            <a:r>
              <a:rPr lang="en-US" sz="2500" dirty="0"/>
              <a:t> in the Sort &amp; Filter group</a:t>
            </a:r>
          </a:p>
          <a:p>
            <a:pPr lvl="2"/>
            <a:r>
              <a:rPr lang="en-US" sz="2500" dirty="0"/>
              <a:t>clicking the arrow in the field header and choosing</a:t>
            </a:r>
            <a:r>
              <a:rPr lang="en-US" sz="2500" dirty="0">
                <a:solidFill>
                  <a:srgbClr val="217346"/>
                </a:solidFill>
              </a:rPr>
              <a:t> Sort A to Z </a:t>
            </a:r>
            <a:r>
              <a:rPr lang="en-US" sz="2500" dirty="0"/>
              <a:t>or</a:t>
            </a:r>
            <a:r>
              <a:rPr lang="en-US" sz="2500" dirty="0">
                <a:solidFill>
                  <a:srgbClr val="217346"/>
                </a:solidFill>
              </a:rPr>
              <a:t> Sort Z to A</a:t>
            </a:r>
          </a:p>
        </p:txBody>
      </p:sp>
      <p:sp>
        <p:nvSpPr>
          <p:cNvPr id="8" name="Rectangle 7"/>
          <p:cNvSpPr/>
          <p:nvPr/>
        </p:nvSpPr>
        <p:spPr>
          <a:xfrm>
            <a:off x="470016" y="5264659"/>
            <a:ext cx="3678370" cy="1233214"/>
          </a:xfrm>
          <a:prstGeom prst="rect">
            <a:avLst/>
          </a:prstGeom>
          <a:solidFill>
            <a:schemeClr val="bg1"/>
          </a:solidFill>
          <a:ln w="28575">
            <a:solidFill>
              <a:srgbClr val="922B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To remove a sort, click on the </a:t>
            </a:r>
            <a:r>
              <a:rPr lang="en-US" sz="2000" dirty="0">
                <a:solidFill>
                  <a:srgbClr val="4C2C92"/>
                </a:solidFill>
                <a:latin typeface="Arial" panose="020B0604020202020204" pitchFamily="34" charset="0"/>
                <a:cs typeface="Arial" panose="020B0604020202020204" pitchFamily="34" charset="0"/>
              </a:rPr>
              <a:t>Remove Sort icon</a:t>
            </a:r>
            <a:r>
              <a:rPr lang="en-US" sz="2000" dirty="0">
                <a:solidFill>
                  <a:schemeClr val="tx1"/>
                </a:solidFill>
                <a:latin typeface="Arial" panose="020B0604020202020204" pitchFamily="34" charset="0"/>
                <a:cs typeface="Arial" panose="020B0604020202020204" pitchFamily="34" charset="0"/>
              </a:rPr>
              <a:t> in the Sort &amp; Filter group after a sort has been applied.</a:t>
            </a:r>
          </a:p>
        </p:txBody>
      </p:sp>
      <p:pic>
        <p:nvPicPr>
          <p:cNvPr id="12" name="Picture 11" descr="An image of the sort and filter group with the remove sort option emphasized. ">
            <a:extLst>
              <a:ext uri="{FF2B5EF4-FFF2-40B4-BE49-F238E27FC236}">
                <a16:creationId xmlns:a16="http://schemas.microsoft.com/office/drawing/2014/main" id="{E43249BF-6897-40D8-A372-2429D0871C91}"/>
              </a:ext>
            </a:extLst>
          </p:cNvPr>
          <p:cNvPicPr>
            <a:picLocks noChangeAspect="1"/>
          </p:cNvPicPr>
          <p:nvPr/>
        </p:nvPicPr>
        <p:blipFill>
          <a:blip r:embed="rId3"/>
          <a:stretch>
            <a:fillRect/>
          </a:stretch>
        </p:blipFill>
        <p:spPr>
          <a:xfrm>
            <a:off x="1837802" y="4306359"/>
            <a:ext cx="2310584" cy="890093"/>
          </a:xfrm>
          <a:prstGeom prst="rect">
            <a:avLst/>
          </a:prstGeom>
        </p:spPr>
      </p:pic>
      <p:pic>
        <p:nvPicPr>
          <p:cNvPr id="13" name="Picture 12" descr="An image of a table with the Ascending and descending icons,  Sort a to z and Sort z to a options emphasized.  ">
            <a:extLst>
              <a:ext uri="{FF2B5EF4-FFF2-40B4-BE49-F238E27FC236}">
                <a16:creationId xmlns:a16="http://schemas.microsoft.com/office/drawing/2014/main" id="{1FEFDBB3-7B88-4F4E-BC59-15ECDDEA7B7D}"/>
              </a:ext>
            </a:extLst>
          </p:cNvPr>
          <p:cNvPicPr>
            <a:picLocks noChangeAspect="1"/>
          </p:cNvPicPr>
          <p:nvPr/>
        </p:nvPicPr>
        <p:blipFill>
          <a:blip r:embed="rId4"/>
          <a:stretch>
            <a:fillRect/>
          </a:stretch>
        </p:blipFill>
        <p:spPr>
          <a:xfrm>
            <a:off x="4273848" y="3715562"/>
            <a:ext cx="4651651" cy="2877561"/>
          </a:xfrm>
          <a:prstGeom prst="rect">
            <a:avLst/>
          </a:prstGeom>
        </p:spPr>
      </p:pic>
    </p:spTree>
    <p:extLst>
      <p:ext uri="{BB962C8B-B14F-4D97-AF65-F5344CB8AC3E}">
        <p14:creationId xmlns:p14="http://schemas.microsoft.com/office/powerpoint/2010/main" val="39065153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Data</a:t>
            </a:r>
          </a:p>
        </p:txBody>
      </p:sp>
      <p:sp>
        <p:nvSpPr>
          <p:cNvPr id="3" name="Content Placeholder 2"/>
          <p:cNvSpPr>
            <a:spLocks noGrp="1"/>
          </p:cNvSpPr>
          <p:nvPr>
            <p:ph idx="1"/>
          </p:nvPr>
        </p:nvSpPr>
        <p:spPr>
          <a:xfrm>
            <a:off x="470018" y="1169582"/>
            <a:ext cx="8229599" cy="5377522"/>
          </a:xfrm>
        </p:spPr>
        <p:txBody>
          <a:bodyPr/>
          <a:lstStyle/>
          <a:p>
            <a:r>
              <a:rPr lang="en-US" dirty="0"/>
              <a:t>Can be located and replaced using the </a:t>
            </a:r>
            <a:r>
              <a:rPr lang="en-US" dirty="0">
                <a:solidFill>
                  <a:srgbClr val="DA4300"/>
                </a:solidFill>
              </a:rPr>
              <a:t>Find</a:t>
            </a:r>
            <a:r>
              <a:rPr lang="en-US" dirty="0"/>
              <a:t> and </a:t>
            </a:r>
            <a:r>
              <a:rPr lang="en-US" dirty="0">
                <a:solidFill>
                  <a:srgbClr val="217346"/>
                </a:solidFill>
              </a:rPr>
              <a:t>Replace</a:t>
            </a:r>
            <a:r>
              <a:rPr lang="en-US" dirty="0"/>
              <a:t> tools in the Find group of the Home tab</a:t>
            </a:r>
          </a:p>
          <a:p>
            <a:pPr lvl="1"/>
            <a:r>
              <a:rPr lang="en-US" dirty="0"/>
              <a:t>clicking either icon will open the </a:t>
            </a:r>
            <a:r>
              <a:rPr lang="en-US" dirty="0">
                <a:solidFill>
                  <a:srgbClr val="4C2C92"/>
                </a:solidFill>
              </a:rPr>
              <a:t>Find and Replace</a:t>
            </a:r>
            <a:r>
              <a:rPr lang="en-US" dirty="0"/>
              <a:t> dialog box</a:t>
            </a:r>
          </a:p>
        </p:txBody>
      </p:sp>
      <p:pic>
        <p:nvPicPr>
          <p:cNvPr id="9" name="Picture 8" descr="An image of the Find and Replace dialog box.">
            <a:extLst>
              <a:ext uri="{FF2B5EF4-FFF2-40B4-BE49-F238E27FC236}">
                <a16:creationId xmlns:a16="http://schemas.microsoft.com/office/drawing/2014/main" id="{19011DA0-0439-47B5-A51E-F80DFB8B9275}"/>
              </a:ext>
            </a:extLst>
          </p:cNvPr>
          <p:cNvPicPr>
            <a:picLocks noChangeAspect="1"/>
          </p:cNvPicPr>
          <p:nvPr/>
        </p:nvPicPr>
        <p:blipFill>
          <a:blip r:embed="rId3"/>
          <a:stretch>
            <a:fillRect/>
          </a:stretch>
        </p:blipFill>
        <p:spPr>
          <a:xfrm>
            <a:off x="2843634" y="4176479"/>
            <a:ext cx="3456732" cy="1511939"/>
          </a:xfrm>
          <a:prstGeom prst="rect">
            <a:avLst/>
          </a:prstGeom>
        </p:spPr>
      </p:pic>
      <p:pic>
        <p:nvPicPr>
          <p:cNvPr id="10" name="Picture 9" descr="An image of the ribbon with the find icon and replace icon emphasized. ">
            <a:extLst>
              <a:ext uri="{FF2B5EF4-FFF2-40B4-BE49-F238E27FC236}">
                <a16:creationId xmlns:a16="http://schemas.microsoft.com/office/drawing/2014/main" id="{5F7FF843-E1D2-4882-B510-4C1F3C4E5F44}"/>
              </a:ext>
            </a:extLst>
          </p:cNvPr>
          <p:cNvPicPr>
            <a:picLocks noChangeAspect="1"/>
          </p:cNvPicPr>
          <p:nvPr/>
        </p:nvPicPr>
        <p:blipFill>
          <a:blip r:embed="rId4"/>
          <a:stretch>
            <a:fillRect/>
          </a:stretch>
        </p:blipFill>
        <p:spPr>
          <a:xfrm>
            <a:off x="470016" y="5746295"/>
            <a:ext cx="8229600" cy="798645"/>
          </a:xfrm>
          <a:prstGeom prst="rect">
            <a:avLst/>
          </a:prstGeom>
        </p:spPr>
      </p:pic>
    </p:spTree>
    <p:extLst>
      <p:ext uri="{BB962C8B-B14F-4D97-AF65-F5344CB8AC3E}">
        <p14:creationId xmlns:p14="http://schemas.microsoft.com/office/powerpoint/2010/main" val="160769626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Wildcards</a:t>
            </a:r>
          </a:p>
        </p:txBody>
      </p:sp>
      <p:sp>
        <p:nvSpPr>
          <p:cNvPr id="3" name="Content Placeholder 2"/>
          <p:cNvSpPr>
            <a:spLocks noGrp="1"/>
          </p:cNvSpPr>
          <p:nvPr>
            <p:ph idx="1"/>
          </p:nvPr>
        </p:nvSpPr>
        <p:spPr>
          <a:xfrm>
            <a:off x="470018" y="1169582"/>
            <a:ext cx="8229599" cy="5377522"/>
          </a:xfrm>
        </p:spPr>
        <p:txBody>
          <a:bodyPr/>
          <a:lstStyle/>
          <a:p>
            <a:r>
              <a:rPr lang="en-US" dirty="0"/>
              <a:t>Can be used to search for data in the Find What area of the Find and Replace dialog box</a:t>
            </a:r>
          </a:p>
          <a:p>
            <a:pPr lvl="1"/>
            <a:r>
              <a:rPr lang="en-US" dirty="0"/>
              <a:t>the asterisk wildcard can be used to replace one or more characters</a:t>
            </a:r>
          </a:p>
          <a:p>
            <a:pPr lvl="2"/>
            <a:r>
              <a:rPr lang="en-US" dirty="0"/>
              <a:t>for instance, Mitch*m will find Mitchum, Mitchem and Mitcham or J*n* will fine Jan, Jinny and Janis</a:t>
            </a:r>
          </a:p>
          <a:p>
            <a:pPr lvl="1"/>
            <a:r>
              <a:rPr lang="en-US" dirty="0"/>
              <a:t>the question mark wildcard can be used as a substitute for a single unknown character</a:t>
            </a:r>
          </a:p>
          <a:p>
            <a:pPr lvl="2"/>
            <a:r>
              <a:rPr lang="en-US" dirty="0"/>
              <a:t>for example, ?an would locate Tan and Man but not Stan</a:t>
            </a:r>
          </a:p>
        </p:txBody>
      </p:sp>
    </p:spTree>
    <p:extLst>
      <p:ext uri="{BB962C8B-B14F-4D97-AF65-F5344CB8AC3E}">
        <p14:creationId xmlns:p14="http://schemas.microsoft.com/office/powerpoint/2010/main" val="18564655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Database Properties</a:t>
            </a:r>
          </a:p>
        </p:txBody>
      </p:sp>
      <p:sp>
        <p:nvSpPr>
          <p:cNvPr id="3" name="Content Placeholder 2"/>
          <p:cNvSpPr>
            <a:spLocks noGrp="1"/>
          </p:cNvSpPr>
          <p:nvPr>
            <p:ph idx="1"/>
          </p:nvPr>
        </p:nvSpPr>
        <p:spPr>
          <a:xfrm>
            <a:off x="470018" y="1169582"/>
            <a:ext cx="8229599" cy="5377522"/>
          </a:xfrm>
        </p:spPr>
        <p:txBody>
          <a:bodyPr/>
          <a:lstStyle/>
          <a:p>
            <a:r>
              <a:rPr lang="en-US" dirty="0"/>
              <a:t>Can be edited by:</a:t>
            </a:r>
          </a:p>
          <a:p>
            <a:pPr lvl="1"/>
            <a:r>
              <a:rPr lang="en-US" dirty="0"/>
              <a:t>clicking the File tab and in Backstage View clicking </a:t>
            </a:r>
            <a:r>
              <a:rPr lang="en-US" dirty="0">
                <a:solidFill>
                  <a:srgbClr val="CD2026"/>
                </a:solidFill>
              </a:rPr>
              <a:t>View and edit database </a:t>
            </a:r>
            <a:r>
              <a:rPr lang="en-US" dirty="0"/>
              <a:t>properties on the </a:t>
            </a:r>
            <a:r>
              <a:rPr lang="en-US" dirty="0">
                <a:solidFill>
                  <a:srgbClr val="217346"/>
                </a:solidFill>
              </a:rPr>
              <a:t>Info</a:t>
            </a:r>
            <a:r>
              <a:rPr lang="en-US" dirty="0"/>
              <a:t> option</a:t>
            </a:r>
          </a:p>
          <a:p>
            <a:pPr lvl="1"/>
            <a:r>
              <a:rPr lang="en-US" dirty="0"/>
              <a:t>changing or entering properties in the </a:t>
            </a:r>
            <a:r>
              <a:rPr lang="en-US" dirty="0">
                <a:solidFill>
                  <a:srgbClr val="4C2C92"/>
                </a:solidFill>
              </a:rPr>
              <a:t>Properties</a:t>
            </a:r>
            <a:r>
              <a:rPr lang="en-US" dirty="0"/>
              <a:t> dialog box which opens</a:t>
            </a:r>
          </a:p>
        </p:txBody>
      </p:sp>
      <p:pic>
        <p:nvPicPr>
          <p:cNvPr id="8" name="Picture 7" descr="An image of the Database properties dialog box.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8435" y="4025633"/>
            <a:ext cx="2166730" cy="2668991"/>
          </a:xfrm>
          <a:prstGeom prst="rect">
            <a:avLst/>
          </a:prstGeom>
          <a:ln w="28575">
            <a:solidFill>
              <a:srgbClr val="7030A0"/>
            </a:solidFill>
          </a:ln>
        </p:spPr>
      </p:pic>
      <p:pic>
        <p:nvPicPr>
          <p:cNvPr id="6" name="Picture 5" descr="An image of the Backstage view with the Info menu displayed. ">
            <a:extLst>
              <a:ext uri="{FF2B5EF4-FFF2-40B4-BE49-F238E27FC236}">
                <a16:creationId xmlns:a16="http://schemas.microsoft.com/office/drawing/2014/main" id="{D758D3E4-D259-463A-9EE6-35B4EC513CB1}"/>
              </a:ext>
            </a:extLst>
          </p:cNvPr>
          <p:cNvPicPr>
            <a:picLocks noChangeAspect="1"/>
          </p:cNvPicPr>
          <p:nvPr/>
        </p:nvPicPr>
        <p:blipFill>
          <a:blip r:embed="rId4"/>
          <a:stretch>
            <a:fillRect/>
          </a:stretch>
        </p:blipFill>
        <p:spPr>
          <a:xfrm>
            <a:off x="4800445" y="4002211"/>
            <a:ext cx="3566469" cy="2566638"/>
          </a:xfrm>
          <a:prstGeom prst="rect">
            <a:avLst/>
          </a:prstGeom>
        </p:spPr>
      </p:pic>
    </p:spTree>
    <p:extLst>
      <p:ext uri="{BB962C8B-B14F-4D97-AF65-F5344CB8AC3E}">
        <p14:creationId xmlns:p14="http://schemas.microsoft.com/office/powerpoint/2010/main" val="29021569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lstStyle/>
          <a:p>
            <a:r>
              <a:rPr lang="en-US" dirty="0"/>
              <a:t>Backing Up Databases</a:t>
            </a:r>
          </a:p>
        </p:txBody>
      </p:sp>
      <p:sp>
        <p:nvSpPr>
          <p:cNvPr id="3" name="Content Placeholder 2"/>
          <p:cNvSpPr>
            <a:spLocks noGrp="1"/>
          </p:cNvSpPr>
          <p:nvPr>
            <p:ph idx="1"/>
          </p:nvPr>
        </p:nvSpPr>
        <p:spPr>
          <a:xfrm>
            <a:off x="470018" y="1169582"/>
            <a:ext cx="8229599" cy="5377522"/>
          </a:xfrm>
        </p:spPr>
        <p:txBody>
          <a:bodyPr/>
          <a:lstStyle/>
          <a:p>
            <a:r>
              <a:rPr lang="en-US" sz="3000" dirty="0"/>
              <a:t>Can be accomplished by:</a:t>
            </a:r>
          </a:p>
          <a:p>
            <a:pPr lvl="1"/>
            <a:r>
              <a:rPr lang="en-US" sz="2700" dirty="0"/>
              <a:t>clicking the File tab and in Backstage View choosing the </a:t>
            </a:r>
            <a:r>
              <a:rPr lang="en-US" sz="2700" dirty="0">
                <a:solidFill>
                  <a:srgbClr val="CD2026"/>
                </a:solidFill>
              </a:rPr>
              <a:t>Save As </a:t>
            </a:r>
            <a:r>
              <a:rPr lang="en-US" sz="2700" dirty="0"/>
              <a:t>option</a:t>
            </a:r>
          </a:p>
          <a:p>
            <a:pPr lvl="1"/>
            <a:r>
              <a:rPr lang="en-US" sz="2700" dirty="0"/>
              <a:t>beneath File Types click </a:t>
            </a:r>
            <a:r>
              <a:rPr lang="en-US" sz="2700" dirty="0">
                <a:solidFill>
                  <a:srgbClr val="217346"/>
                </a:solidFill>
              </a:rPr>
              <a:t>Save Database As</a:t>
            </a:r>
          </a:p>
          <a:p>
            <a:pPr lvl="1"/>
            <a:r>
              <a:rPr lang="en-US" sz="2700" dirty="0"/>
              <a:t>under Advanced, click </a:t>
            </a:r>
            <a:r>
              <a:rPr lang="en-US" sz="2700" dirty="0">
                <a:solidFill>
                  <a:srgbClr val="4C2C92"/>
                </a:solidFill>
              </a:rPr>
              <a:t>Back Up Database</a:t>
            </a:r>
            <a:r>
              <a:rPr lang="en-US" sz="2700" dirty="0"/>
              <a:t> and then </a:t>
            </a:r>
            <a:r>
              <a:rPr lang="en-US" sz="2700" dirty="0">
                <a:solidFill>
                  <a:srgbClr val="CC16C6"/>
                </a:solidFill>
              </a:rPr>
              <a:t>Save As</a:t>
            </a:r>
          </a:p>
          <a:p>
            <a:pPr lvl="1"/>
            <a:r>
              <a:rPr lang="en-US" sz="2700" dirty="0"/>
              <a:t>in the </a:t>
            </a:r>
            <a:r>
              <a:rPr lang="en-US" sz="2700" dirty="0">
                <a:solidFill>
                  <a:srgbClr val="0071BC"/>
                </a:solidFill>
              </a:rPr>
              <a:t>Save As </a:t>
            </a:r>
            <a:r>
              <a:rPr lang="en-US" sz="2700" dirty="0"/>
              <a:t>dialog</a:t>
            </a:r>
            <a:br>
              <a:rPr lang="en-US" sz="2700" dirty="0"/>
            </a:br>
            <a:r>
              <a:rPr lang="en-US" sz="2700" dirty="0"/>
              <a:t>box, name the database</a:t>
            </a:r>
          </a:p>
        </p:txBody>
      </p:sp>
      <p:pic>
        <p:nvPicPr>
          <p:cNvPr id="8" name="Picture 7" descr="An image of the save as dialog box.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2945" y="4666341"/>
            <a:ext cx="2999055" cy="1880763"/>
          </a:xfrm>
          <a:prstGeom prst="rect">
            <a:avLst/>
          </a:prstGeom>
          <a:ln w="28575">
            <a:solidFill>
              <a:srgbClr val="0071BC"/>
            </a:solidFill>
          </a:ln>
        </p:spPr>
      </p:pic>
      <p:pic>
        <p:nvPicPr>
          <p:cNvPr id="6" name="Picture 5" descr="An image of the Save as backstage view with the Back up database option,  save database as and save as box emphasized. ">
            <a:extLst>
              <a:ext uri="{FF2B5EF4-FFF2-40B4-BE49-F238E27FC236}">
                <a16:creationId xmlns:a16="http://schemas.microsoft.com/office/drawing/2014/main" id="{ED053F47-CBEC-4E41-BD6C-4A892C4169CC}"/>
              </a:ext>
            </a:extLst>
          </p:cNvPr>
          <p:cNvPicPr>
            <a:picLocks noChangeAspect="1"/>
          </p:cNvPicPr>
          <p:nvPr/>
        </p:nvPicPr>
        <p:blipFill>
          <a:blip r:embed="rId4"/>
          <a:stretch>
            <a:fillRect/>
          </a:stretch>
        </p:blipFill>
        <p:spPr>
          <a:xfrm>
            <a:off x="5053850" y="3730508"/>
            <a:ext cx="3895682" cy="2816596"/>
          </a:xfrm>
          <a:prstGeom prst="rect">
            <a:avLst/>
          </a:prstGeom>
        </p:spPr>
      </p:pic>
    </p:spTree>
    <p:extLst>
      <p:ext uri="{BB962C8B-B14F-4D97-AF65-F5344CB8AC3E}">
        <p14:creationId xmlns:p14="http://schemas.microsoft.com/office/powerpoint/2010/main" val="21362144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171927"/>
          </a:xfrm>
        </p:spPr>
        <p:txBody>
          <a:bodyPr>
            <a:normAutofit fontScale="90000"/>
          </a:bodyPr>
          <a:lstStyle/>
          <a:p>
            <a:r>
              <a:rPr lang="en-US" dirty="0"/>
              <a:t>Compacting &amp; Repairing a Database</a:t>
            </a:r>
          </a:p>
        </p:txBody>
      </p:sp>
      <p:sp>
        <p:nvSpPr>
          <p:cNvPr id="3" name="Content Placeholder 2"/>
          <p:cNvSpPr>
            <a:spLocks noGrp="1"/>
          </p:cNvSpPr>
          <p:nvPr>
            <p:ph idx="1"/>
          </p:nvPr>
        </p:nvSpPr>
        <p:spPr>
          <a:xfrm>
            <a:off x="470018" y="1169582"/>
            <a:ext cx="8229599" cy="5377522"/>
          </a:xfrm>
        </p:spPr>
        <p:txBody>
          <a:bodyPr/>
          <a:lstStyle/>
          <a:p>
            <a:r>
              <a:rPr lang="en-US" dirty="0"/>
              <a:t>Can be completed by:</a:t>
            </a:r>
          </a:p>
          <a:p>
            <a:pPr lvl="1"/>
            <a:r>
              <a:rPr lang="en-US" dirty="0"/>
              <a:t>clicking the File tab and in Backstage View choosing the </a:t>
            </a:r>
            <a:r>
              <a:rPr lang="en-US" dirty="0">
                <a:solidFill>
                  <a:srgbClr val="217346"/>
                </a:solidFill>
              </a:rPr>
              <a:t>Info</a:t>
            </a:r>
            <a:r>
              <a:rPr lang="en-US" dirty="0"/>
              <a:t> option</a:t>
            </a:r>
          </a:p>
          <a:p>
            <a:pPr lvl="1"/>
            <a:r>
              <a:rPr lang="en-US" dirty="0"/>
              <a:t>clicking the </a:t>
            </a:r>
            <a:r>
              <a:rPr lang="en-US" dirty="0">
                <a:solidFill>
                  <a:srgbClr val="CD2026"/>
                </a:solidFill>
              </a:rPr>
              <a:t>Compact &amp; Repair Database </a:t>
            </a:r>
            <a:r>
              <a:rPr lang="en-US" dirty="0"/>
              <a:t>button</a:t>
            </a:r>
          </a:p>
        </p:txBody>
      </p:sp>
      <p:pic>
        <p:nvPicPr>
          <p:cNvPr id="4" name="Picture 3" descr="An image of the info backstage view with the Compact &amp; Repair option emphasized. ">
            <a:extLst>
              <a:ext uri="{FF2B5EF4-FFF2-40B4-BE49-F238E27FC236}">
                <a16:creationId xmlns:a16="http://schemas.microsoft.com/office/drawing/2014/main" id="{53B19AE7-4CB3-4860-A5A5-93767E49195F}"/>
              </a:ext>
            </a:extLst>
          </p:cNvPr>
          <p:cNvPicPr>
            <a:picLocks noChangeAspect="1"/>
          </p:cNvPicPr>
          <p:nvPr/>
        </p:nvPicPr>
        <p:blipFill>
          <a:blip r:embed="rId3"/>
          <a:stretch>
            <a:fillRect/>
          </a:stretch>
        </p:blipFill>
        <p:spPr>
          <a:xfrm>
            <a:off x="3050022" y="3605464"/>
            <a:ext cx="3566469" cy="2566638"/>
          </a:xfrm>
          <a:prstGeom prst="rect">
            <a:avLst/>
          </a:prstGeom>
        </p:spPr>
      </p:pic>
    </p:spTree>
    <p:extLst>
      <p:ext uri="{BB962C8B-B14F-4D97-AF65-F5344CB8AC3E}">
        <p14:creationId xmlns:p14="http://schemas.microsoft.com/office/powerpoint/2010/main" val="36266452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9846E8E-576A-49DD-A6A7-82B2858B41D4}"/>
              </a:ext>
            </a:extLst>
          </p:cNvPr>
          <p:cNvSpPr>
            <a:spLocks noGrp="1"/>
          </p:cNvSpPr>
          <p:nvPr>
            <p:ph type="title"/>
          </p:nvPr>
        </p:nvSpPr>
        <p:spPr>
          <a:xfrm>
            <a:off x="0" y="1"/>
            <a:ext cx="9144000" cy="1438898"/>
          </a:xfrm>
        </p:spPr>
        <p:txBody>
          <a:bodyPr/>
          <a:lstStyle/>
          <a:p>
            <a:r>
              <a:rPr lang="en-US" dirty="0"/>
              <a:t>Acknowledgements</a:t>
            </a:r>
          </a:p>
        </p:txBody>
      </p:sp>
      <p:sp>
        <p:nvSpPr>
          <p:cNvPr id="8" name="Content Placeholder 5">
            <a:extLst>
              <a:ext uri="{FF2B5EF4-FFF2-40B4-BE49-F238E27FC236}">
                <a16:creationId xmlns:a16="http://schemas.microsoft.com/office/drawing/2014/main" id="{D47B7789-3CB6-43D8-9D86-FADE0D28093C}"/>
              </a:ext>
            </a:extLst>
          </p:cNvPr>
          <p:cNvSpPr txBox="1">
            <a:spLocks noGrp="1"/>
          </p:cNvSpPr>
          <p:nvPr>
            <p:ph idx="1"/>
          </p:nvPr>
        </p:nvSpPr>
        <p:spPr>
          <a:xfrm>
            <a:off x="419100" y="1171575"/>
            <a:ext cx="8229600" cy="5543549"/>
          </a:xfrm>
        </p:spPr>
        <p:txBody>
          <a:bodyPr numCol="2">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2300"/>
              </a:lnSpc>
              <a:spcBef>
                <a:spcPts val="0"/>
              </a:spcBef>
              <a:buNone/>
            </a:pPr>
            <a:r>
              <a:rPr lang="en-US" sz="2000" b="1" dirty="0">
                <a:latin typeface="Arial" panose="020B0604020202020204" pitchFamily="34" charset="0"/>
                <a:cs typeface="Arial" panose="020B0604020202020204" pitchFamily="34" charset="0"/>
              </a:rPr>
              <a:t>Production Coordinator </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Sara Allen</a:t>
            </a:r>
          </a:p>
          <a:p>
            <a:pPr marL="0" indent="0">
              <a:lnSpc>
                <a:spcPts val="23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300"/>
              </a:lnSpc>
              <a:spcBef>
                <a:spcPts val="0"/>
              </a:spcBef>
              <a:buNone/>
            </a:pPr>
            <a:r>
              <a:rPr lang="en-US" sz="2000" b="1" dirty="0">
                <a:latin typeface="Arial" panose="020B0604020202020204" pitchFamily="34" charset="0"/>
                <a:cs typeface="Arial" panose="020B0604020202020204" pitchFamily="34" charset="0"/>
              </a:rPr>
              <a:t>Videography/Post Production</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Jake Saye</a:t>
            </a:r>
          </a:p>
          <a:p>
            <a:pPr marL="0" indent="0">
              <a:lnSpc>
                <a:spcPts val="23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300"/>
              </a:lnSpc>
              <a:spcBef>
                <a:spcPts val="0"/>
              </a:spcBef>
              <a:buNone/>
            </a:pPr>
            <a:r>
              <a:rPr lang="en-US" sz="2000" b="1" dirty="0">
                <a:latin typeface="Arial" panose="020B0604020202020204" pitchFamily="34" charset="0"/>
                <a:cs typeface="Arial" panose="020B0604020202020204" pitchFamily="34" charset="0"/>
              </a:rPr>
              <a:t>Video Narrator</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Jason Kappus</a:t>
            </a:r>
          </a:p>
          <a:p>
            <a:pPr marL="0" indent="0">
              <a:lnSpc>
                <a:spcPts val="23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300"/>
              </a:lnSpc>
              <a:spcBef>
                <a:spcPts val="0"/>
              </a:spcBef>
              <a:buNone/>
            </a:pPr>
            <a:r>
              <a:rPr lang="en-US" sz="2000" b="1" dirty="0">
                <a:latin typeface="Arial" panose="020B0604020202020204" pitchFamily="34" charset="0"/>
                <a:cs typeface="Arial" panose="020B0604020202020204" pitchFamily="34" charset="0"/>
              </a:rPr>
              <a:t>Graphic Editors</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Hilary Jasper, Megan O’Quinn,</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Tasman Keel</a:t>
            </a:r>
          </a:p>
          <a:p>
            <a:pPr marL="0" indent="0">
              <a:lnSpc>
                <a:spcPts val="23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300"/>
              </a:lnSpc>
              <a:spcBef>
                <a:spcPts val="0"/>
              </a:spcBef>
              <a:buNone/>
            </a:pPr>
            <a:r>
              <a:rPr lang="en-US" sz="2000" b="1" dirty="0">
                <a:latin typeface="Arial" panose="020B0604020202020204" pitchFamily="34" charset="0"/>
                <a:cs typeface="Arial" panose="020B0604020202020204" pitchFamily="34" charset="0"/>
              </a:rPr>
              <a:t>Director of Brand Management</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Megan O’Quinn</a:t>
            </a: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r>
              <a:rPr lang="en-US" sz="2000" b="1" dirty="0">
                <a:latin typeface="Arial" panose="020B0604020202020204" pitchFamily="34" charset="0"/>
                <a:cs typeface="Arial" panose="020B0604020202020204" pitchFamily="34" charset="0"/>
              </a:rPr>
              <a:t>Quality Control Director</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Angela Dehls</a:t>
            </a:r>
          </a:p>
          <a:p>
            <a:pPr marL="0" indent="0">
              <a:lnSpc>
                <a:spcPts val="23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gn="r">
              <a:lnSpc>
                <a:spcPts val="2300"/>
              </a:lnSpc>
              <a:spcBef>
                <a:spcPts val="0"/>
              </a:spcBef>
              <a:buNone/>
            </a:pPr>
            <a:r>
              <a:rPr lang="en-US" sz="2000" b="1" dirty="0">
                <a:latin typeface="Arial" panose="020B0604020202020204" pitchFamily="34" charset="0"/>
                <a:cs typeface="Arial" panose="020B0604020202020204" pitchFamily="34" charset="0"/>
              </a:rPr>
              <a:t>Executive Vice President</a:t>
            </a:r>
          </a:p>
          <a:p>
            <a:pPr marL="0" indent="0" algn="r">
              <a:lnSpc>
                <a:spcPts val="2300"/>
              </a:lnSpc>
              <a:spcBef>
                <a:spcPts val="0"/>
              </a:spcBef>
              <a:buNone/>
            </a:pPr>
            <a:r>
              <a:rPr lang="en-US" sz="2000" dirty="0">
                <a:latin typeface="Arial" panose="020B0604020202020204" pitchFamily="34" charset="0"/>
                <a:cs typeface="Arial" panose="020B0604020202020204" pitchFamily="34" charset="0"/>
              </a:rPr>
              <a:t>Clayton Franklin</a:t>
            </a:r>
          </a:p>
          <a:p>
            <a:pPr marL="457200" indent="-114300" algn="r">
              <a:lnSpc>
                <a:spcPts val="2300"/>
              </a:lnSpc>
              <a:spcBef>
                <a:spcPts val="0"/>
              </a:spcBef>
              <a:buFont typeface="Arial"/>
              <a:buNone/>
            </a:pPr>
            <a:endParaRPr lang="en-US" sz="2000" b="1" dirty="0">
              <a:solidFill>
                <a:srgbClr val="000000"/>
              </a:solidFill>
              <a:latin typeface="Arial" pitchFamily="34" charset="0"/>
              <a:cs typeface="Arial" pitchFamily="34" charset="0"/>
            </a:endParaRPr>
          </a:p>
          <a:p>
            <a:pPr marL="0" indent="0" algn="r">
              <a:lnSpc>
                <a:spcPts val="2300"/>
              </a:lnSpc>
              <a:spcBef>
                <a:spcPts val="0"/>
              </a:spcBef>
              <a:buFont typeface="Arial"/>
              <a:buNone/>
            </a:pPr>
            <a:r>
              <a:rPr lang="en-US" sz="2000" b="1" dirty="0">
                <a:solidFill>
                  <a:srgbClr val="000000"/>
                </a:solidFill>
                <a:latin typeface="Arial" pitchFamily="34" charset="0"/>
                <a:cs typeface="Arial" pitchFamily="34" charset="0"/>
              </a:rPr>
              <a:t>Executive Producer</a:t>
            </a:r>
          </a:p>
          <a:p>
            <a:pPr marL="0" indent="0" algn="r">
              <a:lnSpc>
                <a:spcPts val="2300"/>
              </a:lnSpc>
              <a:spcBef>
                <a:spcPts val="0"/>
              </a:spcBef>
              <a:buFont typeface="Arial"/>
              <a:buNone/>
            </a:pPr>
            <a:r>
              <a:rPr lang="en-US" sz="2000" dirty="0">
                <a:solidFill>
                  <a:srgbClr val="000000"/>
                </a:solidFill>
                <a:latin typeface="Arial" pitchFamily="34" charset="0"/>
                <a:cs typeface="Arial" pitchFamily="34" charset="0"/>
              </a:rPr>
              <a:t>Gordon W. Davis, Ph.D.</a:t>
            </a:r>
            <a:endParaRPr lang="en-US" sz="2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F1102AF-4697-4EEA-B70F-F31E46F7269C}"/>
              </a:ext>
            </a:extLst>
          </p:cNvPr>
          <p:cNvSpPr txBox="1"/>
          <p:nvPr/>
        </p:nvSpPr>
        <p:spPr>
          <a:xfrm>
            <a:off x="3378495" y="6143224"/>
            <a:ext cx="2387009"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 MMXXI</a:t>
            </a:r>
          </a:p>
          <a:p>
            <a:pPr algn="ctr"/>
            <a:r>
              <a:rPr lang="en-US" dirty="0">
                <a:latin typeface="Arial" panose="020B0604020202020204" pitchFamily="34" charset="0"/>
                <a:cs typeface="Arial" panose="020B0604020202020204" pitchFamily="34" charset="0"/>
              </a:rPr>
              <a:t>CEV Multimedia, Ltd. </a:t>
            </a:r>
          </a:p>
        </p:txBody>
      </p:sp>
    </p:spTree>
    <p:extLst>
      <p:ext uri="{BB962C8B-B14F-4D97-AF65-F5344CB8AC3E}">
        <p14:creationId xmlns:p14="http://schemas.microsoft.com/office/powerpoint/2010/main" val="39507035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ER_PHOTO_0" val="png|iVBORw0KGgoAAAANSUhEUgAAAH4AAAA3CAYAAADKdP4sAAAAAXNSR0IArs4c6QAAAARnQU1BAACx&#10;jwv8YQUAAAAJcEhZcwAADsQAAA7EAZUrDhsAAB1NSURBVHhe7XwJVFRXtnZFqSoH1OCQqNFEbefZ&#10;gCII3Lq3oMABWw1EIwIK1MBQzMhMMckoIihQVRRFMVPMsyAqTpk7wXSS7nS/9dJ5/fdbr7vfn/5X&#10;p/O60yvp7H+fy5VGLRAQfJ3hW+tb995zzt733L332eecqlvFGy9UH7kLUlspv4xeJv5cN51/4Zak&#10;Lr1TFM1V/4jvK9I6KLuCN1zgwh1nyLspgZL3D0J6JxPKVU8Myqr5/ED9NoGs1NVMXioXSEuT+DLt&#10;Bb5MrRZI1eUCmbrcTKbR8qWay8gcgUybYCZV+wvkWjezoNJ9Qv+yNTyZZg6nzSSwvTW2cxRKNdNH&#10;f6RCy7A3DLy0SBCgPyCUFptuO5JBFY5mPmorVm6KYOZbuIfoNXm/YWLf0CazpBqKE3s8UjpFccTh&#10;qe0iSOuk4Vw3A6o+aitXPTaUBUKhQs/wFWUZfEXpLb6s9A94BEFQJQiCa0AQUgt8PJpmLbYhxHbK&#10;KuAHlANfpvkaA+V3fLn2Dl+uK0ae5gcYtuCdnhm6IY/Hl2t+xQ+tB36gYRpZAYKwRjCTlsh5AZfN&#10;sT9fCkLqQIB1Y1JZDXyF7luBvGQd190ngkCm2SjwL2PtY/J+IxnZAnxpSRon+ngkt9FXsq87QUo7&#10;DZm9YkhpE32qGqDMuGqTEPhp1/MV+mx8yH8nRuITB6Oz+dhJNBJx4MRJ5OSlqEM/pIsEBAkQUhZY&#10;+QuhTKtk7y3T3mOdIyP3mS5qQICBKJBrPuepBsz4floP4vihvppqf59Yj7bAgKlnDfWEwCxZy9p2&#10;zPtiXQBrjz/wvMtncaJjI6bLzkLVJvom744L5A5IoOi9Q8TxzVz1o/DKewGdq8a08pUwtA6EgeUg&#10;lGuml5hBhBGN5AF7SRewbBBTn+m2U80wzCx+6gxyX4FUc0+gxExGgmIskv4GYPD6aXcSuckCs8Zm&#10;gb/+H0SfyfuMoJAEh1Ttx4k+HqktjptSO+me5HZRRXI7nZd1TRKv6mBe5qofAI7I0+jo/56FxpgV&#10;oEOH4A0V2qfDEBz5Mk0j6cdshWZwbnAVzPEvnX4G6WGWv+7vvDMFS3DuthFiymX7YypIRpL0V6ru&#10;Zg03SQikxUZhaK1p/SOJthDK1B/weDA8HU4ZBArtpdlhdTBHaUCDaB810HgYcJ86jty1qbYPkxiA&#10;c/xc/9LBeWHVYB6km34GIiONgCm3mtwbDdw+O6wWZqPzZ6MdRmcpzA6uBFzI2hG5iYKvKN46K0D/&#10;7Wy0k2n994n3CakGssDjRMeH6AbHBWl9TqtVXdTOc70SOr6VEmHxA5EjlGsN5lGNaIgyMEdHmQeO&#10;g2w7HcwLqYB54bVgHlEPc9Fgc0MqYS4GD0tyHloD5uF1bD1pNy+0EsyVelb2AX1Yd9/xWDdoEVUL&#10;z4boH0uL0HJYGF4xaVogF0VUYd9wBPuWbscdx4uzA8u/NsdMMBefcSya4/NioNxmjThBCP1Kmohd&#10;TOn9J7Ws7WbJ1V2c2Pig6rCcE98s+nVKp/hrTO+Q9/p+SGwVGblqFpiuUs2jm4acoUTHP5bo7OBy&#10;mBeJjg6tBozY32BUGmfJS2P5Cs0JEplmQYX7CGfidgm3cUfNZFoFBlfmLIWuGdt/PCdQ93fziDqY&#10;F2WEeRE1GDwGVh9OLazjn1WWDS6NNcLzERVjMxKdho63CC772iJY/wRE+ci6f+Cisp/cX+invjgv&#10;quHR7PAIy2AuBuxMmdqFyI0bZ0p2YGb9lrW5Sb0c0c5zleXf4By/kZMcH+KaHfemXnGCpA4xJLbR&#10;kHFNAkkt9GtcNdk/7puPkW4RVmFyND1MC+TCKHQYjlpMU00zpTrJuFeZI+GnXS0IKHObFVB2EefY&#10;d+cF6b+ySOrGyC5lF3eLwwyDa1TNsCqmekyuSWwADJLf8dzyN/D8ClcTvU9CspNh+3ey2GJ2oP7z&#10;BeFVMD+4DKkfhWWwAO2BKfl9Vm6cwCzRsuBsAytvWi8h6o5pglk4BXNi40eckYlO73eGuGYGEtrE&#10;EN/CfB3dSq3iqnmYrt9ZEtsIi8PKkYYxuSQcj3EkMxg+nOlbSqaLqQMafXZ4jb9AoY4gly9EVQxu&#10;zWiHTar6Mbn1XCssCTP8htUxxcA5P3hhbBMsQtssJNPJKCT1FtENuMIveZUTHRs+xbvm48BZRKYa&#10;E/ruc1FUNTq//E88z0uLOMnxI9oo6kvpcYLYRhpUXU4Q00TjynAIM33U4ufQ6cvPVsOyqKoxuTyq&#10;EpYltsDcQH0Pz11lzqmYNqyOrRm0vtADlpnNY9I6rwteiKr8jMdzF3CiUwdKZTY/qOyTZXGNw9OK&#10;SWLdsjgcvUG6XxEZTnpUzFFoOpYmtIytkzCxlSwwJ/7patRdW5xC6T/Ft4ohpoGGtF4JCYAirpq3&#10;QKmrWJPaMZQ2Y8cgSamqFpin1A/yNqum3sAmsCGpftBJcw1EFzvHpFPJVcAgmR7HIwS+atdlCc3w&#10;YmwNrIyuHpUvoo1eSGrDlfdj9tnexZbPna2Dl2JrTeoZYhWsSmomo/7XPEsZn5McPyIaxaL4Dic4&#10;28hANDo+uUcCMfWUO1uJCpdFVny2Ka0F1ifWjclNKiOsiDMC71SBLSv7FLDzXNOgW/VdOFx6dUy6&#10;Vd2GtQm1n3Ji0wILpe76hvQOWBtfg6wdlRtSWsi081sc9aOueeYHarvXP0bX+oQ6WJPSBrPlJT/l&#10;xCaGiDo6OemKM0Qa0fHNYogyMn8/W0WtYCuPX1q/Jq7m2x3nmmFrasOo3JZqhB3ZnbAoWPcWK/eU&#10;YJPbNihvexe8a2+OSWnT62CV2fzF0rByzYsxVcU48ibEVUlNJRb+unDutqbhfXnnqgS0RVoTbE6u&#10;RxpNckuKETZm4gJVpjWtz6twz6rERtia1mhSfoj1sC2nG54LNwxwUhNHeC1zM65dAhH1DLBHI/0e&#10;V8WbiVuu7VkdsCenFayyWkblnuwW2JXXB3MU2gRO9KlAXNg9mDDwEYR3vQ0Rj2P3OxDe/zFEXEPi&#10;kZyPh6Rt9OufwYakunvcbUfFouCyMsuLV+Hlc02wawzuPt+Jab/mjzzL6AWc6DAWh+ivWOX3jqnD&#10;KrsVSBbmn75k8pPVxyLMKFkYWsN8EdngCBgAkNDtDOF1dAFXzcM9ovvegj6g8jvA/kL7qCTz6M7c&#10;buCdLnLlRJ8KjhuuDxo++R1ceueXUPD2L+HiW7+AfOSFNz+GvDceJCkjdaQNaUtkLr/7CRT97BMo&#10;Zvkr9rwIy4b0cbpQtmDwN+iI5lvcbUfH0fRlG1Ia/+JQ2AOYjUblvvNtsPfydZgXoE3hJIfgeclm&#10;WyaxdadJOUJbpH3JACyLMJRzUhNHSI3IObpVAmHodMJYHPGh1aLhOQP3iScZ9Q1wKb4CkqKeUXlQ&#10;0wcvZ3cA70S+NSf6VLAl2TgoUV8Hm5w2sMxohh2YHrekNLBbuA2J9Q+sQcg1Kd+S3MC2I+2JnCi/&#10;E1zwGY7gWsCjcgCkDXcgrOMtSLz6PmTd+ZANjpp//wM6q/3xjkcsVpbHi0tvg+OlLhAXjk4XTT9s&#10;Tmn4gmejeo4T5a2IqrjqrLtlsj0hg3TRXIVdGS1f8g5nL+fEJo6gKjorusMZQqoZCK8XA47+vwU0&#10;UEu5at6CoNJj+8tuwTH9NTiiuzoq3Stu4JapE3ju5y050aeDM8WDPJ9SwPkVWUQyzggWD/EMd2Q5&#10;op60J3JeD5GUYduZfiXs5/ALg/XwElk9K/XjcjzvJe9ZuCb6jCw6D2n74BAOClN0xbqDlW/gukif&#10;z8p5Xrazv4z2LLtmsj0hkXGtehOWhpcnsjKTRWAF81Z4kwSCqhiIaJaAsop+m6tiIZSXOh0x3MYF&#10;0i04VT0wKs/U3wYnHHm8ExedONGnAoFMPci+eGDi68knJV+qBjM/NczwLQGevBxm+paMz/EIi2Dd&#10;iQPld8EDbUNsd99+r1XegOMV14douA5e9Xdg7/mOv/FWBi7HRV+7Z9O7/6x/mNjeu/EtsM5u+y1v&#10;Rdhs7lYTR8Blaql/BfPXoBoxBFYyENnuTI45XPUQThZYulfchGBMff7Nr49KZdsbcKb1fTAPKj/L&#10;ST4VTMjxcu3Q2yuTYUQzCKSaCX3cOkuuefP52EbYmFQP9nntcAwzow8OkMDWNyAIqWi+CzKcVnyb&#10;yAg23MOp5isF2tLXeNsk5U13wbPpZyRDnORuMTkoDPThkEYJoPNZhuLI968SH+Sqh7Bd8dwrZf3/&#10;kzzwc4i+8u4DjEEmXH0PUm/cg9SBexBz7UNYE1v9QMaYbozb8fJS4ri/8v3UPTiSuybMwAo8arK4&#10;244PPmqbGYpy4PlgxsDpxgwzCJk2SCA44lxNtplkt5HU/x4Ed70H4V3vsGsLUwxFxt/8JVkUPrl9&#10;pQamIKTZGeQGBgKqxYCB8KWyzGUJVz2Mg+re9wre/xTO3fwAzt36AHLufsiuivNxlRzX9zM4gSmI&#10;bD0WhxpASN5K8S05wIlOO8bt+KF3+Kb1AxxTIC9QkHcNSR8wcIamDXbNUcSWLY+sZFfpJBMk9r/P&#10;2jbrzs8h5cYgJF17f5gZtz+EgM73YNaZy5P6Tv8B+OjoQf9aJ5CWMxBklIBUz9zlqh7ArvTGTO0n&#10;v4fKjz+Fio8+hWxc6XrifLU9tRHMA3TcIqmIfSjWwArd7+Z4pC/jxKcVE3T8ZzzZzyb+0eYTQCgv&#10;WSXw1/1NoNA90ifMJPAMyQbEfj7FsCS0HPZhEPg3vc5uP0vv/Ru7vSQDrOTj/wT7863sV9FPBP8i&#10;+5Vnypi/+5aLwacMHd/oDH5lDPs+2SM4nLs5qhcj7/o93P60wrxAdDa7+i3Cla/6oQfCazInKso+&#10;EvpeXstpmDZM2PHuDU/lO4SRIO/psW/lmurXCD5DsgGxK2aE5REVcKikF9JwCm3/7e8B7f8VT6xa&#10;w6mcPLw1zAlZrTOcLmXgjI4Bea0EMANIuOpHMFehbeYFVAPP85IJZz9EjGTW+f76z3H0+3AqnhzK&#10;AqGZv343P7AyFUdLKima+IjXPNURz8JHN48v1/4X6YPJvj1E7CebAYitMWhg76XrsDO9MZvT9mTw&#10;1DAaKTreS4uO1zuCt5b+88kaOwuu+lGcKlzNl+v+KgjQm+zso0Tn+2Pb4Goy+t8V+htks8KLVnLa&#10;xgdl1XziaKFcH4Sp0shXlP6G6BSebUfjqHtIkwk5XqqZlu/jxwO+tNjv/lw/EeLzk8z6B95a5XxO&#10;1RPhmZPF9Meny50AAwB8qyQkAG5ydaNihl+JF/ujh3G84vsAyQ8SyHvx8tL/wes3cVulEci00ei8&#10;M8jjfD/tqzN8dJ7kXXm+TJuOdZXY5nUcJb9nf0DA/sgCA4gEHbslqyajgp3vxu14sqqXqf+Gzh/A&#10;bHHjiamsHkB9E/gOHJ7BTPgB++MSU/0bjez7+2oZp+TJcOoytdajhPnmlFoMeAS/Gmc4paYf/Mx4&#10;FAikJfHsfKVAh5BRbaqzo5EscO4HAfurGXTm8F4Zz0eWB2E74nTi6If1TMbxhEQXMfxUMKoVdZYY&#10;WKOME0KZWiwIwmc19UymSO4jVf+cp1LN4FQ8GdyKRL6nq13Ao9QRvPQS8K3ZDyeLGJqrfizwAZSY&#10;Or9lH8JUh6ebk3X8VJIEqbSkhDXIBIDZopOVNaVzJLkPm4RS9ajrrgnjlUu0zkPv9Ln7JdFnx0vE&#10;Hxy/TPd6FLhMaA4x8yu2Fyj0H7Cjf5yLlinjd9jxKEt+//a1qe3dA0T9fL8Sdh3zRMjrlSzM6Rr6&#10;8mWPymX+T/OpZ91VT/gakrtKgHvUSL6//v+wCxeSmti51MSDTBWJwSJagC9X95EufNccT8CXlhQO&#10;be9GmSrJGsq/7BvysylOZPIgP3zM6nLYlN1NHcq76rCNK54ayLIW8HHVjkFwGx3/NWsUQuIQ4qjx&#10;zmn3SdqTACJzPNFB5v9/BtafcZ1wiywGya2/i44nb8MKZKV/Ync9j+jGYCBB4acefudxSpDfSj2L&#10;zj+S00PFZHdRr2X0iyf+Su4YEARq1/MDdFJ0EFmZf4Ar9D+zzidOux8Qwz+JHklSThZ12G5o6vgG&#10;Zf+IegYFcl0DHuOFCr3znIDLw18ZE+CK9zNBZDMn/xQZ3UEcX8V1Y8IQSDUhgkhcIJKAHqk3vJEE&#10;/pc8mWYx13RqkY8BkNUj8j7fz1RevOlYePEm46RSjf1z6MnAXFm2hB9QvhN3AfvJDy3RmaEY1XG4&#10;rUrGrVsKXidgdEeTrdwMaak3GuSwmb/GVhhQuhYf/pHXkh4Gto/kBxjyUd/TZXB1vkBWPPRC6mSg&#10;GjDDRXKgUKZTCqWaILRJKD5LGAZ/GC7oxr3QnjSUPS7C89eY0xeui69euMbcO99P6/DomnlnjA9z&#10;fsT3C+ev07Y5vbQup4/+bW4f/cecfuY6BkU8njtk9Ts+dvR9rwC8Z8hOx8vAvHBCS2957TJl98ol&#10;6pBbgcjD7aIo4EghFXU4T5TkeoFJO3ieynLJpbJdckQZTjlUiiSLinHMooLE2SIPJt1hv326/R77&#10;NPvVe1R7puTTt2mDqmrP/Kweyi3nCl2f20v/Fzr+HzlX6f/OvUrfzb4iKsTg8Mrpo3YWvDWxLeC/&#10;CiIqneb6VVErfCrEu3zLxS4+erHPaR2d4K1jir1KmTZPDf32KTXzmUcJ81fPUkfwrnSBM7X74Uz9&#10;AfCuOwieNQfAo2I/vKpzhmMlTuBawMCBPBqcc0TfOmVT3zhmOnzDIOkMCkTnHIBKd4B9qfZf26Q4&#10;fLE32f4/rJPs37RKsq95OcE+cXuCw7EtCQ6bXlJRE/9d4XTiXDvzfPYV+jAGwsWcK6K3s3tFf87p&#10;YwDLIPMK/f8yekQfZfaIWpEZmd20F7azS+uhf/K/kSFUDZR5VJvj8rBq8baQOrEIeTy4igkJrGZy&#10;AirpKv8K5rrCQH8sN9D/V24QQ1CDMwS3H4DQnkMQ2u0KyvZDIDe6gHeZI6DjP/copn9+spjpOlHE&#10;FLsVMfFuhSLfo5eYo0cvMk5HLlJ2RwuovQfyRdYsz9O2h7DsYC4l2p9rzzjl2Eucshz2O2Y7HGbS&#10;KXcqjfK0S6P8bVKoGGuVXY5Vop1hV7xd17Y4+zvb4u3e3hptd3tzlG3zxuh92euj7DzXhdE7lsks&#10;x/zjp6eGzC47i6xr9nuye2kfHP15Ob2ibjz/RRYGAAYB5PSLIfeamP3vnPQu+ivkf6Z104NpnXRP&#10;egdtSGujzqd00DHJ7bS/qoU6pWqljiS2ipxTOkRUYrton6qZ2pvY4bA7sRnZJbJObHGwiW9xtItv&#10;FIvimkTOsY30segGxi+6ThQd1cDkRhkZfaSR7oioY95E/jq0lv48rJb59myLBOJ79kNC/0FIuu4K&#10;iTdcIbbvEER27IegOieQGZi/yMrpX/nqmX6fMrr0tJ5OOFMm9vLS0RJPnaPVmTJms3e5ZKOPzmnr&#10;ab3Dbi8dQ3tqxT89pRV7eGkY+Um1KPhEMRPhViQ661bIRGAwhB4pZIJcL9Ay1/PU6f059ElM/Sdc&#10;cih35yz6mCSbOsIg6Wz6MGYCV1Gm6KBDBn1gH04DtqkOB3YnOhzdlWB3anu8nXJTzL6UjZF2F9dF&#10;2BSvDrfNfyliX+yKMJsTy4Jpy+WBu6d0BzYpqEA1I2eAWnphwNEq74b4lQsD4jBcGJ7HbFCZ2Uv3&#10;nOth3sropn/JOr+T/ktaBw1ZfRgYNyRw4Y4L5N/dD/mv74cLyLy7LpB7G3nLBbJvOkP2gDNkccwc&#10;2A9ZN4eYc/sA5N49CLlvHILsN1wh4/YhSL1+ABK6nOFsoyOg478Mq6X/I7SGfie4hmlXVtElgVVM&#10;UmCNWBZYKX4loMpRHFjhYBNY62gVVMPsCapzsA+oFbtg+avyCkeprEIc7mcQJ2D6T/YuZ5KQZ71K&#10;xf5eWvo1T62j86sah92vlTiuO1Xs9Jybce/kX3ZEuDe4z6RUlLmNyuY5axW1yjrVYdNuFbVzVzpl&#10;tT1RZG0ZK9q3KcbOcW2Y7SurwvZ5rQix8VkWuPfkEoWNs4Xf7i0L/HHx7e4+k1P3v4uCHpf5hbec&#10;VmfcEFmf7xcfwiA4nd0vDsvsEydn9DI5GVeYwrQuugQDoTS1XaRPaaMNyW10laqNqU1so+uTWkUN&#10;SS10U0KLqCW+mW5NaKFbYpuYhrgmui62UVQR0yTSRhvpvLN1VOJZIxMU3SD2imwSvxLVKD4UaRS7&#10;nG1mnCIbnSQRRvHByHrxK5FG5lRkPSMPrxOHh9cx8cF1TFpwrThdWcukYkDEB1SLghUVtKe8gj4g&#10;xZHtV+m0Wqb511jEWsos+dti7CzWKvesWBdqt2Zj+O71a4Jttq4MtLVa6m+1e5HCdsMiH9t5XPN/&#10;PahUvBlkvs+9Tr+U3ue0M/uqI5Xew7ie66ROpHdRp9M7GAUGgzK5TRSS3EaFJbczEaoOOpIwqUkU&#10;kdgmCk/C8sQWUXgCHhOaqbBYLI9roqJiGqjYGCOVGN1IJ0cRNtAJkQ3MWRIU6HzvMCNzNMzoSJE5&#10;X4mLuQBcA3Dd+s6CzPsrwvYuXBxnv2yZbN+L6PzlC7ypZ3nKtUKsnvo/PHoKeIZ8pqAaoMxVRslC&#10;VbPTc+nN9stw3l+h6nB8Mb6Jfim+VbLyLF7HYXms0W6Jqspl/uP+g+97DxxYrNOVLt9Zx/+IH/Ej&#10;fsQYsLS05L/88ss/4S7HBZQR7dmzxwePbnhJ3myZsWvXLhcrKytXjo7IDXv37l3ICiCw7Rzk8L9J&#10;2djY7Nq+ffvwDx0JsB97STvuchioayXeb747twLfvXv3+m3btk3643C8x4s7d+5cMrI/Pzjgwy9G&#10;g7Nv29437FjAtgFIFRrfBo8ylM9Bp2/HowHpRIjl9iQAsE08J0bkPLCO/e9cAjzvxbLhf5jasWPH&#10;Frz+gjiZKxoGtg3DINqGzvfFds9i0NhiW/Y3ByP7vHnz5gfejUA5U28DP0P0kT6izuF/pn5Y9nsP&#10;iqLM0RBaNIS/tbV1NJ7boSPFaGD237rISEaDrybnWPcitism5/eBZcTRzsgQrogF6jUjbdGg7C4A&#10;zy+gnqF/CEHgdSrKGokjuetQZBuS4BApw/rFpC947YEBcQzZgtfHkTZYtxHLSRDKkLFYdgr1Ex3s&#10;/+Lg8SheEwdHPv/883NxhO/A80QkaV+KfBkdv488G57G4TEQj0dR9IexuEMDzsEHbsXRuZREPZ6n&#10;If2wXEHq8TybBAd3TiMjyflIoFHXYXkXOiYKDRiF5x6kHHUo8VxCdOP5Az80wfIoLCOBdgQdMBuv&#10;iVNC8ZpkDfalVUzna9Ch4SjvgUFJskoMSfHYLgDvdRivDWTE4zlxZhKRwfbnkC5Yl48yz2PdcaIP&#10;y5LxuNjFxUWIbeuQ5FlCsBybWO3GOhLUlaQvRM/3HmjURfjgKu6SOCQYaY0MxXIyV7Nv6RCggzdj&#10;+XnukgUazB35GpaTgJihGnqblR01aPh1KB9FdBBnkLL7wPZpeO+deIzAulN4JI4gI1iCwcP+Wnjd&#10;unUv4HUgkce2W/A+4StWrJiN9b54/lOsY1/NxvMjeE5G6/1g88djER69SdCQdngdQ+oJuDYkS/mj&#10;7t3IWGznjeUaDPJ/rS96pgv4sGTEDxDDIpfi+aW1a9eSUeGMdb1kEcQ1ZYHlmcQRpBwdJsY2xMB7&#10;kYVYvoaQpE+S6rn2hchuopNVwAHLLpEUTJyM569j0Qw8kmxjj8zDkbcQjyTFZ+N9zuD5NqQKr1fi&#10;MRDv64ZHdpRjX17DNmyAYnkyCTKsSydOxKM9lpHASMXyTeQZ8foK13clMhcD1BLLF2Gbtoef93sL&#10;fHA+GuEYGUVogHB8ePaPgPDwE+Tw//jcB3EgyihwgUXSNOFiYmA8hqFTSAoOIPUj5nayUj/CCo8A&#10;MTyZWtDQJCscJmVksWVrazsPZWjsC0nDp7BsD15jht9mgdcOqMsNnbQTuR7l2L+Ew/JNZHFIzrGc&#10;tOEjRUQHHpX4bPO5gInEtmeQZL2wkughsngeie1I1iIL0B/uSp9ss9AA59ApO7iiH/FDABnVJNVy&#10;lz9w8Hj/H73jms9cQS8ZAAAAAElFTkSuQmCC"/>
  <p:tag name="ISPRING_COMPANY_LOGO" val="ISPRING_PRESENTER_PHOTO_0"/>
  <p:tag name="ISPRING_PRESENTATION_COURSE_TITLE" val="CEV71072_01_Microsoft_Word_2019_Basics_-_Unit_1_LOGO"/>
  <p:tag name="ISPRING_LMS_API_VERSION" val="SCORM 1.2"/>
  <p:tag name="ISPRING_ULTRA_SCORM_COURSE_ID" val="FFD97BC8-A1BA-4534-B51F-09D60C4B7155"/>
  <p:tag name="ISPRING_CMI5_LAUNCH_METHOD" val="any window"/>
  <p:tag name="ISPRING_SCORM_RATE_SLIDES" val="1"/>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no-video&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PASSING_SCORE" val="100.000000"/>
  <p:tag name="ISPRING_CURRENT_PLAYER_ID" val="universal-no-video"/>
  <p:tag name="ISPRING_FIRST_PUBLISH" val="1"/>
  <p:tag name="ISPRING_PLAYERS_CUSTOMIZATION_2" val="UEsDBBQAAgAIAEFNs1DW9W53OQMAAFkJAAAdAAAAdW5pdmVyc2FsLW5vLXZpZGVvL3BsYXllci54bWylVclu2zAQPbtfIfBu0o6bNjEkB2kAo4emCOCm7c2gpbHEWiJVkorifH25SLLlJW3QgwxrOO9xljej8Oa5yIMnkIoJHqExHqEAeCwSxtMIPX6bD6/QzSwsc7oFGSSgYslKbXwfqM4itGfAhggFLIlQxZklpPmQi+ETS0CgoJRMSKa3EZqMzBXdhRPzYoBcRSjTupwSUtc1Zsr481SJvLLUCseiIKUEBVyDJD6aBjgt9duxRG9LUC3DPxCYpxC8D3tWrAesJ1jIlFyMRmPy8/7LIs6goEPGlaY8BjR7N3B1XNF4cy+SKgdlTIPQUy9Aa3urNQ1CPWXjKx4oGUfIny8LUIqmoHDOU0Rat5awhXtIa11Sniw5fWIptaksVePletVxqExIHVe6AW9guxJUJsvOvnMPyXG04TqnKvNkaj8Lx71hTRrOa2nfT4XhcqlWOVOZOdlH7Kwnwye9K8PCFdbJ8LGV4dzyoEDC74pJSNzr907xozEKbFRzGmsht3fm1IixEQHuhIO9cLB1xZ3CcXfJYkeBfPidk0saqzpGTaproLqS0FRpELoZ+UqldF2aaVlBSA6MHkl60JD4dH1nujaEmS7yy782xHod9OOXeqUdzv//u/HZ0LSFYDyB5zkzLhoKU2ANpvLWhnWZY3thF4+qVsVuaHqWneZNf0wKgaYyBTPUCdWU7OzkDBIkVcYjruQBdO/gHDZjaZabR58kODw9x1JQuTlJsHdwDpuLeHMC2ZnP4VZS1CY7VZWlGfPjuh2ft60gB73oy7AVX0iOl10YV0qLgr04Te8vQT118jXfCXhiUC96AzRsrLg0q6+b49uSdVP8cfT6fPfnsRdFO51rdLx67b/+vrWWB7sT2m1pDcvSWw7WKuiq9E7tlFVl3yWBNa1yfbcfT3+TO+RBvCeX+CmqH2aWRL1gLxBkYGUYoQ9XExTULLEf7/HElK0jMIIxW6x3uTOduW8teFsCjIl787+ulM3HoumqU8OZ1odNbx3Az+ono5lUioonB41z/ffUKjfr8VYC7TL7OL5GQQ5r83d8YbQsygi9v+iSvb68bqAupAd/q4/jDdJpot2Jhnipt0mEzb6Z/QFQSwMEFAACAAgAgV5WUqeZkTAWBgAAPxcAACYAAAB1bml2ZXJzYWwtbm8tdmlkZW8vY29tbW9uX21lc3NhZ2VzLmxuZ61Y227jNhB9L7D/QBgI0ALb7G6BXRRF4gUtMbEQWfRKdLxpUQiMRNtEJNHVxYn71K/ph/VLOqRkx94LJCV5sGFRnjND8pyZIc8+PqQJ2oi8kCo7H7w7fTtAIotULLPl+WDGLn7+dYCKkmcxT1QmzgeZGqCPw1c/nCU8W1Z8KeD3qx8QOktFUcBjMdRPj89IxueD6SjElkWCwBm5JMQz26Ghh30fM4d6oYtHxB0McRVLhTKe57yEYM7eNAjtgFMX3xA/DCwCoBqasjCYTafUZ8QeDNlKoEKmVWJwkSxQpkpUVOu1yksRI5mhEv7Cowg8yFuZyHKLUhWLHiEEV44Xgnszv2bYcR12E06oTQZDkvHbBMKIciEylAsei/w5PjzqT7DbgNuyeCH0qU8C4jFYzOmYMjoYTnNRiKwEuPVKlaoPnuvYEGdIL0KLzjw2GAaJjAU6+TQjgdl3bzYZEf8EqQU6YZTBdHavgpMejq7BzzfodA3OnkanOYYFmGD/ql4TyycwYIdzh40HQwtWV5PmXpYrJIN1DkJBYsOTqmZXI6U2dyNsXYWMhng6DUczxh7jHvHors3aopMp9m5Cl17ScORcQlgqXfNsi1y1VD/+8uHDw7v3H37qBRMAn9xjIGSQ3r/tAOQxn7ohoBE39Mhn2G393c+OzpjreMDn5kc/a6DuNfAVvh06C1ptZ74PRG9Y6gQmZ+j1cInJGTeqQiu+EahUaCPFvckQIASZg8wMj+FFpGAgq1pVZtMJBiKBtpjvWJqkIAaV59vXdeKpypXKwV2B4lrJsfGpmaXfr2sN1vxSOllBCotVymV22u567rkU24ZoE2A4voQFZvtJAdIRvKH1RkvnNbi4zxLFY7SAtIIkDRBfrxMZNWm04f404dvWKHw8d7xLIDx1A0hh9m5EJ8YY2TnXk+2J4uOA+ACQ80LkT7ANDd+NOcJJ0g9h7FyOXfgwHcJYLlcJfMq+cUwJMGEqWrNFk5JxEMypb+tF0xmZozUvinuVx0csPdzPNmDHsygIwWIH4Lpc7oGBHxLagTwXUdkOBlFiw+9GVzBVIGDITELQkkqrogTZpOtElMJEK/VUeGQodSsWCvSVCL6puQ/ejdhaae7imWeNwxHbp1GXV1m06mgH4vymPg7VUAFNDjnfGlODFo7oZ8gukBBpHwt6BXnwqo/FDQlgkUlr6vPwtXNZl0rIe7uktEt6Edc5Jtk27ZBm00aqqoARvSSQmsyOFKf93AQEarvHHOx+J7fWqLtebCk30MgAAUXe6ghSvkVsLapPM+f38AI7rqnWX1KPb03fx+MNzyIBZIu43tMtvItlbN5p2hv/f1Xyb8TLJtWfNFXCs8nnk77xHBWW7yiCl6VI12Wba71gTfhPiUJL/LshdJn60/zv2/IX2ZmDRv7Z+3N0YOizR61BPHOluu/WS0fSdP8EGhZdHKHHSLpbjbXbkUN1RWw/ezzaOd7F0VHDyRaqu7VHGwBPoadiBGNYYxN5AK1OClWou605fxyGb04e3e3nZBQ4DKrOXNwWsmz1bPTcub4aOT+9sB70rEfFhjnMhZA9AFzuj9WJTCH+uAPmbEJ2K1CXiKOZzFWVxEb+ibwzZQLWtkrF193wIlepGU14saN/XaY+PieKenJ+7XTao5/aK7jz/hwI+Om7FBDsQxtjYc/SvY+l1Z50NAL56KVwWbBrnUBHKS+jFZTjhaqyuCNQfQyzyQUGsGbOgeB5tPrvn387YnwRST2KmtHfeoHopg7yKNmD/eGpUhR/9gbRM9lj1HcYpXgo24FmI0OkIKQXF9DMLRZtFgyPjkM2D12smhPzzq7jAZo5IIAXOZXyui6mKoWh03a/TN/aGb5gxrA1noAEA6M4VeXQd/ZB2DHOojMfTnWNeC0Agh6CyTIRiDxwLbk+qPr+B5KzOacNhhOe3+mJM6WSXsGZHdSSKvtN6vEupCoTmfUK/XmFVc+YOdMQ27a5GIKlhDP/Xd1HxHDojJobokQtO4NZY+xB5fgCT8Sy7AvoE7K/+NEXG+YSwVVcX1h3yDP1ZWGTlyH11c+PiW/zde3ePxXmqvvszcHN9/9QSwMEFAACAAgAgV5WUsVNadukAAAAfgEAADcAAAB1bml2ZXJzYWwtbm8tdmlkZW8vcGxheWJhY2tfYW5kX25hdmlnYXRpb25fc2V0dGluZ3MueG1sdZBNCoMwEIX3nsIbFLoOga5Li1AvMOIogSQTMqPg7ZtItMXa5bzvvflTjCLGj6yrulYwCb0EomiJE6rLp86UYcabNw7EkE+yIBffGckJSxSaiIxeVlTsP/I2u7Gw7H1YD2C5bHEg54HWONTXs8BKcsjDbMZVa5eAeoiYBhzE7EMPncU7Lh1B7J+7oVzwF+dsumxy+KAedYjkgqjLl1Sld20/fwNQSwMEFAACAAgAgV5WUtoL02+yBAAAohgAADAAAAB1bml2ZXJzYWwtbm8tdmlkZW8vZmxhc2hfcHVibGlzaGluZ19zZXR0aW5ncy54bWzlWd1y2jgUvucpNN7pZXHoJjTJGDIUzIQpf4udtpmdnYywBdZGlryWDKVX+zT7YPske2QTAglJRLZ00vYik1g+5ztH3/nRkeOcfY4ZmpFUUsFrVqV8YCHCAxFSPq1ZF3779bGFpMI8xExwUrO4sNBZveQk2ZhRGXlEKRCVCGC4PE1UzYqUSk5tez6fl6lMUv1WsEwBviwHIraTlEjCFUnthOEF/FKLhEhriWAAAD+x4Eu1eqmEkFMg9USYMYJoCJ5zqjeFWZthGVl2ITbGwfU0FRkPm4KJFKXTcc36peJWD0+qNzIFVIvGhGtOZB0W9bI6xWFItReYefQLQRGh0wjcrbw5tNCchiqqWfCnrRUc+z5MDl7sHWuYpgASuFrix0ThECtcPBYGFfms5M1CsRQuOI5p4MMbpAmoWS3/yut2Wu5Vf+C73tW53+sWPuyg5Luf/B2U/I7fdXeRN4VvDnrDRv/y6qP7zuv4ZibOL4fuqNvpv7/yB4Ou3xneakEUNkh07E2WHYiGyNKArEh2VJTFY44pg8S+Q70kCkqD4XRKfNGmEPkJZpJY6M+ETH/LMKNqAdlwABV0TUjSkAkJ1EiHumapNCPWLVwBCI5B/Fd5dHSySqO3xxtbtwvrt9va6qUDdZFgvuiKqfjGrleOqrclUK0+7vw2Nx2sFA4iKBbYT+6bY68v3YhR3TdwoOgMKpHc2eUkY8zLkkSkqq69zk2vL65ceADGmQi+EXX9jMaChSvCSDwmYR/HZK3FeNeUt0GyYqEJ5CcDKgcJ4cjDHNoaVUBvsAKQ2VgqqvJ21l5KN1KKGQI86LsE9bx7dAcRTuVGQq4iq3tJUP+9LxSRfxRkF0sPinqMghVdFkbyLg9RK8VzaMMm4kPCTcTOIXGYTh6SGjmRYrmDJGowZiL8UWQsRAuRIUavgROBoCNkMfwVEbTeq9EkFXG+CseJQjKncEbJnIRnJoYuwUScgaZOfkZUYeGvjH5BYzIRKeASPAOKYZ3KAr+8E3CCpbwFxTc+vio6cKffcj+90hvE4QzzYEdwKEUSJ2ov+HiBuFA3ekBHgDOIoA5KSMP8ncneys8Pw6obQJy/UjQ28CWNM4a/JvyKkDXoPYZ8P1Z2CfyTHhibjfAsL3RdvDk0lDiFkBSY8CKATk758vQwAAwwR4KzBcIBDBJSt40ZFZmElaJBFNDy+R4W+pCm+dMUTh2wmIYkNYI8qLz59fCo+vb45LRs//v3P68fVVqOWEOGtblixmo+OPeZad2Z/p5QemQGfELzkUnwnm5bpLFO8fCeu9snYgP1Tt93R42m3/nQ8S+3AOS83z/JHVtPGduHjnz2eqkzh+c2Rs1zNHK9i67vnZrkYl9A2asggmye6FuY0UAxcj90BheeET6QblRmrhncwERq8N5EalQMFsO1ocLIBTgopkXjg6OC0ZhC0n0XZW9UR8/qGN9H7f7vC0NR/HuqXYLTIIK02Fsq/RwNdp8x+oFpf9mX6R/5xtvD6bW+efhCMGl0umWKUU6+aZ/YzDjP7XXeDbqtn6Atv1AGi6fVR9SNr6aOvfWbtn4TU05joFVfX1YfwutHhweOvf1VqQRom/9XqJf+A1BLAwQUAAIACACBXlZS5EAhAGADAACqDAAAKgAAAHVuaXZlcnNhbC1uby12aWRlby9mbGFzaF9za2luX3NldHRpbmdzLnhtbJVX227iMBB971dE2ffSm9hdKURqKStV222rLeLdSQawcOzIdujy9+tbEhuShmIh4Zlz7BnP8VgkYodptAcuMKOz+CZOL6IoyWvOgcollBVBEiKKSpjFL/AR4fliFb0RdAAeTyyWEcbfQUpMN0JbGluEi1mc1VIyepkzKtWCl5TxEpE4/fbLfJKJQY6xmIrvXM4a5dBtc72Y3v2cnkNxe/yYPtze3Q4RclZWiB6e2YZdZijfbTiraTEa2vZQASeY7kY3IFjIJwnlF2IKKRUHIaAYTb1lEZQBaXa6Mp8zOd1Wn2d/RNtjgaWh3V/rMUSr0AbCQ/48I1UYtXpYle96fE6Q8E+Or20E/6XFWVVXX9FIxdlGH2jImS70GOUQhgp1/RTh8UqPUYJOSG80qi5BcKHKwHhhBLK40mMI7M7y7lEPD+R++k0i0XebM/Kmi3DUPbRCMgKp5DUkk2ZmfWLLPl5rqS4TpGtEhAL4pg6ke9QbqkUA64wd8C98YFr4KGfpICtG6hLmNmIfGTo6wnz+YFqLj21tXowc9s5ocz0ydsgXdbInSM/YId91wV4pOZzAjz2W00jiAbl6egVw0QcVUG6gSE0Lt3Qza7x6q2d904W3tzM0mJIVkBppLXEJunLJxNhsTJOToBKK9niDpHqk/mhcdjDZiGRy5HBq69dWIrEk0Ce5nNVcqGCUexUm3+OxFPt4iHv5DGvZoENjVxX9YvjHoafjYnertcdm55FUz4m+yyDU4wj8ia5ZHDnmLDaR2Lf5lFQivgO+ZIwIj6L3HmIgKVG+LdVO4txNKJNwNpjZmzsQTXuitrD99UvcGn2FpXWZAV8oPWBoBBnaLG6LN1uivnKF4QOKkDDgtEy5VctRhFu9ewYnAEA83zbltxPrKWsiMYE9EOf1DCbhocwSodTfl69WVyhJz3KkRw/gCdL1oE5bQQMNHD2ElYqrn2E9F6MNJpEoEya1oKWMNf2mUWrt+SBrcGIKllb+vkNU5QpOFNWSvUvEpStRN3fpoz3cU1yaHqQcspVNn8dyCGOVOxjjdIQTcxeBfrnatdoEezxDFN1o05s+ivEcd9mlupzpmgP4HdYYL7w34DccMoZ48dJCgkehx23ZKkf1bpqGrVp9Wclk4plsbdoqqN/qP0r6H1BLAwQUAAIACACBXlZSxW0nHa0EAAAsGAAALwAAAHVuaXZlcnNhbC1uby12aWRlby9odG1sX3B1Ymxpc2hpbmdfc2V0dGluZ3MueG1s3VhfU9s4EH/nU2h808fG0KMpME6YNDFDpvl3sWnL3Nwwiq3EOmTJteSk6dN9mvtg90luZYVAIIDCEDr0IRNb3v3tand/q7W94+8pQ1OSSyp4zdmr7DqI8EjElE9qzll48vbAQVJhHmMmOKk5XDjouL7jZcWIUZkERCkQlQhguDzKVM1JlMqOXHc2m1WozHL9VLBCAb6sRCJ1s5xIwhXJ3YzhOfypeUaks0CwAIBfKvhCrb6zg5BnkLoiLhhBNAbPOdWbwuxUpcxxjdQIR5eTXBQ8bgomcpRPRjXntz2/un9YvZIxSC2aEq5DIuuwqJfVEY5jqp3ALKA/CEoInSTg7d67fQfNaKySmgOXrlbw3LswJbjZOtYwTQEx4GqBnxKFY6ywuTUGFfmu5NWCWYrnHKc0CuEJ0vuvOa3wIui0W/5Frx/6wcVp2O0YHzZQCv2v4QZKYTvs+JvI28I3+91Bo3d+8cX/GLRDOxOn5wN/2Gn3Pl2E/X4nbA+utSALK0H03NUoe5ANUeQRWQbZU0mRjjimDOr6VuglUcAMhvMJCcUJhcyPMZPEQX9nZPJHgRlVc6iGXSDQJSFZQ2YkUkOd6pqj8oI413AGEByD/C/r6P3hsow+HKxs3TXWr7e11ksPaJFhPu+IiXhh1/feV68pUK0+7Pw6Nz2sFI4SIAvsp/TNc28uXYlR3TZwpOgUmEhu7XJcMBYUWSZyVddel6ZvLi5duAfGGwu+knV9j0aCxcuAkXRE4h5OofYGJ9xBYyhIBrHrZ4SjAHNoY1RBPKOlhixGUlFVtq+ThXQjp5ghaFHQZwnqBnfiGyU4lysVuEylbh5R/c+eUET+ZaJrlu4VDRgFK5oHVvI+j1ErxzNouzbiA8JtxE6hUpiuFpJbOZFjuYEkajBmI/xFFCxGc1EgRi8hJgJBCyhSuEoIutmc0TgXabnKsFRIliGcUjIj8bGNoXMwkRagqaudEWUsfCvoDzQiY5EDLsFTCDGsU2nwKxsBZ1jKa1B85eMb03LbvZb/9Y3eII6nmEcbggP3SJqpreDjOeJCXelBOCJcQAZ1UmIal89s9lZ5ehqW9Ic8P1M2VvAlTQuGnxN+GZAb0FtM+XasbJL4Rz2wNpvgaUl0Td4SGihOISUGEx5E0OQpXxwXFoAR5khwNkc4gslB6rYxpaKQsGIahIGWT/fQ6EOZlncTGGTBYh6T3Apyd+/d7/vvqx8ODo8q7n///Pv2QaXFTDVgWJszQ1Xz3kHPTuvWuPeI0gND3yOaD4x+d3RPRJ7qEo/vuLt+BLZQb/dCf9hohu3P7fB8DUAZ97snuefqsWL9lFEOW7eGjNHPmzICvzFsnqKhH5x1wuDIpvp6AoiuogTqd6xftKxGiKH/ud0/C6zwIcxWxPLt4Po2Uv1PNlJDM0oMbowRVi7A0TAxrQ4OB0ZTCmX2KohuxZwn9YjXwda17wT0Qboagm+JrQTnUQKFsLXiecVN9Oel5ReO9FoCyHUHFgpISrXSC51cv/JLbBfnl/plIhSCSavjq1CMcvKibWG12gK/2/7Y77S2WnbUru5eBdefN3zmbvkVdOWzp+eu/Si9A+urX/jrO/8DUEsDBBQAAgAIAIFeVlKwLVXOmwEAAGsGAAAoAAAAdW5pdmVyc2FsLW5vLXZpZGVvL2h0bWxfc2tpbl9zZXR0aW5ncy5qc42UX2/CIBTF3/0UDXtdGo2m+/O2RZcs8WHJfFv2QNtrbaRAgHZ2xu++glEphWnvi5z8PHAv4exHUfehDEXP0d78NuuP/tpooDUlarjv6ySgV1pHkpQ5rMoKSEkBOUijkTUmEs764YL4nBE1rmn7qX2lZYjY2cwSuU8UHl/pAxsP+OMDdz7x9/TvkdXYsSlr1GmtFKNxxqgCqmLKRIUNg+7ezGf36MCsAXEFXeMMeqaTRTJ7SkLkxfExeZ3OpjaXsYpj2i5ZweIUZ9tCsJrmof03LQfRXfo2ZEdKqd4VVNc37pNcgJSQh7o5wwSnQCzfsfn+QXvGw4YcuillqU70y0SXTXNcwGBKw9N2A+28BtN80DXkFOxU0IngFsQtVozX/IYL5IIVeiIDNFno8qKE4bykxZGbj3V5OX1YbRu6cZMaccpEfrq9xViXzVyGMZvrQr1nxpxntvE85SqUL75scDTlfdzS2XXpywXiE6lPvD3SnCQ9nUe5YaPXX13nWGxBrBgjXYR2+9TKxHP0bceC95xZsCNnQE1/QKPDH1BLAwQUAAIACACBXlZSiRErV2kAAABuAAAAJQAAAHVuaXZlcnNhbC1uby12aWRlby9sb2NhbF9zZXR0aW5ncy54bWyzsa/IzVEoSy0qzszPs1Uy1DNQUkjNS85PycxLt1UKDXHTtVBSKC5JzEtJzMnPS7VVystXUrC347LJyU9OzAlOLSkBKixWKMhJrEwtCknNBTJKUv0Sc4Eq/VLLFTKdXcMUAsCSSvp2XABQSwMEFAACAAgAgV5WUpi9rt+HGAAAFy4AACAAAAB1bml2ZXJzYWwtbm8tdmlkZW8vdW5pdmVyc2FsLnBuZ+16+V/S2f4/lZVaTovXqdR0LMsbLeaCuzJpU1YqXqVcUqlRcUjRlFHEjZrUmpnSrMxdxrFcCiE1MUWldAbcgJlcUBHNi0KGSvpWUUH4QM009/u4937vP+APPHg/37zOOa/zOs/zWg7ne0+P01qaupogEEjrjOtJLxBITQcE2hCjvkn5xpEDhCu/1mG8TjuDSCz9SSVQCzvhfgIEqs7cIru8UYk1rrr6YUCgz9pUn3WMqIoQEOgo8czJE/D4oGke70kE2t/gjdjVYR1mvQDkHJcA+476MxUc0vaF+pmXWtH796ltQN/XUsxtOGu3Q4N+ycW5wHXfgNrrR/9wm7rjUXDtxM+Ieh5pPKiWsDg923weIiqmPRUsvPyV+GRWkeG/ke14qm/lLc9rVCawHk1eFSHwkjpy8nQzVAFANyuVG3nWoX5vl7G1r4hb4nxw5nPVpHZ3bCsbuak5ukS3plisV77QP3A63hAsm0DIJ+JUAte875kkjYdvUz6+rFM+zs8yDKNMVJKF9xzGSnmpGKeFSljRowcJiXXSI7up7O0g0Js4dZ0HXtue8MJeDSSnK0XrSz9TvngH11Ba8w16O/jvjw2aU5VWfm+lEswMclbaLl4vVfNs5WnTEmXfTVrOGx/3luZ4rlNqnf7UZePjB41R004uSnW4RnDPs45+/wMseeAXw5osheOsaP0Z/g1NHfk8TDHPC4NKB7HQxWDo4kiUXBCVEv6D1ztI/4yFGuiaPbUsI2eiKWkuOaFj8w6wbDFKsUglyCcJ8kXTTvIDL3J9HMEIBBoehHzbdEQ4cV/ccy4IXfE+m5w0wTNVzJnSpNcNl66jc48PV/3UK6rihamDQFLkZ0E/8hIXH/jsAhsbt/voxa1r9RCcP9vMGlKZ5VnU+Ju6geYwGE6npFWskItpioQ2SfKoBH3jxrkYnzZZv/NMpOvx2TTTpLGL4T5nm+Ef5vaiNlwQ78fqMhktz2nyrTgObVxqg8rauD+9ebB8nX4ESk5e6SGkGLoRgTtqOn4HS75afzNVS8PogRcM8WF1ZqZ07YIeAnMdkskDbANwofT3X73nqJoaahmXXxJNerxzUvBjf79OT8DeeHaikvFxJtg4rb2mh4UT2Jal01xU1K+zSivVpmpKVn//tTR1k4aRx/kyZhOu0N6wf4KcTdWNYdzwehd9RbJnPehlUaALo6sTtwMcIOxwSQsXn23nbdDYPLeQLu1V04HOakNnnZpsSGL/ZfCvyeGt9xYO62scHHmtcM0KTnGnIbKALIkzWFwKae9ssE2HD0pii/nb8EH5KSRkXp8/A68nkh5kXN1C21Ij3boO9IZFKkk8pFimJS/zfOQcQkR5c9ygeEoROVQXExR0ruJ9w6j0xrQINr3k1Dx+xiXNm4a5+gBpqnUBk/Ol8zU/WL7MEok7ykT0UyOFTq8fjJTXkP3wAhhgPSdrud5+FE6fqrOk7ZEU3t+jaNq284ibe/vx7OU5GVz9W9TK486BwidN+J2nmC2CqGK2z9U5WT6IX/cnu9Jn7hkq0tjN0iyYgh7nH8Se5z0/1yIxwcdyf5H3kpPkzXzRHcRKlWnTKIsVKZd2pkC/3btf+FhDZ2eErBShgI1Gu9nu4qhBECul5BQGIF55ReA5pVxhKFcRllLe2kB3cu9xIb8jY02m1l+3DEMl9HiOmETYSGJ/rKshNexLIcUkDZJtDERqOzAMF7cbxWWYoIJTFnXH7gf75/gd5nbO5+HBXaH+9NDFo4A7JnE46MpiqM+eWt5iufnRLoN6i7oMti9j8vVceGhxqnc5uAuJLzdXNNBXh+eJh3s4q36Irt2C5Lgn5ghibNJRRkxkBDT1A8uvhnF+C7yHXKDi31oQXpgThLhmNKl2+BjctTQxIs6wrXIaEuRScfy682Jo4ZZrcS2KsJRp+2LyidbgO33J+kqOO+Aqno2c2d4wV0CfHHjh9Egg2iw6//ZcNt1U66Ju34LVvHTkaHXQeafztovExPxfLSvCe3IZfmw3QnX+8r5MC3bvEe08KLuniXS5nRjenzWJCbAV3PZen5VXjA6RwxexBrCJuoHzixI4vyDZP9NU5Fsw78ZuYc53F0xqgwP85b61JO9sIHvBvYo71Pd4ck9bLHEunn4oOCYSYTFtE4lr2XTe9qFUzYfc8MlD5DyK5kGeYnJahwLYRetwyc3cL8gmqa77Cyd26rq5FE7mPdxk7TNoEdUdk2fSxdy7NfyFGTlskGiaMcbwrbeuMRQ1hlH3s8P8BQVUUE0xMUrQBeQJexdhHTiUc5qaHfX9RGLKvJDWvM12m0hODC4Ajpd4CrrCwyueGSAEzIT+6lxUdcZY9G0xX0V05bazjOl5RghfMvBCyZB65brDmLpjeMLZL6JRI7Yz/OypJqvLJ+n8gXgPbUdIV3f09MMzFomk5cIvTLIXiEYuYKZUH1Zm2JYX/E11f2MUozMho2tiqewf7Gii+3I0N+ch4jADE4nwGrzg/KiymxDdNTsx60BotHQUHuypYba3MJdZgN9BstCXAySA4b5sdHHYqmHMn77s7bEzmDwBROvtysroElUxr82Mze/CLxu2LAWVwYA8pAUbWLEs8juW2VNBxjq7Yewye4zDWnKFeQ+Tz2o79Ow8ErKaR7HgXkQULDBTmBTzo/hahG26n2LKp5gdLVyw5OGOakkbkgc6cA1W8HaKeTEVFf4TxkHQ1GKfXp2uyWD4Hes6SUe1fn8bRr9UFtpNWtY89Qft7p4t/Tai3aC2bDbD26eXfT6/+UhiRBmsz/K28ApHVt4vMMdzlFso3Kq2Coeu747Evw4RLnQX8PND54aiaRldZGaSvFgvJ3a0f2jaGyw147Kll7V0aqr8BE5dZAhAaEw0PnEyX1pnju+HnPgSDHTPBuQX5892iIQzMXlU4/4vQwNhYDYnuODSOxfSn36Yd6AnXiC2vLds7y6oNtsbvqGAhoEkhTRoGCKbLcQNE2WDjpGJpIdsoLS7ILSf8xpE9pHWGqLuAjZ4zqr/jexYLoZB78ZWFeYchL9gvzDMxBVRLjIaPC9rafYvdOfe5tkgYpIIQXNHSloTTF5WlolLso9fplRbXZdUWsb4RaLfsvoCdKDYI+X5o01WWilyFr/SDWpVMNjfRLl4sMccBpZaukcKzvXYZ3oz6JC6Y4R8cuqjOSxallk3w/VnxHqEQpHSPYyA7wnBnSksykytzL9cAJtYzQnNEP/YDR3r6J069+71fKV+W/L62tuiqUS5AeMoO5MR9y7X6cFfHsX8TpjuFK6Qhqrh0C2xuo92sIH2vimUA+fgt90OjMNcURN1oh9p3YU0REJZkFrqpKjxa8diDEAGQke1weO++VeNhBMu6jqCaKKo4zkxrC5l4p9OGcqoXnwA7is2trEKyTyPybbvvzgs9kYhybz6hXcKUpwP3RuHJl0Q6/YG1uYlF3DMFdUd7BWB1XIqiGG/pYY1yCJFM8MH6b2FZBkzgZ1mImqpgvgMZt5JWkxuLjDOxLTUZMQ6SgJTrmSMxde/LLzJT/DCrS4F+bE7Hk9WTsHWp92eNLtmc+FhwfuxF8W9s3UaZKfxvyZdY1Xc8wu7T1ZnxnyOwep387MmYsqdgxD10aiGulfM51Pn5CQm4EGJLjQ58VL3mxC8YCBmc+vK+fRua58JrBZuPPJ7IrC0YmtrClso0GQEBzEw2K3l36UufDBC7FY9VTRh7wQ/eq1edsIOe3hVufcR/YaMsmUvZgwndYf21480hiFE3FH3yaFxVvZyHp7jO2ICb99N4rqV2t2JKyP7MMvNiqZDHHOc0+D91sy5Bn/JtK/2brdQQq3YAv/djdunixnR+qZH8cSpLjWrSsx1Z7AoiM0g4lmDjydx27rnG1xC1ucu20OEKYumbE5y1yhfegAIkgaloOv+jPDUELQD5oCT+7glNzw4nwboaaLMe4Y9+A1WJcHoeEDnFk+19puw392ui3YK5Y20zxJFCNrc8XVtljO2FDUtXJOBZGigPA9q9SZnvMmyxHnRkU8Z0bm7ehEfbiSFCo1r2Jgm23SNM/RGcbkBIyGohhmrJ7HddfqDdT4HP9rh1oONkCmd6fDrpcd5BbGM6n9AfVD/RDZ4M99VdspQf+OgGb2W91Bbg9Gu3oNsfguyhZ9ClFqVvCJa3Hk7VOhR2uLBlnHSNYGhxxgIo8mfQ5hmt4TQMnwAC0f+PVqtLEGm8qoACRtNlD73ZyS1kohQaXTTlvHe+T3ChSRBc25yLiMPv+gosiHZB9sDU5QiIYPj9PxfqDLymrApgTR+Wncor5iBOt7zwgPjpLWyEh/SgLql7RzSQFS8jgm3IDAGkf3ZDIb9tguixVMCZgty0LeAn7vAikPyRNFhCmSxzYz4gK2pe8V2Brr8d0SmIt5j5wOi1LpH4DsXX1aUoO/HIJpwCxZux45IbVpgpjiKp1E2HaX7nPLaoXzPudLC2KrXvz3Oo5YJMm7YBAW2wELxr9UyeXYsdyql/4t9Wuh+++utvY0wBkpSpXFyaILTGR2G6N/kkC15ZWY8EFgErZNV10QsLg/lV9vVyc/1wPqmsIV2Ej9hZazQ14DvCNz7xAup5+MsR6v3DWdHAw7hz9iaoiuuHv6woyHw9vMcynUYP/spHfUcuTdLiFsdSo8Ca60QRS4VEHh859lvgAc+HRgnbfO9h41cKLwL2kea6Z1mSW+xhx59iuqGTwJwhMNTWU/nhDPw+KqYoFRNDq7f0+hEq+V7CSrXHK/7tqHtcvbTwZxIJg1WVV+PV1/oLXHuL8IAvthDhU+IiZHLhOD83yq0bnnh2A4hyxwv2/RyfYXwySfffvNKyw9m9cMml5Z+W5/W/iFp9nNJg+dLLGdRBtjsU1ciryNcUl218wWYmZj289OWP+dZ4zGx1j4vyZWDLBdSBjRsYkC4RPjZPIWTMeZyhWIdWZJ1AX/+r8T/AutHzzE7Zd5vfDz37qXmnkvrv8ujdIoAntSyF9gfT8WdLjM57qqeFQqD/NMCL/A+6xj5KVL/WXU4JFbcPfw7g47ftb0by8/0IWEg9pdPOl8bDnxGLR0rbHh6ObKewDF5rizHgv5jY7vY060uKd+aYfcZX3X1vSueJGge9sB1kv/294UL4X9VDTFBTsvK/OUr5zTL9xrby0pgoPe7oY3xT47xeFe3KC5e8yJX/3tRZgx3ZRZtnNnu+S7u37v6VVVXTnP+zMn/rPi+9zxxaCHkI5HIU/l2QenAXFHwVYRK+n6fShr0Yu9/Bz43NYHR4+DHvZX57O8/rOVV+/9SzG4q+c7r3e/nKpRFcdQN1ahvD8CVtWt9yWc6cQ+8oshxhI3BKq1Bw5+pJE/8S00dsBesbAVKVfUDqlDXURXnP/wHEKADlo0ZypV2AV0tjfN7aatUj8pR/nRtW8H/arsG1sAaWANrYA2sgTWwBtbAGlgDa2ANrIE1sAbWwBr4H6CzVnW3BfRyevmdD62RuZ7VAIarTu52q665gH7a9wGA/xsI6qWtZCKSJKtQIFysuiCwwJPI3rJpUpKhzC/yJCuMFc6KYgEzslGOQjaKn5th4GcxYs4u6nR00Z6u2+F0rPVMjkqRa7uA/VCJHhd5k/sAaE40DJijIlbmqGJ5CTuC08FvX0IWYvn4DJXm8TtQl+KYWvVVqABMeVtkoAPpNhApY+9QHTia/rM8ZQLg0tO5D4GWRGhh7cVtsGBrufDjEEbw+IJUTTJXKV3pnCa75jKivnziJmPJKHt5NoNYuxqtDgK9adv3l1SDHXzpdQ5t5RH0blZsmB4VvQEEqnepeG+loRNUz1siYGIr3uvTWEPyfX8Hgd6PbQc3uTuncdDKAQP2gh0YeH4Weoqi9eF8tJVrDI/nxfHxrL6S1shS2OV69Me7RyMHS1pFFD0FxuAA3OY8Xmqo4E7LJNVcq48Hs1H3PcdiuXcUtrDPwQ7Gnrd4lHWga9zZgZJWIW1pIip2v3gEOsJs69IGO3R709hKI7Hup2oq3tTSaovEuh815pu5pNEkMDmvvjELK5aPK1JkM2RFEWKAVQ/k4YFEcUHtEocm3SyW5vlyZq0Vcqh00cEMGP/6nR2imAzcidgPMAEaZbmqES8XK0RSFHRpG37VnoItNO2pIVg4zjmQyQCzJYQrEpl1VXXJqggru0adSG5d8gCLDMmCrnPaQmFYEwdlsSh6UWRPts0BZC9IDgTUnlFcUmfj1CFbE1wmbKKZVkCuU9qh2Bjevs5g9DfOEFpPdWCdqQN+JPEVDQwE3kNG+kyGly3DXOKf9AsstJZJZZdlhngZfgQKHRksOhUNzuRMVwETA6y+hKlaUyoyFsztAG6PDVV4hOIzu5x6w9V1+jEpDvQ90tjhY0Wcps1ejFjmMmseIy6pjB3EZIhv3FwcfapcWKCixPkesXLB8FLwx3VyuFDxHiGXGuKfbsFJ5D+sRhZjyl65Qe8j0egvAH+Bn15rXtg0XvCD/EhBcqd5cH4Lyimseb+RC7hrYrmxOc9ktc9Szlhg7ya6T0NKnOlH60jWXYZtmYz3Q85p8IzYsokBb6rnWC+O2ZAHutwP6RpfcMv0i2yuRQaORoidBIWPBcnAbhV7StM0AWQBfmulvq/ekY/kymCo65RFn6vbZVX+KkCvS2NrWbVbmzUE+KXXMrUWSj3lJMhInRKtrFje6vGZptRb/cw43CMq+kwymFOZh6W/2R3nkMb5G7h7dKHZIpiWwX0M6GIkX/ZnA2brfkuQtA8UjYaH4sP0KhdWpdups1DhP5zTghMg9ayTiXr0SK7KdcR/U/HMClmJukuG3Jk4Bs+1N4xzf7MyNOuRFlDE4lfPcIfPH2ci89sqg4ML8ieQUFhgtpMBY6qLtKM4f9V/w4/6Un22d7x7ifOMvh/t57sfeML0LbYnm439RsSMQE9TAa4v577dzIe97HC24tn94yVaf/v6j6WxhOcKHGKf4KiZqOM96oJZB9j0jL5Nf0IsPp8dPLGQF6a7hPpaqClJ2EotwyyGo+N8LJIpEGlNAf4K2tnENS9/NTGCfAjevpu5VL6zrHuAzI8jALqT1zl2fdpiVlT4d7d7g5O0vlYN7VfxDOM+VPdxcxrogok+HOFDgJeU43aj4UJ/vVVfuXMan7OxbNkNkxNKb4zCFZ69lSXs6SZjr4nzWYPsQNdnHoRT2MVQawWcUttSbFb0dKryZiqkvInieTm5mF9UjWBMOwkhc8V+IvhxC67rdNmoD4WWsnGfMMp6FKIiQG2a5vLNGqndL5XjyE8GuMV4cdZeKzThIerzTBrzasT68g63zFpWIikLwQz83E9smSZKiHMXWhIZ6Aw/dlLVzxo6dN0Bh/HP5os4u8FE7O7uoi1K/g3jAjlmQHkcv96edgdn+NjgMGhI6XrYO8HEDZRNW5YLhIzlPzfEqYq7goT8yV7L7zk2Vrn21INXdRvDC9i5hi8Isfri+AF0FNo/0+clZ/slUjHbyitcPbqJByXvJb8Ik1d6v3IRQdI1zUqYw5XR07gijC1zVS0It2ojDk7VrIVVep/w/rDS3CJNkZ7d5kIhkIm3VvxBttueRv0Hbeuo5kks0isHu75xGMyivoh8Z8SfgfwWPeSNwb6y6fuW5XPAC3WhdmRQ0WsWkXsKu9p8a1C40LlIDBbk0e0AkihxKxkCt9kEzwsrC7QjWzh2wTA0knhpJEFJ5k1ulXyp0OiDueVlrbpHiHUF2E+OYDsDKc1/SqFuAt7CtW2w6o9w3X3yc0zhFVKIWFeCcRcm+LT6a0cQzT+rLaqrgYp2V/Gts6ObrH5qyOTogn8ZqiUJp5SWxnO+6BL3W4szcatGJc4sbupXlfzAY9s+uEAI/BavY4BZ/wfRLOCupXXyl28qDdupOijPntwMPmdXRj8OtnEjI3ZGgNtKNoIv3WVyLL1wbIT2TzyGMnbh+j0vNzt+U8Vr+hQENjrp/xGeHC5WXAV7uk4LRj/6WOe0+jMV7xun6YrCMMVKW/L0f4paWOicBBJXc+djCDL6f8NkFkF6Zzrd0Jvy75HL56amMpb7EOYj04j23IF/G/GpS9oSzzR5mSeRj5MjsW+MaljExHp3pbUp/xIen6hi/5uSf+lXlYe8+Ur2Oir5Mrf3KjdmBCu+iWkRnsanUI8Z+NBxn+J+1qgXF2I1TBFYzxfzoVt/ksK0VUnPyx+XZxGyYUrDmNVEknhkc47DAn73lwrCwY+tssUD4bujLrKigIuaT8tXtm2IH8Dnf/H/z4dAYMNk2SyDq6F6LjeGLb0VIRQrcftUGdahDm2nFYE1raFIXfVv59m51MyRVUVMvep68lVExw4vsUtaL0L2KyIiTO2Py84te8GPWmbvRDVJhzgtlEBVu3iq6lb00tMEyYxiXfc+pyhY6QaaarQzX3mcJDlf+u7/AFBLAwQUAAIACACBXlZS1weIH00AAABrAAAAJAAAAHVuaXZlcnNhbC1uby12aWRlby91bml2ZXJzYWwucG5nLnhtbLOxr8jNUShLLSrOzM+zVTLUM1Cyt+PlsikoSi3LTC1XqACKGekZQICSQqWtkhkStzwzpSQDqMLAyBAhmJGamZ5RYqtkbmYGF9QHmgkAUEsBAgAAFAACAAgAQU2zUNb1bnc5AwAAWQkAAB0AAAAAAAAAAQAAAAAAAAAAAHVuaXZlcnNhbC1uby12aWRlby9wbGF5ZXIueG1sUEsBAgAAFAACAAgAgV5WUqeZkTAWBgAAPxcAACYAAAAAAAAAAQAAAAAAdAMAAHVuaXZlcnNhbC1uby12aWRlby9jb21tb25fbWVzc2FnZXMubG5nUEsBAgAAFAACAAgAgV5WUsVNadukAAAAfgEAADcAAAAAAAAAAQAAAAAAzgkAAHVuaXZlcnNhbC1uby12aWRlby9wbGF5YmFja19hbmRfbmF2aWdhdGlvbl9zZXR0aW5ncy54bWxQSwECAAAUAAIACACBXlZS2gvTb7IEAACiGAAAMAAAAAAAAAABAAAAAADHCgAAdW5pdmVyc2FsLW5vLXZpZGVvL2ZsYXNoX3B1Ymxpc2hpbmdfc2V0dGluZ3MueG1sUEsBAgAAFAACAAgAgV5WUuRAIQBgAwAAqgwAACoAAAAAAAAAAQAAAAAAxw8AAHVuaXZlcnNhbC1uby12aWRlby9mbGFzaF9za2luX3NldHRpbmdzLnhtbFBLAQIAABQAAgAIAIFeVlLFbScdrQQAACwYAAAvAAAAAAAAAAEAAAAAAG8TAAB1bml2ZXJzYWwtbm8tdmlkZW8vaHRtbF9wdWJsaXNoaW5nX3NldHRpbmdzLnhtbFBLAQIAABQAAgAIAIFeVlKwLVXOmwEAAGsGAAAoAAAAAAAAAAEAAAAAAGkYAAB1bml2ZXJzYWwtbm8tdmlkZW8vaHRtbF9za2luX3NldHRpbmdzLmpzUEsBAgAAFAACAAgAgV5WUokRK1dpAAAAbgAAACUAAAAAAAAAAQAAAAAAShoAAHVuaXZlcnNhbC1uby12aWRlby9sb2NhbF9zZXR0aW5ncy54bWxQSwECAAAUAAIACACBXlZSmL2u34cYAAAXLgAAIAAAAAAAAAAAAAAAAAD2GgAAdW5pdmVyc2FsLW5vLXZpZGVvL3VuaXZlcnNhbC5wbmdQSwECAAAUAAIACACBXlZS1weIH00AAABrAAAAJAAAAAAAAAABAAAAAAC7MwAAdW5pdmVyc2FsLW5vLXZpZGVvL3VuaXZlcnNhbC5wbmcueG1sUEsFBgAAAAAKAAoAYAMAAEo0AAAAAA=="/>
  <p:tag name="ISPRING_ULTRA_SCORM_COURCE_TITLE" val="CEV71078_10_Microsoft_Access_2019_Basics_-_Unit_10_LOGO"/>
  <p:tag name="ISPRING_SCORM_ENDPOINT" val="&lt;endpoint&gt;&lt;enable&gt;0&lt;/enable&gt;&lt;lrs&gt;http://&lt;/lrs&gt;&lt;auth&gt;0&lt;/auth&gt;&lt;login&gt;&lt;/login&gt;&lt;password&gt;&lt;/password&gt;&lt;key&gt;&lt;/key&gt;&lt;name&gt;&lt;/name&gt;&lt;email&gt;&lt;/email&gt;&lt;/endpoint&gt;&#10;"/>
  <p:tag name="ISPRING_OUTPUT_FOLDER" val="[[&quot;\u0018{\uFFFD\uFFFD{4C164EFE-55ED-4573-8385-AFC332AEAD2A}&quot;,&quot;S:\\Current Productions\\AND CEV71078_10_Microsoft_Access_2019_Basics\\HTML5&quot;]]"/>
  <p:tag name="ISPRING_SCORM_RATE_QUIZZES" val="0"/>
  <p:tag name="ISPRING_PRESENTATION_TITLE" val="CEV71078_10_Microsoft_Access_2019_Basics_-_Unit_10_LOGO"/>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17048</TotalTime>
  <Words>5998</Words>
  <Application>Microsoft Office PowerPoint</Application>
  <PresentationFormat>On-screen Show (4:3)</PresentationFormat>
  <Paragraphs>771</Paragraphs>
  <Slides>119</Slides>
  <Notes>119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119</vt:i4>
      </vt:variant>
    </vt:vector>
  </HeadingPairs>
  <TitlesOfParts>
    <vt:vector size="123" baseType="lpstr">
      <vt:lpstr>Arial</vt:lpstr>
      <vt:lpstr>Calibri</vt:lpstr>
      <vt:lpstr>Calibri Light</vt:lpstr>
      <vt:lpstr>Office Theme</vt:lpstr>
      <vt:lpstr>Microsoft® Access® 2019 Basics – Final Review</vt:lpstr>
      <vt:lpstr>Objectives</vt:lpstr>
      <vt:lpstr>Microsoft® Access®</vt:lpstr>
      <vt:lpstr>Access® Window Layout</vt:lpstr>
      <vt:lpstr>File Tab</vt:lpstr>
      <vt:lpstr>Home Tab</vt:lpstr>
      <vt:lpstr>Home Tab</vt:lpstr>
      <vt:lpstr>Home Tab</vt:lpstr>
      <vt:lpstr>Create Tab</vt:lpstr>
      <vt:lpstr>Create Tab</vt:lpstr>
      <vt:lpstr>External Data Tab</vt:lpstr>
      <vt:lpstr>Database Tools Tab</vt:lpstr>
      <vt:lpstr>Database Tools Tab</vt:lpstr>
      <vt:lpstr>Database Structure</vt:lpstr>
      <vt:lpstr>Database Structure Design Steps</vt:lpstr>
      <vt:lpstr>Saving Files</vt:lpstr>
      <vt:lpstr>Saving as a Different File Type</vt:lpstr>
      <vt:lpstr>Table</vt:lpstr>
      <vt:lpstr>Tables</vt:lpstr>
      <vt:lpstr>Tables</vt:lpstr>
      <vt:lpstr>Tables</vt:lpstr>
      <vt:lpstr>Tables</vt:lpstr>
      <vt:lpstr>Tables</vt:lpstr>
      <vt:lpstr>Tables</vt:lpstr>
      <vt:lpstr>Fields</vt:lpstr>
      <vt:lpstr>Fields</vt:lpstr>
      <vt:lpstr>Fields</vt:lpstr>
      <vt:lpstr>Fields</vt:lpstr>
      <vt:lpstr>Fields</vt:lpstr>
      <vt:lpstr>Fields</vt:lpstr>
      <vt:lpstr>Fields</vt:lpstr>
      <vt:lpstr>Fields</vt:lpstr>
      <vt:lpstr>Fields</vt:lpstr>
      <vt:lpstr>Fields</vt:lpstr>
      <vt:lpstr>Primary Key</vt:lpstr>
      <vt:lpstr>Primary Key</vt:lpstr>
      <vt:lpstr>Records</vt:lpstr>
      <vt:lpstr>Records</vt:lpstr>
      <vt:lpstr>Records</vt:lpstr>
      <vt:lpstr>Records</vt:lpstr>
      <vt:lpstr>Tables</vt:lpstr>
      <vt:lpstr>Print Preview</vt:lpstr>
      <vt:lpstr>Data</vt:lpstr>
      <vt:lpstr>Data</vt:lpstr>
      <vt:lpstr>Data</vt:lpstr>
      <vt:lpstr>Tables</vt:lpstr>
      <vt:lpstr>Tables</vt:lpstr>
      <vt:lpstr>One-To-Many Relationship</vt:lpstr>
      <vt:lpstr>One-to-One Relationship</vt:lpstr>
      <vt:lpstr>Foreign Keys</vt:lpstr>
      <vt:lpstr>Relationship Window</vt:lpstr>
      <vt:lpstr>Relationships</vt:lpstr>
      <vt:lpstr>Relationships</vt:lpstr>
      <vt:lpstr>Referential Integrity</vt:lpstr>
      <vt:lpstr>Relationships</vt:lpstr>
      <vt:lpstr>Related Records</vt:lpstr>
      <vt:lpstr>Relationship Reports</vt:lpstr>
      <vt:lpstr>Queries</vt:lpstr>
      <vt:lpstr>Queries</vt:lpstr>
      <vt:lpstr>Simple Query Wizard</vt:lpstr>
      <vt:lpstr>Query Design View</vt:lpstr>
      <vt:lpstr>Select Queries</vt:lpstr>
      <vt:lpstr>Simple Query Wizard</vt:lpstr>
      <vt:lpstr>Simple Query Wizard</vt:lpstr>
      <vt:lpstr>Query Design View</vt:lpstr>
      <vt:lpstr>Query Design View</vt:lpstr>
      <vt:lpstr>Queries</vt:lpstr>
      <vt:lpstr>Queries</vt:lpstr>
      <vt:lpstr>Multi-Table Query</vt:lpstr>
      <vt:lpstr>Multi-Table Query</vt:lpstr>
      <vt:lpstr>Multi-Table Query</vt:lpstr>
      <vt:lpstr>Multi-Table Query</vt:lpstr>
      <vt:lpstr>Multi-Table Query</vt:lpstr>
      <vt:lpstr>Make Table Query</vt:lpstr>
      <vt:lpstr>Make Table Query</vt:lpstr>
      <vt:lpstr>Make Table Query</vt:lpstr>
      <vt:lpstr>Append Query</vt:lpstr>
      <vt:lpstr>Append Query</vt:lpstr>
      <vt:lpstr>Append Query</vt:lpstr>
      <vt:lpstr>Simple Query Wizard</vt:lpstr>
      <vt:lpstr>Simple Query Wizard</vt:lpstr>
      <vt:lpstr>Simple Query Wizard</vt:lpstr>
      <vt:lpstr>Query Design View</vt:lpstr>
      <vt:lpstr>Form</vt:lpstr>
      <vt:lpstr>Forms</vt:lpstr>
      <vt:lpstr>Form Wizard</vt:lpstr>
      <vt:lpstr>Forms</vt:lpstr>
      <vt:lpstr>Forms</vt:lpstr>
      <vt:lpstr>Forms</vt:lpstr>
      <vt:lpstr>Forms</vt:lpstr>
      <vt:lpstr>Forms</vt:lpstr>
      <vt:lpstr>Forms</vt:lpstr>
      <vt:lpstr>Form Design View</vt:lpstr>
      <vt:lpstr>Controls</vt:lpstr>
      <vt:lpstr>Report Types</vt:lpstr>
      <vt:lpstr>Reports</vt:lpstr>
      <vt:lpstr>Views for Working with Reports</vt:lpstr>
      <vt:lpstr>Report Wizard</vt:lpstr>
      <vt:lpstr>Reports</vt:lpstr>
      <vt:lpstr>Reports</vt:lpstr>
      <vt:lpstr>Reports</vt:lpstr>
      <vt:lpstr>Reports</vt:lpstr>
      <vt:lpstr>Reports</vt:lpstr>
      <vt:lpstr>Reports</vt:lpstr>
      <vt:lpstr>Reports</vt:lpstr>
      <vt:lpstr>Filtering Data</vt:lpstr>
      <vt:lpstr>Filtering by Selection</vt:lpstr>
      <vt:lpstr>Filtering by Multiple Values</vt:lpstr>
      <vt:lpstr>Filtering by Form</vt:lpstr>
      <vt:lpstr>Filters</vt:lpstr>
      <vt:lpstr>Filters</vt:lpstr>
      <vt:lpstr>Sorting</vt:lpstr>
      <vt:lpstr>Sorting</vt:lpstr>
      <vt:lpstr>Data</vt:lpstr>
      <vt:lpstr>Wildcards</vt:lpstr>
      <vt:lpstr>Database Properties</vt:lpstr>
      <vt:lpstr>Backing Up Databases</vt:lpstr>
      <vt:lpstr>Compacting &amp; Repairing a Database</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CEV71078_10_Microsoft_Access_2019_Basics_-_Unit_10_LOGO</dc:title>
  <dc:creator>Angela Dehls</dc:creator>
  <cp:lastModifiedBy>Angela Dehls</cp:lastModifiedBy>
  <cp:revision>210</cp:revision>
  <dcterms:created xsi:type="dcterms:W3CDTF">2018-06-12T20:11:25Z</dcterms:created>
  <dcterms:modified xsi:type="dcterms:W3CDTF">2021-02-22T17:54:14Z</dcterms:modified>
</cp:coreProperties>
</file>