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 id="2147483661" r:id="rId2"/>
  </p:sldMasterIdLst>
  <p:notesMasterIdLst>
    <p:notesMasterId r:id="rId90"/>
  </p:notesMasterIdLst>
  <p:handoutMasterIdLst>
    <p:handoutMasterId r:id="rId91"/>
  </p:handoutMasterIdLst>
  <p:sldIdLst>
    <p:sldId id="256" r:id="rId3"/>
    <p:sldId id="257" r:id="rId4"/>
    <p:sldId id="329" r:id="rId5"/>
    <p:sldId id="328" r:id="rId6"/>
    <p:sldId id="258" r:id="rId7"/>
    <p:sldId id="261" r:id="rId8"/>
    <p:sldId id="262" r:id="rId9"/>
    <p:sldId id="358" r:id="rId10"/>
    <p:sldId id="359" r:id="rId11"/>
    <p:sldId id="360" r:id="rId12"/>
    <p:sldId id="302" r:id="rId13"/>
    <p:sldId id="309" r:id="rId14"/>
    <p:sldId id="303" r:id="rId15"/>
    <p:sldId id="361" r:id="rId16"/>
    <p:sldId id="308" r:id="rId17"/>
    <p:sldId id="355" r:id="rId18"/>
    <p:sldId id="354" r:id="rId19"/>
    <p:sldId id="286" r:id="rId20"/>
    <p:sldId id="372" r:id="rId21"/>
    <p:sldId id="289" r:id="rId22"/>
    <p:sldId id="305" r:id="rId23"/>
    <p:sldId id="352" r:id="rId24"/>
    <p:sldId id="373" r:id="rId25"/>
    <p:sldId id="351" r:id="rId26"/>
    <p:sldId id="348" r:id="rId27"/>
    <p:sldId id="349" r:id="rId28"/>
    <p:sldId id="307" r:id="rId29"/>
    <p:sldId id="263" r:id="rId30"/>
    <p:sldId id="374" r:id="rId31"/>
    <p:sldId id="265" r:id="rId32"/>
    <p:sldId id="266" r:id="rId33"/>
    <p:sldId id="267" r:id="rId34"/>
    <p:sldId id="330" r:id="rId35"/>
    <p:sldId id="268" r:id="rId36"/>
    <p:sldId id="270" r:id="rId37"/>
    <p:sldId id="271" r:id="rId38"/>
    <p:sldId id="272" r:id="rId39"/>
    <p:sldId id="375" r:id="rId40"/>
    <p:sldId id="275" r:id="rId41"/>
    <p:sldId id="376" r:id="rId42"/>
    <p:sldId id="353" r:id="rId43"/>
    <p:sldId id="278" r:id="rId44"/>
    <p:sldId id="279" r:id="rId45"/>
    <p:sldId id="280" r:id="rId46"/>
    <p:sldId id="356" r:id="rId47"/>
    <p:sldId id="281" r:id="rId48"/>
    <p:sldId id="282" r:id="rId49"/>
    <p:sldId id="284" r:id="rId50"/>
    <p:sldId id="368" r:id="rId51"/>
    <p:sldId id="285" r:id="rId52"/>
    <p:sldId id="331" r:id="rId53"/>
    <p:sldId id="290" r:id="rId54"/>
    <p:sldId id="291" r:id="rId55"/>
    <p:sldId id="293" r:id="rId56"/>
    <p:sldId id="295" r:id="rId57"/>
    <p:sldId id="297" r:id="rId58"/>
    <p:sldId id="357" r:id="rId59"/>
    <p:sldId id="298" r:id="rId60"/>
    <p:sldId id="299" r:id="rId61"/>
    <p:sldId id="294" r:id="rId62"/>
    <p:sldId id="300" r:id="rId63"/>
    <p:sldId id="301" r:id="rId64"/>
    <p:sldId id="310" r:id="rId65"/>
    <p:sldId id="311" r:id="rId66"/>
    <p:sldId id="312" r:id="rId67"/>
    <p:sldId id="313" r:id="rId68"/>
    <p:sldId id="314" r:id="rId69"/>
    <p:sldId id="377" r:id="rId70"/>
    <p:sldId id="315" r:id="rId71"/>
    <p:sldId id="316" r:id="rId72"/>
    <p:sldId id="317" r:id="rId73"/>
    <p:sldId id="364" r:id="rId74"/>
    <p:sldId id="365" r:id="rId75"/>
    <p:sldId id="369" r:id="rId76"/>
    <p:sldId id="366" r:id="rId77"/>
    <p:sldId id="370" r:id="rId78"/>
    <p:sldId id="362" r:id="rId79"/>
    <p:sldId id="367" r:id="rId80"/>
    <p:sldId id="371" r:id="rId81"/>
    <p:sldId id="325" r:id="rId82"/>
    <p:sldId id="318" r:id="rId83"/>
    <p:sldId id="319" r:id="rId84"/>
    <p:sldId id="320" r:id="rId85"/>
    <p:sldId id="326" r:id="rId86"/>
    <p:sldId id="363" r:id="rId87"/>
    <p:sldId id="259" r:id="rId88"/>
    <p:sldId id="260" r:id="rId89"/>
  </p:sldIdLst>
  <p:sldSz cx="9144000" cy="6858000" type="screen4x3"/>
  <p:notesSz cx="6858000" cy="9290050"/>
  <p:custDataLst>
    <p:tags r:id="rId92"/>
  </p:custDataLst>
  <p:defaultTextStyle>
    <a:defPPr>
      <a:defRPr lang="en-US"/>
    </a:defPPr>
    <a:lvl1pPr algn="l" rtl="0" fontAlgn="base">
      <a:spcBef>
        <a:spcPct val="0"/>
      </a:spcBef>
      <a:spcAft>
        <a:spcPct val="0"/>
      </a:spcAft>
      <a:defRPr kern="1200">
        <a:solidFill>
          <a:schemeClr val="tx1"/>
        </a:solidFill>
        <a:latin typeface="Niagara Engraved" pitchFamily="82" charset="0"/>
        <a:ea typeface="+mn-ea"/>
        <a:cs typeface="+mn-cs"/>
      </a:defRPr>
    </a:lvl1pPr>
    <a:lvl2pPr marL="457200" algn="l" rtl="0" fontAlgn="base">
      <a:spcBef>
        <a:spcPct val="0"/>
      </a:spcBef>
      <a:spcAft>
        <a:spcPct val="0"/>
      </a:spcAft>
      <a:defRPr kern="1200">
        <a:solidFill>
          <a:schemeClr val="tx1"/>
        </a:solidFill>
        <a:latin typeface="Niagara Engraved" pitchFamily="82" charset="0"/>
        <a:ea typeface="+mn-ea"/>
        <a:cs typeface="+mn-cs"/>
      </a:defRPr>
    </a:lvl2pPr>
    <a:lvl3pPr marL="914400" algn="l" rtl="0" fontAlgn="base">
      <a:spcBef>
        <a:spcPct val="0"/>
      </a:spcBef>
      <a:spcAft>
        <a:spcPct val="0"/>
      </a:spcAft>
      <a:defRPr kern="1200">
        <a:solidFill>
          <a:schemeClr val="tx1"/>
        </a:solidFill>
        <a:latin typeface="Niagara Engraved" pitchFamily="82" charset="0"/>
        <a:ea typeface="+mn-ea"/>
        <a:cs typeface="+mn-cs"/>
      </a:defRPr>
    </a:lvl3pPr>
    <a:lvl4pPr marL="1371600" algn="l" rtl="0" fontAlgn="base">
      <a:spcBef>
        <a:spcPct val="0"/>
      </a:spcBef>
      <a:spcAft>
        <a:spcPct val="0"/>
      </a:spcAft>
      <a:defRPr kern="1200">
        <a:solidFill>
          <a:schemeClr val="tx1"/>
        </a:solidFill>
        <a:latin typeface="Niagara Engraved" pitchFamily="82" charset="0"/>
        <a:ea typeface="+mn-ea"/>
        <a:cs typeface="+mn-cs"/>
      </a:defRPr>
    </a:lvl4pPr>
    <a:lvl5pPr marL="1828800" algn="l" rtl="0" fontAlgn="base">
      <a:spcBef>
        <a:spcPct val="0"/>
      </a:spcBef>
      <a:spcAft>
        <a:spcPct val="0"/>
      </a:spcAft>
      <a:defRPr kern="1200">
        <a:solidFill>
          <a:schemeClr val="tx1"/>
        </a:solidFill>
        <a:latin typeface="Niagara Engraved" pitchFamily="82" charset="0"/>
        <a:ea typeface="+mn-ea"/>
        <a:cs typeface="+mn-cs"/>
      </a:defRPr>
    </a:lvl5pPr>
    <a:lvl6pPr marL="2286000" algn="l" defTabSz="914400" rtl="0" eaLnBrk="1" latinLnBrk="0" hangingPunct="1">
      <a:defRPr kern="1200">
        <a:solidFill>
          <a:schemeClr val="tx1"/>
        </a:solidFill>
        <a:latin typeface="Niagara Engraved" pitchFamily="82" charset="0"/>
        <a:ea typeface="+mn-ea"/>
        <a:cs typeface="+mn-cs"/>
      </a:defRPr>
    </a:lvl6pPr>
    <a:lvl7pPr marL="2743200" algn="l" defTabSz="914400" rtl="0" eaLnBrk="1" latinLnBrk="0" hangingPunct="1">
      <a:defRPr kern="1200">
        <a:solidFill>
          <a:schemeClr val="tx1"/>
        </a:solidFill>
        <a:latin typeface="Niagara Engraved" pitchFamily="82" charset="0"/>
        <a:ea typeface="+mn-ea"/>
        <a:cs typeface="+mn-cs"/>
      </a:defRPr>
    </a:lvl7pPr>
    <a:lvl8pPr marL="3200400" algn="l" defTabSz="914400" rtl="0" eaLnBrk="1" latinLnBrk="0" hangingPunct="1">
      <a:defRPr kern="1200">
        <a:solidFill>
          <a:schemeClr val="tx1"/>
        </a:solidFill>
        <a:latin typeface="Niagara Engraved" pitchFamily="82" charset="0"/>
        <a:ea typeface="+mn-ea"/>
        <a:cs typeface="+mn-cs"/>
      </a:defRPr>
    </a:lvl8pPr>
    <a:lvl9pPr marL="3657600" algn="l" defTabSz="914400" rtl="0" eaLnBrk="1" latinLnBrk="0" hangingPunct="1">
      <a:defRPr kern="1200">
        <a:solidFill>
          <a:schemeClr val="tx1"/>
        </a:solidFill>
        <a:latin typeface="Niagara Engraved" pitchFamily="82" charset="0"/>
        <a:ea typeface="+mn-ea"/>
        <a:cs typeface="+mn-cs"/>
      </a:defRPr>
    </a:lvl9pPr>
  </p:defaultTextStyle>
  <p:extLst>
    <p:ext uri="{EFAFB233-063F-42B5-8137-9DF3F51BA10A}">
      <p15:sldGuideLst xmlns:p15="http://schemas.microsoft.com/office/powerpoint/2012/main">
        <p15:guide id="1" orient="horz" pos="1824">
          <p15:clr>
            <a:srgbClr val="A4A3A4"/>
          </p15:clr>
        </p15:guide>
        <p15:guide id="2" pos="2880">
          <p15:clr>
            <a:srgbClr val="A4A3A4"/>
          </p15:clr>
        </p15:guide>
      </p15:sldGuideLst>
    </p:ext>
    <p:ext uri="{2D200454-40CA-4A62-9FC3-DE9A4176ACB9}">
      <p15:notesGuideLst xmlns:p15="http://schemas.microsoft.com/office/powerpoint/2012/main">
        <p15:guide id="1" orient="horz" pos="2926">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 Allen" initials="SA" lastIdx="1" clrIdx="0">
    <p:extLst>
      <p:ext uri="{19B8F6BF-5375-455C-9EA6-DF929625EA0E}">
        <p15:presenceInfo xmlns:p15="http://schemas.microsoft.com/office/powerpoint/2012/main" userId="S-1-5-21-3014051110-925193437-815715256-40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6544F"/>
    <a:srgbClr val="B18A85"/>
    <a:srgbClr val="00FF00"/>
    <a:srgbClr val="336600"/>
    <a:srgbClr val="008000"/>
    <a:srgbClr val="6699FF"/>
    <a:srgbClr val="66CCFF"/>
    <a:srgbClr val="FFCC66"/>
    <a:srgbClr val="FFFF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32" autoAdjust="0"/>
    <p:restoredTop sz="96224" autoAdjust="0"/>
  </p:normalViewPr>
  <p:slideViewPr>
    <p:cSldViewPr>
      <p:cViewPr>
        <p:scale>
          <a:sx n="100" d="100"/>
          <a:sy n="100" d="100"/>
        </p:scale>
        <p:origin x="1200" y="342"/>
      </p:cViewPr>
      <p:guideLst>
        <p:guide orient="horz" pos="1824"/>
        <p:guide pos="2880"/>
      </p:guideLst>
    </p:cSldViewPr>
  </p:slideViewPr>
  <p:outlineViewPr>
    <p:cViewPr>
      <p:scale>
        <a:sx n="33" d="100"/>
        <a:sy n="33" d="100"/>
      </p:scale>
      <p:origin x="0" y="-54720"/>
    </p:cViewPr>
  </p:outlineViewPr>
  <p:notesTextViewPr>
    <p:cViewPr>
      <p:scale>
        <a:sx n="100" d="100"/>
        <a:sy n="100" d="100"/>
      </p:scale>
      <p:origin x="0" y="0"/>
    </p:cViewPr>
  </p:notesTextViewPr>
  <p:notesViewPr>
    <p:cSldViewPr>
      <p:cViewPr varScale="1">
        <p:scale>
          <a:sx n="79" d="100"/>
          <a:sy n="79" d="100"/>
        </p:scale>
        <p:origin x="-3132" y="-102"/>
      </p:cViewPr>
      <p:guideLst>
        <p:guide orient="horz" pos="2926"/>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notesMaster" Target="notesMasters/notesMaster1.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handoutMaster" Target="handoutMasters/handout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ags" Target="tags/tag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2098" cy="463888"/>
          </a:xfrm>
          <a:prstGeom prst="rect">
            <a:avLst/>
          </a:prstGeom>
        </p:spPr>
        <p:txBody>
          <a:bodyPr vert="horz" lIns="87279" tIns="43640" rIns="87279" bIns="43640" rtlCol="0"/>
          <a:lstStyle>
            <a:lvl1pPr algn="l">
              <a:defRPr sz="1100"/>
            </a:lvl1pPr>
          </a:lstStyle>
          <a:p>
            <a:endParaRPr lang="en-US" dirty="0"/>
          </a:p>
        </p:txBody>
      </p:sp>
      <p:sp>
        <p:nvSpPr>
          <p:cNvPr id="4" name="Footer Placeholder 3"/>
          <p:cNvSpPr>
            <a:spLocks noGrp="1"/>
          </p:cNvSpPr>
          <p:nvPr>
            <p:ph type="ftr" sz="quarter" idx="2"/>
          </p:nvPr>
        </p:nvSpPr>
        <p:spPr>
          <a:xfrm>
            <a:off x="0" y="8824627"/>
            <a:ext cx="2972098" cy="463888"/>
          </a:xfrm>
          <a:prstGeom prst="rect">
            <a:avLst/>
          </a:prstGeom>
        </p:spPr>
        <p:txBody>
          <a:bodyPr vert="horz" lIns="87279" tIns="43640" rIns="87279" bIns="43640" rtlCol="0" anchor="b"/>
          <a:lstStyle>
            <a:lvl1pPr algn="l">
              <a:defRPr sz="1100"/>
            </a:lvl1pPr>
          </a:lstStyle>
          <a:p>
            <a:endParaRPr lang="en-US" dirty="0"/>
          </a:p>
        </p:txBody>
      </p:sp>
    </p:spTree>
    <p:extLst>
      <p:ext uri="{BB962C8B-B14F-4D97-AF65-F5344CB8AC3E}">
        <p14:creationId xmlns:p14="http://schemas.microsoft.com/office/powerpoint/2010/main" val="1947224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2971800" cy="464503"/>
          </a:xfrm>
          <a:prstGeom prst="rect">
            <a:avLst/>
          </a:prstGeom>
          <a:noFill/>
          <a:ln w="9525">
            <a:noFill/>
            <a:miter lim="800000"/>
            <a:headEnd/>
            <a:tailEnd/>
          </a:ln>
          <a:effectLst/>
        </p:spPr>
        <p:txBody>
          <a:bodyPr vert="horz" wrap="square" lIns="92263" tIns="46132" rIns="92263" bIns="46132" numCol="1" anchor="t" anchorCtr="0" compatLnSpc="1">
            <a:prstTxWarp prst="textNoShape">
              <a:avLst/>
            </a:prstTxWarp>
          </a:bodyPr>
          <a:lstStyle>
            <a:lvl1pPr>
              <a:defRPr sz="1200">
                <a:latin typeface="Arial" charset="0"/>
              </a:defRPr>
            </a:lvl1pPr>
          </a:lstStyle>
          <a:p>
            <a:pPr>
              <a:defRPr/>
            </a:pPr>
            <a:endParaRPr lang="en-US" dirty="0"/>
          </a:p>
        </p:txBody>
      </p:sp>
      <p:sp>
        <p:nvSpPr>
          <p:cNvPr id="78851" name="Rectangle 3"/>
          <p:cNvSpPr>
            <a:spLocks noGrp="1" noChangeArrowheads="1"/>
          </p:cNvSpPr>
          <p:nvPr>
            <p:ph type="dt" idx="1"/>
          </p:nvPr>
        </p:nvSpPr>
        <p:spPr bwMode="auto">
          <a:xfrm>
            <a:off x="3884613" y="0"/>
            <a:ext cx="2971800" cy="464503"/>
          </a:xfrm>
          <a:prstGeom prst="rect">
            <a:avLst/>
          </a:prstGeom>
          <a:noFill/>
          <a:ln w="9525">
            <a:noFill/>
            <a:miter lim="800000"/>
            <a:headEnd/>
            <a:tailEnd/>
          </a:ln>
          <a:effectLst/>
        </p:spPr>
        <p:txBody>
          <a:bodyPr vert="horz" wrap="square" lIns="92263" tIns="46132" rIns="92263" bIns="46132" numCol="1" anchor="t" anchorCtr="0" compatLnSpc="1">
            <a:prstTxWarp prst="textNoShape">
              <a:avLst/>
            </a:prstTxWarp>
          </a:bodyPr>
          <a:lstStyle>
            <a:lvl1pPr algn="r">
              <a:defRPr sz="1200">
                <a:latin typeface="Arial" charset="0"/>
              </a:defRPr>
            </a:lvl1pPr>
          </a:lstStyle>
          <a:p>
            <a:pPr>
              <a:defRPr/>
            </a:pPr>
            <a:endParaRPr lang="en-US" dirty="0"/>
          </a:p>
        </p:txBody>
      </p:sp>
      <p:sp>
        <p:nvSpPr>
          <p:cNvPr id="73732" name="Rectangle 4"/>
          <p:cNvSpPr>
            <a:spLocks noGrp="1" noRot="1" noChangeAspect="1" noChangeArrowheads="1" noTextEdit="1"/>
          </p:cNvSpPr>
          <p:nvPr>
            <p:ph type="sldImg" idx="2"/>
          </p:nvPr>
        </p:nvSpPr>
        <p:spPr bwMode="auto">
          <a:xfrm>
            <a:off x="1108075" y="696913"/>
            <a:ext cx="4643438" cy="3484562"/>
          </a:xfrm>
          <a:prstGeom prst="rect">
            <a:avLst/>
          </a:prstGeom>
          <a:noFill/>
          <a:ln w="9525">
            <a:solidFill>
              <a:srgbClr val="000000"/>
            </a:solidFill>
            <a:miter lim="800000"/>
            <a:headEnd/>
            <a:tailEnd/>
          </a:ln>
        </p:spPr>
      </p:sp>
      <p:sp>
        <p:nvSpPr>
          <p:cNvPr id="78853" name="Rectangle 5"/>
          <p:cNvSpPr>
            <a:spLocks noGrp="1" noChangeArrowheads="1"/>
          </p:cNvSpPr>
          <p:nvPr>
            <p:ph type="body" sz="quarter" idx="3"/>
          </p:nvPr>
        </p:nvSpPr>
        <p:spPr bwMode="auto">
          <a:xfrm>
            <a:off x="685800" y="4412774"/>
            <a:ext cx="5486400" cy="4180523"/>
          </a:xfrm>
          <a:prstGeom prst="rect">
            <a:avLst/>
          </a:prstGeom>
          <a:noFill/>
          <a:ln w="9525">
            <a:noFill/>
            <a:miter lim="800000"/>
            <a:headEnd/>
            <a:tailEnd/>
          </a:ln>
          <a:effectLst/>
        </p:spPr>
        <p:txBody>
          <a:bodyPr vert="horz" wrap="square" lIns="92263" tIns="46132" rIns="92263" bIns="4613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8854" name="Rectangle 6"/>
          <p:cNvSpPr>
            <a:spLocks noGrp="1" noChangeArrowheads="1"/>
          </p:cNvSpPr>
          <p:nvPr>
            <p:ph type="ftr" sz="quarter" idx="4"/>
          </p:nvPr>
        </p:nvSpPr>
        <p:spPr bwMode="auto">
          <a:xfrm>
            <a:off x="0" y="8823935"/>
            <a:ext cx="2971800" cy="464503"/>
          </a:xfrm>
          <a:prstGeom prst="rect">
            <a:avLst/>
          </a:prstGeom>
          <a:noFill/>
          <a:ln w="9525">
            <a:noFill/>
            <a:miter lim="800000"/>
            <a:headEnd/>
            <a:tailEnd/>
          </a:ln>
          <a:effectLst/>
        </p:spPr>
        <p:txBody>
          <a:bodyPr vert="horz" wrap="square" lIns="92263" tIns="46132" rIns="92263" bIns="46132" numCol="1" anchor="b" anchorCtr="0" compatLnSpc="1">
            <a:prstTxWarp prst="textNoShape">
              <a:avLst/>
            </a:prstTxWarp>
          </a:bodyPr>
          <a:lstStyle>
            <a:lvl1pPr>
              <a:defRPr sz="1200">
                <a:latin typeface="Arial" charset="0"/>
              </a:defRPr>
            </a:lvl1pPr>
          </a:lstStyle>
          <a:p>
            <a:pPr>
              <a:defRPr/>
            </a:pPr>
            <a:endParaRPr lang="en-US" dirty="0"/>
          </a:p>
        </p:txBody>
      </p:sp>
      <p:sp>
        <p:nvSpPr>
          <p:cNvPr id="78855" name="Rectangle 7"/>
          <p:cNvSpPr>
            <a:spLocks noGrp="1" noChangeArrowheads="1"/>
          </p:cNvSpPr>
          <p:nvPr>
            <p:ph type="sldNum" sz="quarter" idx="5"/>
          </p:nvPr>
        </p:nvSpPr>
        <p:spPr bwMode="auto">
          <a:xfrm>
            <a:off x="3884613" y="8823935"/>
            <a:ext cx="2971800" cy="464503"/>
          </a:xfrm>
          <a:prstGeom prst="rect">
            <a:avLst/>
          </a:prstGeom>
          <a:noFill/>
          <a:ln w="9525">
            <a:noFill/>
            <a:miter lim="800000"/>
            <a:headEnd/>
            <a:tailEnd/>
          </a:ln>
          <a:effectLst/>
        </p:spPr>
        <p:txBody>
          <a:bodyPr vert="horz" wrap="square" lIns="92263" tIns="46132" rIns="92263" bIns="46132" numCol="1" anchor="b" anchorCtr="0" compatLnSpc="1">
            <a:prstTxWarp prst="textNoShape">
              <a:avLst/>
            </a:prstTxWarp>
          </a:bodyPr>
          <a:lstStyle>
            <a:lvl1pPr algn="r">
              <a:defRPr sz="1200">
                <a:latin typeface="Arial" charset="0"/>
              </a:defRPr>
            </a:lvl1pPr>
          </a:lstStyle>
          <a:p>
            <a:pPr>
              <a:defRPr/>
            </a:pPr>
            <a:fld id="{200F564C-DBBC-4AC0-9390-32DE16C99061}" type="slidenum">
              <a:rPr lang="en-US"/>
              <a:pPr>
                <a:defRPr/>
              </a:pPr>
              <a:t>‹#›</a:t>
            </a:fld>
            <a:endParaRPr lang="en-US" dirty="0"/>
          </a:p>
        </p:txBody>
      </p:sp>
    </p:spTree>
    <p:extLst>
      <p:ext uri="{BB962C8B-B14F-4D97-AF65-F5344CB8AC3E}">
        <p14:creationId xmlns:p14="http://schemas.microsoft.com/office/powerpoint/2010/main" val="5359728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dirty="0"/>
          </a:p>
        </p:txBody>
      </p:sp>
      <p:sp>
        <p:nvSpPr>
          <p:cNvPr id="74756" name="Slide Number Placeholder 3"/>
          <p:cNvSpPr>
            <a:spLocks noGrp="1"/>
          </p:cNvSpPr>
          <p:nvPr>
            <p:ph type="sldNum" sz="quarter" idx="5"/>
          </p:nvPr>
        </p:nvSpPr>
        <p:spPr>
          <a:noFill/>
        </p:spPr>
        <p:txBody>
          <a:bodyPr/>
          <a:lstStyle/>
          <a:p>
            <a:fld id="{545A4002-B10C-4FEB-9E79-B6162BB1E649}" type="slidenum">
              <a:rPr lang="en-US" smtClean="0"/>
              <a:pPr/>
              <a:t>1</a:t>
            </a:fld>
            <a:endParaRPr lang="en-US" dirty="0"/>
          </a:p>
        </p:txBody>
      </p:sp>
    </p:spTree>
    <p:extLst>
      <p:ext uri="{BB962C8B-B14F-4D97-AF65-F5344CB8AC3E}">
        <p14:creationId xmlns:p14="http://schemas.microsoft.com/office/powerpoint/2010/main" val="1236680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dirty="0"/>
          </a:p>
        </p:txBody>
      </p:sp>
      <p:sp>
        <p:nvSpPr>
          <p:cNvPr id="75780" name="Slide Number Placeholder 3"/>
          <p:cNvSpPr>
            <a:spLocks noGrp="1"/>
          </p:cNvSpPr>
          <p:nvPr>
            <p:ph type="sldNum" sz="quarter" idx="5"/>
          </p:nvPr>
        </p:nvSpPr>
        <p:spPr>
          <a:noFill/>
        </p:spPr>
        <p:txBody>
          <a:bodyPr/>
          <a:lstStyle/>
          <a:p>
            <a:fld id="{4D313DDB-614E-48C1-891F-25129ECB06CB}" type="slidenum">
              <a:rPr lang="en-US" smtClean="0"/>
              <a:pPr/>
              <a:t>2</a:t>
            </a:fld>
            <a:endParaRPr lang="en-US" dirty="0"/>
          </a:p>
        </p:txBody>
      </p:sp>
    </p:spTree>
    <p:extLst>
      <p:ext uri="{BB962C8B-B14F-4D97-AF65-F5344CB8AC3E}">
        <p14:creationId xmlns:p14="http://schemas.microsoft.com/office/powerpoint/2010/main" val="2334588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3</a:t>
            </a:fld>
            <a:endParaRPr lang="en-US" dirty="0"/>
          </a:p>
        </p:txBody>
      </p:sp>
    </p:spTree>
    <p:extLst>
      <p:ext uri="{BB962C8B-B14F-4D97-AF65-F5344CB8AC3E}">
        <p14:creationId xmlns:p14="http://schemas.microsoft.com/office/powerpoint/2010/main" val="1532657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4</a:t>
            </a:fld>
            <a:endParaRPr lang="en-US" dirty="0"/>
          </a:p>
        </p:txBody>
      </p:sp>
    </p:spTree>
    <p:extLst>
      <p:ext uri="{BB962C8B-B14F-4D97-AF65-F5344CB8AC3E}">
        <p14:creationId xmlns:p14="http://schemas.microsoft.com/office/powerpoint/2010/main" val="636759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dirty="0"/>
          </a:p>
        </p:txBody>
      </p:sp>
      <p:sp>
        <p:nvSpPr>
          <p:cNvPr id="76804" name="Slide Number Placeholder 3"/>
          <p:cNvSpPr>
            <a:spLocks noGrp="1"/>
          </p:cNvSpPr>
          <p:nvPr>
            <p:ph type="sldNum" sz="quarter" idx="5"/>
          </p:nvPr>
        </p:nvSpPr>
        <p:spPr>
          <a:noFill/>
        </p:spPr>
        <p:txBody>
          <a:bodyPr/>
          <a:lstStyle/>
          <a:p>
            <a:fld id="{356115F6-7C0C-4AA3-9545-065F28B4F4DB}" type="slidenum">
              <a:rPr lang="en-US" smtClean="0"/>
              <a:pPr/>
              <a:t>5</a:t>
            </a:fld>
            <a:endParaRPr lang="en-US" dirty="0"/>
          </a:p>
        </p:txBody>
      </p:sp>
    </p:spTree>
    <p:extLst>
      <p:ext uri="{BB962C8B-B14F-4D97-AF65-F5344CB8AC3E}">
        <p14:creationId xmlns:p14="http://schemas.microsoft.com/office/powerpoint/2010/main" val="2363676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dirty="0"/>
          </a:p>
        </p:txBody>
      </p:sp>
      <p:sp>
        <p:nvSpPr>
          <p:cNvPr id="77828" name="Slide Number Placeholder 3"/>
          <p:cNvSpPr>
            <a:spLocks noGrp="1"/>
          </p:cNvSpPr>
          <p:nvPr>
            <p:ph type="sldNum" sz="quarter" idx="5"/>
          </p:nvPr>
        </p:nvSpPr>
        <p:spPr>
          <a:noFill/>
        </p:spPr>
        <p:txBody>
          <a:bodyPr/>
          <a:lstStyle/>
          <a:p>
            <a:fld id="{215EE66D-FD18-4F85-8E1D-CFBCC876D03F}" type="slidenum">
              <a:rPr lang="en-US" smtClean="0"/>
              <a:pPr/>
              <a:t>6</a:t>
            </a:fld>
            <a:endParaRPr lang="en-US" dirty="0"/>
          </a:p>
        </p:txBody>
      </p:sp>
    </p:spTree>
    <p:extLst>
      <p:ext uri="{BB962C8B-B14F-4D97-AF65-F5344CB8AC3E}">
        <p14:creationId xmlns:p14="http://schemas.microsoft.com/office/powerpoint/2010/main" val="3309796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endParaRPr lang="en-US" dirty="0"/>
          </a:p>
        </p:txBody>
      </p:sp>
      <p:sp>
        <p:nvSpPr>
          <p:cNvPr id="78852" name="Slide Number Placeholder 3"/>
          <p:cNvSpPr>
            <a:spLocks noGrp="1"/>
          </p:cNvSpPr>
          <p:nvPr>
            <p:ph type="sldNum" sz="quarter" idx="5"/>
          </p:nvPr>
        </p:nvSpPr>
        <p:spPr>
          <a:noFill/>
        </p:spPr>
        <p:txBody>
          <a:bodyPr/>
          <a:lstStyle/>
          <a:p>
            <a:fld id="{33A5E760-58D0-4CCF-9091-7891F287DDF1}" type="slidenum">
              <a:rPr lang="en-US" smtClean="0"/>
              <a:pPr/>
              <a:t>7</a:t>
            </a:fld>
            <a:endParaRPr lang="en-US" dirty="0"/>
          </a:p>
        </p:txBody>
      </p:sp>
    </p:spTree>
    <p:extLst>
      <p:ext uri="{BB962C8B-B14F-4D97-AF65-F5344CB8AC3E}">
        <p14:creationId xmlns:p14="http://schemas.microsoft.com/office/powerpoint/2010/main" val="781236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8</a:t>
            </a:fld>
            <a:endParaRPr lang="en-US" dirty="0"/>
          </a:p>
        </p:txBody>
      </p:sp>
    </p:spTree>
    <p:extLst>
      <p:ext uri="{BB962C8B-B14F-4D97-AF65-F5344CB8AC3E}">
        <p14:creationId xmlns:p14="http://schemas.microsoft.com/office/powerpoint/2010/main" val="1518631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9</a:t>
            </a:fld>
            <a:endParaRPr lang="en-US" dirty="0"/>
          </a:p>
        </p:txBody>
      </p:sp>
    </p:spTree>
    <p:extLst>
      <p:ext uri="{BB962C8B-B14F-4D97-AF65-F5344CB8AC3E}">
        <p14:creationId xmlns:p14="http://schemas.microsoft.com/office/powerpoint/2010/main" val="1003452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10</a:t>
            </a:fld>
            <a:endParaRPr lang="en-US" dirty="0"/>
          </a:p>
        </p:txBody>
      </p:sp>
    </p:spTree>
    <p:extLst>
      <p:ext uri="{BB962C8B-B14F-4D97-AF65-F5344CB8AC3E}">
        <p14:creationId xmlns:p14="http://schemas.microsoft.com/office/powerpoint/2010/main" val="1331651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p:spPr>
        <p:txBody>
          <a:bodyPr/>
          <a:lstStyle/>
          <a:p>
            <a:pPr eaLnBrk="1" hangingPunct="1"/>
            <a:endParaRPr lang="en-US" dirty="0"/>
          </a:p>
        </p:txBody>
      </p:sp>
      <p:sp>
        <p:nvSpPr>
          <p:cNvPr id="118788" name="Slide Number Placeholder 3"/>
          <p:cNvSpPr>
            <a:spLocks noGrp="1"/>
          </p:cNvSpPr>
          <p:nvPr>
            <p:ph type="sldNum" sz="quarter" idx="5"/>
          </p:nvPr>
        </p:nvSpPr>
        <p:spPr>
          <a:noFill/>
        </p:spPr>
        <p:txBody>
          <a:bodyPr/>
          <a:lstStyle/>
          <a:p>
            <a:fld id="{75226EA8-BC1B-46CC-A854-643A8CBDA4AC}" type="slidenum">
              <a:rPr lang="en-US" smtClean="0"/>
              <a:pPr/>
              <a:t>11</a:t>
            </a:fld>
            <a:endParaRPr lang="en-US" dirty="0"/>
          </a:p>
        </p:txBody>
      </p:sp>
    </p:spTree>
    <p:extLst>
      <p:ext uri="{BB962C8B-B14F-4D97-AF65-F5344CB8AC3E}">
        <p14:creationId xmlns:p14="http://schemas.microsoft.com/office/powerpoint/2010/main" val="2459006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p:spPr>
        <p:txBody>
          <a:bodyPr/>
          <a:lstStyle/>
          <a:p>
            <a:pPr eaLnBrk="1" hangingPunct="1"/>
            <a:endParaRPr lang="en-US" dirty="0"/>
          </a:p>
        </p:txBody>
      </p:sp>
      <p:sp>
        <p:nvSpPr>
          <p:cNvPr id="125956" name="Slide Number Placeholder 3"/>
          <p:cNvSpPr>
            <a:spLocks noGrp="1"/>
          </p:cNvSpPr>
          <p:nvPr>
            <p:ph type="sldNum" sz="quarter" idx="5"/>
          </p:nvPr>
        </p:nvSpPr>
        <p:spPr>
          <a:noFill/>
        </p:spPr>
        <p:txBody>
          <a:bodyPr/>
          <a:lstStyle/>
          <a:p>
            <a:fld id="{80B2D6BB-9E56-4A19-981F-852A076BF8B0}" type="slidenum">
              <a:rPr lang="en-US" smtClean="0"/>
              <a:pPr/>
              <a:t>12</a:t>
            </a:fld>
            <a:endParaRPr lang="en-US" dirty="0"/>
          </a:p>
        </p:txBody>
      </p:sp>
    </p:spTree>
    <p:extLst>
      <p:ext uri="{BB962C8B-B14F-4D97-AF65-F5344CB8AC3E}">
        <p14:creationId xmlns:p14="http://schemas.microsoft.com/office/powerpoint/2010/main" val="3507675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pPr eaLnBrk="1" hangingPunct="1"/>
            <a:endParaRPr lang="en-US" dirty="0"/>
          </a:p>
        </p:txBody>
      </p:sp>
      <p:sp>
        <p:nvSpPr>
          <p:cNvPr id="119812" name="Slide Number Placeholder 3"/>
          <p:cNvSpPr>
            <a:spLocks noGrp="1"/>
          </p:cNvSpPr>
          <p:nvPr>
            <p:ph type="sldNum" sz="quarter" idx="5"/>
          </p:nvPr>
        </p:nvSpPr>
        <p:spPr>
          <a:noFill/>
        </p:spPr>
        <p:txBody>
          <a:bodyPr/>
          <a:lstStyle/>
          <a:p>
            <a:fld id="{01971E4A-DE81-4C67-ADEF-E19713969115}" type="slidenum">
              <a:rPr lang="en-US" smtClean="0"/>
              <a:pPr/>
              <a:t>13</a:t>
            </a:fld>
            <a:endParaRPr lang="en-US" dirty="0"/>
          </a:p>
        </p:txBody>
      </p:sp>
    </p:spTree>
    <p:extLst>
      <p:ext uri="{BB962C8B-B14F-4D97-AF65-F5344CB8AC3E}">
        <p14:creationId xmlns:p14="http://schemas.microsoft.com/office/powerpoint/2010/main" val="1981416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pPr eaLnBrk="1" hangingPunct="1"/>
            <a:endParaRPr lang="en-US" dirty="0"/>
          </a:p>
        </p:txBody>
      </p:sp>
      <p:sp>
        <p:nvSpPr>
          <p:cNvPr id="119812" name="Slide Number Placeholder 3"/>
          <p:cNvSpPr>
            <a:spLocks noGrp="1"/>
          </p:cNvSpPr>
          <p:nvPr>
            <p:ph type="sldNum" sz="quarter" idx="5"/>
          </p:nvPr>
        </p:nvSpPr>
        <p:spPr>
          <a:noFill/>
        </p:spPr>
        <p:txBody>
          <a:bodyPr/>
          <a:lstStyle/>
          <a:p>
            <a:fld id="{01971E4A-DE81-4C67-ADEF-E19713969115}" type="slidenum">
              <a:rPr lang="en-US" smtClean="0"/>
              <a:pPr/>
              <a:t>14</a:t>
            </a:fld>
            <a:endParaRPr lang="en-US" dirty="0"/>
          </a:p>
        </p:txBody>
      </p:sp>
    </p:spTree>
    <p:extLst>
      <p:ext uri="{BB962C8B-B14F-4D97-AF65-F5344CB8AC3E}">
        <p14:creationId xmlns:p14="http://schemas.microsoft.com/office/powerpoint/2010/main" val="1770983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p:spPr>
        <p:txBody>
          <a:bodyPr/>
          <a:lstStyle/>
          <a:p>
            <a:pPr eaLnBrk="1" hangingPunct="1"/>
            <a:endParaRPr lang="en-US" dirty="0"/>
          </a:p>
        </p:txBody>
      </p:sp>
      <p:sp>
        <p:nvSpPr>
          <p:cNvPr id="124932" name="Slide Number Placeholder 3"/>
          <p:cNvSpPr>
            <a:spLocks noGrp="1"/>
          </p:cNvSpPr>
          <p:nvPr>
            <p:ph type="sldNum" sz="quarter" idx="5"/>
          </p:nvPr>
        </p:nvSpPr>
        <p:spPr>
          <a:noFill/>
        </p:spPr>
        <p:txBody>
          <a:bodyPr/>
          <a:lstStyle/>
          <a:p>
            <a:fld id="{04F1D242-1E97-4438-B505-0082F192E82D}" type="slidenum">
              <a:rPr lang="en-US" smtClean="0"/>
              <a:pPr/>
              <a:t>15</a:t>
            </a:fld>
            <a:endParaRPr lang="en-US" dirty="0"/>
          </a:p>
        </p:txBody>
      </p:sp>
    </p:spTree>
    <p:extLst>
      <p:ext uri="{BB962C8B-B14F-4D97-AF65-F5344CB8AC3E}">
        <p14:creationId xmlns:p14="http://schemas.microsoft.com/office/powerpoint/2010/main" val="312263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p:spPr>
        <p:txBody>
          <a:bodyPr/>
          <a:lstStyle/>
          <a:p>
            <a:pPr eaLnBrk="1" hangingPunct="1"/>
            <a:endParaRPr lang="en-US" dirty="0"/>
          </a:p>
        </p:txBody>
      </p:sp>
      <p:sp>
        <p:nvSpPr>
          <p:cNvPr id="124932" name="Slide Number Placeholder 3"/>
          <p:cNvSpPr>
            <a:spLocks noGrp="1"/>
          </p:cNvSpPr>
          <p:nvPr>
            <p:ph type="sldNum" sz="quarter" idx="5"/>
          </p:nvPr>
        </p:nvSpPr>
        <p:spPr>
          <a:noFill/>
        </p:spPr>
        <p:txBody>
          <a:bodyPr/>
          <a:lstStyle/>
          <a:p>
            <a:fld id="{04F1D242-1E97-4438-B505-0082F192E82D}" type="slidenum">
              <a:rPr lang="en-US" smtClean="0"/>
              <a:pPr/>
              <a:t>16</a:t>
            </a:fld>
            <a:endParaRPr lang="en-US" dirty="0"/>
          </a:p>
        </p:txBody>
      </p:sp>
    </p:spTree>
    <p:extLst>
      <p:ext uri="{BB962C8B-B14F-4D97-AF65-F5344CB8AC3E}">
        <p14:creationId xmlns:p14="http://schemas.microsoft.com/office/powerpoint/2010/main" val="1007048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p:spPr>
        <p:txBody>
          <a:bodyPr/>
          <a:lstStyle/>
          <a:p>
            <a:pPr eaLnBrk="1" hangingPunct="1"/>
            <a:endParaRPr lang="en-US" dirty="0"/>
          </a:p>
        </p:txBody>
      </p:sp>
      <p:sp>
        <p:nvSpPr>
          <p:cNvPr id="124932" name="Slide Number Placeholder 3"/>
          <p:cNvSpPr>
            <a:spLocks noGrp="1"/>
          </p:cNvSpPr>
          <p:nvPr>
            <p:ph type="sldNum" sz="quarter" idx="5"/>
          </p:nvPr>
        </p:nvSpPr>
        <p:spPr>
          <a:noFill/>
        </p:spPr>
        <p:txBody>
          <a:bodyPr/>
          <a:lstStyle/>
          <a:p>
            <a:fld id="{04F1D242-1E97-4438-B505-0082F192E82D}" type="slidenum">
              <a:rPr lang="en-US" smtClean="0"/>
              <a:pPr/>
              <a:t>17</a:t>
            </a:fld>
            <a:endParaRPr lang="en-US" dirty="0"/>
          </a:p>
        </p:txBody>
      </p:sp>
    </p:spTree>
    <p:extLst>
      <p:ext uri="{BB962C8B-B14F-4D97-AF65-F5344CB8AC3E}">
        <p14:creationId xmlns:p14="http://schemas.microsoft.com/office/powerpoint/2010/main" val="2554144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pPr eaLnBrk="1" hangingPunct="1"/>
            <a:endParaRPr lang="en-US" dirty="0"/>
          </a:p>
        </p:txBody>
      </p:sp>
      <p:sp>
        <p:nvSpPr>
          <p:cNvPr id="102404" name="Slide Number Placeholder 3"/>
          <p:cNvSpPr>
            <a:spLocks noGrp="1"/>
          </p:cNvSpPr>
          <p:nvPr>
            <p:ph type="sldNum" sz="quarter" idx="5"/>
          </p:nvPr>
        </p:nvSpPr>
        <p:spPr>
          <a:noFill/>
        </p:spPr>
        <p:txBody>
          <a:bodyPr/>
          <a:lstStyle/>
          <a:p>
            <a:fld id="{5F9638B6-627C-4AFB-A61D-92BEEF66C69F}" type="slidenum">
              <a:rPr lang="en-US" smtClean="0"/>
              <a:pPr/>
              <a:t>18</a:t>
            </a:fld>
            <a:endParaRPr lang="en-US" dirty="0"/>
          </a:p>
        </p:txBody>
      </p:sp>
    </p:spTree>
    <p:extLst>
      <p:ext uri="{BB962C8B-B14F-4D97-AF65-F5344CB8AC3E}">
        <p14:creationId xmlns:p14="http://schemas.microsoft.com/office/powerpoint/2010/main" val="3160997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00F564C-DBBC-4AC0-9390-32DE16C99061}" type="slidenum">
              <a:rPr lang="en-US" smtClean="0"/>
              <a:pPr>
                <a:defRPr/>
              </a:pPr>
              <a:t>19</a:t>
            </a:fld>
            <a:endParaRPr lang="en-US" dirty="0"/>
          </a:p>
        </p:txBody>
      </p:sp>
    </p:spTree>
    <p:extLst>
      <p:ext uri="{BB962C8B-B14F-4D97-AF65-F5344CB8AC3E}">
        <p14:creationId xmlns:p14="http://schemas.microsoft.com/office/powerpoint/2010/main" val="20675212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pPr eaLnBrk="1" hangingPunct="1"/>
            <a:endParaRPr lang="en-US" dirty="0"/>
          </a:p>
        </p:txBody>
      </p:sp>
      <p:sp>
        <p:nvSpPr>
          <p:cNvPr id="105476" name="Slide Number Placeholder 3"/>
          <p:cNvSpPr>
            <a:spLocks noGrp="1"/>
          </p:cNvSpPr>
          <p:nvPr>
            <p:ph type="sldNum" sz="quarter" idx="5"/>
          </p:nvPr>
        </p:nvSpPr>
        <p:spPr>
          <a:noFill/>
        </p:spPr>
        <p:txBody>
          <a:bodyPr/>
          <a:lstStyle/>
          <a:p>
            <a:fld id="{29EF3E65-C18A-4FBC-A142-E08E5BF6D065}" type="slidenum">
              <a:rPr lang="en-US" smtClean="0"/>
              <a:pPr/>
              <a:t>20</a:t>
            </a:fld>
            <a:endParaRPr lang="en-US" dirty="0"/>
          </a:p>
        </p:txBody>
      </p:sp>
    </p:spTree>
    <p:extLst>
      <p:ext uri="{BB962C8B-B14F-4D97-AF65-F5344CB8AC3E}">
        <p14:creationId xmlns:p14="http://schemas.microsoft.com/office/powerpoint/2010/main" val="40830474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pPr eaLnBrk="1" hangingPunct="1"/>
            <a:endParaRPr lang="en-US" dirty="0"/>
          </a:p>
        </p:txBody>
      </p:sp>
      <p:sp>
        <p:nvSpPr>
          <p:cNvPr id="121860" name="Slide Number Placeholder 3"/>
          <p:cNvSpPr>
            <a:spLocks noGrp="1"/>
          </p:cNvSpPr>
          <p:nvPr>
            <p:ph type="sldNum" sz="quarter" idx="5"/>
          </p:nvPr>
        </p:nvSpPr>
        <p:spPr>
          <a:noFill/>
        </p:spPr>
        <p:txBody>
          <a:bodyPr/>
          <a:lstStyle/>
          <a:p>
            <a:fld id="{12923255-3A0E-4124-8A72-9A9E7EE52F2C}" type="slidenum">
              <a:rPr lang="en-US" smtClean="0"/>
              <a:pPr/>
              <a:t>21</a:t>
            </a:fld>
            <a:endParaRPr lang="en-US" dirty="0"/>
          </a:p>
        </p:txBody>
      </p:sp>
    </p:spTree>
    <p:extLst>
      <p:ext uri="{BB962C8B-B14F-4D97-AF65-F5344CB8AC3E}">
        <p14:creationId xmlns:p14="http://schemas.microsoft.com/office/powerpoint/2010/main" val="12430194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p:spPr>
        <p:txBody>
          <a:bodyPr/>
          <a:lstStyle/>
          <a:p>
            <a:pPr eaLnBrk="1" hangingPunct="1"/>
            <a:endParaRPr lang="en-US" dirty="0"/>
          </a:p>
        </p:txBody>
      </p:sp>
      <p:sp>
        <p:nvSpPr>
          <p:cNvPr id="122884" name="Slide Number Placeholder 3"/>
          <p:cNvSpPr>
            <a:spLocks noGrp="1"/>
          </p:cNvSpPr>
          <p:nvPr>
            <p:ph type="sldNum" sz="quarter" idx="5"/>
          </p:nvPr>
        </p:nvSpPr>
        <p:spPr>
          <a:noFill/>
        </p:spPr>
        <p:txBody>
          <a:bodyPr/>
          <a:lstStyle/>
          <a:p>
            <a:fld id="{FF8763A4-9DA0-4723-9FFA-35D69793C569}" type="slidenum">
              <a:rPr lang="en-US" smtClean="0"/>
              <a:pPr/>
              <a:t>22</a:t>
            </a:fld>
            <a:endParaRPr lang="en-US" dirty="0"/>
          </a:p>
        </p:txBody>
      </p:sp>
    </p:spTree>
    <p:extLst>
      <p:ext uri="{BB962C8B-B14F-4D97-AF65-F5344CB8AC3E}">
        <p14:creationId xmlns:p14="http://schemas.microsoft.com/office/powerpoint/2010/main" val="1163090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00F564C-DBBC-4AC0-9390-32DE16C99061}" type="slidenum">
              <a:rPr lang="en-US" smtClean="0"/>
              <a:pPr>
                <a:defRPr/>
              </a:pPr>
              <a:t>23</a:t>
            </a:fld>
            <a:endParaRPr lang="en-US" dirty="0"/>
          </a:p>
        </p:txBody>
      </p:sp>
    </p:spTree>
    <p:extLst>
      <p:ext uri="{BB962C8B-B14F-4D97-AF65-F5344CB8AC3E}">
        <p14:creationId xmlns:p14="http://schemas.microsoft.com/office/powerpoint/2010/main" val="2468330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24</a:t>
            </a:fld>
            <a:endParaRPr lang="en-US" dirty="0"/>
          </a:p>
        </p:txBody>
      </p:sp>
    </p:spTree>
    <p:extLst>
      <p:ext uri="{BB962C8B-B14F-4D97-AF65-F5344CB8AC3E}">
        <p14:creationId xmlns:p14="http://schemas.microsoft.com/office/powerpoint/2010/main" val="576987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25</a:t>
            </a:fld>
            <a:endParaRPr lang="en-US" dirty="0"/>
          </a:p>
        </p:txBody>
      </p:sp>
    </p:spTree>
    <p:extLst>
      <p:ext uri="{BB962C8B-B14F-4D97-AF65-F5344CB8AC3E}">
        <p14:creationId xmlns:p14="http://schemas.microsoft.com/office/powerpoint/2010/main" val="1531129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26</a:t>
            </a:fld>
            <a:endParaRPr lang="en-US" dirty="0"/>
          </a:p>
        </p:txBody>
      </p:sp>
    </p:spTree>
    <p:extLst>
      <p:ext uri="{BB962C8B-B14F-4D97-AF65-F5344CB8AC3E}">
        <p14:creationId xmlns:p14="http://schemas.microsoft.com/office/powerpoint/2010/main" val="27006566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p:spPr>
        <p:txBody>
          <a:bodyPr/>
          <a:lstStyle/>
          <a:p>
            <a:pPr eaLnBrk="1" hangingPunct="1"/>
            <a:endParaRPr lang="en-US" dirty="0"/>
          </a:p>
        </p:txBody>
      </p:sp>
      <p:sp>
        <p:nvSpPr>
          <p:cNvPr id="123908" name="Slide Number Placeholder 3"/>
          <p:cNvSpPr>
            <a:spLocks noGrp="1"/>
          </p:cNvSpPr>
          <p:nvPr>
            <p:ph type="sldNum" sz="quarter" idx="5"/>
          </p:nvPr>
        </p:nvSpPr>
        <p:spPr>
          <a:noFill/>
        </p:spPr>
        <p:txBody>
          <a:bodyPr/>
          <a:lstStyle/>
          <a:p>
            <a:fld id="{B3EC46D2-8215-426F-97DC-A989293959E0}" type="slidenum">
              <a:rPr lang="en-US" smtClean="0"/>
              <a:pPr/>
              <a:t>27</a:t>
            </a:fld>
            <a:endParaRPr lang="en-US" dirty="0"/>
          </a:p>
        </p:txBody>
      </p:sp>
    </p:spTree>
    <p:extLst>
      <p:ext uri="{BB962C8B-B14F-4D97-AF65-F5344CB8AC3E}">
        <p14:creationId xmlns:p14="http://schemas.microsoft.com/office/powerpoint/2010/main" val="29673411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dirty="0"/>
          </a:p>
        </p:txBody>
      </p:sp>
      <p:sp>
        <p:nvSpPr>
          <p:cNvPr id="79876" name="Slide Number Placeholder 3"/>
          <p:cNvSpPr>
            <a:spLocks noGrp="1"/>
          </p:cNvSpPr>
          <p:nvPr>
            <p:ph type="sldNum" sz="quarter" idx="5"/>
          </p:nvPr>
        </p:nvSpPr>
        <p:spPr>
          <a:noFill/>
        </p:spPr>
        <p:txBody>
          <a:bodyPr/>
          <a:lstStyle/>
          <a:p>
            <a:fld id="{EFFBD18C-8602-49E6-B148-29ED0BA17C22}" type="slidenum">
              <a:rPr lang="en-US" smtClean="0"/>
              <a:pPr/>
              <a:t>28</a:t>
            </a:fld>
            <a:endParaRPr lang="en-US" dirty="0"/>
          </a:p>
        </p:txBody>
      </p:sp>
    </p:spTree>
    <p:extLst>
      <p:ext uri="{BB962C8B-B14F-4D97-AF65-F5344CB8AC3E}">
        <p14:creationId xmlns:p14="http://schemas.microsoft.com/office/powerpoint/2010/main" val="25582695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00F564C-DBBC-4AC0-9390-32DE16C99061}" type="slidenum">
              <a:rPr lang="en-US" smtClean="0"/>
              <a:pPr>
                <a:defRPr/>
              </a:pPr>
              <a:t>29</a:t>
            </a:fld>
            <a:endParaRPr lang="en-US" dirty="0"/>
          </a:p>
        </p:txBody>
      </p:sp>
    </p:spTree>
    <p:extLst>
      <p:ext uri="{BB962C8B-B14F-4D97-AF65-F5344CB8AC3E}">
        <p14:creationId xmlns:p14="http://schemas.microsoft.com/office/powerpoint/2010/main" val="8129034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endParaRPr lang="en-US" dirty="0"/>
          </a:p>
        </p:txBody>
      </p:sp>
      <p:sp>
        <p:nvSpPr>
          <p:cNvPr id="81924" name="Slide Number Placeholder 3"/>
          <p:cNvSpPr>
            <a:spLocks noGrp="1"/>
          </p:cNvSpPr>
          <p:nvPr>
            <p:ph type="sldNum" sz="quarter" idx="5"/>
          </p:nvPr>
        </p:nvSpPr>
        <p:spPr>
          <a:noFill/>
        </p:spPr>
        <p:txBody>
          <a:bodyPr/>
          <a:lstStyle/>
          <a:p>
            <a:fld id="{4C75F2BF-D383-4D29-A2BB-959705B2D668}" type="slidenum">
              <a:rPr lang="en-US" smtClean="0"/>
              <a:pPr/>
              <a:t>30</a:t>
            </a:fld>
            <a:endParaRPr lang="en-US" dirty="0"/>
          </a:p>
        </p:txBody>
      </p:sp>
    </p:spTree>
    <p:extLst>
      <p:ext uri="{BB962C8B-B14F-4D97-AF65-F5344CB8AC3E}">
        <p14:creationId xmlns:p14="http://schemas.microsoft.com/office/powerpoint/2010/main" val="1072284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dirty="0"/>
          </a:p>
        </p:txBody>
      </p:sp>
      <p:sp>
        <p:nvSpPr>
          <p:cNvPr id="82948" name="Slide Number Placeholder 3"/>
          <p:cNvSpPr>
            <a:spLocks noGrp="1"/>
          </p:cNvSpPr>
          <p:nvPr>
            <p:ph type="sldNum" sz="quarter" idx="5"/>
          </p:nvPr>
        </p:nvSpPr>
        <p:spPr>
          <a:noFill/>
        </p:spPr>
        <p:txBody>
          <a:bodyPr/>
          <a:lstStyle/>
          <a:p>
            <a:fld id="{1DEA62B5-38A8-4F27-928C-AE17E0E8DA0A}" type="slidenum">
              <a:rPr lang="en-US" smtClean="0"/>
              <a:pPr/>
              <a:t>31</a:t>
            </a:fld>
            <a:endParaRPr lang="en-US" dirty="0"/>
          </a:p>
        </p:txBody>
      </p:sp>
    </p:spTree>
    <p:extLst>
      <p:ext uri="{BB962C8B-B14F-4D97-AF65-F5344CB8AC3E}">
        <p14:creationId xmlns:p14="http://schemas.microsoft.com/office/powerpoint/2010/main" val="1296775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C78D0406-D31E-4F2E-BEEA-A65E464B93B0}" type="slidenum">
              <a:rPr lang="en-US" smtClean="0"/>
              <a:pPr/>
              <a:t>32</a:t>
            </a:fld>
            <a:endParaRPr lang="en-US" dirty="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i="1" dirty="0"/>
          </a:p>
        </p:txBody>
      </p:sp>
    </p:spTree>
    <p:extLst>
      <p:ext uri="{BB962C8B-B14F-4D97-AF65-F5344CB8AC3E}">
        <p14:creationId xmlns:p14="http://schemas.microsoft.com/office/powerpoint/2010/main" val="40762858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33</a:t>
            </a:fld>
            <a:endParaRPr lang="en-US" dirty="0"/>
          </a:p>
        </p:txBody>
      </p:sp>
    </p:spTree>
    <p:extLst>
      <p:ext uri="{BB962C8B-B14F-4D97-AF65-F5344CB8AC3E}">
        <p14:creationId xmlns:p14="http://schemas.microsoft.com/office/powerpoint/2010/main" val="34488534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endParaRPr lang="en-US" dirty="0"/>
          </a:p>
        </p:txBody>
      </p:sp>
      <p:sp>
        <p:nvSpPr>
          <p:cNvPr id="84996" name="Slide Number Placeholder 3"/>
          <p:cNvSpPr>
            <a:spLocks noGrp="1"/>
          </p:cNvSpPr>
          <p:nvPr>
            <p:ph type="sldNum" sz="quarter" idx="5"/>
          </p:nvPr>
        </p:nvSpPr>
        <p:spPr>
          <a:noFill/>
        </p:spPr>
        <p:txBody>
          <a:bodyPr/>
          <a:lstStyle/>
          <a:p>
            <a:fld id="{22418388-D12D-4DAD-904A-33241DB7A5F5}" type="slidenum">
              <a:rPr lang="en-US" smtClean="0"/>
              <a:pPr/>
              <a:t>34</a:t>
            </a:fld>
            <a:endParaRPr lang="en-US" dirty="0"/>
          </a:p>
        </p:txBody>
      </p:sp>
    </p:spTree>
    <p:extLst>
      <p:ext uri="{BB962C8B-B14F-4D97-AF65-F5344CB8AC3E}">
        <p14:creationId xmlns:p14="http://schemas.microsoft.com/office/powerpoint/2010/main" val="8608920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dirty="0"/>
          </a:p>
        </p:txBody>
      </p:sp>
      <p:sp>
        <p:nvSpPr>
          <p:cNvPr id="86020" name="Slide Number Placeholder 3"/>
          <p:cNvSpPr>
            <a:spLocks noGrp="1"/>
          </p:cNvSpPr>
          <p:nvPr>
            <p:ph type="sldNum" sz="quarter" idx="5"/>
          </p:nvPr>
        </p:nvSpPr>
        <p:spPr>
          <a:noFill/>
        </p:spPr>
        <p:txBody>
          <a:bodyPr/>
          <a:lstStyle/>
          <a:p>
            <a:fld id="{3CE3389B-4AC2-4863-9AF0-B2C0DBDE656C}" type="slidenum">
              <a:rPr lang="en-US" smtClean="0"/>
              <a:pPr/>
              <a:t>35</a:t>
            </a:fld>
            <a:endParaRPr lang="en-US" dirty="0"/>
          </a:p>
        </p:txBody>
      </p:sp>
    </p:spTree>
    <p:extLst>
      <p:ext uri="{BB962C8B-B14F-4D97-AF65-F5344CB8AC3E}">
        <p14:creationId xmlns:p14="http://schemas.microsoft.com/office/powerpoint/2010/main" val="21666634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dirty="0"/>
          </a:p>
        </p:txBody>
      </p:sp>
      <p:sp>
        <p:nvSpPr>
          <p:cNvPr id="87044" name="Slide Number Placeholder 3"/>
          <p:cNvSpPr>
            <a:spLocks noGrp="1"/>
          </p:cNvSpPr>
          <p:nvPr>
            <p:ph type="sldNum" sz="quarter" idx="5"/>
          </p:nvPr>
        </p:nvSpPr>
        <p:spPr>
          <a:noFill/>
        </p:spPr>
        <p:txBody>
          <a:bodyPr/>
          <a:lstStyle/>
          <a:p>
            <a:fld id="{5F938E2A-4979-41B7-8A43-52EC0E72E1FC}" type="slidenum">
              <a:rPr lang="en-US" smtClean="0"/>
              <a:pPr/>
              <a:t>36</a:t>
            </a:fld>
            <a:endParaRPr lang="en-US" dirty="0"/>
          </a:p>
        </p:txBody>
      </p:sp>
    </p:spTree>
    <p:extLst>
      <p:ext uri="{BB962C8B-B14F-4D97-AF65-F5344CB8AC3E}">
        <p14:creationId xmlns:p14="http://schemas.microsoft.com/office/powerpoint/2010/main" val="41896002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endParaRPr lang="en-US" dirty="0"/>
          </a:p>
        </p:txBody>
      </p:sp>
      <p:sp>
        <p:nvSpPr>
          <p:cNvPr id="88068" name="Slide Number Placeholder 3"/>
          <p:cNvSpPr>
            <a:spLocks noGrp="1"/>
          </p:cNvSpPr>
          <p:nvPr>
            <p:ph type="sldNum" sz="quarter" idx="5"/>
          </p:nvPr>
        </p:nvSpPr>
        <p:spPr>
          <a:noFill/>
        </p:spPr>
        <p:txBody>
          <a:bodyPr/>
          <a:lstStyle/>
          <a:p>
            <a:fld id="{783E0A61-91DE-4D43-A8B8-66E78EEF1E56}" type="slidenum">
              <a:rPr lang="en-US" smtClean="0"/>
              <a:pPr/>
              <a:t>37</a:t>
            </a:fld>
            <a:endParaRPr lang="en-US" dirty="0"/>
          </a:p>
        </p:txBody>
      </p:sp>
    </p:spTree>
    <p:extLst>
      <p:ext uri="{BB962C8B-B14F-4D97-AF65-F5344CB8AC3E}">
        <p14:creationId xmlns:p14="http://schemas.microsoft.com/office/powerpoint/2010/main" val="189917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00F564C-DBBC-4AC0-9390-32DE16C99061}" type="slidenum">
              <a:rPr lang="en-US" smtClean="0"/>
              <a:pPr>
                <a:defRPr/>
              </a:pPr>
              <a:t>38</a:t>
            </a:fld>
            <a:endParaRPr lang="en-US" dirty="0"/>
          </a:p>
        </p:txBody>
      </p:sp>
    </p:spTree>
    <p:extLst>
      <p:ext uri="{BB962C8B-B14F-4D97-AF65-F5344CB8AC3E}">
        <p14:creationId xmlns:p14="http://schemas.microsoft.com/office/powerpoint/2010/main" val="5840024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eaLnBrk="1" hangingPunct="1"/>
            <a:endParaRPr lang="en-US" dirty="0"/>
          </a:p>
        </p:txBody>
      </p:sp>
      <p:sp>
        <p:nvSpPr>
          <p:cNvPr id="91140" name="Slide Number Placeholder 3"/>
          <p:cNvSpPr>
            <a:spLocks noGrp="1"/>
          </p:cNvSpPr>
          <p:nvPr>
            <p:ph type="sldNum" sz="quarter" idx="5"/>
          </p:nvPr>
        </p:nvSpPr>
        <p:spPr>
          <a:noFill/>
        </p:spPr>
        <p:txBody>
          <a:bodyPr/>
          <a:lstStyle/>
          <a:p>
            <a:fld id="{248C2C2B-CD8F-4969-9159-4E6647DACAE8}" type="slidenum">
              <a:rPr lang="en-US" smtClean="0"/>
              <a:pPr/>
              <a:t>39</a:t>
            </a:fld>
            <a:endParaRPr lang="en-US" dirty="0"/>
          </a:p>
        </p:txBody>
      </p:sp>
    </p:spTree>
    <p:extLst>
      <p:ext uri="{BB962C8B-B14F-4D97-AF65-F5344CB8AC3E}">
        <p14:creationId xmlns:p14="http://schemas.microsoft.com/office/powerpoint/2010/main" val="2379872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00F564C-DBBC-4AC0-9390-32DE16C99061}" type="slidenum">
              <a:rPr lang="en-US" smtClean="0"/>
              <a:pPr>
                <a:defRPr/>
              </a:pPr>
              <a:t>40</a:t>
            </a:fld>
            <a:endParaRPr lang="en-US" dirty="0"/>
          </a:p>
        </p:txBody>
      </p:sp>
    </p:spTree>
    <p:extLst>
      <p:ext uri="{BB962C8B-B14F-4D97-AF65-F5344CB8AC3E}">
        <p14:creationId xmlns:p14="http://schemas.microsoft.com/office/powerpoint/2010/main" val="20675700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pPr eaLnBrk="1" hangingPunct="1"/>
            <a:endParaRPr lang="en-US" dirty="0"/>
          </a:p>
        </p:txBody>
      </p:sp>
      <p:sp>
        <p:nvSpPr>
          <p:cNvPr id="92164" name="Slide Number Placeholder 3"/>
          <p:cNvSpPr>
            <a:spLocks noGrp="1"/>
          </p:cNvSpPr>
          <p:nvPr>
            <p:ph type="sldNum" sz="quarter" idx="5"/>
          </p:nvPr>
        </p:nvSpPr>
        <p:spPr>
          <a:noFill/>
        </p:spPr>
        <p:txBody>
          <a:bodyPr/>
          <a:lstStyle/>
          <a:p>
            <a:fld id="{4F255955-FB6B-4848-8DA1-F8392D7F3F8F}" type="slidenum">
              <a:rPr lang="en-US" smtClean="0"/>
              <a:pPr/>
              <a:t>41</a:t>
            </a:fld>
            <a:endParaRPr lang="en-US" dirty="0"/>
          </a:p>
        </p:txBody>
      </p:sp>
    </p:spTree>
    <p:extLst>
      <p:ext uri="{BB962C8B-B14F-4D97-AF65-F5344CB8AC3E}">
        <p14:creationId xmlns:p14="http://schemas.microsoft.com/office/powerpoint/2010/main" val="2647110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endParaRPr lang="en-US" dirty="0"/>
          </a:p>
        </p:txBody>
      </p:sp>
      <p:sp>
        <p:nvSpPr>
          <p:cNvPr id="94212" name="Slide Number Placeholder 3"/>
          <p:cNvSpPr>
            <a:spLocks noGrp="1"/>
          </p:cNvSpPr>
          <p:nvPr>
            <p:ph type="sldNum" sz="quarter" idx="5"/>
          </p:nvPr>
        </p:nvSpPr>
        <p:spPr>
          <a:noFill/>
        </p:spPr>
        <p:txBody>
          <a:bodyPr/>
          <a:lstStyle/>
          <a:p>
            <a:fld id="{0C2DD614-0557-4264-A307-B0B4D1C2689E}" type="slidenum">
              <a:rPr lang="en-US" smtClean="0"/>
              <a:pPr/>
              <a:t>42</a:t>
            </a:fld>
            <a:endParaRPr lang="en-US" dirty="0"/>
          </a:p>
        </p:txBody>
      </p:sp>
    </p:spTree>
    <p:extLst>
      <p:ext uri="{BB962C8B-B14F-4D97-AF65-F5344CB8AC3E}">
        <p14:creationId xmlns:p14="http://schemas.microsoft.com/office/powerpoint/2010/main" val="6756822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endParaRPr lang="en-US" dirty="0"/>
          </a:p>
        </p:txBody>
      </p:sp>
      <p:sp>
        <p:nvSpPr>
          <p:cNvPr id="95236" name="Slide Number Placeholder 3"/>
          <p:cNvSpPr>
            <a:spLocks noGrp="1"/>
          </p:cNvSpPr>
          <p:nvPr>
            <p:ph type="sldNum" sz="quarter" idx="5"/>
          </p:nvPr>
        </p:nvSpPr>
        <p:spPr>
          <a:noFill/>
        </p:spPr>
        <p:txBody>
          <a:bodyPr/>
          <a:lstStyle/>
          <a:p>
            <a:fld id="{92885B5C-CD97-41F6-B07B-EE7D61940B2B}" type="slidenum">
              <a:rPr lang="en-US" smtClean="0"/>
              <a:pPr/>
              <a:t>43</a:t>
            </a:fld>
            <a:endParaRPr lang="en-US" dirty="0"/>
          </a:p>
        </p:txBody>
      </p:sp>
    </p:spTree>
    <p:extLst>
      <p:ext uri="{BB962C8B-B14F-4D97-AF65-F5344CB8AC3E}">
        <p14:creationId xmlns:p14="http://schemas.microsoft.com/office/powerpoint/2010/main" val="8054639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endParaRPr lang="en-US" dirty="0"/>
          </a:p>
        </p:txBody>
      </p:sp>
      <p:sp>
        <p:nvSpPr>
          <p:cNvPr id="96260" name="Slide Number Placeholder 3"/>
          <p:cNvSpPr>
            <a:spLocks noGrp="1"/>
          </p:cNvSpPr>
          <p:nvPr>
            <p:ph type="sldNum" sz="quarter" idx="5"/>
          </p:nvPr>
        </p:nvSpPr>
        <p:spPr>
          <a:noFill/>
        </p:spPr>
        <p:txBody>
          <a:bodyPr/>
          <a:lstStyle/>
          <a:p>
            <a:fld id="{2753784C-776E-455F-84F2-74C11C6B8EA2}" type="slidenum">
              <a:rPr lang="en-US" smtClean="0"/>
              <a:pPr/>
              <a:t>44</a:t>
            </a:fld>
            <a:endParaRPr lang="en-US" dirty="0"/>
          </a:p>
        </p:txBody>
      </p:sp>
    </p:spTree>
    <p:extLst>
      <p:ext uri="{BB962C8B-B14F-4D97-AF65-F5344CB8AC3E}">
        <p14:creationId xmlns:p14="http://schemas.microsoft.com/office/powerpoint/2010/main" val="40958548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45</a:t>
            </a:fld>
            <a:endParaRPr lang="en-US" dirty="0"/>
          </a:p>
        </p:txBody>
      </p:sp>
    </p:spTree>
    <p:extLst>
      <p:ext uri="{BB962C8B-B14F-4D97-AF65-F5344CB8AC3E}">
        <p14:creationId xmlns:p14="http://schemas.microsoft.com/office/powerpoint/2010/main" val="41965633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endParaRPr lang="en-US" dirty="0"/>
          </a:p>
        </p:txBody>
      </p:sp>
      <p:sp>
        <p:nvSpPr>
          <p:cNvPr id="97284" name="Slide Number Placeholder 3"/>
          <p:cNvSpPr>
            <a:spLocks noGrp="1"/>
          </p:cNvSpPr>
          <p:nvPr>
            <p:ph type="sldNum" sz="quarter" idx="5"/>
          </p:nvPr>
        </p:nvSpPr>
        <p:spPr>
          <a:noFill/>
        </p:spPr>
        <p:txBody>
          <a:bodyPr/>
          <a:lstStyle/>
          <a:p>
            <a:fld id="{C0355E63-2AD6-4CD3-9288-EEBA145ECE9B}" type="slidenum">
              <a:rPr lang="en-US" smtClean="0"/>
              <a:pPr/>
              <a:t>46</a:t>
            </a:fld>
            <a:endParaRPr lang="en-US" dirty="0"/>
          </a:p>
        </p:txBody>
      </p:sp>
    </p:spTree>
    <p:extLst>
      <p:ext uri="{BB962C8B-B14F-4D97-AF65-F5344CB8AC3E}">
        <p14:creationId xmlns:p14="http://schemas.microsoft.com/office/powerpoint/2010/main" val="33822642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endParaRPr lang="en-US" dirty="0"/>
          </a:p>
        </p:txBody>
      </p:sp>
      <p:sp>
        <p:nvSpPr>
          <p:cNvPr id="98308" name="Slide Number Placeholder 3"/>
          <p:cNvSpPr>
            <a:spLocks noGrp="1"/>
          </p:cNvSpPr>
          <p:nvPr>
            <p:ph type="sldNum" sz="quarter" idx="5"/>
          </p:nvPr>
        </p:nvSpPr>
        <p:spPr>
          <a:noFill/>
        </p:spPr>
        <p:txBody>
          <a:bodyPr/>
          <a:lstStyle/>
          <a:p>
            <a:fld id="{D234BB6F-ED05-42F3-93ED-B605A66C3B83}" type="slidenum">
              <a:rPr lang="en-US" smtClean="0"/>
              <a:pPr/>
              <a:t>47</a:t>
            </a:fld>
            <a:endParaRPr lang="en-US" dirty="0"/>
          </a:p>
        </p:txBody>
      </p:sp>
    </p:spTree>
    <p:extLst>
      <p:ext uri="{BB962C8B-B14F-4D97-AF65-F5344CB8AC3E}">
        <p14:creationId xmlns:p14="http://schemas.microsoft.com/office/powerpoint/2010/main" val="25914824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endParaRPr lang="en-US" dirty="0"/>
          </a:p>
        </p:txBody>
      </p:sp>
      <p:sp>
        <p:nvSpPr>
          <p:cNvPr id="100356" name="Slide Number Placeholder 3"/>
          <p:cNvSpPr>
            <a:spLocks noGrp="1"/>
          </p:cNvSpPr>
          <p:nvPr>
            <p:ph type="sldNum" sz="quarter" idx="5"/>
          </p:nvPr>
        </p:nvSpPr>
        <p:spPr>
          <a:noFill/>
        </p:spPr>
        <p:txBody>
          <a:bodyPr/>
          <a:lstStyle/>
          <a:p>
            <a:fld id="{0B3CB10E-F711-4381-A07C-5E113C1E1427}" type="slidenum">
              <a:rPr lang="en-US" smtClean="0"/>
              <a:pPr/>
              <a:t>48</a:t>
            </a:fld>
            <a:endParaRPr lang="en-US" dirty="0"/>
          </a:p>
        </p:txBody>
      </p:sp>
    </p:spTree>
    <p:extLst>
      <p:ext uri="{BB962C8B-B14F-4D97-AF65-F5344CB8AC3E}">
        <p14:creationId xmlns:p14="http://schemas.microsoft.com/office/powerpoint/2010/main" val="32016929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49</a:t>
            </a:fld>
            <a:endParaRPr lang="en-US" dirty="0"/>
          </a:p>
        </p:txBody>
      </p:sp>
    </p:spTree>
    <p:extLst>
      <p:ext uri="{BB962C8B-B14F-4D97-AF65-F5344CB8AC3E}">
        <p14:creationId xmlns:p14="http://schemas.microsoft.com/office/powerpoint/2010/main" val="9031420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8101537C-E2A3-4343-9283-65044DC35914}" type="slidenum">
              <a:rPr lang="en-US" smtClean="0"/>
              <a:pPr/>
              <a:t>50</a:t>
            </a:fld>
            <a:endParaRPr lang="en-US" dirty="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1755877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51</a:t>
            </a:fld>
            <a:endParaRPr lang="en-US" dirty="0"/>
          </a:p>
        </p:txBody>
      </p:sp>
    </p:spTree>
    <p:extLst>
      <p:ext uri="{BB962C8B-B14F-4D97-AF65-F5344CB8AC3E}">
        <p14:creationId xmlns:p14="http://schemas.microsoft.com/office/powerpoint/2010/main" val="6566644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pPr eaLnBrk="1" hangingPunct="1"/>
            <a:endParaRPr lang="en-US" dirty="0"/>
          </a:p>
        </p:txBody>
      </p:sp>
      <p:sp>
        <p:nvSpPr>
          <p:cNvPr id="106500" name="Slide Number Placeholder 3"/>
          <p:cNvSpPr>
            <a:spLocks noGrp="1"/>
          </p:cNvSpPr>
          <p:nvPr>
            <p:ph type="sldNum" sz="quarter" idx="5"/>
          </p:nvPr>
        </p:nvSpPr>
        <p:spPr>
          <a:noFill/>
        </p:spPr>
        <p:txBody>
          <a:bodyPr/>
          <a:lstStyle/>
          <a:p>
            <a:fld id="{8E8FE019-DF0F-41E6-8337-94981ED25BDD}" type="slidenum">
              <a:rPr lang="en-US" smtClean="0"/>
              <a:pPr/>
              <a:t>52</a:t>
            </a:fld>
            <a:endParaRPr lang="en-US" dirty="0"/>
          </a:p>
        </p:txBody>
      </p:sp>
    </p:spTree>
    <p:extLst>
      <p:ext uri="{BB962C8B-B14F-4D97-AF65-F5344CB8AC3E}">
        <p14:creationId xmlns:p14="http://schemas.microsoft.com/office/powerpoint/2010/main" val="5539579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ED257888-F3CA-44A5-B1A3-3046564C1815}" type="slidenum">
              <a:rPr lang="en-US" smtClean="0"/>
              <a:pPr/>
              <a:t>53</a:t>
            </a:fld>
            <a:endParaRPr lang="en-US" dirty="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9348226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pPr eaLnBrk="1" hangingPunct="1"/>
            <a:endParaRPr lang="en-US" dirty="0"/>
          </a:p>
        </p:txBody>
      </p:sp>
      <p:sp>
        <p:nvSpPr>
          <p:cNvPr id="109572" name="Slide Number Placeholder 3"/>
          <p:cNvSpPr>
            <a:spLocks noGrp="1"/>
          </p:cNvSpPr>
          <p:nvPr>
            <p:ph type="sldNum" sz="quarter" idx="5"/>
          </p:nvPr>
        </p:nvSpPr>
        <p:spPr>
          <a:noFill/>
        </p:spPr>
        <p:txBody>
          <a:bodyPr/>
          <a:lstStyle/>
          <a:p>
            <a:fld id="{22D1E47E-5CED-4379-9527-D10C9A844ADF}" type="slidenum">
              <a:rPr lang="en-US" smtClean="0"/>
              <a:pPr/>
              <a:t>54</a:t>
            </a:fld>
            <a:endParaRPr lang="en-US" dirty="0"/>
          </a:p>
        </p:txBody>
      </p:sp>
    </p:spTree>
    <p:extLst>
      <p:ext uri="{BB962C8B-B14F-4D97-AF65-F5344CB8AC3E}">
        <p14:creationId xmlns:p14="http://schemas.microsoft.com/office/powerpoint/2010/main" val="10126387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pPr eaLnBrk="1" hangingPunct="1"/>
            <a:endParaRPr lang="en-US" dirty="0"/>
          </a:p>
        </p:txBody>
      </p:sp>
      <p:sp>
        <p:nvSpPr>
          <p:cNvPr id="111620" name="Slide Number Placeholder 3"/>
          <p:cNvSpPr>
            <a:spLocks noGrp="1"/>
          </p:cNvSpPr>
          <p:nvPr>
            <p:ph type="sldNum" sz="quarter" idx="5"/>
          </p:nvPr>
        </p:nvSpPr>
        <p:spPr>
          <a:noFill/>
        </p:spPr>
        <p:txBody>
          <a:bodyPr/>
          <a:lstStyle/>
          <a:p>
            <a:fld id="{96557260-AA50-406C-B7CE-8E45935EDB9E}" type="slidenum">
              <a:rPr lang="en-US" smtClean="0"/>
              <a:pPr/>
              <a:t>55</a:t>
            </a:fld>
            <a:endParaRPr lang="en-US" dirty="0"/>
          </a:p>
        </p:txBody>
      </p:sp>
    </p:spTree>
    <p:extLst>
      <p:ext uri="{BB962C8B-B14F-4D97-AF65-F5344CB8AC3E}">
        <p14:creationId xmlns:p14="http://schemas.microsoft.com/office/powerpoint/2010/main" val="21630159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pPr eaLnBrk="1" hangingPunct="1"/>
            <a:endParaRPr lang="en-US" dirty="0"/>
          </a:p>
        </p:txBody>
      </p:sp>
      <p:sp>
        <p:nvSpPr>
          <p:cNvPr id="113668" name="Slide Number Placeholder 3"/>
          <p:cNvSpPr>
            <a:spLocks noGrp="1"/>
          </p:cNvSpPr>
          <p:nvPr>
            <p:ph type="sldNum" sz="quarter" idx="5"/>
          </p:nvPr>
        </p:nvSpPr>
        <p:spPr>
          <a:noFill/>
        </p:spPr>
        <p:txBody>
          <a:bodyPr/>
          <a:lstStyle/>
          <a:p>
            <a:fld id="{4A2728FB-3367-47F5-8C24-C54AC46F48DD}" type="slidenum">
              <a:rPr lang="en-US" smtClean="0"/>
              <a:pPr/>
              <a:t>56</a:t>
            </a:fld>
            <a:endParaRPr lang="en-US" dirty="0"/>
          </a:p>
        </p:txBody>
      </p:sp>
    </p:spTree>
    <p:extLst>
      <p:ext uri="{BB962C8B-B14F-4D97-AF65-F5344CB8AC3E}">
        <p14:creationId xmlns:p14="http://schemas.microsoft.com/office/powerpoint/2010/main" val="30008666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57</a:t>
            </a:fld>
            <a:endParaRPr lang="en-US" dirty="0"/>
          </a:p>
        </p:txBody>
      </p:sp>
    </p:spTree>
    <p:extLst>
      <p:ext uri="{BB962C8B-B14F-4D97-AF65-F5344CB8AC3E}">
        <p14:creationId xmlns:p14="http://schemas.microsoft.com/office/powerpoint/2010/main" val="39864435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p:spPr>
        <p:txBody>
          <a:bodyPr/>
          <a:lstStyle/>
          <a:p>
            <a:pPr eaLnBrk="1" hangingPunct="1"/>
            <a:endParaRPr lang="en-US" dirty="0"/>
          </a:p>
        </p:txBody>
      </p:sp>
      <p:sp>
        <p:nvSpPr>
          <p:cNvPr id="114692" name="Slide Number Placeholder 3"/>
          <p:cNvSpPr>
            <a:spLocks noGrp="1"/>
          </p:cNvSpPr>
          <p:nvPr>
            <p:ph type="sldNum" sz="quarter" idx="5"/>
          </p:nvPr>
        </p:nvSpPr>
        <p:spPr>
          <a:noFill/>
        </p:spPr>
        <p:txBody>
          <a:bodyPr/>
          <a:lstStyle/>
          <a:p>
            <a:fld id="{06B585E9-7886-4DBD-89C2-B118FFDC48FB}" type="slidenum">
              <a:rPr lang="en-US" smtClean="0"/>
              <a:pPr/>
              <a:t>58</a:t>
            </a:fld>
            <a:endParaRPr lang="en-US" dirty="0"/>
          </a:p>
        </p:txBody>
      </p:sp>
    </p:spTree>
    <p:extLst>
      <p:ext uri="{BB962C8B-B14F-4D97-AF65-F5344CB8AC3E}">
        <p14:creationId xmlns:p14="http://schemas.microsoft.com/office/powerpoint/2010/main" val="31910101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p:spPr>
        <p:txBody>
          <a:bodyPr/>
          <a:lstStyle/>
          <a:p>
            <a:pPr eaLnBrk="1" hangingPunct="1"/>
            <a:endParaRPr lang="en-US" dirty="0"/>
          </a:p>
        </p:txBody>
      </p:sp>
      <p:sp>
        <p:nvSpPr>
          <p:cNvPr id="115716" name="Slide Number Placeholder 3"/>
          <p:cNvSpPr>
            <a:spLocks noGrp="1"/>
          </p:cNvSpPr>
          <p:nvPr>
            <p:ph type="sldNum" sz="quarter" idx="5"/>
          </p:nvPr>
        </p:nvSpPr>
        <p:spPr>
          <a:noFill/>
        </p:spPr>
        <p:txBody>
          <a:bodyPr/>
          <a:lstStyle/>
          <a:p>
            <a:fld id="{B29F8D85-C798-40B9-AD51-87BD13BA8542}" type="slidenum">
              <a:rPr lang="en-US" smtClean="0"/>
              <a:pPr/>
              <a:t>59</a:t>
            </a:fld>
            <a:endParaRPr lang="en-US" dirty="0"/>
          </a:p>
        </p:txBody>
      </p:sp>
    </p:spTree>
    <p:extLst>
      <p:ext uri="{BB962C8B-B14F-4D97-AF65-F5344CB8AC3E}">
        <p14:creationId xmlns:p14="http://schemas.microsoft.com/office/powerpoint/2010/main" val="26134263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3EC324BF-2622-44C6-9599-C7CE426874FC}" type="slidenum">
              <a:rPr lang="en-US" smtClean="0"/>
              <a:pPr/>
              <a:t>60</a:t>
            </a:fld>
            <a:endParaRPr lang="en-US" dirty="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8572639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pPr eaLnBrk="1" hangingPunct="1"/>
            <a:endParaRPr lang="en-US" dirty="0"/>
          </a:p>
        </p:txBody>
      </p:sp>
      <p:sp>
        <p:nvSpPr>
          <p:cNvPr id="116740" name="Slide Number Placeholder 3"/>
          <p:cNvSpPr>
            <a:spLocks noGrp="1"/>
          </p:cNvSpPr>
          <p:nvPr>
            <p:ph type="sldNum" sz="quarter" idx="5"/>
          </p:nvPr>
        </p:nvSpPr>
        <p:spPr>
          <a:noFill/>
        </p:spPr>
        <p:txBody>
          <a:bodyPr/>
          <a:lstStyle/>
          <a:p>
            <a:fld id="{4802ACC9-9939-4DED-A0EF-0C43639F9028}" type="slidenum">
              <a:rPr lang="en-US" smtClean="0"/>
              <a:pPr/>
              <a:t>61</a:t>
            </a:fld>
            <a:endParaRPr lang="en-US" dirty="0"/>
          </a:p>
        </p:txBody>
      </p:sp>
    </p:spTree>
    <p:extLst>
      <p:ext uri="{BB962C8B-B14F-4D97-AF65-F5344CB8AC3E}">
        <p14:creationId xmlns:p14="http://schemas.microsoft.com/office/powerpoint/2010/main" val="7079197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pPr eaLnBrk="1" hangingPunct="1"/>
            <a:endParaRPr lang="en-US" dirty="0"/>
          </a:p>
        </p:txBody>
      </p:sp>
      <p:sp>
        <p:nvSpPr>
          <p:cNvPr id="117764" name="Slide Number Placeholder 3"/>
          <p:cNvSpPr>
            <a:spLocks noGrp="1"/>
          </p:cNvSpPr>
          <p:nvPr>
            <p:ph type="sldNum" sz="quarter" idx="5"/>
          </p:nvPr>
        </p:nvSpPr>
        <p:spPr>
          <a:noFill/>
        </p:spPr>
        <p:txBody>
          <a:bodyPr/>
          <a:lstStyle/>
          <a:p>
            <a:fld id="{465368AD-0BD4-4627-B986-9190C6BBACC0}" type="slidenum">
              <a:rPr lang="en-US" smtClean="0"/>
              <a:pPr/>
              <a:t>62</a:t>
            </a:fld>
            <a:endParaRPr lang="en-US" dirty="0"/>
          </a:p>
        </p:txBody>
      </p:sp>
    </p:spTree>
    <p:extLst>
      <p:ext uri="{BB962C8B-B14F-4D97-AF65-F5344CB8AC3E}">
        <p14:creationId xmlns:p14="http://schemas.microsoft.com/office/powerpoint/2010/main" val="27461784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pPr eaLnBrk="1" hangingPunct="1"/>
            <a:endParaRPr lang="en-US" dirty="0"/>
          </a:p>
        </p:txBody>
      </p:sp>
      <p:sp>
        <p:nvSpPr>
          <p:cNvPr id="128004" name="Slide Number Placeholder 3"/>
          <p:cNvSpPr>
            <a:spLocks noGrp="1"/>
          </p:cNvSpPr>
          <p:nvPr>
            <p:ph type="sldNum" sz="quarter" idx="5"/>
          </p:nvPr>
        </p:nvSpPr>
        <p:spPr>
          <a:noFill/>
        </p:spPr>
        <p:txBody>
          <a:bodyPr/>
          <a:lstStyle/>
          <a:p>
            <a:fld id="{90896FAD-FB5B-46B3-9C00-F7C6ACE0ED65}" type="slidenum">
              <a:rPr lang="en-US" smtClean="0"/>
              <a:pPr/>
              <a:t>63</a:t>
            </a:fld>
            <a:endParaRPr lang="en-US" dirty="0"/>
          </a:p>
        </p:txBody>
      </p:sp>
    </p:spTree>
    <p:extLst>
      <p:ext uri="{BB962C8B-B14F-4D97-AF65-F5344CB8AC3E}">
        <p14:creationId xmlns:p14="http://schemas.microsoft.com/office/powerpoint/2010/main" val="24692668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ln/>
        </p:spPr>
        <p:txBody>
          <a:bodyPr/>
          <a:lstStyle/>
          <a:p>
            <a:pPr eaLnBrk="1" hangingPunct="1"/>
            <a:endParaRPr lang="en-US" dirty="0"/>
          </a:p>
        </p:txBody>
      </p:sp>
      <p:sp>
        <p:nvSpPr>
          <p:cNvPr id="129028" name="Slide Number Placeholder 3"/>
          <p:cNvSpPr>
            <a:spLocks noGrp="1"/>
          </p:cNvSpPr>
          <p:nvPr>
            <p:ph type="sldNum" sz="quarter" idx="5"/>
          </p:nvPr>
        </p:nvSpPr>
        <p:spPr>
          <a:noFill/>
        </p:spPr>
        <p:txBody>
          <a:bodyPr/>
          <a:lstStyle/>
          <a:p>
            <a:fld id="{CDF6DA7B-946F-4BE5-8954-4CC9A7D05CA5}" type="slidenum">
              <a:rPr lang="en-US" smtClean="0"/>
              <a:pPr/>
              <a:t>64</a:t>
            </a:fld>
            <a:endParaRPr lang="en-US" dirty="0"/>
          </a:p>
        </p:txBody>
      </p:sp>
    </p:spTree>
    <p:extLst>
      <p:ext uri="{BB962C8B-B14F-4D97-AF65-F5344CB8AC3E}">
        <p14:creationId xmlns:p14="http://schemas.microsoft.com/office/powerpoint/2010/main" val="350444477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49AF2F9C-FDBA-41A6-9235-821E3A8E4476}" type="slidenum">
              <a:rPr lang="en-US" smtClean="0"/>
              <a:pPr/>
              <a:t>65</a:t>
            </a:fld>
            <a:endParaRPr lang="en-US" dirty="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endParaRPr lang="en-US" i="1" dirty="0"/>
          </a:p>
        </p:txBody>
      </p:sp>
    </p:spTree>
    <p:extLst>
      <p:ext uri="{BB962C8B-B14F-4D97-AF65-F5344CB8AC3E}">
        <p14:creationId xmlns:p14="http://schemas.microsoft.com/office/powerpoint/2010/main" val="14083714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p:spPr>
        <p:txBody>
          <a:bodyPr/>
          <a:lstStyle/>
          <a:p>
            <a:pPr eaLnBrk="1" hangingPunct="1"/>
            <a:endParaRPr lang="en-US" dirty="0"/>
          </a:p>
        </p:txBody>
      </p:sp>
      <p:sp>
        <p:nvSpPr>
          <p:cNvPr id="131076" name="Slide Number Placeholder 3"/>
          <p:cNvSpPr>
            <a:spLocks noGrp="1"/>
          </p:cNvSpPr>
          <p:nvPr>
            <p:ph type="sldNum" sz="quarter" idx="5"/>
          </p:nvPr>
        </p:nvSpPr>
        <p:spPr>
          <a:noFill/>
        </p:spPr>
        <p:txBody>
          <a:bodyPr/>
          <a:lstStyle/>
          <a:p>
            <a:fld id="{5C432D60-EE35-4AF0-A8D1-3951FB4E41AA}" type="slidenum">
              <a:rPr lang="en-US" smtClean="0"/>
              <a:pPr/>
              <a:t>66</a:t>
            </a:fld>
            <a:endParaRPr lang="en-US" dirty="0"/>
          </a:p>
        </p:txBody>
      </p:sp>
    </p:spTree>
    <p:extLst>
      <p:ext uri="{BB962C8B-B14F-4D97-AF65-F5344CB8AC3E}">
        <p14:creationId xmlns:p14="http://schemas.microsoft.com/office/powerpoint/2010/main" val="17746482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8EC254EC-E023-4015-A321-F326ED671376}" type="slidenum">
              <a:rPr lang="en-US" smtClean="0"/>
              <a:pPr/>
              <a:t>67</a:t>
            </a:fld>
            <a:endParaRPr lang="en-US" dirty="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676852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8EC254EC-E023-4015-A321-F326ED671376}" type="slidenum">
              <a:rPr lang="en-US" smtClean="0"/>
              <a:pPr/>
              <a:t>68</a:t>
            </a:fld>
            <a:endParaRPr lang="en-US" dirty="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1863453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9C41E970-BE8A-4329-954A-4E70F4B704A4}" type="slidenum">
              <a:rPr lang="en-US" smtClean="0"/>
              <a:pPr/>
              <a:t>69</a:t>
            </a:fld>
            <a:endParaRPr lang="en-US" dirty="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8805938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p:spPr>
        <p:txBody>
          <a:bodyPr/>
          <a:lstStyle/>
          <a:p>
            <a:pPr eaLnBrk="1" hangingPunct="1"/>
            <a:endParaRPr lang="en-US" dirty="0"/>
          </a:p>
        </p:txBody>
      </p:sp>
      <p:sp>
        <p:nvSpPr>
          <p:cNvPr id="134148" name="Slide Number Placeholder 3"/>
          <p:cNvSpPr>
            <a:spLocks noGrp="1"/>
          </p:cNvSpPr>
          <p:nvPr>
            <p:ph type="sldNum" sz="quarter" idx="5"/>
          </p:nvPr>
        </p:nvSpPr>
        <p:spPr>
          <a:noFill/>
        </p:spPr>
        <p:txBody>
          <a:bodyPr/>
          <a:lstStyle/>
          <a:p>
            <a:fld id="{67F2EAAA-04EA-493D-B9C6-A208828CC534}" type="slidenum">
              <a:rPr lang="en-US" smtClean="0"/>
              <a:pPr/>
              <a:t>70</a:t>
            </a:fld>
            <a:endParaRPr lang="en-US" dirty="0"/>
          </a:p>
        </p:txBody>
      </p:sp>
    </p:spTree>
    <p:extLst>
      <p:ext uri="{BB962C8B-B14F-4D97-AF65-F5344CB8AC3E}">
        <p14:creationId xmlns:p14="http://schemas.microsoft.com/office/powerpoint/2010/main" val="1264766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p:spPr>
        <p:txBody>
          <a:bodyPr/>
          <a:lstStyle/>
          <a:p>
            <a:pPr eaLnBrk="1" hangingPunct="1"/>
            <a:endParaRPr lang="en-US" dirty="0"/>
          </a:p>
        </p:txBody>
      </p:sp>
      <p:sp>
        <p:nvSpPr>
          <p:cNvPr id="135172" name="Slide Number Placeholder 3"/>
          <p:cNvSpPr>
            <a:spLocks noGrp="1"/>
          </p:cNvSpPr>
          <p:nvPr>
            <p:ph type="sldNum" sz="quarter" idx="5"/>
          </p:nvPr>
        </p:nvSpPr>
        <p:spPr>
          <a:noFill/>
        </p:spPr>
        <p:txBody>
          <a:bodyPr/>
          <a:lstStyle/>
          <a:p>
            <a:fld id="{DF76CC7C-EEEF-42B5-BD5B-869B97E9E4DE}" type="slidenum">
              <a:rPr lang="en-US" smtClean="0"/>
              <a:pPr/>
              <a:t>71</a:t>
            </a:fld>
            <a:endParaRPr lang="en-US" dirty="0"/>
          </a:p>
        </p:txBody>
      </p:sp>
    </p:spTree>
    <p:extLst>
      <p:ext uri="{BB962C8B-B14F-4D97-AF65-F5344CB8AC3E}">
        <p14:creationId xmlns:p14="http://schemas.microsoft.com/office/powerpoint/2010/main" val="22405747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72</a:t>
            </a:fld>
            <a:endParaRPr lang="en-US" dirty="0"/>
          </a:p>
        </p:txBody>
      </p:sp>
    </p:spTree>
    <p:extLst>
      <p:ext uri="{BB962C8B-B14F-4D97-AF65-F5344CB8AC3E}">
        <p14:creationId xmlns:p14="http://schemas.microsoft.com/office/powerpoint/2010/main" val="40510006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73</a:t>
            </a:fld>
            <a:endParaRPr lang="en-US" dirty="0"/>
          </a:p>
        </p:txBody>
      </p:sp>
    </p:spTree>
    <p:extLst>
      <p:ext uri="{BB962C8B-B14F-4D97-AF65-F5344CB8AC3E}">
        <p14:creationId xmlns:p14="http://schemas.microsoft.com/office/powerpoint/2010/main" val="195095750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74</a:t>
            </a:fld>
            <a:endParaRPr lang="en-US" dirty="0"/>
          </a:p>
        </p:txBody>
      </p:sp>
    </p:spTree>
    <p:extLst>
      <p:ext uri="{BB962C8B-B14F-4D97-AF65-F5344CB8AC3E}">
        <p14:creationId xmlns:p14="http://schemas.microsoft.com/office/powerpoint/2010/main" val="282549834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75</a:t>
            </a:fld>
            <a:endParaRPr lang="en-US" dirty="0"/>
          </a:p>
        </p:txBody>
      </p:sp>
    </p:spTree>
    <p:extLst>
      <p:ext uri="{BB962C8B-B14F-4D97-AF65-F5344CB8AC3E}">
        <p14:creationId xmlns:p14="http://schemas.microsoft.com/office/powerpoint/2010/main" val="24620214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76</a:t>
            </a:fld>
            <a:endParaRPr lang="en-US" dirty="0"/>
          </a:p>
        </p:txBody>
      </p:sp>
    </p:spTree>
    <p:extLst>
      <p:ext uri="{BB962C8B-B14F-4D97-AF65-F5344CB8AC3E}">
        <p14:creationId xmlns:p14="http://schemas.microsoft.com/office/powerpoint/2010/main" val="3674377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77</a:t>
            </a:fld>
            <a:endParaRPr lang="en-US" dirty="0"/>
          </a:p>
        </p:txBody>
      </p:sp>
    </p:spTree>
    <p:extLst>
      <p:ext uri="{BB962C8B-B14F-4D97-AF65-F5344CB8AC3E}">
        <p14:creationId xmlns:p14="http://schemas.microsoft.com/office/powerpoint/2010/main" val="58306224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78</a:t>
            </a:fld>
            <a:endParaRPr lang="en-US" dirty="0"/>
          </a:p>
        </p:txBody>
      </p:sp>
    </p:spTree>
    <p:extLst>
      <p:ext uri="{BB962C8B-B14F-4D97-AF65-F5344CB8AC3E}">
        <p14:creationId xmlns:p14="http://schemas.microsoft.com/office/powerpoint/2010/main" val="23726316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79</a:t>
            </a:fld>
            <a:endParaRPr lang="en-US" dirty="0"/>
          </a:p>
        </p:txBody>
      </p:sp>
    </p:spTree>
    <p:extLst>
      <p:ext uri="{BB962C8B-B14F-4D97-AF65-F5344CB8AC3E}">
        <p14:creationId xmlns:p14="http://schemas.microsoft.com/office/powerpoint/2010/main" val="133732800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80</a:t>
            </a:fld>
            <a:endParaRPr lang="en-US" dirty="0"/>
          </a:p>
        </p:txBody>
      </p:sp>
    </p:spTree>
    <p:extLst>
      <p:ext uri="{BB962C8B-B14F-4D97-AF65-F5344CB8AC3E}">
        <p14:creationId xmlns:p14="http://schemas.microsoft.com/office/powerpoint/2010/main" val="36240527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a:ln/>
        </p:spPr>
        <p:txBody>
          <a:bodyPr/>
          <a:lstStyle/>
          <a:p>
            <a:pPr eaLnBrk="1" hangingPunct="1"/>
            <a:endParaRPr lang="en-US" dirty="0"/>
          </a:p>
        </p:txBody>
      </p:sp>
      <p:sp>
        <p:nvSpPr>
          <p:cNvPr id="136196" name="Slide Number Placeholder 3"/>
          <p:cNvSpPr>
            <a:spLocks noGrp="1"/>
          </p:cNvSpPr>
          <p:nvPr>
            <p:ph type="sldNum" sz="quarter" idx="5"/>
          </p:nvPr>
        </p:nvSpPr>
        <p:spPr>
          <a:noFill/>
        </p:spPr>
        <p:txBody>
          <a:bodyPr/>
          <a:lstStyle/>
          <a:p>
            <a:fld id="{C321E4F2-1C57-472F-B08B-29917FAC4E0B}" type="slidenum">
              <a:rPr lang="en-US" smtClean="0"/>
              <a:pPr/>
              <a:t>81</a:t>
            </a:fld>
            <a:endParaRPr lang="en-US" dirty="0"/>
          </a:p>
        </p:txBody>
      </p:sp>
    </p:spTree>
    <p:extLst>
      <p:ext uri="{BB962C8B-B14F-4D97-AF65-F5344CB8AC3E}">
        <p14:creationId xmlns:p14="http://schemas.microsoft.com/office/powerpoint/2010/main" val="19696951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p:spPr>
        <p:txBody>
          <a:bodyPr/>
          <a:lstStyle/>
          <a:p>
            <a:pPr eaLnBrk="1" hangingPunct="1"/>
            <a:endParaRPr lang="en-US" dirty="0"/>
          </a:p>
        </p:txBody>
      </p:sp>
      <p:sp>
        <p:nvSpPr>
          <p:cNvPr id="137220" name="Slide Number Placeholder 3"/>
          <p:cNvSpPr>
            <a:spLocks noGrp="1"/>
          </p:cNvSpPr>
          <p:nvPr>
            <p:ph type="sldNum" sz="quarter" idx="5"/>
          </p:nvPr>
        </p:nvSpPr>
        <p:spPr>
          <a:noFill/>
        </p:spPr>
        <p:txBody>
          <a:bodyPr/>
          <a:lstStyle/>
          <a:p>
            <a:fld id="{A55C0537-C8B0-4879-AD63-F82492EACD84}" type="slidenum">
              <a:rPr lang="en-US" smtClean="0"/>
              <a:pPr/>
              <a:t>82</a:t>
            </a:fld>
            <a:endParaRPr lang="en-US" dirty="0"/>
          </a:p>
        </p:txBody>
      </p:sp>
    </p:spTree>
    <p:extLst>
      <p:ext uri="{BB962C8B-B14F-4D97-AF65-F5344CB8AC3E}">
        <p14:creationId xmlns:p14="http://schemas.microsoft.com/office/powerpoint/2010/main" val="16588769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ln/>
        </p:spPr>
        <p:txBody>
          <a:bodyPr/>
          <a:lstStyle/>
          <a:p>
            <a:pPr eaLnBrk="1" hangingPunct="1"/>
            <a:endParaRPr lang="en-US" dirty="0"/>
          </a:p>
        </p:txBody>
      </p:sp>
      <p:sp>
        <p:nvSpPr>
          <p:cNvPr id="138244" name="Slide Number Placeholder 3"/>
          <p:cNvSpPr>
            <a:spLocks noGrp="1"/>
          </p:cNvSpPr>
          <p:nvPr>
            <p:ph type="sldNum" sz="quarter" idx="5"/>
          </p:nvPr>
        </p:nvSpPr>
        <p:spPr>
          <a:noFill/>
        </p:spPr>
        <p:txBody>
          <a:bodyPr/>
          <a:lstStyle/>
          <a:p>
            <a:fld id="{6351B447-10AC-4D8F-9023-05227DB55732}" type="slidenum">
              <a:rPr lang="en-US" smtClean="0"/>
              <a:pPr/>
              <a:t>83</a:t>
            </a:fld>
            <a:endParaRPr lang="en-US" dirty="0"/>
          </a:p>
        </p:txBody>
      </p:sp>
    </p:spTree>
    <p:extLst>
      <p:ext uri="{BB962C8B-B14F-4D97-AF65-F5344CB8AC3E}">
        <p14:creationId xmlns:p14="http://schemas.microsoft.com/office/powerpoint/2010/main" val="229776214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84</a:t>
            </a:fld>
            <a:endParaRPr lang="en-US" dirty="0"/>
          </a:p>
        </p:txBody>
      </p:sp>
    </p:spTree>
    <p:extLst>
      <p:ext uri="{BB962C8B-B14F-4D97-AF65-F5344CB8AC3E}">
        <p14:creationId xmlns:p14="http://schemas.microsoft.com/office/powerpoint/2010/main" val="92294811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00F564C-DBBC-4AC0-9390-32DE16C99061}" type="slidenum">
              <a:rPr lang="en-US" smtClean="0"/>
              <a:pPr>
                <a:defRPr/>
              </a:pPr>
              <a:t>85</a:t>
            </a:fld>
            <a:endParaRPr lang="en-US" dirty="0"/>
          </a:p>
        </p:txBody>
      </p:sp>
    </p:spTree>
    <p:extLst>
      <p:ext uri="{BB962C8B-B14F-4D97-AF65-F5344CB8AC3E}">
        <p14:creationId xmlns:p14="http://schemas.microsoft.com/office/powerpoint/2010/main" val="427801498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43363" name="Notes Placeholder 2"/>
          <p:cNvSpPr>
            <a:spLocks noGrp="1"/>
          </p:cNvSpPr>
          <p:nvPr>
            <p:ph type="body" idx="1"/>
          </p:nvPr>
        </p:nvSpPr>
        <p:spPr>
          <a:noFill/>
          <a:ln/>
        </p:spPr>
        <p:txBody>
          <a:bodyPr/>
          <a:lstStyle/>
          <a:p>
            <a:pPr eaLnBrk="1" hangingPunct="1"/>
            <a:endParaRPr lang="en-US" dirty="0"/>
          </a:p>
        </p:txBody>
      </p:sp>
      <p:sp>
        <p:nvSpPr>
          <p:cNvPr id="143364" name="Slide Number Placeholder 3"/>
          <p:cNvSpPr>
            <a:spLocks noGrp="1"/>
          </p:cNvSpPr>
          <p:nvPr>
            <p:ph type="sldNum" sz="quarter" idx="5"/>
          </p:nvPr>
        </p:nvSpPr>
        <p:spPr>
          <a:noFill/>
        </p:spPr>
        <p:txBody>
          <a:bodyPr/>
          <a:lstStyle/>
          <a:p>
            <a:fld id="{C130C3D8-1BE2-4045-9986-BD4F2D034E9F}" type="slidenum">
              <a:rPr lang="en-US" smtClean="0"/>
              <a:pPr/>
              <a:t>86</a:t>
            </a:fld>
            <a:endParaRPr lang="en-US" dirty="0"/>
          </a:p>
        </p:txBody>
      </p:sp>
    </p:spTree>
    <p:extLst>
      <p:ext uri="{BB962C8B-B14F-4D97-AF65-F5344CB8AC3E}">
        <p14:creationId xmlns:p14="http://schemas.microsoft.com/office/powerpoint/2010/main" val="248248118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p:spPr>
        <p:txBody>
          <a:bodyPr/>
          <a:lstStyle/>
          <a:p>
            <a:pPr eaLnBrk="1" hangingPunct="1"/>
            <a:endParaRPr lang="en-US" dirty="0"/>
          </a:p>
        </p:txBody>
      </p:sp>
      <p:sp>
        <p:nvSpPr>
          <p:cNvPr id="144388" name="Slide Number Placeholder 3"/>
          <p:cNvSpPr>
            <a:spLocks noGrp="1"/>
          </p:cNvSpPr>
          <p:nvPr>
            <p:ph type="sldNum" sz="quarter" idx="5"/>
          </p:nvPr>
        </p:nvSpPr>
        <p:spPr>
          <a:noFill/>
        </p:spPr>
        <p:txBody>
          <a:bodyPr/>
          <a:lstStyle/>
          <a:p>
            <a:fld id="{12217ADC-581C-4D96-9B34-A629681AF235}" type="slidenum">
              <a:rPr lang="en-US" smtClean="0"/>
              <a:pPr/>
              <a:t>87</a:t>
            </a:fld>
            <a:endParaRPr lang="en-US" dirty="0"/>
          </a:p>
        </p:txBody>
      </p:sp>
    </p:spTree>
    <p:extLst>
      <p:ext uri="{BB962C8B-B14F-4D97-AF65-F5344CB8AC3E}">
        <p14:creationId xmlns:p14="http://schemas.microsoft.com/office/powerpoint/2010/main" val="26963384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7F1236-A08D-4438-987F-D9D84EF2A02A}"/>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1931092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7F1236-A08D-4438-987F-D9D84EF2A02A}"/>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795559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7F1236-A08D-4438-987F-D9D84EF2A02A}"/>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2808760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7F1236-A08D-4438-987F-D9D84EF2A02A}"/>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514836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3580037-0D94-442B-ABC5-EE867D1E6AC0}"/>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4825" y="6547103"/>
            <a:ext cx="865775" cy="310897"/>
          </a:xfrm>
          <a:prstGeom prst="rect">
            <a:avLst/>
          </a:prstGeom>
        </p:spPr>
      </p:pic>
      <p:sp>
        <p:nvSpPr>
          <p:cNvPr id="8" name="Title 1">
            <a:extLst>
              <a:ext uri="{FF2B5EF4-FFF2-40B4-BE49-F238E27FC236}">
                <a16:creationId xmlns:a16="http://schemas.microsoft.com/office/drawing/2014/main" id="{DA2DC34B-D3F4-4254-9E7C-B1634C9033F5}"/>
              </a:ext>
            </a:extLst>
          </p:cNvPr>
          <p:cNvSpPr>
            <a:spLocks noGrp="1"/>
          </p:cNvSpPr>
          <p:nvPr>
            <p:ph type="title"/>
          </p:nvPr>
        </p:nvSpPr>
        <p:spPr>
          <a:xfrm>
            <a:off x="470019" y="-2346"/>
            <a:ext cx="8229600" cy="1207303"/>
          </a:xfrm>
        </p:spPr>
        <p:txBody>
          <a:bodyPr/>
          <a:lstStyle>
            <a:lvl1pPr algn="ctr">
              <a:defRPr>
                <a:latin typeface="Arial" panose="020B0604020202020204" pitchFamily="34" charset="0"/>
                <a:cs typeface="Arial" panose="020B060402020202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805055D4-0A20-4E12-B157-E1624260A779}"/>
              </a:ext>
            </a:extLst>
          </p:cNvPr>
          <p:cNvSpPr>
            <a:spLocks noGrp="1"/>
          </p:cNvSpPr>
          <p:nvPr>
            <p:ph idx="1"/>
          </p:nvPr>
        </p:nvSpPr>
        <p:spPr>
          <a:xfrm>
            <a:off x="470018" y="1253330"/>
            <a:ext cx="8229599" cy="5293773"/>
          </a:xfrm>
        </p:spPr>
        <p:txBody>
          <a:bodyPr>
            <a:noAutofit/>
          </a:bodyPr>
          <a:lstStyle>
            <a:lvl1pPr>
              <a:lnSpc>
                <a:spcPct val="100000"/>
              </a:lnSpc>
              <a:spcBef>
                <a:spcPts val="0"/>
              </a:spcBef>
              <a:defRPr sz="3200">
                <a:latin typeface="Arial" panose="020B0604020202020204" pitchFamily="34" charset="0"/>
                <a:cs typeface="Arial" panose="020B0604020202020204" pitchFamily="34" charset="0"/>
              </a:defRPr>
            </a:lvl1pPr>
            <a:lvl2pPr marL="685800" indent="-228600">
              <a:lnSpc>
                <a:spcPct val="100000"/>
              </a:lnSpc>
              <a:spcBef>
                <a:spcPts val="0"/>
              </a:spcBef>
              <a:buFont typeface="Arial" panose="020B0604020202020204" pitchFamily="34" charset="0"/>
              <a:buChar char="−"/>
              <a:defRPr sz="2800">
                <a:latin typeface="Arial" panose="020B0604020202020204" pitchFamily="34" charset="0"/>
                <a:cs typeface="Arial" panose="020B0604020202020204" pitchFamily="34" charset="0"/>
              </a:defRPr>
            </a:lvl2pPr>
            <a:lvl3pPr>
              <a:lnSpc>
                <a:spcPct val="100000"/>
              </a:lnSpc>
              <a:spcBef>
                <a:spcPts val="0"/>
              </a:spcBef>
              <a:defRPr sz="2600">
                <a:latin typeface="Arial" panose="020B0604020202020204" pitchFamily="34" charset="0"/>
                <a:cs typeface="Arial" panose="020B0604020202020204" pitchFamily="34" charset="0"/>
              </a:defRPr>
            </a:lvl3pPr>
            <a:lvl4pPr marL="1600200" indent="-228600">
              <a:lnSpc>
                <a:spcPct val="100000"/>
              </a:lnSpc>
              <a:spcBef>
                <a:spcPts val="0"/>
              </a:spcBef>
              <a:buFont typeface="Arial" panose="020B0604020202020204" pitchFamily="34" charset="0"/>
              <a:buChar char="−"/>
              <a:defRPr sz="2400">
                <a:latin typeface="Arial" panose="020B0604020202020204" pitchFamily="34" charset="0"/>
                <a:cs typeface="Arial" panose="020B0604020202020204" pitchFamily="34" charset="0"/>
              </a:defRPr>
            </a:lvl4pPr>
            <a:lvl5pPr>
              <a:lnSpc>
                <a:spcPct val="100000"/>
              </a:lnSpc>
              <a:spcBef>
                <a:spcPts val="0"/>
              </a:spcBef>
              <a:defRPr sz="2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a:extLst>
              <a:ext uri="{FF2B5EF4-FFF2-40B4-BE49-F238E27FC236}">
                <a16:creationId xmlns:a16="http://schemas.microsoft.com/office/drawing/2014/main" id="{BA1BE07E-754D-4EA5-BA1C-1AEB6C9033BA}"/>
              </a:ext>
            </a:extLst>
          </p:cNvPr>
          <p:cNvSpPr txBox="1"/>
          <p:nvPr userDrawn="1"/>
        </p:nvSpPr>
        <p:spPr>
          <a:xfrm>
            <a:off x="6990460" y="6547103"/>
            <a:ext cx="1709157" cy="307777"/>
          </a:xfrm>
          <a:prstGeom prst="rect">
            <a:avLst/>
          </a:prstGeom>
          <a:noFill/>
        </p:spPr>
        <p:txBody>
          <a:bodyPr wrap="square" rtlCol="0">
            <a:spAutoFit/>
          </a:bodyPr>
          <a:lstStyle/>
          <a:p>
            <a:pPr algn="r"/>
            <a:fld id="{08C58360-7E0F-43A3-B29F-F2B4CB06C34C}" type="slidenum">
              <a:rPr lang="en-US" sz="1400" smtClean="0">
                <a:latin typeface="Calibri" panose="020F0502020204030204" pitchFamily="34" charset="0"/>
                <a:cs typeface="Calibri" panose="020F0502020204030204" pitchFamily="34" charset="0"/>
              </a:rPr>
              <a:pPr algn="r"/>
              <a:t>‹#›</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3947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8" descr="CEV"/>
          <p:cNvPicPr>
            <a:picLocks noChangeAspect="1" noChangeArrowheads="1"/>
          </p:cNvPicPr>
          <p:nvPr userDrawn="1"/>
        </p:nvPicPr>
        <p:blipFill>
          <a:blip r:embed="rId3" cstate="print"/>
          <a:srcRect/>
          <a:stretch>
            <a:fillRect/>
          </a:stretch>
        </p:blipFill>
        <p:spPr bwMode="auto">
          <a:xfrm>
            <a:off x="8166100" y="0"/>
            <a:ext cx="977900" cy="334963"/>
          </a:xfrm>
          <a:prstGeom prst="rect">
            <a:avLst/>
          </a:prstGeom>
          <a:noFill/>
          <a:ln w="9525">
            <a:noFill/>
            <a:miter lim="800000"/>
            <a:headEnd/>
            <a:tailEnd/>
          </a:ln>
        </p:spPr>
      </p:pic>
      <p:sp>
        <p:nvSpPr>
          <p:cNvPr id="2" name="TextBox 1"/>
          <p:cNvSpPr txBox="1"/>
          <p:nvPr userDrawn="1"/>
        </p:nvSpPr>
        <p:spPr>
          <a:xfrm>
            <a:off x="8229600" y="6477000"/>
            <a:ext cx="914400" cy="369332"/>
          </a:xfrm>
          <a:prstGeom prst="rect">
            <a:avLst/>
          </a:prstGeom>
          <a:noFill/>
        </p:spPr>
        <p:txBody>
          <a:bodyPr wrap="square" rtlCol="0">
            <a:spAutoFit/>
          </a:bodyPr>
          <a:lstStyle/>
          <a:p>
            <a:pPr algn="r"/>
            <a:fld id="{6DAAF09A-C2CE-4DB6-B571-B788ACE55DA3}" type="slidenum">
              <a:rPr lang="en-US" smtClean="0">
                <a:latin typeface="+mj-lt"/>
              </a:rPr>
              <a:pPr algn="r"/>
              <a:t>‹#›</a:t>
            </a:fld>
            <a:endParaRPr lang="en-US" dirty="0">
              <a:latin typeface="+mj-lt"/>
            </a:endParaRPr>
          </a:p>
        </p:txBody>
      </p:sp>
      <p:sp>
        <p:nvSpPr>
          <p:cNvPr id="5" name="TextBox 4">
            <a:extLst>
              <a:ext uri="{FF2B5EF4-FFF2-40B4-BE49-F238E27FC236}">
                <a16:creationId xmlns:a16="http://schemas.microsoft.com/office/drawing/2014/main" id="{BD6480AD-9FEC-451E-A490-42DFDF1CC7F6}"/>
              </a:ext>
            </a:extLst>
          </p:cNvPr>
          <p:cNvSpPr txBox="1"/>
          <p:nvPr userDrawn="1"/>
        </p:nvSpPr>
        <p:spPr>
          <a:xfrm>
            <a:off x="3091070" y="2325757"/>
            <a:ext cx="6052930" cy="1323439"/>
          </a:xfrm>
          <a:prstGeom prst="rect">
            <a:avLst/>
          </a:prstGeom>
          <a:noFill/>
        </p:spPr>
        <p:txBody>
          <a:bodyPr wrap="square" rtlCol="0">
            <a:spAutoFit/>
          </a:bodyPr>
          <a:lstStyle/>
          <a:p>
            <a:pPr algn="ctr"/>
            <a:r>
              <a:rPr lang="en-US" sz="4000" dirty="0">
                <a:solidFill>
                  <a:schemeClr val="bg1"/>
                </a:solidFill>
                <a:latin typeface="+mj-lt"/>
              </a:rPr>
              <a:t>Basic Accounting Principles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8" descr="CEV"/>
          <p:cNvPicPr>
            <a:picLocks noChangeAspect="1" noChangeArrowheads="1"/>
          </p:cNvPicPr>
          <p:nvPr userDrawn="1"/>
        </p:nvPicPr>
        <p:blipFill>
          <a:blip r:embed="rId3" cstate="print"/>
          <a:srcRect/>
          <a:stretch>
            <a:fillRect/>
          </a:stretch>
        </p:blipFill>
        <p:spPr bwMode="auto">
          <a:xfrm>
            <a:off x="8166100" y="0"/>
            <a:ext cx="977900" cy="334963"/>
          </a:xfrm>
          <a:prstGeom prst="rect">
            <a:avLst/>
          </a:prstGeom>
          <a:noFill/>
          <a:ln w="9525">
            <a:noFill/>
            <a:miter lim="800000"/>
            <a:headEnd/>
            <a:tailEnd/>
          </a:ln>
        </p:spPr>
      </p:pic>
      <p:sp>
        <p:nvSpPr>
          <p:cNvPr id="2" name="TextBox 1"/>
          <p:cNvSpPr txBox="1"/>
          <p:nvPr userDrawn="1"/>
        </p:nvSpPr>
        <p:spPr>
          <a:xfrm>
            <a:off x="8229600" y="6477000"/>
            <a:ext cx="914400" cy="369332"/>
          </a:xfrm>
          <a:prstGeom prst="rect">
            <a:avLst/>
          </a:prstGeom>
          <a:noFill/>
        </p:spPr>
        <p:txBody>
          <a:bodyPr wrap="square" rtlCol="0">
            <a:spAutoFit/>
          </a:bodyPr>
          <a:lstStyle/>
          <a:p>
            <a:pPr algn="r"/>
            <a:fld id="{6DAAF09A-C2CE-4DB6-B571-B788ACE55DA3}" type="slidenum">
              <a:rPr lang="en-US" smtClean="0">
                <a:latin typeface="+mj-lt"/>
              </a:rPr>
              <a:pPr algn="r"/>
              <a:t>‹#›</a:t>
            </a:fld>
            <a:endParaRPr lang="en-US" dirty="0">
              <a:latin typeface="+mj-lt"/>
            </a:endParaRPr>
          </a:p>
        </p:txBody>
      </p:sp>
      <p:sp>
        <p:nvSpPr>
          <p:cNvPr id="5" name="TextBox 4">
            <a:extLst>
              <a:ext uri="{FF2B5EF4-FFF2-40B4-BE49-F238E27FC236}">
                <a16:creationId xmlns:a16="http://schemas.microsoft.com/office/drawing/2014/main" id="{F383E2FE-8CC8-4755-84F2-F26E30CB998A}"/>
              </a:ext>
            </a:extLst>
          </p:cNvPr>
          <p:cNvSpPr txBox="1"/>
          <p:nvPr userDrawn="1"/>
        </p:nvSpPr>
        <p:spPr>
          <a:xfrm>
            <a:off x="3091070" y="2325757"/>
            <a:ext cx="6052930" cy="1323439"/>
          </a:xfrm>
          <a:prstGeom prst="rect">
            <a:avLst/>
          </a:prstGeom>
          <a:noFill/>
        </p:spPr>
        <p:txBody>
          <a:bodyPr wrap="square" rtlCol="0">
            <a:spAutoFit/>
          </a:bodyPr>
          <a:lstStyle/>
          <a:p>
            <a:pPr algn="ctr"/>
            <a:r>
              <a:rPr lang="en-US" sz="4000" dirty="0">
                <a:solidFill>
                  <a:schemeClr val="bg1"/>
                </a:solidFill>
                <a:latin typeface="+mj-lt"/>
              </a:rPr>
              <a:t>Basic Accounting Concepts</a:t>
            </a:r>
          </a:p>
        </p:txBody>
      </p:sp>
    </p:spTree>
    <p:extLst>
      <p:ext uri="{BB962C8B-B14F-4D97-AF65-F5344CB8AC3E}">
        <p14:creationId xmlns:p14="http://schemas.microsoft.com/office/powerpoint/2010/main" val="3171478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8" descr="CEV"/>
          <p:cNvPicPr>
            <a:picLocks noChangeAspect="1" noChangeArrowheads="1"/>
          </p:cNvPicPr>
          <p:nvPr userDrawn="1"/>
        </p:nvPicPr>
        <p:blipFill>
          <a:blip r:embed="rId3" cstate="print"/>
          <a:srcRect/>
          <a:stretch>
            <a:fillRect/>
          </a:stretch>
        </p:blipFill>
        <p:spPr bwMode="auto">
          <a:xfrm>
            <a:off x="8166100" y="0"/>
            <a:ext cx="977900" cy="334963"/>
          </a:xfrm>
          <a:prstGeom prst="rect">
            <a:avLst/>
          </a:prstGeom>
          <a:noFill/>
          <a:ln w="9525">
            <a:noFill/>
            <a:miter lim="800000"/>
            <a:headEnd/>
            <a:tailEnd/>
          </a:ln>
        </p:spPr>
      </p:pic>
      <p:sp>
        <p:nvSpPr>
          <p:cNvPr id="2" name="TextBox 1"/>
          <p:cNvSpPr txBox="1"/>
          <p:nvPr userDrawn="1"/>
        </p:nvSpPr>
        <p:spPr>
          <a:xfrm>
            <a:off x="8229600" y="6477000"/>
            <a:ext cx="914400" cy="369332"/>
          </a:xfrm>
          <a:prstGeom prst="rect">
            <a:avLst/>
          </a:prstGeom>
          <a:noFill/>
        </p:spPr>
        <p:txBody>
          <a:bodyPr wrap="square" rtlCol="0">
            <a:spAutoFit/>
          </a:bodyPr>
          <a:lstStyle/>
          <a:p>
            <a:pPr algn="r"/>
            <a:fld id="{6DAAF09A-C2CE-4DB6-B571-B788ACE55DA3}" type="slidenum">
              <a:rPr lang="en-US" smtClean="0">
                <a:latin typeface="+mj-lt"/>
              </a:rPr>
              <a:pPr algn="r"/>
              <a:t>‹#›</a:t>
            </a:fld>
            <a:endParaRPr lang="en-US" dirty="0">
              <a:latin typeface="+mj-lt"/>
            </a:endParaRPr>
          </a:p>
        </p:txBody>
      </p:sp>
      <p:sp>
        <p:nvSpPr>
          <p:cNvPr id="5" name="TextBox 4">
            <a:extLst>
              <a:ext uri="{FF2B5EF4-FFF2-40B4-BE49-F238E27FC236}">
                <a16:creationId xmlns:a16="http://schemas.microsoft.com/office/drawing/2014/main" id="{CFF2676C-C5E5-4725-8F10-6586FC69A65D}"/>
              </a:ext>
            </a:extLst>
          </p:cNvPr>
          <p:cNvSpPr txBox="1"/>
          <p:nvPr userDrawn="1"/>
        </p:nvSpPr>
        <p:spPr>
          <a:xfrm>
            <a:off x="3091070" y="2325757"/>
            <a:ext cx="6052930" cy="1323439"/>
          </a:xfrm>
          <a:prstGeom prst="rect">
            <a:avLst/>
          </a:prstGeom>
          <a:noFill/>
        </p:spPr>
        <p:txBody>
          <a:bodyPr wrap="square" rtlCol="0">
            <a:spAutoFit/>
          </a:bodyPr>
          <a:lstStyle/>
          <a:p>
            <a:pPr algn="ctr"/>
            <a:r>
              <a:rPr lang="en-US" sz="4000" dirty="0">
                <a:solidFill>
                  <a:schemeClr val="bg1"/>
                </a:solidFill>
                <a:latin typeface="+mj-lt"/>
              </a:rPr>
              <a:t>Equations, Debts &amp; Credits</a:t>
            </a:r>
          </a:p>
        </p:txBody>
      </p:sp>
    </p:spTree>
    <p:extLst>
      <p:ext uri="{BB962C8B-B14F-4D97-AF65-F5344CB8AC3E}">
        <p14:creationId xmlns:p14="http://schemas.microsoft.com/office/powerpoint/2010/main" val="854323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8" descr="CEV"/>
          <p:cNvPicPr>
            <a:picLocks noChangeAspect="1" noChangeArrowheads="1"/>
          </p:cNvPicPr>
          <p:nvPr userDrawn="1"/>
        </p:nvPicPr>
        <p:blipFill>
          <a:blip r:embed="rId3" cstate="print"/>
          <a:srcRect/>
          <a:stretch>
            <a:fillRect/>
          </a:stretch>
        </p:blipFill>
        <p:spPr bwMode="auto">
          <a:xfrm>
            <a:off x="8166100" y="0"/>
            <a:ext cx="977900" cy="334963"/>
          </a:xfrm>
          <a:prstGeom prst="rect">
            <a:avLst/>
          </a:prstGeom>
          <a:noFill/>
          <a:ln w="9525">
            <a:noFill/>
            <a:miter lim="800000"/>
            <a:headEnd/>
            <a:tailEnd/>
          </a:ln>
        </p:spPr>
      </p:pic>
      <p:sp>
        <p:nvSpPr>
          <p:cNvPr id="2" name="TextBox 1"/>
          <p:cNvSpPr txBox="1"/>
          <p:nvPr userDrawn="1"/>
        </p:nvSpPr>
        <p:spPr>
          <a:xfrm>
            <a:off x="8229600" y="6477000"/>
            <a:ext cx="914400" cy="369332"/>
          </a:xfrm>
          <a:prstGeom prst="rect">
            <a:avLst/>
          </a:prstGeom>
          <a:noFill/>
        </p:spPr>
        <p:txBody>
          <a:bodyPr wrap="square" rtlCol="0">
            <a:spAutoFit/>
          </a:bodyPr>
          <a:lstStyle/>
          <a:p>
            <a:pPr algn="r"/>
            <a:fld id="{6DAAF09A-C2CE-4DB6-B571-B788ACE55DA3}" type="slidenum">
              <a:rPr lang="en-US" smtClean="0">
                <a:latin typeface="+mj-lt"/>
              </a:rPr>
              <a:pPr algn="r"/>
              <a:t>‹#›</a:t>
            </a:fld>
            <a:endParaRPr lang="en-US" dirty="0">
              <a:latin typeface="+mj-lt"/>
            </a:endParaRPr>
          </a:p>
        </p:txBody>
      </p:sp>
      <p:sp>
        <p:nvSpPr>
          <p:cNvPr id="5" name="TextBox 4">
            <a:extLst>
              <a:ext uri="{FF2B5EF4-FFF2-40B4-BE49-F238E27FC236}">
                <a16:creationId xmlns:a16="http://schemas.microsoft.com/office/drawing/2014/main" id="{C7958FDE-067E-4D17-93E0-1B27419B03FF}"/>
              </a:ext>
            </a:extLst>
          </p:cNvPr>
          <p:cNvSpPr txBox="1"/>
          <p:nvPr userDrawn="1"/>
        </p:nvSpPr>
        <p:spPr>
          <a:xfrm>
            <a:off x="3091070" y="2325757"/>
            <a:ext cx="6052930" cy="1938992"/>
          </a:xfrm>
          <a:prstGeom prst="rect">
            <a:avLst/>
          </a:prstGeom>
          <a:noFill/>
        </p:spPr>
        <p:txBody>
          <a:bodyPr wrap="square" rtlCol="0">
            <a:spAutoFit/>
          </a:bodyPr>
          <a:lstStyle/>
          <a:p>
            <a:pPr algn="ctr"/>
            <a:r>
              <a:rPr lang="en-US" sz="4000" dirty="0">
                <a:solidFill>
                  <a:schemeClr val="bg1"/>
                </a:solidFill>
                <a:latin typeface="+mj-lt"/>
              </a:rPr>
              <a:t>Accounting Systems &amp; The Business Operating Cycle</a:t>
            </a:r>
          </a:p>
        </p:txBody>
      </p:sp>
    </p:spTree>
    <p:extLst>
      <p:ext uri="{BB962C8B-B14F-4D97-AF65-F5344CB8AC3E}">
        <p14:creationId xmlns:p14="http://schemas.microsoft.com/office/powerpoint/2010/main" val="1925600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effectLst/>
        </p:spPr>
        <p:txBody>
          <a:bodyPr/>
          <a:lstStyle>
            <a:lvl1pPr>
              <a:defRPr sz="4000" b="0">
                <a:solidFill>
                  <a:schemeClr val="tx1"/>
                </a:solidFill>
                <a:effectLst/>
              </a:defRPr>
            </a:lvl1pPr>
          </a:lstStyle>
          <a:p>
            <a:r>
              <a:rPr lang="en-US" dirty="0"/>
              <a:t>Click to edit Master title style</a:t>
            </a:r>
          </a:p>
        </p:txBody>
      </p:sp>
      <p:sp>
        <p:nvSpPr>
          <p:cNvPr id="3" name="Content Placeholder 2"/>
          <p:cNvSpPr>
            <a:spLocks noGrp="1"/>
          </p:cNvSpPr>
          <p:nvPr>
            <p:ph idx="1"/>
          </p:nvPr>
        </p:nvSpPr>
        <p:spPr>
          <a:xfrm>
            <a:off x="457200" y="1295399"/>
            <a:ext cx="8229600" cy="5277461"/>
          </a:xfrm>
          <a:noFill/>
        </p:spPr>
        <p:txBody>
          <a:bodyPr/>
          <a:lstStyle>
            <a:lvl1pPr>
              <a:spcBef>
                <a:spcPts val="0"/>
              </a:spcBef>
              <a:defRPr sz="3200">
                <a:solidFill>
                  <a:schemeClr val="tx1"/>
                </a:solidFill>
              </a:defRPr>
            </a:lvl1pPr>
            <a:lvl2pPr>
              <a:spcBef>
                <a:spcPts val="0"/>
              </a:spcBef>
              <a:defRPr>
                <a:solidFill>
                  <a:schemeClr val="tx1"/>
                </a:solidFill>
              </a:defRPr>
            </a:lvl2pPr>
            <a:lvl3pPr>
              <a:spcBef>
                <a:spcPts val="0"/>
              </a:spcBef>
              <a:defRPr sz="2600">
                <a:solidFill>
                  <a:schemeClr val="tx1"/>
                </a:solidFill>
              </a:defRPr>
            </a:lvl3pPr>
            <a:lvl4pPr>
              <a:spcBef>
                <a:spcPts val="0"/>
              </a:spcBef>
              <a:defRPr sz="2400">
                <a:solidFill>
                  <a:schemeClr val="tx1"/>
                </a:solidFill>
              </a:defRPr>
            </a:lvl4pPr>
            <a:lvl5pPr marL="2057400" indent="-228600">
              <a:spcBef>
                <a:spcPts val="0"/>
              </a:spcBef>
              <a:buFont typeface="Arial" panose="020B0604020202020204" pitchFamily="34" charset="0"/>
              <a:buChar char="•"/>
              <a:defRPr sz="2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8" descr="CEV"/>
          <p:cNvPicPr>
            <a:picLocks noChangeAspect="1" noChangeArrowheads="1"/>
          </p:cNvPicPr>
          <p:nvPr userDrawn="1"/>
        </p:nvPicPr>
        <p:blipFill>
          <a:blip r:embed="rId3" cstate="print"/>
          <a:srcRect/>
          <a:stretch>
            <a:fillRect/>
          </a:stretch>
        </p:blipFill>
        <p:spPr bwMode="auto">
          <a:xfrm>
            <a:off x="-26376" y="6572861"/>
            <a:ext cx="977900" cy="334963"/>
          </a:xfrm>
          <a:prstGeom prst="rect">
            <a:avLst/>
          </a:prstGeom>
          <a:noFill/>
          <a:ln w="9525">
            <a:noFill/>
            <a:miter lim="800000"/>
            <a:headEnd/>
            <a:tailEnd/>
          </a:ln>
        </p:spPr>
      </p:pic>
      <p:sp>
        <p:nvSpPr>
          <p:cNvPr id="6" name="TextBox 5">
            <a:extLst>
              <a:ext uri="{FF2B5EF4-FFF2-40B4-BE49-F238E27FC236}">
                <a16:creationId xmlns:a16="http://schemas.microsoft.com/office/drawing/2014/main" id="{03CD7E71-6289-4A07-AD56-EE23F89B6371}"/>
              </a:ext>
            </a:extLst>
          </p:cNvPr>
          <p:cNvSpPr txBox="1"/>
          <p:nvPr userDrawn="1"/>
        </p:nvSpPr>
        <p:spPr>
          <a:xfrm>
            <a:off x="7784960" y="6572860"/>
            <a:ext cx="914400" cy="338554"/>
          </a:xfrm>
          <a:prstGeom prst="rect">
            <a:avLst/>
          </a:prstGeom>
          <a:noFill/>
        </p:spPr>
        <p:txBody>
          <a:bodyPr wrap="square" rtlCol="0">
            <a:spAutoFit/>
          </a:bodyPr>
          <a:lstStyle/>
          <a:p>
            <a:pPr algn="r"/>
            <a:fld id="{6DAAF09A-C2CE-4DB6-B571-B788ACE55DA3}" type="slidenum">
              <a:rPr lang="en-US" sz="1600" smtClean="0">
                <a:latin typeface="+mj-lt"/>
              </a:rPr>
              <a:pPr algn="r"/>
              <a:t>‹#›</a:t>
            </a:fld>
            <a:endParaRPr lang="en-US" sz="1600" dirty="0">
              <a:latin typeface="+mj-lt"/>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57C52B-AAA3-4FDE-9614-ADE116D67A3C}"/>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DA1789-3445-499F-9830-8E2886050BE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425DC1-3A1A-4C4C-A239-43ED60DEE3A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C6E8B2-C1FD-4DBE-8880-A2847733CCF8}" type="datetimeFigureOut">
              <a:rPr lang="en-US" smtClean="0"/>
              <a:t>11/3/2021</a:t>
            </a:fld>
            <a:endParaRPr lang="en-US"/>
          </a:p>
        </p:txBody>
      </p:sp>
      <p:sp>
        <p:nvSpPr>
          <p:cNvPr id="5" name="Footer Placeholder 4">
            <a:extLst>
              <a:ext uri="{FF2B5EF4-FFF2-40B4-BE49-F238E27FC236}">
                <a16:creationId xmlns:a16="http://schemas.microsoft.com/office/drawing/2014/main" id="{B78148C0-07CF-47F0-B595-52612C6FCE5F}"/>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730FC99-6DC9-4638-BC89-9D36C2885207}"/>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64663B-8C48-4628-A6BF-E0EDF4C7534F}" type="slidenum">
              <a:rPr lang="en-US" smtClean="0"/>
              <a:t>‹#›</a:t>
            </a:fld>
            <a:endParaRPr lang="en-US"/>
          </a:p>
        </p:txBody>
      </p:sp>
    </p:spTree>
    <p:extLst>
      <p:ext uri="{BB962C8B-B14F-4D97-AF65-F5344CB8AC3E}">
        <p14:creationId xmlns:p14="http://schemas.microsoft.com/office/powerpoint/2010/main" val="2917626797"/>
      </p:ext>
    </p:extLst>
  </p:cSld>
  <p:clrMap bg1="lt1" tx1="dk1" bg2="lt2" tx2="dk2" accent1="accent1" accent2="accent2" accent3="accent3" accent4="accent4" accent5="accent5" accent6="accent6" hlink="hlink" folHlink="folHlink"/>
  <p:sldLayoutIdLst>
    <p:sldLayoutId id="2147483704" r:id="rId1"/>
    <p:sldLayoutId id="2147483706" r:id="rId2"/>
    <p:sldLayoutId id="2147483707" r:id="rId3"/>
    <p:sldLayoutId id="2147483708" r:id="rId4"/>
    <p:sldLayoutId id="214748370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2" name="Rectangle 3"/>
          <p:cNvSpPr>
            <a:spLocks noGrp="1" noChangeArrowheads="1"/>
          </p:cNvSpPr>
          <p:nvPr>
            <p:ph type="body" idx="1"/>
          </p:nvPr>
        </p:nvSpPr>
        <p:spPr bwMode="auto">
          <a:xfrm>
            <a:off x="457200" y="1600200"/>
            <a:ext cx="8229600" cy="4876800"/>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400" b="0">
                <a:solidFill>
                  <a:schemeClr val="accent3"/>
                </a:solidFill>
                <a:latin typeface="Arial" pitchFamily="34" charset="0"/>
                <a:cs typeface="Arial" pitchFamily="34" charset="0"/>
              </a:defRPr>
            </a:lvl1pPr>
          </a:lstStyle>
          <a:p>
            <a:fld id="{02E2CD47-94B3-4175-9653-38BF3A6F903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6" r:id="rId2"/>
    <p:sldLayoutId id="2147483664" r:id="rId3"/>
    <p:sldLayoutId id="2147483665" r:id="rId4"/>
    <p:sldLayoutId id="2147483663" r:id="rId5"/>
  </p:sldLayoutIdLst>
  <p:hf hdr="0" ftr="0" dt="0"/>
  <p:txStyles>
    <p:titleStyle>
      <a:lvl1pPr algn="ctr" rtl="0" eaLnBrk="0" fontAlgn="base" hangingPunct="0">
        <a:spcBef>
          <a:spcPct val="0"/>
        </a:spcBef>
        <a:spcAft>
          <a:spcPct val="0"/>
        </a:spcAft>
        <a:defRPr sz="4800" b="1">
          <a:solidFill>
            <a:schemeClr val="bg1"/>
          </a:solidFill>
          <a:effectLst>
            <a:outerShdw blurRad="38100" dist="38100" dir="2700000" algn="tl">
              <a:srgbClr val="000000">
                <a:alpha val="43137"/>
              </a:srgbClr>
            </a:outerShdw>
          </a:effectLst>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800">
          <a:solidFill>
            <a:schemeClr val="tx1"/>
          </a:solidFill>
          <a:latin typeface="+mn-lt"/>
        </a:defRPr>
      </a:lvl4pPr>
      <a:lvl5pPr marL="2057400" indent="-228600" algn="l" rtl="0" eaLnBrk="0" fontAlgn="base" hangingPunct="0">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slide" Target="slide51.xml"/><Relationship Id="rId5" Type="http://schemas.openxmlformats.org/officeDocument/2006/relationships/slide" Target="slide33.xml"/><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slide" Target="slide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0.jpeg"/></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0.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21.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22.jpeg"/></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3.tiff"/></Relationships>
</file>

<file path=ppt/slides/_rels/slide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24.tiff"/></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openxmlformats.org/officeDocument/2006/relationships/image" Target="../media/image26.jpeg"/></Relationships>
</file>

<file path=ppt/slides/_rels/slide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0.xml"/><Relationship Id="rId1" Type="http://schemas.openxmlformats.org/officeDocument/2006/relationships/slideLayout" Target="../slideLayouts/slideLayout5.xml"/><Relationship Id="rId4" Type="http://schemas.openxmlformats.org/officeDocument/2006/relationships/image" Target="../media/image27.jpeg"/></Relationships>
</file>

<file path=ppt/slides/_rels/slide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28.jpeg"/></Relationships>
</file>

<file path=ppt/slides/_rels/slide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30.jpeg"/></Relationships>
</file>

<file path=ppt/slides/_rels/slide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31.jpeg"/></Relationships>
</file>

<file path=ppt/slides/_rels/slide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FB820-1C81-46B8-A7BA-01ABBFE7CFB7}"/>
              </a:ext>
            </a:extLst>
          </p:cNvPr>
          <p:cNvSpPr>
            <a:spLocks noGrp="1"/>
          </p:cNvSpPr>
          <p:nvPr>
            <p:ph type="title" idx="4294967295"/>
          </p:nvPr>
        </p:nvSpPr>
        <p:spPr>
          <a:xfrm>
            <a:off x="0" y="-381000"/>
            <a:ext cx="8229600" cy="381000"/>
          </a:xfrm>
          <a:prstGeom prst="rect">
            <a:avLst/>
          </a:prstGeom>
        </p:spPr>
        <p:txBody>
          <a:bodyPr vert="horz" wrap="square" lIns="91440" tIns="45720" rIns="91440" bIns="45720" numCol="1" anchor="b" anchorCtr="0" compatLnSpc="1">
            <a:prstTxWarp prst="textNoShape">
              <a:avLst/>
            </a:prstTxWarp>
          </a:bodyPr>
          <a:lstStyle/>
          <a:p>
            <a:pPr algn="ctr"/>
            <a:r>
              <a:rPr lang="en-US" sz="2000" b="0" dirty="0">
                <a:solidFill>
                  <a:schemeClr val="tx1"/>
                </a:solidFill>
                <a:effectLst/>
              </a:rPr>
              <a:t>Basic Accounting Principles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1CF466F-38CE-4B34-921C-7F3832A393BE}"/>
              </a:ext>
            </a:extLst>
          </p:cNvPr>
          <p:cNvSpPr>
            <a:spLocks noGrp="1"/>
          </p:cNvSpPr>
          <p:nvPr>
            <p:ph type="title"/>
          </p:nvPr>
        </p:nvSpPr>
        <p:spPr/>
        <p:txBody>
          <a:bodyPr/>
          <a:lstStyle/>
          <a:p>
            <a:r>
              <a:rPr lang="en-US" dirty="0"/>
              <a:t>Objectives</a:t>
            </a:r>
          </a:p>
        </p:txBody>
      </p:sp>
      <p:sp>
        <p:nvSpPr>
          <p:cNvPr id="13" name="Content Placeholder 12">
            <a:extLst>
              <a:ext uri="{FF2B5EF4-FFF2-40B4-BE49-F238E27FC236}">
                <a16:creationId xmlns:a16="http://schemas.microsoft.com/office/drawing/2014/main" id="{9715669A-7733-47E1-929D-752E10C88598}"/>
              </a:ext>
            </a:extLst>
          </p:cNvPr>
          <p:cNvSpPr>
            <a:spLocks noGrp="1"/>
          </p:cNvSpPr>
          <p:nvPr>
            <p:ph idx="1"/>
          </p:nvPr>
        </p:nvSpPr>
        <p:spPr/>
        <p:txBody>
          <a:bodyPr/>
          <a:lstStyle/>
          <a:p>
            <a:r>
              <a:rPr lang="en-US" dirty="0"/>
              <a:t>To become acquainted with generally accepted accounting principles.</a:t>
            </a:r>
          </a:p>
          <a:p>
            <a:r>
              <a:rPr lang="en-US" dirty="0"/>
              <a:t>To learn the basic terminology and concepts concerning accounting.</a:t>
            </a:r>
          </a:p>
          <a:p>
            <a:r>
              <a:rPr lang="en-US" dirty="0"/>
              <a:t>To gain an understanding of how accounting fits into the business cycle.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Menu</a:t>
            </a:r>
          </a:p>
        </p:txBody>
      </p:sp>
      <p:sp>
        <p:nvSpPr>
          <p:cNvPr id="3" name="Content Placeholder 2"/>
          <p:cNvSpPr>
            <a:spLocks noGrp="1"/>
          </p:cNvSpPr>
          <p:nvPr>
            <p:ph idx="1"/>
          </p:nvPr>
        </p:nvSpPr>
        <p:spPr/>
        <p:txBody>
          <a:bodyPr/>
          <a:lstStyle/>
          <a:p>
            <a:pPr marL="1828800" indent="0">
              <a:spcAft>
                <a:spcPts val="2000"/>
              </a:spcAft>
              <a:buNone/>
            </a:pPr>
            <a:r>
              <a:rPr lang="en-US" dirty="0"/>
              <a:t>Basic Accounting Concepts</a:t>
            </a:r>
          </a:p>
          <a:p>
            <a:pPr marL="1828800" indent="0">
              <a:spcAft>
                <a:spcPts val="2000"/>
              </a:spcAft>
              <a:buNone/>
            </a:pPr>
            <a:r>
              <a:rPr lang="en-US" dirty="0"/>
              <a:t>Equations, Debits &amp; Credits</a:t>
            </a:r>
          </a:p>
          <a:p>
            <a:pPr marL="1828800" indent="0">
              <a:spcAft>
                <a:spcPts val="2000"/>
              </a:spcAft>
              <a:buNone/>
            </a:pPr>
            <a:r>
              <a:rPr lang="en-US" dirty="0"/>
              <a:t>Accounting Systems &amp; The Business Operating Cycle</a:t>
            </a:r>
          </a:p>
        </p:txBody>
      </p:sp>
      <p:sp>
        <p:nvSpPr>
          <p:cNvPr id="8" name="Hexagon 7" descr="Button links to Basic Accounting Concepts segment.">
            <a:hlinkClick r:id="rId4" action="ppaction://hlinksldjump"/>
          </p:cNvPr>
          <p:cNvSpPr/>
          <p:nvPr/>
        </p:nvSpPr>
        <p:spPr>
          <a:xfrm>
            <a:off x="1600200" y="1313093"/>
            <a:ext cx="685800" cy="457200"/>
          </a:xfrm>
          <a:prstGeom prst="hexagon">
            <a:avLst/>
          </a:prstGeom>
          <a:solidFill>
            <a:srgbClr val="B18A85"/>
          </a:solidFill>
          <a:ln>
            <a:solidFill>
              <a:srgbClr val="76544F"/>
            </a:solid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Hexagon 8" descr="Button links to Equations, Debits and Credits segment.">
            <a:hlinkClick r:id="rId5" action="ppaction://hlinksldjump"/>
          </p:cNvPr>
          <p:cNvSpPr/>
          <p:nvPr/>
        </p:nvSpPr>
        <p:spPr>
          <a:xfrm>
            <a:off x="1600200" y="2051703"/>
            <a:ext cx="685800" cy="457200"/>
          </a:xfrm>
          <a:prstGeom prst="hexagon">
            <a:avLst/>
          </a:prstGeom>
          <a:solidFill>
            <a:srgbClr val="B18A85"/>
          </a:solidFill>
          <a:ln>
            <a:solidFill>
              <a:srgbClr val="76544F"/>
            </a:solid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Hexagon 9" descr="Button links to the Accounting Systems and The Business Operating Cycle.&#10;">
            <a:hlinkClick r:id="rId6" action="ppaction://hlinksldjump"/>
          </p:cNvPr>
          <p:cNvSpPr/>
          <p:nvPr/>
        </p:nvSpPr>
        <p:spPr>
          <a:xfrm>
            <a:off x="1600200" y="2795432"/>
            <a:ext cx="685800" cy="457200"/>
          </a:xfrm>
          <a:prstGeom prst="hexagon">
            <a:avLst/>
          </a:prstGeom>
          <a:solidFill>
            <a:srgbClr val="B18A85"/>
          </a:solidFill>
          <a:ln>
            <a:solidFill>
              <a:srgbClr val="76544F"/>
            </a:solid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30B8A-1A6E-44EB-B157-C28DA5D2BF59}"/>
              </a:ext>
            </a:extLst>
          </p:cNvPr>
          <p:cNvSpPr>
            <a:spLocks noGrp="1"/>
          </p:cNvSpPr>
          <p:nvPr>
            <p:ph type="title" idx="4294967295"/>
          </p:nvPr>
        </p:nvSpPr>
        <p:spPr>
          <a:xfrm>
            <a:off x="0" y="-381000"/>
            <a:ext cx="8229600" cy="381000"/>
          </a:xfrm>
        </p:spPr>
        <p:txBody>
          <a:bodyPr vert="horz" wrap="square" lIns="91440" tIns="45720" rIns="91440" bIns="45720" numCol="1" anchor="b" anchorCtr="0" compatLnSpc="1">
            <a:prstTxWarp prst="textNoShape">
              <a:avLst/>
            </a:prstTxWarp>
          </a:bodyPr>
          <a:lstStyle/>
          <a:p>
            <a:pPr algn="ctr"/>
            <a:r>
              <a:rPr lang="en-US" sz="2000" b="0" dirty="0">
                <a:solidFill>
                  <a:schemeClr val="tx1"/>
                </a:solidFill>
                <a:effectLst/>
              </a:rPr>
              <a:t>Basic Accounting Concepts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dirty="0"/>
              <a:t>Accounting</a:t>
            </a:r>
          </a:p>
        </p:txBody>
      </p:sp>
      <p:sp>
        <p:nvSpPr>
          <p:cNvPr id="5123" name="Rectangle 3"/>
          <p:cNvSpPr>
            <a:spLocks noGrp="1" noChangeArrowheads="1"/>
          </p:cNvSpPr>
          <p:nvPr>
            <p:ph idx="1"/>
          </p:nvPr>
        </p:nvSpPr>
        <p:spPr/>
        <p:txBody>
          <a:bodyPr/>
          <a:lstStyle/>
          <a:p>
            <a:r>
              <a:rPr lang="en-US" dirty="0"/>
              <a:t>Is the recording, reporting and analysis of financial transactions according to accepted principles in order to provide meaningful financial information</a:t>
            </a:r>
          </a:p>
        </p:txBody>
      </p:sp>
      <p:pic>
        <p:nvPicPr>
          <p:cNvPr id="1026" name="Picture 2" descr="Young accountant smiling at the camera while sitting at her work desk filled with accounting materials such as a calculator and financial papers.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73311" y="3657600"/>
            <a:ext cx="3997378" cy="2667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146" name="Title 1"/>
          <p:cNvSpPr>
            <a:spLocks noGrp="1" noChangeArrowheads="1"/>
          </p:cNvSpPr>
          <p:nvPr>
            <p:ph type="title"/>
          </p:nvPr>
        </p:nvSpPr>
        <p:spPr/>
        <p:txBody>
          <a:bodyPr/>
          <a:lstStyle/>
          <a:p>
            <a:r>
              <a:rPr lang="en-US" dirty="0"/>
              <a:t>Accounting</a:t>
            </a:r>
          </a:p>
        </p:txBody>
      </p:sp>
      <p:sp>
        <p:nvSpPr>
          <p:cNvPr id="12291" name="Rectangle 3"/>
          <p:cNvSpPr>
            <a:spLocks noGrp="1" noChangeArrowheads="1"/>
          </p:cNvSpPr>
          <p:nvPr>
            <p:ph idx="1"/>
          </p:nvPr>
        </p:nvSpPr>
        <p:spPr/>
        <p:txBody>
          <a:bodyPr/>
          <a:lstStyle/>
          <a:p>
            <a:r>
              <a:rPr lang="en-US" dirty="0"/>
              <a:t>Is not just a process to figure out how much money a business made last year</a:t>
            </a:r>
          </a:p>
          <a:p>
            <a:r>
              <a:rPr lang="en-US" dirty="0"/>
              <a:t>Also helps a business identify trends in sales and expenditures</a:t>
            </a:r>
          </a:p>
          <a:p>
            <a:r>
              <a:rPr lang="en-US" dirty="0"/>
              <a:t>Allows a business to track and identify trends and make decisions which can quickly boost profitability or avoid cash shortages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a:t>Businesses Need Accounting </a:t>
            </a:r>
          </a:p>
        </p:txBody>
      </p:sp>
      <p:sp>
        <p:nvSpPr>
          <p:cNvPr id="7171" name="Rectangle 3"/>
          <p:cNvSpPr>
            <a:spLocks noGrp="1" noChangeArrowheads="1"/>
          </p:cNvSpPr>
          <p:nvPr>
            <p:ph idx="1"/>
          </p:nvPr>
        </p:nvSpPr>
        <p:spPr/>
        <p:txBody>
          <a:bodyPr/>
          <a:lstStyle/>
          <a:p>
            <a:r>
              <a:rPr lang="en-US" dirty="0"/>
              <a:t>In order to provide accurate financial information for: </a:t>
            </a:r>
          </a:p>
          <a:p>
            <a:pPr lvl="1"/>
            <a:r>
              <a:rPr lang="en-US" dirty="0"/>
              <a:t>owners and potential investors or creditors </a:t>
            </a:r>
          </a:p>
          <a:p>
            <a:pPr lvl="2"/>
            <a:r>
              <a:rPr lang="en-US" dirty="0"/>
              <a:t>to help them understand the business’s financial situation</a:t>
            </a:r>
          </a:p>
          <a:p>
            <a:pPr lvl="1"/>
            <a:r>
              <a:rPr lang="en-US" dirty="0"/>
              <a:t>management</a:t>
            </a:r>
          </a:p>
          <a:p>
            <a:pPr lvl="2"/>
            <a:r>
              <a:rPr lang="en-US" dirty="0"/>
              <a:t>to help them make sensible business decisions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Revenue</a:t>
            </a:r>
          </a:p>
        </p:txBody>
      </p:sp>
      <p:sp>
        <p:nvSpPr>
          <p:cNvPr id="3" name="Content Placeholder 2"/>
          <p:cNvSpPr>
            <a:spLocks noGrp="1"/>
          </p:cNvSpPr>
          <p:nvPr>
            <p:ph idx="1"/>
          </p:nvPr>
        </p:nvSpPr>
        <p:spPr/>
        <p:txBody>
          <a:bodyPr/>
          <a:lstStyle/>
          <a:p>
            <a:r>
              <a:rPr lang="en-US" dirty="0"/>
              <a:t>Is one of the most important accounting terms to know</a:t>
            </a:r>
          </a:p>
          <a:p>
            <a:r>
              <a:rPr lang="en-US" dirty="0"/>
              <a:t>Represents the amount of money a business receives over a period of time</a:t>
            </a:r>
          </a:p>
          <a:p>
            <a:pPr lvl="1"/>
            <a:r>
              <a:rPr lang="en-US" dirty="0"/>
              <a:t>calculated by the number of goods sold by the number of units sold</a:t>
            </a:r>
          </a:p>
          <a:p>
            <a:r>
              <a:rPr lang="en-US" dirty="0"/>
              <a:t>Can be divided into two types:</a:t>
            </a:r>
          </a:p>
          <a:p>
            <a:pPr lvl="1"/>
            <a:r>
              <a:rPr lang="en-US" dirty="0"/>
              <a:t>operating revenue</a:t>
            </a:r>
          </a:p>
          <a:p>
            <a:pPr lvl="1"/>
            <a:r>
              <a:rPr lang="en-US" dirty="0"/>
              <a:t>non-operating revenue</a:t>
            </a:r>
          </a:p>
        </p:txBody>
      </p:sp>
    </p:spTree>
    <p:extLst>
      <p:ext uri="{BB962C8B-B14F-4D97-AF65-F5344CB8AC3E}">
        <p14:creationId xmlns:p14="http://schemas.microsoft.com/office/powerpoint/2010/main" val="2481449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Operating Revenue</a:t>
            </a:r>
          </a:p>
        </p:txBody>
      </p:sp>
      <p:sp>
        <p:nvSpPr>
          <p:cNvPr id="3" name="Content Placeholder 2"/>
          <p:cNvSpPr>
            <a:spLocks noGrp="1"/>
          </p:cNvSpPr>
          <p:nvPr>
            <p:ph idx="1"/>
          </p:nvPr>
        </p:nvSpPr>
        <p:spPr/>
        <p:txBody>
          <a:bodyPr/>
          <a:lstStyle/>
          <a:p>
            <a:r>
              <a:rPr lang="en-US" dirty="0"/>
              <a:t>Is income from sales or services based on the goal of the business</a:t>
            </a:r>
          </a:p>
          <a:p>
            <a:pPr lvl="1"/>
            <a:r>
              <a:rPr lang="en-US" dirty="0"/>
              <a:t>for example:</a:t>
            </a:r>
          </a:p>
          <a:p>
            <a:pPr lvl="2"/>
            <a:r>
              <a:rPr lang="en-US" dirty="0"/>
              <a:t>if you own a t-shirt business the operating revenue would be the amount of revenue you receive from selling and producing shirts</a:t>
            </a:r>
          </a:p>
        </p:txBody>
      </p:sp>
      <p:pic>
        <p:nvPicPr>
          <p:cNvPr id="2050" name="Picture 2" descr="A medium-sized black magnifying glass lying on top of financial paperwork.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021" y="4185480"/>
            <a:ext cx="3657957" cy="2440542"/>
          </a:xfrm>
          <a:prstGeom prst="rect">
            <a:avLst/>
          </a:prstGeom>
        </p:spPr>
      </p:pic>
    </p:spTree>
    <p:extLst>
      <p:ext uri="{BB962C8B-B14F-4D97-AF65-F5344CB8AC3E}">
        <p14:creationId xmlns:p14="http://schemas.microsoft.com/office/powerpoint/2010/main" val="1489915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Non-Operating Revenue</a:t>
            </a:r>
          </a:p>
        </p:txBody>
      </p:sp>
      <p:sp>
        <p:nvSpPr>
          <p:cNvPr id="3" name="Content Placeholder 2"/>
          <p:cNvSpPr>
            <a:spLocks noGrp="1"/>
          </p:cNvSpPr>
          <p:nvPr>
            <p:ph idx="1"/>
          </p:nvPr>
        </p:nvSpPr>
        <p:spPr/>
        <p:txBody>
          <a:bodyPr/>
          <a:lstStyle/>
          <a:p>
            <a:r>
              <a:rPr lang="en-US" dirty="0"/>
              <a:t>Is income which does not come from the primary goal of the business, but instead comes from:</a:t>
            </a:r>
          </a:p>
          <a:p>
            <a:pPr lvl="1"/>
            <a:r>
              <a:rPr lang="en-US" dirty="0"/>
              <a:t>rent on owned buildings</a:t>
            </a:r>
          </a:p>
          <a:p>
            <a:pPr lvl="1"/>
            <a:r>
              <a:rPr lang="en-US" dirty="0"/>
              <a:t>interest on investments</a:t>
            </a:r>
          </a:p>
          <a:p>
            <a:pPr lvl="1"/>
            <a:r>
              <a:rPr lang="en-US" dirty="0"/>
              <a:t>dividends from stocks</a:t>
            </a:r>
          </a:p>
          <a:p>
            <a:pPr lvl="1"/>
            <a:r>
              <a:rPr lang="en-US" dirty="0"/>
              <a:t>royalties </a:t>
            </a:r>
          </a:p>
        </p:txBody>
      </p:sp>
      <p:sp>
        <p:nvSpPr>
          <p:cNvPr id="5" name="Rounded Rectangle 4"/>
          <p:cNvSpPr/>
          <p:nvPr/>
        </p:nvSpPr>
        <p:spPr>
          <a:xfrm>
            <a:off x="470017" y="5562600"/>
            <a:ext cx="8229599" cy="990600"/>
          </a:xfrm>
          <a:prstGeom prst="roundRect">
            <a:avLst>
              <a:gd name="adj" fmla="val 0"/>
            </a:avLst>
          </a:prstGeom>
          <a:noFill/>
        </p:spPr>
        <p:style>
          <a:lnRef idx="1">
            <a:schemeClr val="dk1"/>
          </a:lnRef>
          <a:fillRef idx="2">
            <a:schemeClr val="dk1"/>
          </a:fillRef>
          <a:effectRef idx="1">
            <a:schemeClr val="dk1"/>
          </a:effectRef>
          <a:fontRef idx="minor">
            <a:schemeClr val="dk1"/>
          </a:fontRef>
        </p:style>
        <p:txBody>
          <a:bodyPr rtlCol="0" anchor="ctr"/>
          <a:lstStyle/>
          <a:p>
            <a:r>
              <a:rPr lang="en-US" sz="2000" dirty="0">
                <a:latin typeface="Arial" panose="020B0604020202020204" pitchFamily="34" charset="0"/>
                <a:cs typeface="Arial" panose="020B0604020202020204" pitchFamily="34" charset="0"/>
              </a:rPr>
              <a:t>Dividends: money paid by a company to its shareholders</a:t>
            </a:r>
          </a:p>
          <a:p>
            <a:r>
              <a:rPr lang="en-US" sz="2000" dirty="0">
                <a:latin typeface="Arial" panose="020B0604020202020204" pitchFamily="34" charset="0"/>
                <a:cs typeface="Arial" panose="020B0604020202020204" pitchFamily="34" charset="0"/>
              </a:rPr>
              <a:t>Royalties: money paid to an owner of a product when another entity uses the product for financial gain</a:t>
            </a:r>
          </a:p>
        </p:txBody>
      </p:sp>
    </p:spTree>
    <p:extLst>
      <p:ext uri="{BB962C8B-B14F-4D97-AF65-F5344CB8AC3E}">
        <p14:creationId xmlns:p14="http://schemas.microsoft.com/office/powerpoint/2010/main" val="2358559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dirty="0"/>
              <a:t>Basic Terms &amp; Concepts</a:t>
            </a:r>
          </a:p>
        </p:txBody>
      </p:sp>
      <p:sp>
        <p:nvSpPr>
          <p:cNvPr id="47107" name="Rectangle 3"/>
          <p:cNvSpPr>
            <a:spLocks noGrp="1" noChangeArrowheads="1"/>
          </p:cNvSpPr>
          <p:nvPr>
            <p:ph idx="1"/>
          </p:nvPr>
        </p:nvSpPr>
        <p:spPr/>
        <p:txBody>
          <a:bodyPr/>
          <a:lstStyle/>
          <a:p>
            <a:r>
              <a:rPr lang="en-US" dirty="0"/>
              <a:t>Include:</a:t>
            </a:r>
          </a:p>
          <a:p>
            <a:pPr lvl="1"/>
            <a:r>
              <a:rPr lang="en-US" dirty="0"/>
              <a:t>sales figures</a:t>
            </a:r>
          </a:p>
          <a:p>
            <a:pPr lvl="2"/>
            <a:r>
              <a:rPr lang="en-US" dirty="0"/>
              <a:t>represent the amount of revenue generated by the business</a:t>
            </a:r>
          </a:p>
          <a:p>
            <a:pPr lvl="2"/>
            <a:r>
              <a:rPr lang="en-US" dirty="0"/>
              <a:t>represent the total sales, less any product returns or sales discounts </a:t>
            </a:r>
          </a:p>
          <a:p>
            <a:pPr lvl="1"/>
            <a:r>
              <a:rPr lang="en-US" dirty="0"/>
              <a:t>cost of goods sold </a:t>
            </a:r>
          </a:p>
          <a:p>
            <a:pPr lvl="2"/>
            <a:r>
              <a:rPr lang="en-US" dirty="0"/>
              <a:t>costs directly associated with making or acquiring products, such as materials purchased from outside suppliers used in the manufacturing of the product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dirty="0"/>
              <a:t>Basic Terms &amp; Concepts </a:t>
            </a:r>
          </a:p>
        </p:txBody>
      </p:sp>
      <p:sp>
        <p:nvSpPr>
          <p:cNvPr id="54275" name="Rectangle 3"/>
          <p:cNvSpPr>
            <a:spLocks noGrp="1" noChangeArrowheads="1"/>
          </p:cNvSpPr>
          <p:nvPr>
            <p:ph idx="1"/>
          </p:nvPr>
        </p:nvSpPr>
        <p:spPr/>
        <p:txBody>
          <a:bodyPr/>
          <a:lstStyle/>
          <a:p>
            <a:r>
              <a:rPr lang="en-US" dirty="0"/>
              <a:t>Include:</a:t>
            </a:r>
          </a:p>
          <a:p>
            <a:pPr lvl="1"/>
            <a:r>
              <a:rPr lang="en-US" dirty="0"/>
              <a:t>gross profit </a:t>
            </a:r>
          </a:p>
          <a:p>
            <a:pPr lvl="2"/>
            <a:r>
              <a:rPr lang="en-US" dirty="0"/>
              <a:t>derived by subtracting the cost of goods sold from net sales figures</a:t>
            </a:r>
          </a:p>
          <a:p>
            <a:pPr lvl="2"/>
            <a:r>
              <a:rPr lang="en-US" dirty="0"/>
              <a:t>does not include any operating expenses or income taxes </a:t>
            </a:r>
          </a:p>
          <a:p>
            <a:pPr lvl="1"/>
            <a:r>
              <a:rPr lang="en-US" dirty="0"/>
              <a:t>income tax </a:t>
            </a:r>
          </a:p>
          <a:p>
            <a:pPr lvl="2"/>
            <a:r>
              <a:rPr lang="en-US" dirty="0"/>
              <a:t>required contribution for the support of a national, state or local government calculated based on income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a:t>Basic Terms &amp; Concepts </a:t>
            </a:r>
          </a:p>
        </p:txBody>
      </p:sp>
      <p:sp>
        <p:nvSpPr>
          <p:cNvPr id="48131" name="Rectangle 3"/>
          <p:cNvSpPr>
            <a:spLocks noGrp="1" noChangeArrowheads="1"/>
          </p:cNvSpPr>
          <p:nvPr>
            <p:ph idx="1"/>
          </p:nvPr>
        </p:nvSpPr>
        <p:spPr/>
        <p:txBody>
          <a:bodyPr/>
          <a:lstStyle/>
          <a:p>
            <a:r>
              <a:rPr lang="en-US" dirty="0"/>
              <a:t>Include:</a:t>
            </a:r>
          </a:p>
          <a:p>
            <a:pPr lvl="1"/>
            <a:r>
              <a:rPr lang="en-US" dirty="0"/>
              <a:t>operating expenses</a:t>
            </a:r>
          </a:p>
          <a:p>
            <a:pPr lvl="2"/>
            <a:r>
              <a:rPr lang="en-US" dirty="0"/>
              <a:t>are the daily expenses incurred in the operation of a business </a:t>
            </a:r>
          </a:p>
          <a:p>
            <a:pPr lvl="2"/>
            <a:r>
              <a:rPr lang="en-US" dirty="0"/>
              <a:t>are divided into two categories either: selling or administrative expenses </a:t>
            </a:r>
          </a:p>
          <a:p>
            <a:pPr lvl="1"/>
            <a:r>
              <a:rPr lang="en-US" dirty="0"/>
              <a:t>fixed expenses</a:t>
            </a:r>
          </a:p>
          <a:p>
            <a:pPr lvl="2"/>
            <a:r>
              <a:rPr lang="en-US" dirty="0"/>
              <a:t>are expenses which are necessary, stable and occur regularly </a:t>
            </a:r>
          </a:p>
          <a:p>
            <a:pPr lvl="2"/>
            <a:r>
              <a:rPr lang="en-US" dirty="0"/>
              <a:t>examples include: </a:t>
            </a:r>
          </a:p>
          <a:p>
            <a:pPr lvl="3"/>
            <a:r>
              <a:rPr lang="en-US" dirty="0"/>
              <a:t>rent</a:t>
            </a:r>
          </a:p>
          <a:p>
            <a:pPr lvl="3"/>
            <a:r>
              <a:rPr lang="en-US" dirty="0"/>
              <a:t>employee salaries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a:t>Basic Terms &amp; Concepts </a:t>
            </a:r>
          </a:p>
        </p:txBody>
      </p:sp>
      <p:sp>
        <p:nvSpPr>
          <p:cNvPr id="48131" name="Rectangle 3"/>
          <p:cNvSpPr>
            <a:spLocks noGrp="1" noChangeArrowheads="1"/>
          </p:cNvSpPr>
          <p:nvPr>
            <p:ph idx="1"/>
          </p:nvPr>
        </p:nvSpPr>
        <p:spPr/>
        <p:txBody>
          <a:bodyPr/>
          <a:lstStyle/>
          <a:p>
            <a:r>
              <a:rPr lang="en-US" dirty="0"/>
              <a:t>Include:</a:t>
            </a:r>
          </a:p>
          <a:p>
            <a:pPr lvl="1"/>
            <a:r>
              <a:rPr lang="en-US" dirty="0"/>
              <a:t>flexible or variable expenses</a:t>
            </a:r>
          </a:p>
          <a:p>
            <a:pPr lvl="2"/>
            <a:r>
              <a:rPr lang="en-US" dirty="0"/>
              <a:t>expenses which are still necessary but do not have a fixed amount </a:t>
            </a:r>
          </a:p>
          <a:p>
            <a:pPr lvl="2"/>
            <a:r>
              <a:rPr lang="en-US" dirty="0"/>
              <a:t>examples include:</a:t>
            </a:r>
          </a:p>
          <a:p>
            <a:pPr lvl="3"/>
            <a:r>
              <a:rPr lang="en-US" dirty="0"/>
              <a:t>hourly wages or travel costs</a:t>
            </a:r>
          </a:p>
          <a:p>
            <a:pPr lvl="1"/>
            <a:r>
              <a:rPr lang="en-US" dirty="0"/>
              <a:t>discretionary expenses</a:t>
            </a:r>
          </a:p>
          <a:p>
            <a:pPr lvl="2"/>
            <a:r>
              <a:rPr lang="en-US" dirty="0"/>
              <a:t>are expenses which are not necessary to daily operation of the business </a:t>
            </a:r>
          </a:p>
          <a:p>
            <a:pPr lvl="2"/>
            <a:r>
              <a:rPr lang="en-US" dirty="0"/>
              <a:t>costs are entirely up to the discretion of the company</a:t>
            </a:r>
          </a:p>
          <a:p>
            <a:pPr lvl="2"/>
            <a:r>
              <a:rPr lang="en-US" dirty="0"/>
              <a:t>examples include: </a:t>
            </a:r>
          </a:p>
          <a:p>
            <a:pPr lvl="3"/>
            <a:r>
              <a:rPr lang="en-US" dirty="0"/>
              <a:t>employee entertainment or building renovations</a:t>
            </a:r>
          </a:p>
        </p:txBody>
      </p:sp>
    </p:spTree>
    <p:extLst>
      <p:ext uri="{BB962C8B-B14F-4D97-AF65-F5344CB8AC3E}">
        <p14:creationId xmlns:p14="http://schemas.microsoft.com/office/powerpoint/2010/main" val="245101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a:t>Basic Terms &amp; Concepts</a:t>
            </a:r>
          </a:p>
        </p:txBody>
      </p:sp>
      <p:sp>
        <p:nvSpPr>
          <p:cNvPr id="53251" name="Rectangle 3"/>
          <p:cNvSpPr>
            <a:spLocks noGrp="1" noChangeArrowheads="1"/>
          </p:cNvSpPr>
          <p:nvPr>
            <p:ph idx="1"/>
          </p:nvPr>
        </p:nvSpPr>
        <p:spPr/>
        <p:txBody>
          <a:bodyPr/>
          <a:lstStyle/>
          <a:p>
            <a:r>
              <a:rPr lang="en-US" dirty="0"/>
              <a:t>Include:</a:t>
            </a:r>
          </a:p>
          <a:p>
            <a:pPr lvl="1"/>
            <a:r>
              <a:rPr lang="en-US" dirty="0"/>
              <a:t>total expenses </a:t>
            </a:r>
          </a:p>
          <a:p>
            <a:pPr lvl="2"/>
            <a:r>
              <a:rPr lang="en-US" dirty="0"/>
              <a:t>is a tabulation of all expenses incurred in running a business, exclusive of taxes or interest expense on interest income </a:t>
            </a:r>
          </a:p>
          <a:p>
            <a:pPr lvl="1"/>
            <a:r>
              <a:rPr lang="en-US" dirty="0"/>
              <a:t>net income before taxes </a:t>
            </a:r>
          </a:p>
          <a:p>
            <a:pPr lvl="2"/>
            <a:r>
              <a:rPr lang="en-US" dirty="0"/>
              <a:t>represents the amount of income earned by a business prior to paying income taxes</a:t>
            </a:r>
          </a:p>
          <a:p>
            <a:pPr lvl="2"/>
            <a:r>
              <a:rPr lang="en-US" dirty="0"/>
              <a:t>is arrived at by subtracting total operating expenses from gross profit</a:t>
            </a:r>
          </a:p>
          <a:p>
            <a:pPr lvl="1"/>
            <a:r>
              <a:rPr lang="en-US" dirty="0"/>
              <a:t>net income </a:t>
            </a:r>
          </a:p>
          <a:p>
            <a:pPr lvl="2"/>
            <a:r>
              <a:rPr lang="en-US" dirty="0"/>
              <a:t>is the amount of money the business has earned after paying income taxes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a:t>Basic Terms &amp; Concepts</a:t>
            </a:r>
          </a:p>
        </p:txBody>
      </p:sp>
      <p:sp>
        <p:nvSpPr>
          <p:cNvPr id="53251" name="Rectangle 3"/>
          <p:cNvSpPr>
            <a:spLocks noGrp="1" noChangeArrowheads="1"/>
          </p:cNvSpPr>
          <p:nvPr>
            <p:ph idx="1"/>
          </p:nvPr>
        </p:nvSpPr>
        <p:spPr/>
        <p:txBody>
          <a:bodyPr/>
          <a:lstStyle/>
          <a:p>
            <a:r>
              <a:rPr lang="en-US" dirty="0"/>
              <a:t>Include:</a:t>
            </a:r>
          </a:p>
          <a:p>
            <a:pPr lvl="1"/>
            <a:r>
              <a:rPr lang="en-US" dirty="0"/>
              <a:t>fixed assets</a:t>
            </a:r>
          </a:p>
          <a:p>
            <a:pPr lvl="2"/>
            <a:r>
              <a:rPr lang="en-US" dirty="0"/>
              <a:t>property which a firm owns long-term, will not be converted to cash for at least a year</a:t>
            </a:r>
          </a:p>
          <a:p>
            <a:pPr lvl="3"/>
            <a:r>
              <a:rPr lang="en-US" dirty="0"/>
              <a:t>include building, real estate, equipment</a:t>
            </a:r>
          </a:p>
          <a:p>
            <a:pPr lvl="1"/>
            <a:r>
              <a:rPr lang="en-US" dirty="0"/>
              <a:t>inventory goods on hand</a:t>
            </a:r>
          </a:p>
          <a:p>
            <a:pPr lvl="2"/>
            <a:r>
              <a:rPr lang="en-US" dirty="0"/>
              <a:t>act of assessing the amount of goods which are in the possession of the business </a:t>
            </a:r>
          </a:p>
          <a:p>
            <a:pPr lvl="2"/>
            <a:r>
              <a:rPr lang="en-US" dirty="0"/>
              <a:t>used in merchandising businesses</a:t>
            </a:r>
          </a:p>
          <a:p>
            <a:pPr lvl="2"/>
            <a:r>
              <a:rPr lang="en-US" dirty="0"/>
              <a:t>may be done on a periodic basis (often at the end of a quarter) or on a perpetual basis (monitored continuously)</a:t>
            </a:r>
          </a:p>
        </p:txBody>
      </p:sp>
    </p:spTree>
    <p:extLst>
      <p:ext uri="{BB962C8B-B14F-4D97-AF65-F5344CB8AC3E}">
        <p14:creationId xmlns:p14="http://schemas.microsoft.com/office/powerpoint/2010/main" val="4206379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a:t>Basic Terms &amp; Concepts</a:t>
            </a:r>
          </a:p>
        </p:txBody>
      </p:sp>
      <p:sp>
        <p:nvSpPr>
          <p:cNvPr id="53251" name="Rectangle 3"/>
          <p:cNvSpPr>
            <a:spLocks noGrp="1" noChangeArrowheads="1"/>
          </p:cNvSpPr>
          <p:nvPr>
            <p:ph idx="1"/>
          </p:nvPr>
        </p:nvSpPr>
        <p:spPr/>
        <p:txBody>
          <a:bodyPr/>
          <a:lstStyle/>
          <a:p>
            <a:r>
              <a:rPr lang="en-US" dirty="0"/>
              <a:t>Include:</a:t>
            </a:r>
          </a:p>
          <a:p>
            <a:pPr lvl="1"/>
            <a:r>
              <a:rPr lang="en-US" dirty="0"/>
              <a:t>illiquid assets</a:t>
            </a:r>
          </a:p>
          <a:p>
            <a:pPr lvl="2"/>
            <a:r>
              <a:rPr lang="en-US" dirty="0"/>
              <a:t>are not able to be sold quickly; carry higher risk of losing money</a:t>
            </a:r>
          </a:p>
          <a:p>
            <a:pPr lvl="3"/>
            <a:r>
              <a:rPr lang="en-US" dirty="0"/>
              <a:t>include assets which have unstable value such as houses, cars, interest in private companies</a:t>
            </a:r>
          </a:p>
          <a:p>
            <a:pPr lvl="1"/>
            <a:r>
              <a:rPr lang="en-US" dirty="0"/>
              <a:t>liquid assets</a:t>
            </a:r>
          </a:p>
          <a:p>
            <a:pPr lvl="2"/>
            <a:r>
              <a:rPr lang="en-US" dirty="0"/>
              <a:t>can be easily converted into cash; have very low risk because prices are stable</a:t>
            </a:r>
          </a:p>
          <a:p>
            <a:pPr lvl="2"/>
            <a:r>
              <a:rPr lang="en-US" dirty="0"/>
              <a:t>include government bonds and most stocks</a:t>
            </a:r>
          </a:p>
        </p:txBody>
      </p:sp>
    </p:spTree>
    <p:extLst>
      <p:ext uri="{BB962C8B-B14F-4D97-AF65-F5344CB8AC3E}">
        <p14:creationId xmlns:p14="http://schemas.microsoft.com/office/powerpoint/2010/main" val="975705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a:t>Basic Calculation</a:t>
            </a:r>
          </a:p>
        </p:txBody>
      </p:sp>
      <p:sp>
        <p:nvSpPr>
          <p:cNvPr id="11" name="Content Placeholder 10"/>
          <p:cNvSpPr>
            <a:spLocks noGrp="1"/>
          </p:cNvSpPr>
          <p:nvPr>
            <p:ph idx="1"/>
          </p:nvPr>
        </p:nvSpPr>
        <p:spPr/>
        <p:txBody>
          <a:bodyPr/>
          <a:lstStyle/>
          <a:p>
            <a:r>
              <a:rPr lang="en-US" dirty="0"/>
              <a:t>Revenue, sometimes called income, is the money a business takes in</a:t>
            </a:r>
          </a:p>
          <a:p>
            <a:r>
              <a:rPr lang="en-US" dirty="0"/>
              <a:t>Expenses are the costs of running the business or the money going out</a:t>
            </a:r>
          </a:p>
          <a:p>
            <a:r>
              <a:rPr lang="en-US" dirty="0"/>
              <a:t>Profit, also known as net income, is what the business has left over or what is gained</a:t>
            </a:r>
          </a:p>
          <a:p>
            <a:endParaRPr lang="en-US" dirty="0"/>
          </a:p>
          <a:p>
            <a:pPr marL="0" indent="0" algn="ctr">
              <a:buNone/>
            </a:pPr>
            <a:r>
              <a:rPr lang="en-US" dirty="0">
                <a:solidFill>
                  <a:srgbClr val="000000"/>
                </a:solidFill>
              </a:rPr>
              <a:t>Revenue – Expenses = Profit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564C6-C0B0-421E-908C-D0463504214E}"/>
              </a:ext>
            </a:extLst>
          </p:cNvPr>
          <p:cNvSpPr>
            <a:spLocks noGrp="1"/>
          </p:cNvSpPr>
          <p:nvPr>
            <p:ph type="title"/>
          </p:nvPr>
        </p:nvSpPr>
        <p:spPr/>
        <p:txBody>
          <a:bodyPr/>
          <a:lstStyle/>
          <a:p>
            <a:r>
              <a:rPr lang="en-US" dirty="0"/>
              <a:t>Revenue Accounts </a:t>
            </a:r>
          </a:p>
        </p:txBody>
      </p:sp>
      <p:sp>
        <p:nvSpPr>
          <p:cNvPr id="3" name="Content Placeholder 2">
            <a:extLst>
              <a:ext uri="{FF2B5EF4-FFF2-40B4-BE49-F238E27FC236}">
                <a16:creationId xmlns:a16="http://schemas.microsoft.com/office/drawing/2014/main" id="{D832CF18-BBAA-4EDC-9CF5-658798C0F625}"/>
              </a:ext>
            </a:extLst>
          </p:cNvPr>
          <p:cNvSpPr>
            <a:spLocks noGrp="1"/>
          </p:cNvSpPr>
          <p:nvPr>
            <p:ph idx="1"/>
          </p:nvPr>
        </p:nvSpPr>
        <p:spPr/>
        <p:txBody>
          <a:bodyPr/>
          <a:lstStyle/>
          <a:p>
            <a:r>
              <a:rPr lang="en-US" dirty="0"/>
              <a:t>Help identify the source of revenue</a:t>
            </a:r>
          </a:p>
          <a:p>
            <a:r>
              <a:rPr lang="en-US" dirty="0"/>
              <a:t>Typically include: </a:t>
            </a:r>
          </a:p>
          <a:p>
            <a:pPr lvl="1"/>
            <a:r>
              <a:rPr lang="en-US" dirty="0"/>
              <a:t>sales revenue </a:t>
            </a:r>
          </a:p>
          <a:p>
            <a:pPr lvl="1"/>
            <a:r>
              <a:rPr lang="en-US" dirty="0"/>
              <a:t>interest revenue </a:t>
            </a:r>
          </a:p>
          <a:p>
            <a:pPr lvl="1"/>
            <a:r>
              <a:rPr lang="en-US" dirty="0"/>
              <a:t>revenue from sale of assets </a:t>
            </a:r>
          </a:p>
        </p:txBody>
      </p:sp>
      <p:pic>
        <p:nvPicPr>
          <p:cNvPr id="4" name="Picture 2" descr="An accountant helps a young woman with her financial accounts. ">
            <a:extLst>
              <a:ext uri="{FF2B5EF4-FFF2-40B4-BE49-F238E27FC236}">
                <a16:creationId xmlns:a16="http://schemas.microsoft.com/office/drawing/2014/main" id="{1ED07315-48CD-431D-B5D3-A39899E7074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0800" y="4005396"/>
            <a:ext cx="3962400" cy="2643663"/>
          </a:xfrm>
          <a:prstGeom prst="rect">
            <a:avLst/>
          </a:prstGeom>
        </p:spPr>
      </p:pic>
    </p:spTree>
    <p:extLst>
      <p:ext uri="{BB962C8B-B14F-4D97-AF65-F5344CB8AC3E}">
        <p14:creationId xmlns:p14="http://schemas.microsoft.com/office/powerpoint/2010/main" val="48041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dirty="0"/>
              <a:t>Expense Accounts </a:t>
            </a:r>
          </a:p>
        </p:txBody>
      </p:sp>
      <p:sp>
        <p:nvSpPr>
          <p:cNvPr id="33795" name="Rectangle 3"/>
          <p:cNvSpPr>
            <a:spLocks noGrp="1" noChangeArrowheads="1"/>
          </p:cNvSpPr>
          <p:nvPr>
            <p:ph idx="1"/>
          </p:nvPr>
        </p:nvSpPr>
        <p:spPr/>
        <p:txBody>
          <a:bodyPr/>
          <a:lstStyle/>
          <a:p>
            <a:r>
              <a:rPr lang="en-US" dirty="0"/>
              <a:t>Are specific for the expense they incur </a:t>
            </a:r>
          </a:p>
          <a:p>
            <a:r>
              <a:rPr lang="en-US" dirty="0"/>
              <a:t>Usually incur the same expenses from month to month</a:t>
            </a:r>
          </a:p>
          <a:p>
            <a:r>
              <a:rPr lang="en-US" dirty="0"/>
              <a:t>Typically include: </a:t>
            </a:r>
          </a:p>
          <a:p>
            <a:pPr lvl="1"/>
            <a:r>
              <a:rPr lang="en-US" dirty="0"/>
              <a:t>salaries and wages </a:t>
            </a:r>
          </a:p>
          <a:p>
            <a:pPr lvl="1"/>
            <a:r>
              <a:rPr lang="en-US" dirty="0"/>
              <a:t>telephone </a:t>
            </a:r>
          </a:p>
          <a:p>
            <a:pPr lvl="1"/>
            <a:r>
              <a:rPr lang="en-US" dirty="0"/>
              <a:t>utilities </a:t>
            </a:r>
          </a:p>
          <a:p>
            <a:pPr lvl="1"/>
            <a:r>
              <a:rPr lang="en-US" dirty="0"/>
              <a:t>repairs </a:t>
            </a:r>
          </a:p>
          <a:p>
            <a:pPr lvl="1"/>
            <a:r>
              <a:rPr lang="en-US" dirty="0"/>
              <a:t>maintenance </a:t>
            </a:r>
          </a:p>
          <a:p>
            <a:pPr lvl="1"/>
            <a:r>
              <a:rPr lang="en-US" dirty="0"/>
              <a:t>depreciation </a:t>
            </a:r>
          </a:p>
          <a:p>
            <a:pPr lvl="1"/>
            <a:r>
              <a:rPr lang="en-US" dirty="0"/>
              <a:t>interest </a:t>
            </a:r>
          </a:p>
          <a:p>
            <a:pPr lvl="1"/>
            <a:r>
              <a:rPr lang="en-US" dirty="0"/>
              <a:t>rent </a:t>
            </a:r>
          </a:p>
        </p:txBody>
      </p:sp>
      <p:pic>
        <p:nvPicPr>
          <p:cNvPr id="4098" name="Picture 2" descr="An accountant calculates account totals on a financial account document.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0" y="3429000"/>
            <a:ext cx="3673735" cy="243959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dirty="0"/>
              <a:t>Depreciation</a:t>
            </a:r>
          </a:p>
        </p:txBody>
      </p:sp>
      <p:sp>
        <p:nvSpPr>
          <p:cNvPr id="50179" name="Rectangle 3"/>
          <p:cNvSpPr>
            <a:spLocks noGrp="1" noChangeArrowheads="1"/>
          </p:cNvSpPr>
          <p:nvPr>
            <p:ph idx="1"/>
          </p:nvPr>
        </p:nvSpPr>
        <p:spPr/>
        <p:txBody>
          <a:bodyPr/>
          <a:lstStyle/>
          <a:p>
            <a:r>
              <a:rPr lang="en-US" dirty="0"/>
              <a:t>Measures the loss in value of an asset </a:t>
            </a:r>
          </a:p>
          <a:p>
            <a:r>
              <a:rPr lang="en-US" dirty="0"/>
              <a:t>Can occur with equipment such as:</a:t>
            </a:r>
          </a:p>
          <a:p>
            <a:pPr lvl="1"/>
            <a:r>
              <a:rPr lang="en-US" dirty="0"/>
              <a:t>automobiles </a:t>
            </a:r>
          </a:p>
          <a:p>
            <a:pPr lvl="1"/>
            <a:r>
              <a:rPr lang="en-US" dirty="0"/>
              <a:t>computers</a:t>
            </a:r>
          </a:p>
          <a:p>
            <a:pPr lvl="1"/>
            <a:r>
              <a:rPr lang="en-US" dirty="0"/>
              <a:t>fax machines</a:t>
            </a:r>
          </a:p>
        </p:txBody>
      </p:sp>
      <p:pic>
        <p:nvPicPr>
          <p:cNvPr id="5122" name="Picture 2" descr="A red pencil and a basic calculator laying on top of various financial account documents.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3418367"/>
            <a:ext cx="4286708" cy="286003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dirty="0"/>
              <a:t>Depreciation Example</a:t>
            </a:r>
          </a:p>
        </p:txBody>
      </p:sp>
      <p:sp>
        <p:nvSpPr>
          <p:cNvPr id="51203" name="Rectangle 3"/>
          <p:cNvSpPr>
            <a:spLocks noGrp="1" noChangeArrowheads="1"/>
          </p:cNvSpPr>
          <p:nvPr>
            <p:ph idx="1"/>
          </p:nvPr>
        </p:nvSpPr>
        <p:spPr/>
        <p:txBody>
          <a:bodyPr/>
          <a:lstStyle/>
          <a:p>
            <a:pPr marL="0" indent="0" algn="ctr">
              <a:buNone/>
            </a:pPr>
            <a:r>
              <a:rPr lang="en-US" dirty="0"/>
              <a:t>A business purchases a truck which loses value the minute it is driven out of the dealership. The truck is considered an operational asset in running the business, but each year the truck is used, it loses some value. Eventually, the truck stops running and has no value to the business.</a:t>
            </a:r>
          </a:p>
        </p:txBody>
      </p:sp>
    </p:spTree>
    <p:extLst>
      <p:ext uri="{BB962C8B-B14F-4D97-AF65-F5344CB8AC3E}">
        <p14:creationId xmlns:p14="http://schemas.microsoft.com/office/powerpoint/2010/main" val="1596900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C4CA0-B80C-456A-A422-9B5092E22E5F}"/>
              </a:ext>
            </a:extLst>
          </p:cNvPr>
          <p:cNvSpPr>
            <a:spLocks noGrp="1"/>
          </p:cNvSpPr>
          <p:nvPr>
            <p:ph type="title"/>
          </p:nvPr>
        </p:nvSpPr>
        <p:spPr/>
        <p:txBody>
          <a:bodyPr/>
          <a:lstStyle/>
          <a:p>
            <a:r>
              <a:rPr lang="en-US" dirty="0"/>
              <a:t>Depreciation</a:t>
            </a:r>
          </a:p>
        </p:txBody>
      </p:sp>
      <p:sp>
        <p:nvSpPr>
          <p:cNvPr id="3" name="Content Placeholder 2">
            <a:extLst>
              <a:ext uri="{FF2B5EF4-FFF2-40B4-BE49-F238E27FC236}">
                <a16:creationId xmlns:a16="http://schemas.microsoft.com/office/drawing/2014/main" id="{93F3734F-41BE-4028-BBCE-224197E9C43A}"/>
              </a:ext>
            </a:extLst>
          </p:cNvPr>
          <p:cNvSpPr>
            <a:spLocks noGrp="1"/>
          </p:cNvSpPr>
          <p:nvPr>
            <p:ph idx="1"/>
          </p:nvPr>
        </p:nvSpPr>
        <p:spPr/>
        <p:txBody>
          <a:bodyPr/>
          <a:lstStyle/>
          <a:p>
            <a:r>
              <a:rPr lang="en-US" dirty="0"/>
              <a:t>Is an annual expense and is listed in an income statement under expenses	</a:t>
            </a:r>
          </a:p>
          <a:p>
            <a:pPr lvl="1"/>
            <a:r>
              <a:rPr lang="en-US" dirty="0"/>
              <a:t>however it may decrease other expenses such as taxes and insurance</a:t>
            </a:r>
          </a:p>
        </p:txBody>
      </p:sp>
      <p:pic>
        <p:nvPicPr>
          <p:cNvPr id="4" name="Picture 2" descr="A young women looks at various account documents, calculating totals on a calculator. ">
            <a:extLst>
              <a:ext uri="{FF2B5EF4-FFF2-40B4-BE49-F238E27FC236}">
                <a16:creationId xmlns:a16="http://schemas.microsoft.com/office/drawing/2014/main" id="{B9859545-07A1-40F2-BE1C-C2115C1AAA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5198" y="3581400"/>
            <a:ext cx="4353604" cy="2895600"/>
          </a:xfrm>
          <a:prstGeom prst="rect">
            <a:avLst/>
          </a:prstGeom>
        </p:spPr>
      </p:pic>
    </p:spTree>
    <p:extLst>
      <p:ext uri="{BB962C8B-B14F-4D97-AF65-F5344CB8AC3E}">
        <p14:creationId xmlns:p14="http://schemas.microsoft.com/office/powerpoint/2010/main" val="1970961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Depreciation Example</a:t>
            </a:r>
          </a:p>
        </p:txBody>
      </p:sp>
      <p:sp>
        <p:nvSpPr>
          <p:cNvPr id="3" name="Content Placeholder 2"/>
          <p:cNvSpPr>
            <a:spLocks noGrp="1"/>
          </p:cNvSpPr>
          <p:nvPr>
            <p:ph idx="1"/>
          </p:nvPr>
        </p:nvSpPr>
        <p:spPr/>
        <p:txBody>
          <a:bodyPr/>
          <a:lstStyle/>
          <a:p>
            <a:pPr marL="0" indent="0" algn="ctr">
              <a:buNone/>
            </a:pPr>
            <a:r>
              <a:rPr lang="en-US" dirty="0"/>
              <a:t>In 2000, Jacob purchased a parcel of land in Tennessee for $200,000, with taxes of five percent. The wind erosion over the past few years has cause a lot of damage to the land and it depreciated to a value of $165,000. Because the value is now lower, Jacob pays less in taxes on the land.</a:t>
            </a:r>
          </a:p>
          <a:p>
            <a:pPr algn="ctr"/>
            <a:endParaRPr lang="en-US" dirty="0"/>
          </a:p>
          <a:p>
            <a:pPr marL="0" indent="0" algn="ctr">
              <a:buNone/>
            </a:pPr>
            <a:r>
              <a:rPr lang="en-US" dirty="0"/>
              <a:t>2000: $200,000 x .05 = $10,000 in taxes</a:t>
            </a:r>
          </a:p>
          <a:p>
            <a:pPr marL="0" indent="0" algn="ctr">
              <a:buNone/>
            </a:pPr>
            <a:r>
              <a:rPr lang="en-US" dirty="0"/>
              <a:t>Current: $165,000 x .05 = $8,250 in taxes</a:t>
            </a:r>
          </a:p>
        </p:txBody>
      </p:sp>
    </p:spTree>
    <p:extLst>
      <p:ext uri="{BB962C8B-B14F-4D97-AF65-F5344CB8AC3E}">
        <p14:creationId xmlns:p14="http://schemas.microsoft.com/office/powerpoint/2010/main" val="2624774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Calculating Depreciation</a:t>
            </a:r>
          </a:p>
        </p:txBody>
      </p:sp>
      <p:sp>
        <p:nvSpPr>
          <p:cNvPr id="3" name="Content Placeholder 2"/>
          <p:cNvSpPr>
            <a:spLocks noGrp="1"/>
          </p:cNvSpPr>
          <p:nvPr>
            <p:ph idx="1"/>
          </p:nvPr>
        </p:nvSpPr>
        <p:spPr/>
        <p:txBody>
          <a:bodyPr/>
          <a:lstStyle/>
          <a:p>
            <a:r>
              <a:rPr lang="en-US" dirty="0"/>
              <a:t>Is most commonly figured by using the straight-line method:</a:t>
            </a:r>
          </a:p>
          <a:p>
            <a:pPr lvl="1"/>
            <a:r>
              <a:rPr lang="en-US" dirty="0"/>
              <a:t>(Purchase Price – Salvage Value) / Life expectancy</a:t>
            </a:r>
          </a:p>
          <a:p>
            <a:pPr lvl="2"/>
            <a:r>
              <a:rPr lang="en-US" dirty="0"/>
              <a:t>salvage value is the value used in accounting to determine depreciation amounts </a:t>
            </a:r>
          </a:p>
          <a:p>
            <a:pPr lvl="2"/>
            <a:r>
              <a:rPr lang="en-US" dirty="0"/>
              <a:t>salvage value can be a best guess of the end worth or can be determined by a governing body such as the IRS</a:t>
            </a:r>
          </a:p>
        </p:txBody>
      </p:sp>
    </p:spTree>
    <p:extLst>
      <p:ext uri="{BB962C8B-B14F-4D97-AF65-F5344CB8AC3E}">
        <p14:creationId xmlns:p14="http://schemas.microsoft.com/office/powerpoint/2010/main" val="26796114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Depreciation Example</a:t>
            </a:r>
          </a:p>
        </p:txBody>
      </p:sp>
      <p:sp>
        <p:nvSpPr>
          <p:cNvPr id="3" name="Content Placeholder 2"/>
          <p:cNvSpPr>
            <a:spLocks noGrp="1"/>
          </p:cNvSpPr>
          <p:nvPr>
            <p:ph idx="1"/>
          </p:nvPr>
        </p:nvSpPr>
        <p:spPr/>
        <p:txBody>
          <a:bodyPr/>
          <a:lstStyle/>
          <a:p>
            <a:pPr marL="0" indent="0" algn="ctr">
              <a:buNone/>
            </a:pPr>
            <a:r>
              <a:rPr lang="en-US" dirty="0"/>
              <a:t>Mark purchased a trailer for $12,500. The salvage value of the trailer is $3,000 with a life of eight years</a:t>
            </a:r>
          </a:p>
          <a:p>
            <a:pPr marL="0" indent="0" algn="ctr">
              <a:buNone/>
            </a:pPr>
            <a:endParaRPr lang="en-US" dirty="0"/>
          </a:p>
          <a:p>
            <a:pPr marL="0" indent="0">
              <a:buNone/>
            </a:pPr>
            <a:r>
              <a:rPr lang="en-US" sz="2800" dirty="0"/>
              <a:t>Purchase price			$12,500.00</a:t>
            </a:r>
          </a:p>
          <a:p>
            <a:pPr marL="0" indent="0">
              <a:buNone/>
            </a:pPr>
            <a:r>
              <a:rPr lang="en-US" sz="2800" dirty="0"/>
              <a:t>Salvage value			$3,000.00</a:t>
            </a:r>
          </a:p>
          <a:p>
            <a:pPr marL="0" indent="0">
              <a:buNone/>
            </a:pPr>
            <a:r>
              <a:rPr lang="en-US" sz="2800" dirty="0"/>
              <a:t>Depreciable value		$9,500.00</a:t>
            </a:r>
          </a:p>
          <a:p>
            <a:pPr marL="0" indent="0">
              <a:buNone/>
            </a:pPr>
            <a:r>
              <a:rPr lang="en-US" sz="2800" dirty="0"/>
              <a:t>Life (in years)			8</a:t>
            </a:r>
          </a:p>
          <a:p>
            <a:pPr marL="0" indent="0">
              <a:buNone/>
            </a:pPr>
            <a:r>
              <a:rPr lang="en-US" sz="2800" dirty="0"/>
              <a:t>Depreciation expense		$1,187.50 (per year)</a:t>
            </a:r>
            <a:endParaRPr lang="en-US" dirty="0"/>
          </a:p>
        </p:txBody>
      </p:sp>
    </p:spTree>
    <p:extLst>
      <p:ext uri="{BB962C8B-B14F-4D97-AF65-F5344CB8AC3E}">
        <p14:creationId xmlns:p14="http://schemas.microsoft.com/office/powerpoint/2010/main" val="13108225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dirty="0"/>
              <a:t>Overhead Costs</a:t>
            </a:r>
          </a:p>
        </p:txBody>
      </p:sp>
      <p:sp>
        <p:nvSpPr>
          <p:cNvPr id="52227" name="Rectangle 3"/>
          <p:cNvSpPr>
            <a:spLocks noGrp="1" noChangeArrowheads="1"/>
          </p:cNvSpPr>
          <p:nvPr>
            <p:ph idx="1"/>
          </p:nvPr>
        </p:nvSpPr>
        <p:spPr/>
        <p:txBody>
          <a:bodyPr/>
          <a:lstStyle/>
          <a:p>
            <a:r>
              <a:rPr lang="en-US" dirty="0"/>
              <a:t>Are expense items which cannot be clearly associated with a particular product or function</a:t>
            </a:r>
          </a:p>
          <a:p>
            <a:r>
              <a:rPr lang="en-US" dirty="0"/>
              <a:t>Are the costs of resources used to maintain a business’s existence</a:t>
            </a:r>
          </a:p>
          <a:p>
            <a:r>
              <a:rPr lang="en-US" dirty="0"/>
              <a:t>May include: </a:t>
            </a:r>
          </a:p>
          <a:p>
            <a:pPr lvl="1"/>
            <a:r>
              <a:rPr lang="en-US" dirty="0"/>
              <a:t>insurance </a:t>
            </a:r>
          </a:p>
          <a:p>
            <a:pPr lvl="1"/>
            <a:r>
              <a:rPr lang="en-US" dirty="0"/>
              <a:t>office supplies</a:t>
            </a:r>
          </a:p>
          <a:p>
            <a:pPr lvl="1"/>
            <a:r>
              <a:rPr lang="en-US" dirty="0"/>
              <a:t>cleaning services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r>
              <a:rPr lang="en-US" dirty="0"/>
              <a:t>Generally Accepted Accounting Principles (GAAP)</a:t>
            </a:r>
          </a:p>
        </p:txBody>
      </p:sp>
      <p:sp>
        <p:nvSpPr>
          <p:cNvPr id="8195" name="Rectangle 3"/>
          <p:cNvSpPr>
            <a:spLocks noGrp="1" noChangeArrowheads="1"/>
          </p:cNvSpPr>
          <p:nvPr>
            <p:ph idx="1"/>
          </p:nvPr>
        </p:nvSpPr>
        <p:spPr/>
        <p:txBody>
          <a:bodyPr/>
          <a:lstStyle/>
          <a:p>
            <a:r>
              <a:rPr lang="en-US" dirty="0"/>
              <a:t>Are detailed accounting principles, guidelines and rules used to prepare, present and report financial statements </a:t>
            </a:r>
          </a:p>
          <a:p>
            <a:r>
              <a:rPr lang="en-US" dirty="0"/>
              <a:t>Are not written in law, although the U.S. Securities and Exchange Commission (SEC) requires they be followed in financial reporting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65573-FE66-435D-A4A4-3EB4B9717374}"/>
              </a:ext>
            </a:extLst>
          </p:cNvPr>
          <p:cNvSpPr>
            <a:spLocks noGrp="1"/>
          </p:cNvSpPr>
          <p:nvPr>
            <p:ph type="title"/>
          </p:nvPr>
        </p:nvSpPr>
        <p:spPr/>
        <p:txBody>
          <a:bodyPr/>
          <a:lstStyle/>
          <a:p>
            <a:r>
              <a:rPr lang="en-US" dirty="0"/>
              <a:t>GAAP </a:t>
            </a:r>
          </a:p>
        </p:txBody>
      </p:sp>
      <p:sp>
        <p:nvSpPr>
          <p:cNvPr id="3" name="Content Placeholder 2">
            <a:extLst>
              <a:ext uri="{FF2B5EF4-FFF2-40B4-BE49-F238E27FC236}">
                <a16:creationId xmlns:a16="http://schemas.microsoft.com/office/drawing/2014/main" id="{9DF27CA7-6B0B-435D-A199-C27FD11444A4}"/>
              </a:ext>
            </a:extLst>
          </p:cNvPr>
          <p:cNvSpPr>
            <a:spLocks noGrp="1"/>
          </p:cNvSpPr>
          <p:nvPr>
            <p:ph idx="1"/>
          </p:nvPr>
        </p:nvSpPr>
        <p:spPr/>
        <p:txBody>
          <a:bodyPr/>
          <a:lstStyle/>
          <a:p>
            <a:r>
              <a:rPr lang="en-US" dirty="0"/>
              <a:t>Differ somewhat from International Financial Reporting Standards</a:t>
            </a:r>
          </a:p>
          <a:p>
            <a:r>
              <a:rPr lang="en-US" dirty="0"/>
              <a:t>Are issued by the Financial Accounting Standards Board (FASB) and its predecessor, the Accounting Principles </a:t>
            </a:r>
            <a:br>
              <a:rPr lang="en-US" dirty="0"/>
            </a:br>
            <a:r>
              <a:rPr lang="en-US" dirty="0"/>
              <a:t>Board (APB) </a:t>
            </a:r>
          </a:p>
          <a:p>
            <a:r>
              <a:rPr lang="en-US" dirty="0"/>
              <a:t>Are generally accepted industry practices</a:t>
            </a:r>
          </a:p>
        </p:txBody>
      </p:sp>
    </p:spTree>
    <p:extLst>
      <p:ext uri="{BB962C8B-B14F-4D97-AF65-F5344CB8AC3E}">
        <p14:creationId xmlns:p14="http://schemas.microsoft.com/office/powerpoint/2010/main" val="42294313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en-US" dirty="0"/>
              <a:t>Financial Accounting Standards Board (FASB) </a:t>
            </a:r>
          </a:p>
        </p:txBody>
      </p:sp>
      <p:sp>
        <p:nvSpPr>
          <p:cNvPr id="10243" name="Rectangle 3"/>
          <p:cNvSpPr>
            <a:spLocks noGrp="1" noChangeArrowheads="1"/>
          </p:cNvSpPr>
          <p:nvPr>
            <p:ph idx="1"/>
          </p:nvPr>
        </p:nvSpPr>
        <p:spPr/>
        <p:txBody>
          <a:bodyPr/>
          <a:lstStyle/>
          <a:p>
            <a:r>
              <a:rPr lang="en-US" dirty="0"/>
              <a:t>Is a non-government group of seven members</a:t>
            </a:r>
          </a:p>
          <a:p>
            <a:pPr lvl="1"/>
            <a:r>
              <a:rPr lang="en-US" dirty="0"/>
              <a:t>supported by a staff of more than 60</a:t>
            </a:r>
          </a:p>
          <a:p>
            <a:r>
              <a:rPr lang="en-US" dirty="0"/>
              <a:t>Sets GAAP</a:t>
            </a:r>
          </a:p>
          <a:p>
            <a:r>
              <a:rPr lang="en-US" dirty="0"/>
              <a:t>Works to reconcile differences between international standards and GAAP so reports created under international standards will be acceptable for companies in U.S. markets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a:t>GAAP </a:t>
            </a:r>
          </a:p>
        </p:txBody>
      </p:sp>
      <p:sp>
        <p:nvSpPr>
          <p:cNvPr id="11267" name="Rectangle 3"/>
          <p:cNvSpPr>
            <a:spLocks noGrp="1" noChangeArrowheads="1"/>
          </p:cNvSpPr>
          <p:nvPr>
            <p:ph idx="1"/>
          </p:nvPr>
        </p:nvSpPr>
        <p:spPr/>
        <p:txBody>
          <a:bodyPr/>
          <a:lstStyle/>
          <a:p>
            <a:r>
              <a:rPr lang="en-US" dirty="0"/>
              <a:t>Has been recognized as authoritative by the Securities and Exchange Commission (SEC) and the American Institute of Certified Public Accountants</a:t>
            </a:r>
          </a:p>
          <a:p>
            <a:r>
              <a:rPr lang="en-US" dirty="0"/>
              <a:t>Must be followed by:</a:t>
            </a:r>
          </a:p>
          <a:p>
            <a:pPr lvl="1"/>
            <a:r>
              <a:rPr lang="en-US" dirty="0"/>
              <a:t>any company which distributes its financial statements to the public</a:t>
            </a:r>
          </a:p>
          <a:p>
            <a:pPr lvl="1"/>
            <a:r>
              <a:rPr lang="en-US" dirty="0"/>
              <a:t>any company whose stock is publicly traded</a:t>
            </a:r>
          </a:p>
          <a:p>
            <a:pPr lvl="1"/>
            <a:r>
              <a:rPr lang="en-US" dirty="0"/>
              <a:t>certified public accountants </a:t>
            </a:r>
          </a:p>
          <a:p>
            <a:pPr lvl="1"/>
            <a:r>
              <a:rPr lang="en-US" dirty="0"/>
              <a:t>anyone who handles a company’s financial accounts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a:t>GAAP</a:t>
            </a:r>
          </a:p>
        </p:txBody>
      </p:sp>
      <p:sp>
        <p:nvSpPr>
          <p:cNvPr id="12291" name="Rectangle 3"/>
          <p:cNvSpPr>
            <a:spLocks noGrp="1" noChangeArrowheads="1"/>
          </p:cNvSpPr>
          <p:nvPr>
            <p:ph idx="1"/>
          </p:nvPr>
        </p:nvSpPr>
        <p:spPr/>
        <p:txBody>
          <a:bodyPr/>
          <a:lstStyle/>
          <a:p>
            <a:r>
              <a:rPr lang="en-US" dirty="0"/>
              <a:t>Attempts to standardize and regulate accounting definitions, assumptions and methods</a:t>
            </a:r>
          </a:p>
          <a:p>
            <a:r>
              <a:rPr lang="en-US" dirty="0"/>
              <a:t>Allows the assumption there is consistency from year to year in the methods used to prepare a company's financial statements</a:t>
            </a:r>
          </a:p>
          <a:p>
            <a:r>
              <a:rPr lang="en-US" dirty="0"/>
              <a:t>Permits reasonably confident conclusions when comparing one company to another, or comparing one company's financial statistics to the statistics for its industry</a:t>
            </a:r>
          </a:p>
        </p:txBody>
      </p:sp>
      <p:pic>
        <p:nvPicPr>
          <p:cNvPr id="8" name="Picture 7" descr="Links to Main Menu ">
            <a:hlinkClick r:id="rId4" action="ppaction://hlinksldjump"/>
          </p:cNvPr>
          <p:cNvPicPr>
            <a:picLocks noChangeAspect="1"/>
          </p:cNvPicPr>
          <p:nvPr/>
        </p:nvPicPr>
        <p:blipFill>
          <a:blip r:embed="rId5" cstate="print"/>
          <a:stretch>
            <a:fillRect/>
          </a:stretch>
        </p:blipFill>
        <p:spPr>
          <a:xfrm>
            <a:off x="7315200" y="6161333"/>
            <a:ext cx="950976" cy="713232"/>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9B98C-EAA6-4D3F-83A4-6BB2F766DBD7}"/>
              </a:ext>
            </a:extLst>
          </p:cNvPr>
          <p:cNvSpPr>
            <a:spLocks noGrp="1"/>
          </p:cNvSpPr>
          <p:nvPr>
            <p:ph type="title" idx="4294967295"/>
          </p:nvPr>
        </p:nvSpPr>
        <p:spPr>
          <a:xfrm>
            <a:off x="0" y="-381000"/>
            <a:ext cx="8229600" cy="381000"/>
          </a:xfrm>
        </p:spPr>
        <p:txBody>
          <a:bodyPr vert="horz" wrap="square" lIns="91440" tIns="45720" rIns="91440" bIns="45720" numCol="1" anchor="b" anchorCtr="0" compatLnSpc="1">
            <a:prstTxWarp prst="textNoShape">
              <a:avLst/>
            </a:prstTxWarp>
          </a:bodyPr>
          <a:lstStyle/>
          <a:p>
            <a:r>
              <a:rPr lang="en-US" sz="2000" b="0" dirty="0">
                <a:solidFill>
                  <a:schemeClr val="tx1"/>
                </a:solidFill>
                <a:effectLst/>
              </a:rPr>
              <a:t>Equations, Debits &amp; Credits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a:t>The Basic Accounting Equation </a:t>
            </a:r>
          </a:p>
        </p:txBody>
      </p:sp>
      <p:sp>
        <p:nvSpPr>
          <p:cNvPr id="4" name="Content Placeholder 3">
            <a:extLst>
              <a:ext uri="{FF2B5EF4-FFF2-40B4-BE49-F238E27FC236}">
                <a16:creationId xmlns:a16="http://schemas.microsoft.com/office/drawing/2014/main" id="{50845988-E2C0-4900-A783-D4260C20CBC6}"/>
              </a:ext>
            </a:extLst>
          </p:cNvPr>
          <p:cNvSpPr>
            <a:spLocks noGrp="1"/>
          </p:cNvSpPr>
          <p:nvPr>
            <p:ph idx="1"/>
          </p:nvPr>
        </p:nvSpPr>
        <p:spPr/>
        <p:txBody>
          <a:bodyPr/>
          <a:lstStyle/>
          <a:p>
            <a:pPr marL="0" indent="0" algn="ctr">
              <a:spcBef>
                <a:spcPts val="13000"/>
              </a:spcBef>
              <a:buNone/>
            </a:pPr>
            <a:endParaRPr lang="en-US" dirty="0">
              <a:solidFill>
                <a:srgbClr val="000000"/>
              </a:solidFill>
            </a:endParaRPr>
          </a:p>
          <a:p>
            <a:pPr marL="0" indent="0" algn="ctr">
              <a:spcBef>
                <a:spcPts val="13000"/>
              </a:spcBef>
              <a:buNone/>
            </a:pPr>
            <a:r>
              <a:rPr lang="en-US" dirty="0">
                <a:solidFill>
                  <a:srgbClr val="000000"/>
                </a:solidFill>
              </a:rPr>
              <a:t>Assets = Liabilities + Owner’s Equity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a:t>Assets</a:t>
            </a:r>
          </a:p>
        </p:txBody>
      </p:sp>
      <p:sp>
        <p:nvSpPr>
          <p:cNvPr id="14339" name="Rectangle 3"/>
          <p:cNvSpPr>
            <a:spLocks noGrp="1" noChangeArrowheads="1"/>
          </p:cNvSpPr>
          <p:nvPr>
            <p:ph idx="1"/>
          </p:nvPr>
        </p:nvSpPr>
        <p:spPr/>
        <p:txBody>
          <a:bodyPr/>
          <a:lstStyle/>
          <a:p>
            <a:r>
              <a:rPr lang="en-US" dirty="0"/>
              <a:t>Are items of value which a company owns</a:t>
            </a:r>
          </a:p>
          <a:p>
            <a:pPr lvl="1"/>
            <a:r>
              <a:rPr lang="en-US" dirty="0"/>
              <a:t>examples include:</a:t>
            </a:r>
          </a:p>
          <a:p>
            <a:pPr lvl="2"/>
            <a:r>
              <a:rPr lang="en-US" dirty="0"/>
              <a:t>cash in the bank</a:t>
            </a:r>
          </a:p>
          <a:p>
            <a:pPr lvl="2"/>
            <a:r>
              <a:rPr lang="en-US" dirty="0"/>
              <a:t>company car</a:t>
            </a:r>
          </a:p>
          <a:p>
            <a:pPr lvl="2"/>
            <a:r>
              <a:rPr lang="en-US" dirty="0"/>
              <a:t>rights and claims having value for the firm </a:t>
            </a:r>
          </a:p>
          <a:p>
            <a:pPr lvl="2"/>
            <a:r>
              <a:rPr lang="en-US" dirty="0"/>
              <a:t>accounts receivable</a:t>
            </a:r>
          </a:p>
          <a:p>
            <a:pPr lvl="2"/>
            <a:r>
              <a:rPr lang="en-US" dirty="0"/>
              <a:t>machinery</a:t>
            </a:r>
          </a:p>
          <a:p>
            <a:pPr lvl="2"/>
            <a:r>
              <a:rPr lang="en-US" dirty="0"/>
              <a:t>real estate</a:t>
            </a:r>
          </a:p>
          <a:p>
            <a:pPr lvl="2"/>
            <a:r>
              <a:rPr lang="en-US" dirty="0"/>
              <a:t>patents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dirty="0"/>
              <a:t>Assets </a:t>
            </a:r>
          </a:p>
        </p:txBody>
      </p:sp>
      <p:sp>
        <p:nvSpPr>
          <p:cNvPr id="15363" name="Rectangle 3"/>
          <p:cNvSpPr>
            <a:spLocks noGrp="1" noChangeArrowheads="1"/>
          </p:cNvSpPr>
          <p:nvPr>
            <p:ph idx="1"/>
          </p:nvPr>
        </p:nvSpPr>
        <p:spPr/>
        <p:txBody>
          <a:bodyPr/>
          <a:lstStyle/>
          <a:p>
            <a:r>
              <a:rPr lang="en-US" dirty="0"/>
              <a:t>Are subdivided into current and long-term assets to reflect the ease of liquidating each asset</a:t>
            </a:r>
          </a:p>
          <a:p>
            <a:pPr lvl="1"/>
            <a:r>
              <a:rPr lang="en-US" dirty="0"/>
              <a:t>the most liquid asset is cash </a:t>
            </a:r>
          </a:p>
          <a:p>
            <a:pPr lvl="1"/>
            <a:r>
              <a:rPr lang="en-US" dirty="0"/>
              <a:t>long-term assets are less likely to sell overnight or have the capability of being quickly converted into a current asset such as cash</a:t>
            </a:r>
          </a:p>
          <a:p>
            <a:pPr lvl="2"/>
            <a:r>
              <a:rPr lang="en-US" dirty="0"/>
              <a:t>for example: </a:t>
            </a:r>
          </a:p>
          <a:p>
            <a:pPr lvl="3"/>
            <a:r>
              <a:rPr lang="en-US" dirty="0"/>
              <a:t>real estate and machinery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a:t>Current Assets</a:t>
            </a:r>
          </a:p>
        </p:txBody>
      </p:sp>
      <p:sp>
        <p:nvSpPr>
          <p:cNvPr id="16387" name="Rectangle 3"/>
          <p:cNvSpPr>
            <a:spLocks noGrp="1" noChangeArrowheads="1"/>
          </p:cNvSpPr>
          <p:nvPr>
            <p:ph idx="1"/>
          </p:nvPr>
        </p:nvSpPr>
        <p:spPr/>
        <p:txBody>
          <a:bodyPr/>
          <a:lstStyle/>
          <a:p>
            <a:r>
              <a:rPr lang="en-US" dirty="0"/>
              <a:t>Are any assets which can be easily converted into cash within one calendar year, such as:</a:t>
            </a:r>
          </a:p>
          <a:p>
            <a:pPr lvl="1"/>
            <a:r>
              <a:rPr lang="en-US" dirty="0"/>
              <a:t>checking or money market accounts</a:t>
            </a:r>
          </a:p>
          <a:p>
            <a:pPr lvl="2"/>
            <a:r>
              <a:rPr lang="en-US" dirty="0"/>
              <a:t>money available immediately </a:t>
            </a:r>
          </a:p>
          <a:p>
            <a:pPr lvl="1"/>
            <a:r>
              <a:rPr lang="en-US" dirty="0"/>
              <a:t>accounts receivable</a:t>
            </a:r>
          </a:p>
          <a:p>
            <a:pPr lvl="2"/>
            <a:r>
              <a:rPr lang="en-US" dirty="0"/>
              <a:t>money owed to the business for purchases made by customers, suppliers and other vendors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7EE66-2C61-4A96-AC4A-0E6A79B793D4}"/>
              </a:ext>
            </a:extLst>
          </p:cNvPr>
          <p:cNvSpPr>
            <a:spLocks noGrp="1"/>
          </p:cNvSpPr>
          <p:nvPr>
            <p:ph type="title"/>
          </p:nvPr>
        </p:nvSpPr>
        <p:spPr/>
        <p:txBody>
          <a:bodyPr/>
          <a:lstStyle/>
          <a:p>
            <a:r>
              <a:rPr lang="en-US" dirty="0"/>
              <a:t>Fixed Assets</a:t>
            </a:r>
          </a:p>
        </p:txBody>
      </p:sp>
      <p:sp>
        <p:nvSpPr>
          <p:cNvPr id="3" name="Content Placeholder 2">
            <a:extLst>
              <a:ext uri="{FF2B5EF4-FFF2-40B4-BE49-F238E27FC236}">
                <a16:creationId xmlns:a16="http://schemas.microsoft.com/office/drawing/2014/main" id="{3CD15C6B-971F-4F9F-A871-C152C430003D}"/>
              </a:ext>
            </a:extLst>
          </p:cNvPr>
          <p:cNvSpPr>
            <a:spLocks noGrp="1"/>
          </p:cNvSpPr>
          <p:nvPr>
            <p:ph idx="1"/>
          </p:nvPr>
        </p:nvSpPr>
        <p:spPr/>
        <p:txBody>
          <a:bodyPr/>
          <a:lstStyle/>
          <a:p>
            <a:r>
              <a:rPr lang="en-US" dirty="0"/>
              <a:t>Include:</a:t>
            </a:r>
          </a:p>
          <a:p>
            <a:pPr lvl="1"/>
            <a:r>
              <a:rPr lang="en-US" dirty="0"/>
              <a:t>land </a:t>
            </a:r>
          </a:p>
          <a:p>
            <a:pPr lvl="1"/>
            <a:r>
              <a:rPr lang="en-US" dirty="0"/>
              <a:t>buildings</a:t>
            </a:r>
          </a:p>
          <a:p>
            <a:pPr lvl="1"/>
            <a:r>
              <a:rPr lang="en-US" dirty="0"/>
              <a:t>machinery</a:t>
            </a:r>
          </a:p>
          <a:p>
            <a:pPr lvl="1"/>
            <a:r>
              <a:rPr lang="en-US" dirty="0"/>
              <a:t>vehicles used in connection with the business </a:t>
            </a:r>
          </a:p>
        </p:txBody>
      </p:sp>
      <p:pic>
        <p:nvPicPr>
          <p:cNvPr id="4" name="Picture 2" descr="A red brick building with large glass windows surrounded by a parking lot.">
            <a:extLst>
              <a:ext uri="{FF2B5EF4-FFF2-40B4-BE49-F238E27FC236}">
                <a16:creationId xmlns:a16="http://schemas.microsoft.com/office/drawing/2014/main" id="{E853B2D3-348D-439B-9A04-6A7B4B95E9D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0416" y="3934129"/>
            <a:ext cx="3883167" cy="2590800"/>
          </a:xfrm>
          <a:prstGeom prst="rect">
            <a:avLst/>
          </a:prstGeom>
        </p:spPr>
      </p:pic>
    </p:spTree>
    <p:extLst>
      <p:ext uri="{BB962C8B-B14F-4D97-AF65-F5344CB8AC3E}">
        <p14:creationId xmlns:p14="http://schemas.microsoft.com/office/powerpoint/2010/main" val="11616587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dirty="0"/>
              <a:t>Liabilities</a:t>
            </a:r>
          </a:p>
        </p:txBody>
      </p:sp>
      <p:sp>
        <p:nvSpPr>
          <p:cNvPr id="19459" name="Rectangle 3"/>
          <p:cNvSpPr>
            <a:spLocks noGrp="1" noChangeArrowheads="1"/>
          </p:cNvSpPr>
          <p:nvPr>
            <p:ph idx="1"/>
          </p:nvPr>
        </p:nvSpPr>
        <p:spPr/>
        <p:txBody>
          <a:bodyPr/>
          <a:lstStyle/>
          <a:p>
            <a:r>
              <a:rPr lang="en-US" dirty="0"/>
              <a:t>Are the opposite of assets</a:t>
            </a:r>
          </a:p>
          <a:p>
            <a:r>
              <a:rPr lang="en-US" dirty="0"/>
              <a:t>Are also known as obligations of one company to another</a:t>
            </a:r>
          </a:p>
          <a:p>
            <a:r>
              <a:rPr lang="en-US" dirty="0"/>
              <a:t>Include:</a:t>
            </a:r>
          </a:p>
          <a:p>
            <a:pPr lvl="1"/>
            <a:r>
              <a:rPr lang="en-US" dirty="0"/>
              <a:t>accounts payable</a:t>
            </a:r>
          </a:p>
          <a:p>
            <a:pPr lvl="1"/>
            <a:r>
              <a:rPr lang="en-US" dirty="0"/>
              <a:t>loans (notes payable)</a:t>
            </a:r>
          </a:p>
          <a:p>
            <a:pPr lvl="1"/>
            <a:r>
              <a:rPr lang="en-US" dirty="0"/>
              <a:t>accrued payroll and withholding</a:t>
            </a:r>
          </a:p>
          <a:p>
            <a:r>
              <a:rPr lang="en-US" dirty="0"/>
              <a:t>Are separated into short-term or long-term based on the scheduled payment time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188A7-0C6A-428E-8318-6A0221ABFFBF}"/>
              </a:ext>
            </a:extLst>
          </p:cNvPr>
          <p:cNvSpPr>
            <a:spLocks noGrp="1"/>
          </p:cNvSpPr>
          <p:nvPr>
            <p:ph type="title"/>
          </p:nvPr>
        </p:nvSpPr>
        <p:spPr/>
        <p:txBody>
          <a:bodyPr/>
          <a:lstStyle/>
          <a:p>
            <a:r>
              <a:rPr lang="en-US" dirty="0"/>
              <a:t>Total Current Liabilities </a:t>
            </a:r>
          </a:p>
        </p:txBody>
      </p:sp>
      <p:sp>
        <p:nvSpPr>
          <p:cNvPr id="3" name="Content Placeholder 2">
            <a:extLst>
              <a:ext uri="{FF2B5EF4-FFF2-40B4-BE49-F238E27FC236}">
                <a16:creationId xmlns:a16="http://schemas.microsoft.com/office/drawing/2014/main" id="{6B486CD1-3321-4C1F-923A-E2AEF0E0724D}"/>
              </a:ext>
            </a:extLst>
          </p:cNvPr>
          <p:cNvSpPr>
            <a:spLocks noGrp="1"/>
          </p:cNvSpPr>
          <p:nvPr>
            <p:ph idx="1"/>
          </p:nvPr>
        </p:nvSpPr>
        <p:spPr/>
        <p:txBody>
          <a:bodyPr/>
          <a:lstStyle/>
          <a:p>
            <a:r>
              <a:rPr lang="en-US" dirty="0"/>
              <a:t>Are all those which must be paid within one year</a:t>
            </a:r>
          </a:p>
          <a:p>
            <a:r>
              <a:rPr lang="en-US" dirty="0"/>
              <a:t>Include:</a:t>
            </a:r>
          </a:p>
          <a:p>
            <a:pPr lvl="1"/>
            <a:r>
              <a:rPr lang="en-US" dirty="0"/>
              <a:t>accounts payable </a:t>
            </a:r>
          </a:p>
          <a:p>
            <a:pPr lvl="2"/>
            <a:r>
              <a:rPr lang="en-US" dirty="0"/>
              <a:t>comprised of all short-term obligations owed to creditors, suppliers and other vendors, including materials acquired on credit </a:t>
            </a:r>
          </a:p>
          <a:p>
            <a:pPr lvl="1"/>
            <a:r>
              <a:rPr lang="en-US" dirty="0"/>
              <a:t>notes payable</a:t>
            </a:r>
          </a:p>
          <a:p>
            <a:pPr lvl="2"/>
            <a:r>
              <a:rPr lang="en-US" dirty="0"/>
              <a:t>represent money owed on a collection cycle of one year or less, including bank notes and mortgage obligations</a:t>
            </a:r>
          </a:p>
        </p:txBody>
      </p:sp>
    </p:spTree>
    <p:extLst>
      <p:ext uri="{BB962C8B-B14F-4D97-AF65-F5344CB8AC3E}">
        <p14:creationId xmlns:p14="http://schemas.microsoft.com/office/powerpoint/2010/main" val="2897432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dirty="0"/>
              <a:t>Total Current Liabilities </a:t>
            </a:r>
          </a:p>
        </p:txBody>
      </p:sp>
      <p:sp>
        <p:nvSpPr>
          <p:cNvPr id="20483" name="Rectangle 3"/>
          <p:cNvSpPr>
            <a:spLocks noGrp="1" noChangeArrowheads="1"/>
          </p:cNvSpPr>
          <p:nvPr>
            <p:ph idx="1"/>
          </p:nvPr>
        </p:nvSpPr>
        <p:spPr/>
        <p:txBody>
          <a:bodyPr/>
          <a:lstStyle/>
          <a:p>
            <a:r>
              <a:rPr lang="en-US" dirty="0"/>
              <a:t>Include:</a:t>
            </a:r>
          </a:p>
          <a:p>
            <a:pPr lvl="1"/>
            <a:r>
              <a:rPr lang="en-US" dirty="0"/>
              <a:t>accrued payroll and withholding </a:t>
            </a:r>
          </a:p>
          <a:p>
            <a:pPr lvl="2"/>
            <a:r>
              <a:rPr lang="en-US" dirty="0"/>
              <a:t>includes any earned wages or withholdings owed to or for employees but have not yet been paid </a:t>
            </a:r>
          </a:p>
        </p:txBody>
      </p:sp>
      <p:pic>
        <p:nvPicPr>
          <p:cNvPr id="8194" name="Picture 2" descr="A payroll paper noting the total year to date totals with a calculator sitting on it.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8600" y="3581400"/>
            <a:ext cx="3733801" cy="2491145"/>
          </a:xfrm>
          <a:prstGeom prst="rect">
            <a:avLst/>
          </a:prstGeom>
        </p:spPr>
      </p:pic>
    </p:spTree>
    <p:extLst>
      <p:ext uri="{BB962C8B-B14F-4D97-AF65-F5344CB8AC3E}">
        <p14:creationId xmlns:p14="http://schemas.microsoft.com/office/powerpoint/2010/main" val="35777518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a:t>Long-Term Liabilities</a:t>
            </a:r>
          </a:p>
        </p:txBody>
      </p:sp>
      <p:sp>
        <p:nvSpPr>
          <p:cNvPr id="22531" name="Rectangle 3"/>
          <p:cNvSpPr>
            <a:spLocks noGrp="1" noChangeArrowheads="1"/>
          </p:cNvSpPr>
          <p:nvPr>
            <p:ph idx="1"/>
          </p:nvPr>
        </p:nvSpPr>
        <p:spPr/>
        <p:txBody>
          <a:bodyPr/>
          <a:lstStyle/>
          <a:p>
            <a:r>
              <a:rPr lang="en-US" dirty="0"/>
              <a:t>Are any debts or obligations owed by the business which are due more than one year out from the current date</a:t>
            </a:r>
          </a:p>
          <a:p>
            <a:r>
              <a:rPr lang="en-US" dirty="0"/>
              <a:t>Can include accounts payable, notes payable or accrued payroll and withholding, but are most commonly notes payable</a:t>
            </a:r>
          </a:p>
          <a:p>
            <a:pPr lvl="1"/>
            <a:r>
              <a:rPr lang="en-US" dirty="0"/>
              <a:t>suppliers, vendors and employees typically require payment within a year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dirty="0"/>
              <a:t>Owner’s Equity </a:t>
            </a:r>
          </a:p>
        </p:txBody>
      </p:sp>
      <p:sp>
        <p:nvSpPr>
          <p:cNvPr id="23555" name="Rectangle 3"/>
          <p:cNvSpPr>
            <a:spLocks noGrp="1" noChangeArrowheads="1"/>
          </p:cNvSpPr>
          <p:nvPr>
            <p:ph idx="1"/>
          </p:nvPr>
        </p:nvSpPr>
        <p:spPr/>
        <p:txBody>
          <a:bodyPr/>
          <a:lstStyle/>
          <a:p>
            <a:r>
              <a:rPr lang="en-US" dirty="0"/>
              <a:t>Consists of the initial investment in the business as well as any retained earnings which are reinvested in the business</a:t>
            </a:r>
          </a:p>
          <a:p>
            <a:r>
              <a:rPr lang="en-US" dirty="0"/>
              <a:t>Is the difference between assets and liabilities </a:t>
            </a:r>
          </a:p>
          <a:p>
            <a:r>
              <a:rPr lang="en-US" dirty="0"/>
              <a:t>Is ideally a positive number</a:t>
            </a:r>
          </a:p>
          <a:p>
            <a:r>
              <a:rPr lang="en-US" dirty="0"/>
              <a:t>Is referred to as stockholders’ equity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Liabilities &amp; Owner’s Equity</a:t>
            </a:r>
          </a:p>
        </p:txBody>
      </p:sp>
      <p:sp>
        <p:nvSpPr>
          <p:cNvPr id="24579" name="Rectangle 3"/>
          <p:cNvSpPr>
            <a:spLocks noGrp="1" noChangeArrowheads="1"/>
          </p:cNvSpPr>
          <p:nvPr>
            <p:ph idx="1"/>
          </p:nvPr>
        </p:nvSpPr>
        <p:spPr/>
        <p:txBody>
          <a:bodyPr/>
          <a:lstStyle/>
          <a:p>
            <a:r>
              <a:rPr lang="en-US" dirty="0"/>
              <a:t>Comprise all debts and monies which are owed to outside creditors, vendors or banks and the remaining monies owed to shareholders, including retained earnings reinvested in the business </a:t>
            </a:r>
          </a:p>
          <a:p>
            <a:r>
              <a:rPr lang="en-US" dirty="0"/>
              <a:t>Added together equal total assets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Net Worth</a:t>
            </a:r>
          </a:p>
        </p:txBody>
      </p:sp>
      <p:sp>
        <p:nvSpPr>
          <p:cNvPr id="6" name="Content Placeholder 5"/>
          <p:cNvSpPr>
            <a:spLocks noGrp="1"/>
          </p:cNvSpPr>
          <p:nvPr>
            <p:ph idx="1"/>
          </p:nvPr>
        </p:nvSpPr>
        <p:spPr/>
        <p:txBody>
          <a:bodyPr/>
          <a:lstStyle/>
          <a:p>
            <a:r>
              <a:rPr lang="en-US" dirty="0"/>
              <a:t>Is the total value of a company or an individual</a:t>
            </a:r>
          </a:p>
          <a:p>
            <a:r>
              <a:rPr lang="en-US" dirty="0"/>
              <a:t>Can be found using the equation: </a:t>
            </a:r>
          </a:p>
          <a:p>
            <a:r>
              <a:rPr lang="en-US" dirty="0"/>
              <a:t>net worth = assets – liabilities</a:t>
            </a:r>
          </a:p>
        </p:txBody>
      </p:sp>
      <p:sp>
        <p:nvSpPr>
          <p:cNvPr id="8" name="Rounded Rectangle 7"/>
          <p:cNvSpPr/>
          <p:nvPr/>
        </p:nvSpPr>
        <p:spPr>
          <a:xfrm>
            <a:off x="470018" y="3657600"/>
            <a:ext cx="8216782" cy="2895600"/>
          </a:xfrm>
          <a:prstGeom prst="roundRect">
            <a:avLst/>
          </a:prstGeom>
          <a:noFill/>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r>
              <a:rPr lang="en-US" sz="2200" dirty="0">
                <a:latin typeface="Arial" panose="020B0604020202020204" pitchFamily="34" charset="0"/>
                <a:cs typeface="Arial" panose="020B0604020202020204" pitchFamily="34" charset="0"/>
              </a:rPr>
              <a:t>Example: An individual has a house which is worth $100,000, a car worth $10,000 and other assets valued at $80,000. However, the individual also has a mortgage of $50,000 and school loans for $6,000. Calculating for net worth will be done as follows: </a:t>
            </a:r>
          </a:p>
          <a:p>
            <a:pPr algn="ctr"/>
            <a:r>
              <a:rPr lang="en-US" sz="2200" i="1" dirty="0">
                <a:latin typeface="Arial" panose="020B0604020202020204" pitchFamily="34" charset="0"/>
                <a:cs typeface="Arial" panose="020B0604020202020204" pitchFamily="34" charset="0"/>
              </a:rPr>
              <a:t>Net Worth = ($100,000 + $10,000 + $80,000) – ($50,000 + $6000)</a:t>
            </a:r>
          </a:p>
          <a:p>
            <a:pPr algn="ctr"/>
            <a:r>
              <a:rPr lang="en-US" sz="2200" i="1" dirty="0">
                <a:latin typeface="Arial" panose="020B0604020202020204" pitchFamily="34" charset="0"/>
                <a:cs typeface="Arial" panose="020B0604020202020204" pitchFamily="34" charset="0"/>
              </a:rPr>
              <a:t>Net worth = $134,000</a:t>
            </a:r>
          </a:p>
        </p:txBody>
      </p:sp>
    </p:spTree>
    <p:extLst>
      <p:ext uri="{BB962C8B-B14F-4D97-AF65-F5344CB8AC3E}">
        <p14:creationId xmlns:p14="http://schemas.microsoft.com/office/powerpoint/2010/main" val="35051722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dirty="0"/>
              <a:t>Debits &amp; Credits</a:t>
            </a:r>
          </a:p>
        </p:txBody>
      </p:sp>
      <p:sp>
        <p:nvSpPr>
          <p:cNvPr id="25603" name="Rectangle 3"/>
          <p:cNvSpPr>
            <a:spLocks noGrp="1" noChangeArrowheads="1"/>
          </p:cNvSpPr>
          <p:nvPr>
            <p:ph idx="1"/>
          </p:nvPr>
        </p:nvSpPr>
        <p:spPr/>
        <p:txBody>
          <a:bodyPr/>
          <a:lstStyle/>
          <a:p>
            <a:r>
              <a:rPr lang="en-US" dirty="0"/>
              <a:t>Are the backbone of any accounting system</a:t>
            </a:r>
          </a:p>
          <a:p>
            <a:r>
              <a:rPr lang="en-US" dirty="0"/>
              <a:t>Are contained in every entry in a ledger </a:t>
            </a:r>
          </a:p>
          <a:p>
            <a:pPr lvl="1"/>
            <a:r>
              <a:rPr lang="en-US" dirty="0"/>
              <a:t>out-of-balance entries throw the balance sheet off </a:t>
            </a:r>
          </a:p>
          <a:p>
            <a:pPr lvl="1"/>
            <a:r>
              <a:rPr lang="en-US" dirty="0"/>
              <a:t>most accounting systems have a mechanism to ensure all entries balance</a:t>
            </a:r>
          </a:p>
          <a:p>
            <a:r>
              <a:rPr lang="en-US" dirty="0"/>
              <a:t>Either increase or decrease the account balance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dirty="0"/>
              <a:t>Double Entry Accounting</a:t>
            </a:r>
          </a:p>
        </p:txBody>
      </p:sp>
      <p:sp>
        <p:nvSpPr>
          <p:cNvPr id="26627" name="Rectangle 3"/>
          <p:cNvSpPr>
            <a:spLocks noGrp="1" noChangeArrowheads="1"/>
          </p:cNvSpPr>
          <p:nvPr>
            <p:ph idx="1"/>
          </p:nvPr>
        </p:nvSpPr>
        <p:spPr/>
        <p:txBody>
          <a:bodyPr/>
          <a:lstStyle/>
          <a:p>
            <a:r>
              <a:rPr lang="en-US" dirty="0"/>
              <a:t>Recognizes every financial transaction affects at least two accounts </a:t>
            </a:r>
          </a:p>
          <a:p>
            <a:r>
              <a:rPr lang="en-US" dirty="0"/>
              <a:t>States for every increase in one account there is an opposite and equal decrease in another</a:t>
            </a:r>
          </a:p>
        </p:txBody>
      </p:sp>
      <p:pic>
        <p:nvPicPr>
          <p:cNvPr id="9218" name="Picture 2" descr="Cash money, financial paperwork and a calculator around a check book which is being balanced.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3733800"/>
            <a:ext cx="4267200" cy="264922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dirty="0"/>
              <a:t>Debits &amp; Credits</a:t>
            </a:r>
          </a:p>
        </p:txBody>
      </p:sp>
      <p:sp>
        <p:nvSpPr>
          <p:cNvPr id="28675" name="Rectangle 3"/>
          <p:cNvSpPr>
            <a:spLocks noGrp="1" noChangeArrowheads="1"/>
          </p:cNvSpPr>
          <p:nvPr>
            <p:ph idx="1"/>
          </p:nvPr>
        </p:nvSpPr>
        <p:spPr/>
        <p:txBody>
          <a:bodyPr/>
          <a:lstStyle/>
          <a:p>
            <a:r>
              <a:rPr lang="en-US" dirty="0"/>
              <a:t>Are posted or entered into accounting ledgers on opposite sides</a:t>
            </a:r>
          </a:p>
          <a:p>
            <a:pPr lvl="1"/>
            <a:r>
              <a:rPr lang="en-US" dirty="0"/>
              <a:t>debits always go on the left and credits always go on the right</a:t>
            </a:r>
          </a:p>
          <a:p>
            <a:r>
              <a:rPr lang="en-US" dirty="0"/>
              <a:t>Have opposite effects on accounts</a:t>
            </a:r>
          </a:p>
          <a:p>
            <a:pPr lvl="1"/>
            <a:r>
              <a:rPr lang="en-US" dirty="0"/>
              <a:t>for example: </a:t>
            </a:r>
          </a:p>
          <a:p>
            <a:pPr lvl="2"/>
            <a:r>
              <a:rPr lang="en-US" dirty="0"/>
              <a:t>debits increase assets, while credits decrease assets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Debits &amp; Credits </a:t>
            </a:r>
          </a:p>
        </p:txBody>
      </p:sp>
      <p:sp>
        <p:nvSpPr>
          <p:cNvPr id="3" name="Content Placeholder 2"/>
          <p:cNvSpPr>
            <a:spLocks noGrp="1"/>
          </p:cNvSpPr>
          <p:nvPr>
            <p:ph idx="1"/>
          </p:nvPr>
        </p:nvSpPr>
        <p:spPr/>
        <p:txBody>
          <a:bodyPr/>
          <a:lstStyle/>
          <a:p>
            <a:r>
              <a:rPr lang="en-US" dirty="0"/>
              <a:t>Increase or decrease each type of account, illustrated in this table:</a:t>
            </a:r>
          </a:p>
        </p:txBody>
      </p:sp>
      <p:graphicFrame>
        <p:nvGraphicFramePr>
          <p:cNvPr id="5" name="Group 166"/>
          <p:cNvGraphicFramePr>
            <a:graphicFrameLocks/>
          </p:cNvGraphicFramePr>
          <p:nvPr>
            <p:extLst>
              <p:ext uri="{D42A27DB-BD31-4B8C-83A1-F6EECF244321}">
                <p14:modId xmlns:p14="http://schemas.microsoft.com/office/powerpoint/2010/main" val="1084602812"/>
              </p:ext>
            </p:extLst>
          </p:nvPr>
        </p:nvGraphicFramePr>
        <p:xfrm>
          <a:off x="457200" y="2286000"/>
          <a:ext cx="8229602" cy="2286000"/>
        </p:xfrm>
        <a:graphic>
          <a:graphicData uri="http://schemas.openxmlformats.org/drawingml/2006/table">
            <a:tbl>
              <a:tblPr firstRow="1">
                <a:tableStyleId>{793D81CF-94F2-401A-BA57-92F5A7B2D0C5}</a:tableStyleId>
              </a:tblPr>
              <a:tblGrid>
                <a:gridCol w="2664823">
                  <a:extLst>
                    <a:ext uri="{9D8B030D-6E8A-4147-A177-3AD203B41FA5}">
                      <a16:colId xmlns:a16="http://schemas.microsoft.com/office/drawing/2014/main" val="20000"/>
                    </a:ext>
                  </a:extLst>
                </a:gridCol>
                <a:gridCol w="2899956">
                  <a:extLst>
                    <a:ext uri="{9D8B030D-6E8A-4147-A177-3AD203B41FA5}">
                      <a16:colId xmlns:a16="http://schemas.microsoft.com/office/drawing/2014/main" val="20001"/>
                    </a:ext>
                  </a:extLst>
                </a:gridCol>
                <a:gridCol w="2664823">
                  <a:extLst>
                    <a:ext uri="{9D8B030D-6E8A-4147-A177-3AD203B41FA5}">
                      <a16:colId xmlns:a16="http://schemas.microsoft.com/office/drawing/2014/main" val="20002"/>
                    </a:ext>
                  </a:extLst>
                </a:gridCol>
              </a:tblGrid>
              <a:tr h="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a:ln>
                            <a:noFill/>
                          </a:ln>
                          <a:effectLst/>
                          <a:latin typeface="Arial" panose="020B0604020202020204" pitchFamily="34" charset="0"/>
                          <a:cs typeface="Arial" panose="020B0604020202020204" pitchFamily="34" charset="0"/>
                        </a:rPr>
                        <a:t>Account Type</a:t>
                      </a:r>
                      <a:endParaRPr kumimoji="0" lang="en-US" sz="2400" b="0" i="0"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txBody>
                  <a:tcPr marL="102430" marR="10243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a:ln>
                            <a:noFill/>
                          </a:ln>
                          <a:effectLst/>
                          <a:latin typeface="Arial" panose="020B0604020202020204" pitchFamily="34" charset="0"/>
                          <a:cs typeface="Arial" panose="020B0604020202020204" pitchFamily="34" charset="0"/>
                        </a:rPr>
                        <a:t>Debit</a:t>
                      </a:r>
                      <a:endParaRPr kumimoji="0" lang="en-US" sz="2400" b="0" i="0"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txBody>
                  <a:tcPr marL="102430" marR="10243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a:ln>
                            <a:noFill/>
                          </a:ln>
                          <a:effectLst/>
                          <a:latin typeface="Arial" panose="020B0604020202020204" pitchFamily="34" charset="0"/>
                          <a:cs typeface="Arial" panose="020B0604020202020204" pitchFamily="34" charset="0"/>
                        </a:rPr>
                        <a:t>Credit</a:t>
                      </a:r>
                      <a:endParaRPr kumimoji="0" lang="en-US" sz="2400" b="0" i="0"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txBody>
                  <a:tcPr marL="102430" marR="102430" horzOverflow="overflow"/>
                </a:tc>
                <a:extLst>
                  <a:ext uri="{0D108BD9-81ED-4DB2-BD59-A6C34878D82A}">
                    <a16:rowId xmlns:a16="http://schemas.microsoft.com/office/drawing/2014/main" val="10000"/>
                  </a:ext>
                </a:extLst>
              </a:tr>
              <a:tr h="3413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a:ln>
                            <a:noFill/>
                          </a:ln>
                          <a:effectLst/>
                          <a:latin typeface="Arial" panose="020B0604020202020204" pitchFamily="34" charset="0"/>
                          <a:cs typeface="Arial" panose="020B0604020202020204" pitchFamily="34" charset="0"/>
                        </a:rPr>
                        <a:t>Assets</a:t>
                      </a:r>
                      <a:endParaRPr kumimoji="0" lang="en-US" sz="2400" b="0" i="0"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txBody>
                  <a:tcPr marL="102430" marR="10243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a:ln>
                            <a:noFill/>
                          </a:ln>
                          <a:effectLst/>
                          <a:latin typeface="Arial" panose="020B0604020202020204" pitchFamily="34" charset="0"/>
                          <a:cs typeface="Arial" panose="020B0604020202020204" pitchFamily="34" charset="0"/>
                        </a:rPr>
                        <a:t>Increases</a:t>
                      </a:r>
                      <a:endParaRPr kumimoji="0" lang="en-US" sz="2400" b="0" i="0"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txBody>
                  <a:tcPr marL="102430" marR="10243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a:ln>
                            <a:noFill/>
                          </a:ln>
                          <a:effectLst/>
                          <a:latin typeface="Arial" panose="020B0604020202020204" pitchFamily="34" charset="0"/>
                          <a:cs typeface="Arial" panose="020B0604020202020204" pitchFamily="34" charset="0"/>
                        </a:rPr>
                        <a:t>Decreases</a:t>
                      </a:r>
                      <a:endParaRPr kumimoji="0" lang="en-US" sz="2400" b="0" i="0"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txBody>
                  <a:tcPr marL="102430" marR="102430" horzOverflow="overflow"/>
                </a:tc>
                <a:extLst>
                  <a:ext uri="{0D108BD9-81ED-4DB2-BD59-A6C34878D82A}">
                    <a16:rowId xmlns:a16="http://schemas.microsoft.com/office/drawing/2014/main" val="10001"/>
                  </a:ext>
                </a:extLst>
              </a:tr>
              <a:tr h="3413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a:ln>
                            <a:noFill/>
                          </a:ln>
                          <a:effectLst/>
                          <a:latin typeface="Arial" panose="020B0604020202020204" pitchFamily="34" charset="0"/>
                          <a:cs typeface="Arial" panose="020B0604020202020204" pitchFamily="34" charset="0"/>
                        </a:rPr>
                        <a:t>Liabilities</a:t>
                      </a:r>
                      <a:endParaRPr kumimoji="0" lang="en-US" sz="2400" b="0" i="0"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txBody>
                  <a:tcPr marL="102430" marR="10243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a:ln>
                            <a:noFill/>
                          </a:ln>
                          <a:effectLst/>
                          <a:latin typeface="Arial" panose="020B0604020202020204" pitchFamily="34" charset="0"/>
                          <a:cs typeface="Arial" panose="020B0604020202020204" pitchFamily="34" charset="0"/>
                        </a:rPr>
                        <a:t>Decreases</a:t>
                      </a:r>
                      <a:endParaRPr kumimoji="0" lang="en-US" sz="2400" b="0" i="0"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txBody>
                  <a:tcPr marL="102430" marR="10243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a:ln>
                            <a:noFill/>
                          </a:ln>
                          <a:effectLst/>
                          <a:latin typeface="Arial" panose="020B0604020202020204" pitchFamily="34" charset="0"/>
                          <a:cs typeface="Arial" panose="020B0604020202020204" pitchFamily="34" charset="0"/>
                        </a:rPr>
                        <a:t>Increases</a:t>
                      </a:r>
                      <a:endParaRPr kumimoji="0" lang="en-US" sz="2400" b="0" i="0"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txBody>
                  <a:tcPr marL="102430" marR="102430" horzOverflow="overflow"/>
                </a:tc>
                <a:extLst>
                  <a:ext uri="{0D108BD9-81ED-4DB2-BD59-A6C34878D82A}">
                    <a16:rowId xmlns:a16="http://schemas.microsoft.com/office/drawing/2014/main" val="10002"/>
                  </a:ext>
                </a:extLst>
              </a:tr>
              <a:tr h="3413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a:ln>
                            <a:noFill/>
                          </a:ln>
                          <a:effectLst/>
                          <a:latin typeface="Arial" panose="020B0604020202020204" pitchFamily="34" charset="0"/>
                          <a:cs typeface="Arial" panose="020B0604020202020204" pitchFamily="34" charset="0"/>
                        </a:rPr>
                        <a:t>Income</a:t>
                      </a:r>
                      <a:endParaRPr kumimoji="0" lang="en-US" sz="2400" b="0" i="0"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txBody>
                  <a:tcPr marL="102430" marR="10243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a:ln>
                            <a:noFill/>
                          </a:ln>
                          <a:effectLst/>
                          <a:latin typeface="Arial" panose="020B0604020202020204" pitchFamily="34" charset="0"/>
                          <a:cs typeface="Arial" panose="020B0604020202020204" pitchFamily="34" charset="0"/>
                        </a:rPr>
                        <a:t>Decreases</a:t>
                      </a:r>
                      <a:endParaRPr kumimoji="0" lang="en-US" sz="2400" b="0" i="0"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txBody>
                  <a:tcPr marL="102430" marR="10243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a:ln>
                            <a:noFill/>
                          </a:ln>
                          <a:effectLst/>
                          <a:latin typeface="Arial" panose="020B0604020202020204" pitchFamily="34" charset="0"/>
                          <a:cs typeface="Arial" panose="020B0604020202020204" pitchFamily="34" charset="0"/>
                        </a:rPr>
                        <a:t>Increases</a:t>
                      </a:r>
                      <a:endParaRPr kumimoji="0" lang="en-US" sz="2400" b="0" i="0"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txBody>
                  <a:tcPr marL="102430" marR="102430" horzOverflow="overflow"/>
                </a:tc>
                <a:extLst>
                  <a:ext uri="{0D108BD9-81ED-4DB2-BD59-A6C34878D82A}">
                    <a16:rowId xmlns:a16="http://schemas.microsoft.com/office/drawing/2014/main" val="10003"/>
                  </a:ext>
                </a:extLst>
              </a:tr>
              <a:tr h="3413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a:ln>
                            <a:noFill/>
                          </a:ln>
                          <a:effectLst/>
                          <a:latin typeface="Arial" panose="020B0604020202020204" pitchFamily="34" charset="0"/>
                          <a:cs typeface="Arial" panose="020B0604020202020204" pitchFamily="34" charset="0"/>
                        </a:rPr>
                        <a:t>Expenses</a:t>
                      </a:r>
                      <a:endParaRPr kumimoji="0" lang="en-US" sz="2400" b="0" i="0"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txBody>
                  <a:tcPr marL="102430" marR="10243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a:ln>
                            <a:noFill/>
                          </a:ln>
                          <a:effectLst/>
                          <a:latin typeface="Arial" panose="020B0604020202020204" pitchFamily="34" charset="0"/>
                          <a:cs typeface="Arial" panose="020B0604020202020204" pitchFamily="34" charset="0"/>
                        </a:rPr>
                        <a:t>Increases</a:t>
                      </a:r>
                      <a:endParaRPr kumimoji="0" lang="en-US" sz="2400" b="0" i="0"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txBody>
                  <a:tcPr marL="102430" marR="10243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u="none" strike="noStrike" cap="none" normalizeH="0" baseline="0" dirty="0">
                          <a:ln>
                            <a:noFill/>
                          </a:ln>
                          <a:effectLst/>
                          <a:latin typeface="Arial" panose="020B0604020202020204" pitchFamily="34" charset="0"/>
                          <a:cs typeface="Arial" panose="020B0604020202020204" pitchFamily="34" charset="0"/>
                        </a:rPr>
                        <a:t>Decreases</a:t>
                      </a:r>
                      <a:endParaRPr kumimoji="0" lang="en-US" sz="2400" b="0" i="0" u="none" strike="noStrike" cap="none" normalizeH="0" baseline="0" dirty="0">
                        <a:ln>
                          <a:noFill/>
                        </a:ln>
                        <a:solidFill>
                          <a:schemeClr val="tx1"/>
                        </a:solidFill>
                        <a:effectLst/>
                        <a:latin typeface="Arial" panose="020B0604020202020204" pitchFamily="34" charset="0"/>
                        <a:ea typeface="Times New Roman" pitchFamily="18" charset="0"/>
                        <a:cs typeface="Arial" panose="020B0604020202020204" pitchFamily="34" charset="0"/>
                      </a:endParaRPr>
                    </a:p>
                  </a:txBody>
                  <a:tcPr marL="102430" marR="102430" horzOverflow="overflow"/>
                </a:tc>
                <a:extLst>
                  <a:ext uri="{0D108BD9-81ED-4DB2-BD59-A6C34878D82A}">
                    <a16:rowId xmlns:a16="http://schemas.microsoft.com/office/drawing/2014/main" val="10004"/>
                  </a:ext>
                </a:extLst>
              </a:tr>
            </a:tbl>
          </a:graphicData>
        </a:graphic>
      </p:graphicFrame>
      <p:sp>
        <p:nvSpPr>
          <p:cNvPr id="6" name="Rectangle 165"/>
          <p:cNvSpPr>
            <a:spLocks noChangeArrowheads="1"/>
          </p:cNvSpPr>
          <p:nvPr/>
        </p:nvSpPr>
        <p:spPr bwMode="auto">
          <a:xfrm>
            <a:off x="470018" y="6153090"/>
            <a:ext cx="8229598" cy="400110"/>
          </a:xfrm>
          <a:prstGeom prst="rect">
            <a:avLst/>
          </a:prstGeom>
          <a:noFill/>
          <a:ln w="9525">
            <a:solidFill>
              <a:schemeClr val="tx1"/>
            </a:solidFill>
            <a:miter lim="800000"/>
            <a:headEnd/>
            <a:tailEnd/>
          </a:ln>
        </p:spPr>
        <p:txBody>
          <a:bodyPr wrap="square" anchor="ctr">
            <a:spAutoFit/>
          </a:bodyPr>
          <a:lstStyle/>
          <a:p>
            <a:r>
              <a:rPr lang="en-US" sz="2000" b="1" dirty="0">
                <a:latin typeface="Arial" charset="0"/>
              </a:rPr>
              <a:t>REMEMBER:</a:t>
            </a:r>
            <a:r>
              <a:rPr lang="en-US" sz="2000" dirty="0">
                <a:latin typeface="Arial" charset="0"/>
              </a:rPr>
              <a:t> For every credit, there is an equal debit and vice versa </a:t>
            </a:r>
          </a:p>
        </p:txBody>
      </p:sp>
    </p:spTree>
    <p:extLst>
      <p:ext uri="{BB962C8B-B14F-4D97-AF65-F5344CB8AC3E}">
        <p14:creationId xmlns:p14="http://schemas.microsoft.com/office/powerpoint/2010/main" val="13132999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dirty="0"/>
              <a:t>Debits &amp; Credits Example</a:t>
            </a:r>
          </a:p>
        </p:txBody>
      </p:sp>
      <p:sp>
        <p:nvSpPr>
          <p:cNvPr id="29699" name="Rectangle 3"/>
          <p:cNvSpPr>
            <a:spLocks noGrp="1" noChangeArrowheads="1"/>
          </p:cNvSpPr>
          <p:nvPr>
            <p:ph idx="1"/>
          </p:nvPr>
        </p:nvSpPr>
        <p:spPr/>
        <p:txBody>
          <a:bodyPr/>
          <a:lstStyle/>
          <a:p>
            <a:r>
              <a:rPr lang="en-US" dirty="0"/>
              <a:t>A business paid cash for a new office desk which cost $1,000; the two affected accounts are cash and office furniture– both assets</a:t>
            </a:r>
          </a:p>
          <a:p>
            <a:r>
              <a:rPr lang="en-US" dirty="0"/>
              <a:t>Debits increase assets– the business now has more office furniture</a:t>
            </a:r>
          </a:p>
          <a:p>
            <a:r>
              <a:rPr lang="en-US" dirty="0"/>
              <a:t>Credits decrease assets– the business now has less cash</a:t>
            </a:r>
          </a:p>
        </p:txBody>
      </p:sp>
      <p:pic>
        <p:nvPicPr>
          <p:cNvPr id="6" name="Picture 5" descr="An example of debits and credits table. ">
            <a:extLst>
              <a:ext uri="{FF2B5EF4-FFF2-40B4-BE49-F238E27FC236}">
                <a16:creationId xmlns:a16="http://schemas.microsoft.com/office/drawing/2014/main" id="{F7984C58-32FA-48EE-BB25-D0B0B1603D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5329884"/>
            <a:ext cx="5535648" cy="1396105"/>
          </a:xfrm>
          <a:prstGeom prst="rect">
            <a:avLst/>
          </a:prstGeom>
        </p:spPr>
      </p:pic>
      <p:pic>
        <p:nvPicPr>
          <p:cNvPr id="26" name="Picture 25" descr="Links to Main Menu ">
            <a:hlinkClick r:id="rId5" action="ppaction://hlinksldjump"/>
          </p:cNvPr>
          <p:cNvPicPr>
            <a:picLocks noChangeAspect="1"/>
          </p:cNvPicPr>
          <p:nvPr/>
        </p:nvPicPr>
        <p:blipFill>
          <a:blip r:embed="rId6" cstate="print"/>
          <a:stretch>
            <a:fillRect/>
          </a:stretch>
        </p:blipFill>
        <p:spPr>
          <a:xfrm>
            <a:off x="7315200" y="6165886"/>
            <a:ext cx="950976" cy="713232"/>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3FFE1-8C3C-4610-AD48-C59931C7EC50}"/>
              </a:ext>
            </a:extLst>
          </p:cNvPr>
          <p:cNvSpPr>
            <a:spLocks noGrp="1"/>
          </p:cNvSpPr>
          <p:nvPr>
            <p:ph type="title" idx="4294967295"/>
          </p:nvPr>
        </p:nvSpPr>
        <p:spPr>
          <a:xfrm>
            <a:off x="0" y="-381000"/>
            <a:ext cx="8229600" cy="381000"/>
          </a:xfrm>
        </p:spPr>
        <p:txBody>
          <a:bodyPr vert="horz" wrap="square" lIns="91440" tIns="45720" rIns="91440" bIns="45720" numCol="1" anchor="b" anchorCtr="0" compatLnSpc="1">
            <a:prstTxWarp prst="textNoShape">
              <a:avLst/>
            </a:prstTxWarp>
          </a:bodyPr>
          <a:lstStyle/>
          <a:p>
            <a:r>
              <a:rPr lang="en-US" sz="2000" b="0" dirty="0">
                <a:solidFill>
                  <a:schemeClr val="tx1"/>
                </a:solidFill>
                <a:effectLst/>
              </a:rPr>
              <a:t>Accounting Systems &amp; The Business Operating Cycle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dirty="0"/>
              <a:t>Accounting Systems</a:t>
            </a:r>
          </a:p>
        </p:txBody>
      </p:sp>
      <p:sp>
        <p:nvSpPr>
          <p:cNvPr id="34819" name="Rectangle 3"/>
          <p:cNvSpPr>
            <a:spLocks noGrp="1" noChangeArrowheads="1"/>
          </p:cNvSpPr>
          <p:nvPr>
            <p:ph idx="1"/>
          </p:nvPr>
        </p:nvSpPr>
        <p:spPr/>
        <p:txBody>
          <a:bodyPr/>
          <a:lstStyle/>
          <a:p>
            <a:r>
              <a:rPr lang="en-US" dirty="0"/>
              <a:t>Communicate information which gives specific details about a company</a:t>
            </a:r>
          </a:p>
          <a:p>
            <a:r>
              <a:rPr lang="en-US" dirty="0"/>
              <a:t>Place the information needed to run a company in easy reach</a:t>
            </a:r>
          </a:p>
          <a:p>
            <a:r>
              <a:rPr lang="en-US" dirty="0"/>
              <a:t>Use financial terms to convey all of the information </a:t>
            </a:r>
          </a:p>
        </p:txBody>
      </p:sp>
      <p:pic>
        <p:nvPicPr>
          <p:cNvPr id="10242" name="Picture 2" descr="Financial paperwork in focus next to a computer with advisors in the background out of focu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7600" y="4067838"/>
            <a:ext cx="3581400" cy="250325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dirty="0"/>
              <a:t>Accounting Systems </a:t>
            </a:r>
          </a:p>
        </p:txBody>
      </p:sp>
      <p:sp>
        <p:nvSpPr>
          <p:cNvPr id="35843" name="Rectangle 3"/>
          <p:cNvSpPr>
            <a:spLocks noGrp="1" noChangeArrowheads="1"/>
          </p:cNvSpPr>
          <p:nvPr>
            <p:ph idx="1"/>
          </p:nvPr>
        </p:nvSpPr>
        <p:spPr/>
        <p:txBody>
          <a:bodyPr/>
          <a:lstStyle/>
          <a:p>
            <a:r>
              <a:rPr lang="en-US" dirty="0"/>
              <a:t>Need to provide a business with feedback which must:</a:t>
            </a:r>
          </a:p>
          <a:p>
            <a:pPr lvl="1"/>
            <a:r>
              <a:rPr lang="en-US" dirty="0"/>
              <a:t>be accurate </a:t>
            </a:r>
          </a:p>
          <a:p>
            <a:pPr lvl="1"/>
            <a:r>
              <a:rPr lang="en-US" dirty="0"/>
              <a:t>fulfill management's requirements </a:t>
            </a:r>
          </a:p>
          <a:p>
            <a:r>
              <a:rPr lang="en-US" dirty="0"/>
              <a:t>Need to be simple</a:t>
            </a:r>
          </a:p>
          <a:p>
            <a:pPr lvl="1"/>
            <a:r>
              <a:rPr lang="en-US" dirty="0"/>
              <a:t>system should be easy to understand and use</a:t>
            </a:r>
          </a:p>
          <a:p>
            <a:r>
              <a:rPr lang="en-US" dirty="0"/>
              <a:t>Are made up of many parts, called ledgers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dirty="0"/>
              <a:t>The General Ledger</a:t>
            </a:r>
          </a:p>
        </p:txBody>
      </p:sp>
      <p:sp>
        <p:nvSpPr>
          <p:cNvPr id="37891" name="Rectangle 3"/>
          <p:cNvSpPr>
            <a:spLocks noGrp="1" noChangeArrowheads="1"/>
          </p:cNvSpPr>
          <p:nvPr>
            <p:ph idx="1"/>
          </p:nvPr>
        </p:nvSpPr>
        <p:spPr/>
        <p:txBody>
          <a:bodyPr/>
          <a:lstStyle/>
          <a:p>
            <a:r>
              <a:rPr lang="en-US" dirty="0"/>
              <a:t>Is an accounting system’s main ledger</a:t>
            </a:r>
          </a:p>
          <a:p>
            <a:pPr lvl="1"/>
            <a:r>
              <a:rPr lang="en-US" dirty="0"/>
              <a:t>compiles information from subledgers to create an overview of a business’s financial standing</a:t>
            </a:r>
          </a:p>
          <a:p>
            <a:r>
              <a:rPr lang="en-US" dirty="0"/>
              <a:t>Is the core of a company’s financial records </a:t>
            </a:r>
          </a:p>
          <a:p>
            <a:r>
              <a:rPr lang="en-US" dirty="0"/>
              <a:t>Constitutes the central “books” of the accounting system</a:t>
            </a:r>
          </a:p>
          <a:p>
            <a:r>
              <a:rPr lang="en-US" dirty="0"/>
              <a:t>Remains as a permanent track of the history of all financial transactions since the inception of the company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a:t>Balance Sheet</a:t>
            </a:r>
          </a:p>
        </p:txBody>
      </p:sp>
      <p:sp>
        <p:nvSpPr>
          <p:cNvPr id="39939" name="Rectangle 3"/>
          <p:cNvSpPr>
            <a:spLocks noGrp="1" noChangeArrowheads="1"/>
          </p:cNvSpPr>
          <p:nvPr>
            <p:ph idx="1"/>
          </p:nvPr>
        </p:nvSpPr>
        <p:spPr>
          <a:xfrm>
            <a:off x="470019" y="1253330"/>
            <a:ext cx="4101982" cy="5293773"/>
          </a:xfrm>
        </p:spPr>
        <p:txBody>
          <a:bodyPr/>
          <a:lstStyle/>
          <a:p>
            <a:r>
              <a:rPr lang="en-US" dirty="0"/>
              <a:t>Is a primary document of the general ledger</a:t>
            </a:r>
          </a:p>
          <a:p>
            <a:r>
              <a:rPr lang="en-US" dirty="0"/>
              <a:t>Shows the numerical balances determined by the chart of accounts</a:t>
            </a:r>
          </a:p>
        </p:txBody>
      </p:sp>
      <p:pic>
        <p:nvPicPr>
          <p:cNvPr id="5" name="Picture 4" descr="An example of a business's balance sheet."/>
          <p:cNvPicPr>
            <a:picLocks noChangeAspect="1" noChangeArrowheads="1"/>
          </p:cNvPicPr>
          <p:nvPr/>
        </p:nvPicPr>
        <p:blipFill>
          <a:blip r:embed="rId4"/>
          <a:srcRect l="2168" r="6503"/>
          <a:stretch>
            <a:fillRect/>
          </a:stretch>
        </p:blipFill>
        <p:spPr bwMode="auto">
          <a:xfrm>
            <a:off x="4572000" y="1317805"/>
            <a:ext cx="4056099" cy="3863795"/>
          </a:xfrm>
          <a:prstGeom prst="rect">
            <a:avLst/>
          </a:prstGeom>
          <a:ln>
            <a:noFill/>
          </a:ln>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dirty="0"/>
              <a:t>Profit &amp; Loss Statement</a:t>
            </a:r>
          </a:p>
        </p:txBody>
      </p:sp>
      <p:sp>
        <p:nvSpPr>
          <p:cNvPr id="7" name="Content Placeholder 6"/>
          <p:cNvSpPr>
            <a:spLocks noGrp="1"/>
          </p:cNvSpPr>
          <p:nvPr>
            <p:ph idx="1"/>
          </p:nvPr>
        </p:nvSpPr>
        <p:spPr>
          <a:xfrm>
            <a:off x="470019" y="1253330"/>
            <a:ext cx="3969832" cy="5293773"/>
          </a:xfrm>
        </p:spPr>
        <p:txBody>
          <a:bodyPr/>
          <a:lstStyle/>
          <a:p>
            <a:r>
              <a:rPr lang="en-US" dirty="0"/>
              <a:t>Is a primary document of the general ledger</a:t>
            </a:r>
          </a:p>
          <a:p>
            <a:r>
              <a:rPr lang="en-US" dirty="0"/>
              <a:t>Shows any changes which have occurred in the numerical balances of the company</a:t>
            </a:r>
          </a:p>
        </p:txBody>
      </p:sp>
      <p:pic>
        <p:nvPicPr>
          <p:cNvPr id="49156" name="Picture 4" descr="An example of a business's profit and loss statement sheet."/>
          <p:cNvPicPr>
            <a:picLocks noChangeAspect="1" noChangeArrowheads="1"/>
          </p:cNvPicPr>
          <p:nvPr/>
        </p:nvPicPr>
        <p:blipFill>
          <a:blip r:embed="rId4"/>
          <a:srcRect l="2235" t="2408" r="8942"/>
          <a:stretch>
            <a:fillRect/>
          </a:stretch>
        </p:blipFill>
        <p:spPr bwMode="auto">
          <a:xfrm>
            <a:off x="4300269" y="1343820"/>
            <a:ext cx="4399350" cy="4260850"/>
          </a:xfrm>
          <a:prstGeom prst="rect">
            <a:avLst/>
          </a:prstGeom>
          <a:ln>
            <a:noFill/>
          </a:ln>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Profit &amp; Loss Statement Example</a:t>
            </a:r>
          </a:p>
        </p:txBody>
      </p:sp>
      <p:pic>
        <p:nvPicPr>
          <p:cNvPr id="13" name="Picture 12" descr="Profit and loss statement example">
            <a:extLst>
              <a:ext uri="{FF2B5EF4-FFF2-40B4-BE49-F238E27FC236}">
                <a16:creationId xmlns:a16="http://schemas.microsoft.com/office/drawing/2014/main" id="{F0F59C67-3130-4C94-9748-D16DB7B86E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946" y="1249194"/>
            <a:ext cx="8558254" cy="5456406"/>
          </a:xfrm>
          <a:prstGeom prst="rect">
            <a:avLst/>
          </a:prstGeom>
        </p:spPr>
      </p:pic>
      <p:sp>
        <p:nvSpPr>
          <p:cNvPr id="4" name="Content Placeholder 3">
            <a:extLst>
              <a:ext uri="{FF2B5EF4-FFF2-40B4-BE49-F238E27FC236}">
                <a16:creationId xmlns:a16="http://schemas.microsoft.com/office/drawing/2014/main" id="{7A5BD9E4-AF82-4D96-95E3-EA860129A9B6}"/>
              </a:ext>
            </a:extLst>
          </p:cNvPr>
          <p:cNvSpPr>
            <a:spLocks noGrp="1"/>
          </p:cNvSpPr>
          <p:nvPr>
            <p:ph idx="1"/>
          </p:nvPr>
        </p:nvSpPr>
        <p:spPr>
          <a:xfrm>
            <a:off x="9090835" y="1243746"/>
            <a:ext cx="5996765" cy="5293773"/>
          </a:xfrm>
        </p:spPr>
        <p:txBody>
          <a:bodyPr/>
          <a:lstStyle/>
          <a:p>
            <a:r>
              <a:rPr lang="en-US" sz="2000" dirty="0"/>
              <a:t>Image on slide contains a profit and loss statement example including:</a:t>
            </a:r>
          </a:p>
          <a:p>
            <a:pPr lvl="1"/>
            <a:r>
              <a:rPr lang="en-US" sz="2000" dirty="0"/>
              <a:t>total money received in the quarter, which is the total revenue of $1,000,000 or 100 percent </a:t>
            </a:r>
          </a:p>
          <a:p>
            <a:pPr lvl="1"/>
            <a:r>
              <a:rPr lang="en-US" sz="2000" dirty="0"/>
              <a:t>total money spent on goods, which is costs of goods sold of $426,000 or 42.6 percent of total revenue</a:t>
            </a:r>
          </a:p>
          <a:p>
            <a:pPr lvl="1"/>
            <a:r>
              <a:rPr lang="en-US" sz="2000" dirty="0"/>
              <a:t>money made after paying for goods (revenue minus cost of goods), which is the gross profit of $573,000 or 57.4 percent of total revenue </a:t>
            </a:r>
          </a:p>
          <a:p>
            <a:pPr lvl="1"/>
            <a:r>
              <a:rPr lang="en-US" sz="2000" dirty="0"/>
              <a:t>list of expense costs for the quarter and total sum of all expenses of $355,500 or 35.6 percent</a:t>
            </a:r>
          </a:p>
          <a:p>
            <a:pPr lvl="1"/>
            <a:r>
              <a:rPr lang="en-US" sz="2000" dirty="0"/>
              <a:t>profit made in the quarter (gross profit minus expenses), which is the net profit of $218,300 or 21.8 percent of the total revenue </a:t>
            </a:r>
          </a:p>
        </p:txBody>
      </p:sp>
    </p:spTree>
    <p:extLst>
      <p:ext uri="{BB962C8B-B14F-4D97-AF65-F5344CB8AC3E}">
        <p14:creationId xmlns:p14="http://schemas.microsoft.com/office/powerpoint/2010/main" val="20096744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dirty="0"/>
              <a:t>The General Ledger</a:t>
            </a:r>
          </a:p>
        </p:txBody>
      </p:sp>
      <p:sp>
        <p:nvSpPr>
          <p:cNvPr id="43011" name="Rectangle 3"/>
          <p:cNvSpPr>
            <a:spLocks noGrp="1" noChangeArrowheads="1"/>
          </p:cNvSpPr>
          <p:nvPr>
            <p:ph idx="1"/>
          </p:nvPr>
        </p:nvSpPr>
        <p:spPr/>
        <p:txBody>
          <a:bodyPr/>
          <a:lstStyle/>
          <a:p>
            <a:r>
              <a:rPr lang="en-US" dirty="0"/>
              <a:t>Accrues the balances which make up the line items on reports </a:t>
            </a:r>
          </a:p>
          <a:p>
            <a:r>
              <a:rPr lang="en-US" dirty="0"/>
              <a:t>Accrues changes reflected in the profit and loss statement</a:t>
            </a:r>
          </a:p>
          <a:p>
            <a:r>
              <a:rPr lang="en-US" dirty="0"/>
              <a:t>Opening balance is not always zero</a:t>
            </a:r>
          </a:p>
          <a:p>
            <a:r>
              <a:rPr lang="en-US" dirty="0"/>
              <a:t>Shows assets and liabilities</a:t>
            </a:r>
          </a:p>
        </p:txBody>
      </p:sp>
      <p:pic>
        <p:nvPicPr>
          <p:cNvPr id="11266" name="Picture 2" descr="A person completing a ledger on a printed sheet of paper with a pen and calculat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09632" y="4562278"/>
            <a:ext cx="3124735" cy="2084784"/>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The General Ledger </a:t>
            </a:r>
          </a:p>
        </p:txBody>
      </p:sp>
      <p:sp>
        <p:nvSpPr>
          <p:cNvPr id="44035" name="Rectangle 3"/>
          <p:cNvSpPr>
            <a:spLocks noGrp="1" noChangeArrowheads="1"/>
          </p:cNvSpPr>
          <p:nvPr>
            <p:ph idx="1"/>
          </p:nvPr>
        </p:nvSpPr>
        <p:spPr/>
        <p:txBody>
          <a:bodyPr/>
          <a:lstStyle/>
          <a:p>
            <a:r>
              <a:rPr lang="en-US" dirty="0"/>
              <a:t>Creates an audit trail</a:t>
            </a:r>
          </a:p>
          <a:p>
            <a:r>
              <a:rPr lang="en-US" dirty="0"/>
              <a:t>Documents an internal trail of transactions so any discrepancy can be traced</a:t>
            </a:r>
          </a:p>
          <a:p>
            <a:pPr lvl="1"/>
            <a:r>
              <a:rPr lang="en-US" dirty="0"/>
              <a:t>for example:</a:t>
            </a:r>
          </a:p>
          <a:p>
            <a:pPr lvl="2"/>
            <a:r>
              <a:rPr lang="en-US" dirty="0"/>
              <a:t>double billing or unrecorded payments</a:t>
            </a:r>
          </a:p>
          <a:p>
            <a:r>
              <a:rPr lang="en-US" dirty="0"/>
              <a:t>Helps find the origin of any transaction in order to verify its accuracy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a:t>Subledgers</a:t>
            </a:r>
          </a:p>
        </p:txBody>
      </p:sp>
      <p:sp>
        <p:nvSpPr>
          <p:cNvPr id="38915" name="Rectangle 3"/>
          <p:cNvSpPr>
            <a:spLocks noGrp="1" noChangeArrowheads="1"/>
          </p:cNvSpPr>
          <p:nvPr>
            <p:ph idx="1"/>
          </p:nvPr>
        </p:nvSpPr>
        <p:spPr/>
        <p:txBody>
          <a:bodyPr/>
          <a:lstStyle/>
          <a:p>
            <a:r>
              <a:rPr lang="en-US" dirty="0"/>
              <a:t>Are divisions of the general ledger</a:t>
            </a:r>
          </a:p>
          <a:p>
            <a:r>
              <a:rPr lang="en-US" dirty="0"/>
              <a:t>Typically include items such as:</a:t>
            </a:r>
          </a:p>
          <a:p>
            <a:pPr lvl="1"/>
            <a:r>
              <a:rPr lang="en-US" dirty="0"/>
              <a:t>cash</a:t>
            </a:r>
          </a:p>
          <a:p>
            <a:pPr lvl="1"/>
            <a:r>
              <a:rPr lang="en-US" dirty="0"/>
              <a:t>accounts receivable</a:t>
            </a:r>
          </a:p>
          <a:p>
            <a:pPr lvl="1"/>
            <a:r>
              <a:rPr lang="en-US" dirty="0"/>
              <a:t>accounts payable</a:t>
            </a:r>
          </a:p>
          <a:p>
            <a:r>
              <a:rPr lang="en-US" dirty="0"/>
              <a:t>Contain all transactions</a:t>
            </a:r>
          </a:p>
        </p:txBody>
      </p:sp>
      <p:pic>
        <p:nvPicPr>
          <p:cNvPr id="12290" name="Picture 2" descr="A businessman in a suit taking cash money while writing on a financial document.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0396" y="4114800"/>
            <a:ext cx="3654746" cy="24384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dirty="0"/>
              <a:t>Income Statements</a:t>
            </a:r>
          </a:p>
        </p:txBody>
      </p:sp>
      <p:sp>
        <p:nvSpPr>
          <p:cNvPr id="45059" name="Rectangle 3"/>
          <p:cNvSpPr>
            <a:spLocks noGrp="1" noChangeArrowheads="1"/>
          </p:cNvSpPr>
          <p:nvPr>
            <p:ph idx="1"/>
          </p:nvPr>
        </p:nvSpPr>
        <p:spPr>
          <a:xfrm>
            <a:off x="470018" y="1253330"/>
            <a:ext cx="8369182" cy="5293773"/>
          </a:xfrm>
        </p:spPr>
        <p:txBody>
          <a:bodyPr/>
          <a:lstStyle/>
          <a:p>
            <a:r>
              <a:rPr lang="en-US" dirty="0"/>
              <a:t>Are also known as profit and loss statements</a:t>
            </a:r>
          </a:p>
          <a:p>
            <a:r>
              <a:rPr lang="en-US" dirty="0"/>
              <a:t>Are a summary of a company’s profit or loss during any given period of time such as:</a:t>
            </a:r>
          </a:p>
          <a:p>
            <a:pPr lvl="1"/>
            <a:r>
              <a:rPr lang="en-US" dirty="0"/>
              <a:t>one month, three months or one year</a:t>
            </a:r>
          </a:p>
          <a:p>
            <a:r>
              <a:rPr lang="en-US" dirty="0"/>
              <a:t>Record all revenues and operating expenses</a:t>
            </a:r>
          </a:p>
          <a:p>
            <a:r>
              <a:rPr lang="en-US" dirty="0"/>
              <a:t>Are used to track revenues and expenses to determine the operating performance of a business</a:t>
            </a:r>
          </a:p>
          <a:p>
            <a:r>
              <a:rPr lang="en-US" dirty="0"/>
              <a:t>Can be used to figure tax income liability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dirty="0"/>
              <a:t>Income Statements </a:t>
            </a:r>
          </a:p>
        </p:txBody>
      </p:sp>
      <p:sp>
        <p:nvSpPr>
          <p:cNvPr id="46083" name="Rectangle 3"/>
          <p:cNvSpPr>
            <a:spLocks noGrp="1" noChangeArrowheads="1"/>
          </p:cNvSpPr>
          <p:nvPr>
            <p:ph idx="1"/>
          </p:nvPr>
        </p:nvSpPr>
        <p:spPr/>
        <p:txBody>
          <a:bodyPr/>
          <a:lstStyle/>
          <a:p>
            <a:r>
              <a:rPr lang="en-US" dirty="0"/>
              <a:t>Are required to be given to potential lenders such as:</a:t>
            </a:r>
          </a:p>
          <a:p>
            <a:pPr lvl="1"/>
            <a:r>
              <a:rPr lang="en-US" dirty="0"/>
              <a:t>banks</a:t>
            </a:r>
          </a:p>
          <a:p>
            <a:pPr lvl="1"/>
            <a:r>
              <a:rPr lang="en-US" dirty="0"/>
              <a:t>investors</a:t>
            </a:r>
          </a:p>
          <a:p>
            <a:pPr lvl="1"/>
            <a:r>
              <a:rPr lang="en-US" dirty="0"/>
              <a:t>vendors</a:t>
            </a:r>
          </a:p>
          <a:p>
            <a:r>
              <a:rPr lang="en-US" dirty="0"/>
              <a:t>Are used to help determine credit limits</a:t>
            </a:r>
          </a:p>
        </p:txBody>
      </p:sp>
      <p:pic>
        <p:nvPicPr>
          <p:cNvPr id="13314" name="Picture 2" descr="A financial document with the total circled.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04744" y="4167554"/>
            <a:ext cx="3734511" cy="2497454"/>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dirty="0"/>
              <a:t>The Business Operating Cycle </a:t>
            </a:r>
          </a:p>
        </p:txBody>
      </p:sp>
      <p:sp>
        <p:nvSpPr>
          <p:cNvPr id="56323" name="Rectangle 3"/>
          <p:cNvSpPr>
            <a:spLocks noGrp="1" noChangeArrowheads="1"/>
          </p:cNvSpPr>
          <p:nvPr>
            <p:ph idx="1"/>
          </p:nvPr>
        </p:nvSpPr>
        <p:spPr/>
        <p:txBody>
          <a:bodyPr/>
          <a:lstStyle/>
          <a:p>
            <a:r>
              <a:rPr lang="en-US" dirty="0"/>
              <a:t>Is the flow of transactions needed in business to complete a sale and collect the proceeds</a:t>
            </a:r>
          </a:p>
          <a:p>
            <a:r>
              <a:rPr lang="en-US" dirty="0"/>
              <a:t>Is important to consider when setting up an accounting system</a:t>
            </a:r>
          </a:p>
        </p:txBody>
      </p:sp>
      <p:pic>
        <p:nvPicPr>
          <p:cNvPr id="14338" name="Picture 2" descr="Business professionals gathered at a table to discuss financial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6200" y="4114800"/>
            <a:ext cx="3540535" cy="236220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dirty="0"/>
              <a:t>The Business Operating Cycle</a:t>
            </a:r>
          </a:p>
        </p:txBody>
      </p:sp>
      <p:sp>
        <p:nvSpPr>
          <p:cNvPr id="57347" name="Rectangle 3"/>
          <p:cNvSpPr>
            <a:spLocks noGrp="1" noChangeArrowheads="1"/>
          </p:cNvSpPr>
          <p:nvPr>
            <p:ph idx="1"/>
          </p:nvPr>
        </p:nvSpPr>
        <p:spPr>
          <a:xfrm>
            <a:off x="470018" y="1253330"/>
            <a:ext cx="8445382" cy="5293773"/>
          </a:xfrm>
        </p:spPr>
        <p:txBody>
          <a:bodyPr/>
          <a:lstStyle/>
          <a:p>
            <a:r>
              <a:rPr lang="en-US" dirty="0"/>
              <a:t>Often progresses similar to the following: </a:t>
            </a:r>
          </a:p>
          <a:p>
            <a:pPr marL="971550" lvl="1" indent="-514350">
              <a:buFont typeface="+mj-lt"/>
              <a:buAutoNum type="arabicPeriod"/>
            </a:pPr>
            <a:r>
              <a:rPr lang="en-US" dirty="0"/>
              <a:t>purchase raw materials</a:t>
            </a:r>
          </a:p>
          <a:p>
            <a:pPr marL="971550" lvl="1" indent="-514350">
              <a:buFont typeface="+mj-lt"/>
              <a:buAutoNum type="arabicPeriod"/>
            </a:pPr>
            <a:r>
              <a:rPr lang="en-US" dirty="0"/>
              <a:t>enter goods into raw materials inventory </a:t>
            </a:r>
          </a:p>
          <a:p>
            <a:pPr marL="971550" lvl="1" indent="-514350">
              <a:buFont typeface="+mj-lt"/>
              <a:buAutoNum type="arabicPeriod"/>
            </a:pPr>
            <a:r>
              <a:rPr lang="en-US" dirty="0"/>
              <a:t>begin the manufacturing or assembly process</a:t>
            </a:r>
          </a:p>
          <a:p>
            <a:pPr marL="971550" lvl="1" indent="-514350">
              <a:buFont typeface="+mj-lt"/>
              <a:buAutoNum type="arabicPeriod"/>
            </a:pPr>
            <a:r>
              <a:rPr lang="en-US" dirty="0"/>
              <a:t>enter goods into work in process inventory</a:t>
            </a:r>
          </a:p>
          <a:p>
            <a:pPr marL="971550" lvl="1" indent="-514350">
              <a:buFont typeface="+mj-lt"/>
              <a:buAutoNum type="arabicPeriod"/>
            </a:pPr>
            <a:r>
              <a:rPr lang="en-US" dirty="0"/>
              <a:t>pay suppliers or pay employees (at service companies)</a:t>
            </a:r>
          </a:p>
          <a:p>
            <a:pPr marL="971550" lvl="1" indent="-514350">
              <a:buFont typeface="+mj-lt"/>
              <a:buAutoNum type="arabicPeriod"/>
            </a:pPr>
            <a:r>
              <a:rPr lang="en-US" dirty="0"/>
              <a:t>complete the manufacturing or assembly process</a:t>
            </a:r>
          </a:p>
          <a:p>
            <a:pPr marL="971550" lvl="1" indent="-514350">
              <a:buFont typeface="+mj-lt"/>
              <a:buAutoNum type="arabicPeriod"/>
            </a:pPr>
            <a:r>
              <a:rPr lang="en-US" dirty="0"/>
              <a:t>enter goods into finished goods inventory</a:t>
            </a:r>
          </a:p>
          <a:p>
            <a:pPr marL="971550" lvl="1" indent="-514350">
              <a:buFont typeface="+mj-lt"/>
              <a:buAutoNum type="arabicPeriod"/>
            </a:pPr>
            <a:r>
              <a:rPr lang="en-US" dirty="0"/>
              <a:t>sell the inventory </a:t>
            </a:r>
          </a:p>
          <a:p>
            <a:pPr marL="971550" lvl="1" indent="-514350">
              <a:buFont typeface="+mj-lt"/>
              <a:buAutoNum type="arabicPeriod"/>
            </a:pPr>
            <a:r>
              <a:rPr lang="en-US" dirty="0"/>
              <a:t>collect payment for credit sales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dirty="0"/>
              <a:t>The Business Operating Cycle</a:t>
            </a:r>
          </a:p>
        </p:txBody>
      </p:sp>
      <p:sp>
        <p:nvSpPr>
          <p:cNvPr id="58371" name="Rectangle 3"/>
          <p:cNvSpPr>
            <a:spLocks noGrp="1" noChangeArrowheads="1"/>
          </p:cNvSpPr>
          <p:nvPr>
            <p:ph idx="1"/>
          </p:nvPr>
        </p:nvSpPr>
        <p:spPr>
          <a:xfrm>
            <a:off x="470018" y="1183227"/>
            <a:ext cx="8229600" cy="5293773"/>
          </a:xfrm>
        </p:spPr>
        <p:txBody>
          <a:bodyPr/>
          <a:lstStyle/>
          <a:p>
            <a:r>
              <a:rPr lang="en-US" sz="3000" dirty="0"/>
              <a:t>Uses the accounting system for steps 1 and 2, requiring these accounting entries in the ledger:</a:t>
            </a:r>
          </a:p>
          <a:p>
            <a:pPr lvl="1"/>
            <a:r>
              <a:rPr lang="en-US" sz="2600" dirty="0"/>
              <a:t>step 1: purchase of raw materials</a:t>
            </a:r>
          </a:p>
          <a:p>
            <a:pPr lvl="2"/>
            <a:r>
              <a:rPr lang="en-US" sz="2400" dirty="0"/>
              <a:t>decrease cash if balance paid on the spot (credit) or increase accounts payable if balance will be paid later (credit) </a:t>
            </a:r>
          </a:p>
          <a:p>
            <a:pPr lvl="1"/>
            <a:r>
              <a:rPr lang="en-US" sz="2600" dirty="0"/>
              <a:t>step 2: entering goods into raw materials inventory</a:t>
            </a:r>
          </a:p>
          <a:p>
            <a:pPr lvl="2"/>
            <a:r>
              <a:rPr lang="en-US" sz="2400" dirty="0"/>
              <a:t>increase raw materials inventory (debit)</a:t>
            </a:r>
          </a:p>
          <a:p>
            <a:r>
              <a:rPr lang="en-US" sz="3000" dirty="0"/>
              <a:t>Requires goods created in step 3 to be accounted for in the accounting system in step 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dirty="0"/>
              <a:t>The Business Operating Cycle </a:t>
            </a:r>
          </a:p>
        </p:txBody>
      </p:sp>
      <p:sp>
        <p:nvSpPr>
          <p:cNvPr id="59395" name="Rectangle 3"/>
          <p:cNvSpPr>
            <a:spLocks noGrp="1" noChangeArrowheads="1"/>
          </p:cNvSpPr>
          <p:nvPr>
            <p:ph idx="1"/>
          </p:nvPr>
        </p:nvSpPr>
        <p:spPr/>
        <p:txBody>
          <a:bodyPr/>
          <a:lstStyle/>
          <a:p>
            <a:r>
              <a:rPr lang="en-US" dirty="0"/>
              <a:t>Uses the accounting system in step 4, requiring this accounting entry in the ledger:</a:t>
            </a:r>
          </a:p>
          <a:p>
            <a:pPr lvl="1"/>
            <a:r>
              <a:rPr lang="en-US" dirty="0"/>
              <a:t>step 4: enter goods into work in process inventory</a:t>
            </a:r>
          </a:p>
          <a:p>
            <a:pPr lvl="2"/>
            <a:r>
              <a:rPr lang="en-US" dirty="0"/>
              <a:t>transfer of inventory from raw material to an intermediate stage, called work in progress (WIP)</a:t>
            </a:r>
          </a:p>
          <a:p>
            <a:pPr lvl="2"/>
            <a:r>
              <a:rPr lang="en-US" dirty="0"/>
              <a:t>decreases raw material inventory (credit)</a:t>
            </a:r>
          </a:p>
          <a:p>
            <a:pPr lvl="2"/>
            <a:r>
              <a:rPr lang="en-US" dirty="0"/>
              <a:t>increases work in progress inventory (debit)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dirty="0"/>
              <a:t>The Business Operating Cycle </a:t>
            </a:r>
          </a:p>
        </p:txBody>
      </p:sp>
      <p:sp>
        <p:nvSpPr>
          <p:cNvPr id="60419" name="Rectangle 3"/>
          <p:cNvSpPr>
            <a:spLocks noGrp="1" noChangeArrowheads="1"/>
          </p:cNvSpPr>
          <p:nvPr>
            <p:ph idx="1"/>
          </p:nvPr>
        </p:nvSpPr>
        <p:spPr/>
        <p:txBody>
          <a:bodyPr/>
          <a:lstStyle/>
          <a:p>
            <a:r>
              <a:rPr lang="en-US" dirty="0"/>
              <a:t>Uses the accounting system in step 5, requiring these accounting entries in the ledger:</a:t>
            </a:r>
          </a:p>
          <a:p>
            <a:pPr lvl="1"/>
            <a:r>
              <a:rPr lang="en-US" dirty="0"/>
              <a:t>step 5: pay suppliers</a:t>
            </a:r>
          </a:p>
          <a:p>
            <a:pPr lvl="2"/>
            <a:r>
              <a:rPr lang="en-US" dirty="0"/>
              <a:t>decreases accounts payable (debit)</a:t>
            </a:r>
          </a:p>
          <a:p>
            <a:pPr lvl="2"/>
            <a:r>
              <a:rPr lang="en-US" dirty="0"/>
              <a:t>decreases cash (credit)</a:t>
            </a:r>
          </a:p>
        </p:txBody>
      </p:sp>
      <p:pic>
        <p:nvPicPr>
          <p:cNvPr id="3" name="Picture 2" descr="A picture containing text, person, suit, document&#10;&#10;Description automatically generated">
            <a:extLst>
              <a:ext uri="{FF2B5EF4-FFF2-40B4-BE49-F238E27FC236}">
                <a16:creationId xmlns:a16="http://schemas.microsoft.com/office/drawing/2014/main" id="{C3498A6A-DFA0-4469-B882-18A423DF7C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69639" y="4257482"/>
            <a:ext cx="3430356" cy="2289621"/>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dirty="0"/>
              <a:t>The Business Operating Cycle </a:t>
            </a:r>
          </a:p>
        </p:txBody>
      </p:sp>
      <p:sp>
        <p:nvSpPr>
          <p:cNvPr id="60419" name="Rectangle 3"/>
          <p:cNvSpPr>
            <a:spLocks noGrp="1" noChangeArrowheads="1"/>
          </p:cNvSpPr>
          <p:nvPr>
            <p:ph idx="1"/>
          </p:nvPr>
        </p:nvSpPr>
        <p:spPr/>
        <p:txBody>
          <a:bodyPr/>
          <a:lstStyle/>
          <a:p>
            <a:r>
              <a:rPr lang="en-US" dirty="0"/>
              <a:t>Uses the accounting system in step 6, requiring these accounting entries in the ledger:</a:t>
            </a:r>
          </a:p>
          <a:p>
            <a:pPr lvl="1"/>
            <a:r>
              <a:rPr lang="en-US" dirty="0"/>
              <a:t>step 6: complete the manufacturing or assembly process</a:t>
            </a:r>
          </a:p>
          <a:p>
            <a:pPr lvl="2"/>
            <a:r>
              <a:rPr lang="en-US" dirty="0"/>
              <a:t>monitor work in progress inventory</a:t>
            </a:r>
          </a:p>
        </p:txBody>
      </p:sp>
      <p:pic>
        <p:nvPicPr>
          <p:cNvPr id="3" name="Picture 2" descr="A picture containing floor, music&#10;&#10;Description automatically generated">
            <a:extLst>
              <a:ext uri="{FF2B5EF4-FFF2-40B4-BE49-F238E27FC236}">
                <a16:creationId xmlns:a16="http://schemas.microsoft.com/office/drawing/2014/main" id="{E2EB8DC8-F288-4F77-9C77-E447D75138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69558" y="4257050"/>
            <a:ext cx="3430518" cy="2290053"/>
          </a:xfrm>
          <a:prstGeom prst="rect">
            <a:avLst/>
          </a:prstGeom>
        </p:spPr>
      </p:pic>
    </p:spTree>
    <p:extLst>
      <p:ext uri="{BB962C8B-B14F-4D97-AF65-F5344CB8AC3E}">
        <p14:creationId xmlns:p14="http://schemas.microsoft.com/office/powerpoint/2010/main" val="16991197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The Business Operating Cycle </a:t>
            </a:r>
          </a:p>
        </p:txBody>
      </p:sp>
      <p:sp>
        <p:nvSpPr>
          <p:cNvPr id="61443" name="Rectangle 3"/>
          <p:cNvSpPr>
            <a:spLocks noGrp="1" noChangeArrowheads="1"/>
          </p:cNvSpPr>
          <p:nvPr>
            <p:ph idx="1"/>
          </p:nvPr>
        </p:nvSpPr>
        <p:spPr/>
        <p:txBody>
          <a:bodyPr/>
          <a:lstStyle/>
          <a:p>
            <a:r>
              <a:rPr lang="en-US" dirty="0"/>
              <a:t>Uses the accounting system in step 7, requiring these accounting entries in the ledger:</a:t>
            </a:r>
          </a:p>
          <a:p>
            <a:pPr lvl="1"/>
            <a:r>
              <a:rPr lang="en-US" dirty="0"/>
              <a:t>step 7: enter goods into finished goods inventory</a:t>
            </a:r>
          </a:p>
          <a:p>
            <a:pPr lvl="2"/>
            <a:r>
              <a:rPr lang="en-US" dirty="0"/>
              <a:t>transfer inventory from work in progress to finished goods </a:t>
            </a:r>
          </a:p>
          <a:p>
            <a:pPr lvl="2"/>
            <a:r>
              <a:rPr lang="en-US" dirty="0"/>
              <a:t>decreases work in process inventory (credit) </a:t>
            </a:r>
          </a:p>
          <a:p>
            <a:pPr lvl="2"/>
            <a:r>
              <a:rPr lang="en-US" dirty="0"/>
              <a:t>increases finished goods inventory (debit)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dirty="0"/>
              <a:t>The Business Operating Cycle</a:t>
            </a:r>
          </a:p>
        </p:txBody>
      </p:sp>
      <p:sp>
        <p:nvSpPr>
          <p:cNvPr id="62467" name="Rectangle 3"/>
          <p:cNvSpPr>
            <a:spLocks noGrp="1" noChangeArrowheads="1"/>
          </p:cNvSpPr>
          <p:nvPr>
            <p:ph idx="1"/>
          </p:nvPr>
        </p:nvSpPr>
        <p:spPr/>
        <p:txBody>
          <a:bodyPr/>
          <a:lstStyle/>
          <a:p>
            <a:r>
              <a:rPr lang="en-US" dirty="0"/>
              <a:t>Uses the accounting system in step 8, requiring these accounting entries in the ledger:</a:t>
            </a:r>
          </a:p>
          <a:p>
            <a:pPr lvl="1"/>
            <a:r>
              <a:rPr lang="en-US" dirty="0"/>
              <a:t>step 8: sell the product</a:t>
            </a:r>
          </a:p>
          <a:p>
            <a:pPr lvl="2"/>
            <a:r>
              <a:rPr lang="en-US" dirty="0"/>
              <a:t>if it is a credit sale</a:t>
            </a:r>
          </a:p>
          <a:p>
            <a:pPr lvl="3"/>
            <a:r>
              <a:rPr lang="en-US" dirty="0"/>
              <a:t>decrease finished goods inventory (credit) </a:t>
            </a:r>
          </a:p>
          <a:p>
            <a:pPr lvl="3"/>
            <a:r>
              <a:rPr lang="en-US" dirty="0"/>
              <a:t>increase in accounts receivable (debit)</a:t>
            </a:r>
          </a:p>
          <a:p>
            <a:pPr lvl="2"/>
            <a:r>
              <a:rPr lang="en-US" dirty="0"/>
              <a:t>if it is a cash sale</a:t>
            </a:r>
          </a:p>
          <a:p>
            <a:pPr lvl="3"/>
            <a:r>
              <a:rPr lang="en-US" dirty="0"/>
              <a:t>decrease finished good inventory (credit)</a:t>
            </a:r>
          </a:p>
          <a:p>
            <a:pPr lvl="3"/>
            <a:r>
              <a:rPr lang="en-US" dirty="0"/>
              <a:t>increase in cash (debit)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dirty="0"/>
              <a:t>The Business Operating Cycle </a:t>
            </a:r>
          </a:p>
        </p:txBody>
      </p:sp>
      <p:sp>
        <p:nvSpPr>
          <p:cNvPr id="63491" name="Rectangle 3"/>
          <p:cNvSpPr>
            <a:spLocks noGrp="1" noChangeArrowheads="1"/>
          </p:cNvSpPr>
          <p:nvPr>
            <p:ph idx="1"/>
          </p:nvPr>
        </p:nvSpPr>
        <p:spPr/>
        <p:txBody>
          <a:bodyPr/>
          <a:lstStyle/>
          <a:p>
            <a:r>
              <a:rPr lang="en-US" dirty="0"/>
              <a:t>Uses the accounting system in step 9, requiring these accounting entries in the ledger:</a:t>
            </a:r>
          </a:p>
          <a:p>
            <a:pPr lvl="1"/>
            <a:r>
              <a:rPr lang="en-US" dirty="0"/>
              <a:t>step 9: collect the receivable payment</a:t>
            </a:r>
          </a:p>
          <a:p>
            <a:pPr lvl="2"/>
            <a:r>
              <a:rPr lang="en-US" dirty="0"/>
              <a:t>decrease in accounts receivable (credit)</a:t>
            </a:r>
          </a:p>
          <a:p>
            <a:pPr lvl="2"/>
            <a:r>
              <a:rPr lang="en-US" dirty="0"/>
              <a:t>increase in cash (debit)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Cash Flow</a:t>
            </a:r>
          </a:p>
        </p:txBody>
      </p:sp>
      <p:sp>
        <p:nvSpPr>
          <p:cNvPr id="3" name="Content Placeholder 2"/>
          <p:cNvSpPr>
            <a:spLocks noGrp="1"/>
          </p:cNvSpPr>
          <p:nvPr>
            <p:ph idx="1"/>
          </p:nvPr>
        </p:nvSpPr>
        <p:spPr/>
        <p:txBody>
          <a:bodyPr/>
          <a:lstStyle/>
          <a:p>
            <a:r>
              <a:rPr lang="en-US" dirty="0"/>
              <a:t>Is the amount of money which comes in and goes out of a business</a:t>
            </a:r>
          </a:p>
          <a:p>
            <a:r>
              <a:rPr lang="en-US" dirty="0"/>
              <a:t>Is an indicator of financial health</a:t>
            </a:r>
          </a:p>
          <a:p>
            <a:pPr lvl="1"/>
            <a:r>
              <a:rPr lang="en-US" dirty="0"/>
              <a:t>more cash going in than out is a positive cash flow</a:t>
            </a:r>
          </a:p>
          <a:p>
            <a:pPr lvl="2"/>
            <a:r>
              <a:rPr lang="en-US" dirty="0"/>
              <a:t>strengthens a company, allows for spending money strategically and proactively </a:t>
            </a:r>
          </a:p>
          <a:p>
            <a:pPr lvl="1"/>
            <a:r>
              <a:rPr lang="en-US" dirty="0"/>
              <a:t>more cash going out than in is a negative cash flow</a:t>
            </a:r>
          </a:p>
          <a:p>
            <a:pPr lvl="2"/>
            <a:r>
              <a:rPr lang="en-US" dirty="0"/>
              <a:t>indicates a problem in the growth of the company</a:t>
            </a:r>
          </a:p>
          <a:p>
            <a:pPr lvl="2"/>
            <a:r>
              <a:rPr lang="en-US" dirty="0"/>
              <a:t>can be solved by taking out a loan, but this limits cash flow later when repaying the loan</a:t>
            </a:r>
          </a:p>
        </p:txBody>
      </p:sp>
    </p:spTree>
    <p:extLst>
      <p:ext uri="{BB962C8B-B14F-4D97-AF65-F5344CB8AC3E}">
        <p14:creationId xmlns:p14="http://schemas.microsoft.com/office/powerpoint/2010/main" val="7405859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Alternative Accounting Methods</a:t>
            </a:r>
          </a:p>
        </p:txBody>
      </p:sp>
      <p:sp>
        <p:nvSpPr>
          <p:cNvPr id="3" name="Content Placeholder 2"/>
          <p:cNvSpPr>
            <a:spLocks noGrp="1"/>
          </p:cNvSpPr>
          <p:nvPr>
            <p:ph idx="1"/>
          </p:nvPr>
        </p:nvSpPr>
        <p:spPr/>
        <p:txBody>
          <a:bodyPr/>
          <a:lstStyle/>
          <a:p>
            <a:r>
              <a:rPr lang="en-US" dirty="0"/>
              <a:t>Allow some variety within the bounds of the GAAP</a:t>
            </a:r>
          </a:p>
          <a:p>
            <a:r>
              <a:rPr lang="en-US" dirty="0"/>
              <a:t>Cannot be changed without good justification to the IRS</a:t>
            </a:r>
          </a:p>
        </p:txBody>
      </p:sp>
      <p:pic>
        <p:nvPicPr>
          <p:cNvPr id="16386" name="Picture 2" descr="A banker opening a bank's vault door.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9671" y="3810000"/>
            <a:ext cx="4124657" cy="2590800"/>
          </a:xfrm>
          <a:prstGeom prst="rect">
            <a:avLst/>
          </a:prstGeom>
        </p:spPr>
      </p:pic>
    </p:spTree>
    <p:extLst>
      <p:ext uri="{BB962C8B-B14F-4D97-AF65-F5344CB8AC3E}">
        <p14:creationId xmlns:p14="http://schemas.microsoft.com/office/powerpoint/2010/main" val="33765123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Alternative Accounting Methods</a:t>
            </a:r>
          </a:p>
        </p:txBody>
      </p:sp>
      <p:sp>
        <p:nvSpPr>
          <p:cNvPr id="3" name="Content Placeholder 2"/>
          <p:cNvSpPr>
            <a:spLocks noGrp="1"/>
          </p:cNvSpPr>
          <p:nvPr>
            <p:ph idx="1"/>
          </p:nvPr>
        </p:nvSpPr>
        <p:spPr/>
        <p:txBody>
          <a:bodyPr/>
          <a:lstStyle/>
          <a:p>
            <a:r>
              <a:rPr lang="en-US" dirty="0"/>
              <a:t>Include</a:t>
            </a:r>
          </a:p>
          <a:p>
            <a:pPr lvl="1"/>
            <a:r>
              <a:rPr lang="en-US" dirty="0"/>
              <a:t>cost of goods sold expense methods: determine how to calculate the cost of producing goods</a:t>
            </a:r>
          </a:p>
          <a:p>
            <a:pPr lvl="2"/>
            <a:r>
              <a:rPr lang="en-US" dirty="0"/>
              <a:t>FIFO (first in, first out): cost of goods is based on the initial cost </a:t>
            </a:r>
          </a:p>
          <a:p>
            <a:pPr lvl="2"/>
            <a:r>
              <a:rPr lang="en-US" dirty="0"/>
              <a:t>LIFO (last in, first out): cost of goods is based on the final cost</a:t>
            </a:r>
          </a:p>
          <a:p>
            <a:pPr lvl="2"/>
            <a:r>
              <a:rPr lang="en-US" dirty="0"/>
              <a:t>Average: cost of goods averaged between the initial and last cost</a:t>
            </a:r>
          </a:p>
        </p:txBody>
      </p:sp>
    </p:spTree>
    <p:extLst>
      <p:ext uri="{BB962C8B-B14F-4D97-AF65-F5344CB8AC3E}">
        <p14:creationId xmlns:p14="http://schemas.microsoft.com/office/powerpoint/2010/main" val="10211293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Alternative Accounting Methods</a:t>
            </a:r>
          </a:p>
        </p:txBody>
      </p:sp>
      <p:sp>
        <p:nvSpPr>
          <p:cNvPr id="3" name="Content Placeholder 2"/>
          <p:cNvSpPr>
            <a:spLocks noGrp="1"/>
          </p:cNvSpPr>
          <p:nvPr>
            <p:ph idx="1"/>
          </p:nvPr>
        </p:nvSpPr>
        <p:spPr/>
        <p:txBody>
          <a:bodyPr/>
          <a:lstStyle/>
          <a:p>
            <a:r>
              <a:rPr lang="en-US" dirty="0"/>
              <a:t>Include</a:t>
            </a:r>
          </a:p>
          <a:p>
            <a:pPr lvl="1"/>
            <a:r>
              <a:rPr lang="en-US" dirty="0"/>
              <a:t>depreciation methods: calculate the value of a fixed asset</a:t>
            </a:r>
          </a:p>
          <a:p>
            <a:pPr lvl="2"/>
            <a:r>
              <a:rPr lang="en-US" dirty="0"/>
              <a:t>straight-line method: value of asset spread evenly over the entire lifespan of the asset</a:t>
            </a:r>
          </a:p>
          <a:p>
            <a:pPr lvl="2"/>
            <a:r>
              <a:rPr lang="en-US" dirty="0"/>
              <a:t>declining-balance method: diminishing value of asset accelerates</a:t>
            </a:r>
          </a:p>
        </p:txBody>
      </p:sp>
    </p:spTree>
    <p:extLst>
      <p:ext uri="{BB962C8B-B14F-4D97-AF65-F5344CB8AC3E}">
        <p14:creationId xmlns:p14="http://schemas.microsoft.com/office/powerpoint/2010/main" val="27287431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Alternative Accounting Methods</a:t>
            </a:r>
          </a:p>
        </p:txBody>
      </p:sp>
      <p:sp>
        <p:nvSpPr>
          <p:cNvPr id="3" name="Content Placeholder 2"/>
          <p:cNvSpPr>
            <a:spLocks noGrp="1"/>
          </p:cNvSpPr>
          <p:nvPr>
            <p:ph idx="1"/>
          </p:nvPr>
        </p:nvSpPr>
        <p:spPr/>
        <p:txBody>
          <a:bodyPr/>
          <a:lstStyle/>
          <a:p>
            <a:r>
              <a:rPr lang="en-US" dirty="0"/>
              <a:t>Include</a:t>
            </a:r>
          </a:p>
          <a:p>
            <a:pPr lvl="1"/>
            <a:r>
              <a:rPr lang="en-US" dirty="0"/>
              <a:t>depreciation methods: calculate the value of a fixed asset</a:t>
            </a:r>
          </a:p>
          <a:p>
            <a:pPr lvl="2"/>
            <a:r>
              <a:rPr lang="en-US" dirty="0"/>
              <a:t>sum-of-the-years’ digits method: value is determined based on the ratio of how many years the asset has been utilized to estimated total years the asset will be used</a:t>
            </a:r>
          </a:p>
          <a:p>
            <a:pPr lvl="2"/>
            <a:r>
              <a:rPr lang="en-US" dirty="0"/>
              <a:t>units-of-production method: value is determined based on ratio of units produced so far by the asset to units asset is expected to produce</a:t>
            </a:r>
          </a:p>
        </p:txBody>
      </p:sp>
    </p:spTree>
    <p:extLst>
      <p:ext uri="{BB962C8B-B14F-4D97-AF65-F5344CB8AC3E}">
        <p14:creationId xmlns:p14="http://schemas.microsoft.com/office/powerpoint/2010/main" val="25580474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 Accounting Controls</a:t>
            </a:r>
          </a:p>
        </p:txBody>
      </p:sp>
      <p:sp>
        <p:nvSpPr>
          <p:cNvPr id="3" name="Content Placeholder 2"/>
          <p:cNvSpPr>
            <a:spLocks noGrp="1"/>
          </p:cNvSpPr>
          <p:nvPr>
            <p:ph idx="1"/>
          </p:nvPr>
        </p:nvSpPr>
        <p:spPr/>
        <p:txBody>
          <a:bodyPr/>
          <a:lstStyle/>
          <a:p>
            <a:r>
              <a:rPr lang="en-US" dirty="0"/>
              <a:t>Are strategies used to monitor a business’s resources</a:t>
            </a:r>
          </a:p>
          <a:p>
            <a:pPr lvl="1"/>
            <a:r>
              <a:rPr lang="en-US" dirty="0"/>
              <a:t>to prevent fraud</a:t>
            </a:r>
          </a:p>
          <a:p>
            <a:pPr lvl="1"/>
            <a:r>
              <a:rPr lang="en-US" dirty="0"/>
              <a:t>assess efficiency of business operating cycle</a:t>
            </a:r>
          </a:p>
          <a:p>
            <a:pPr lvl="1"/>
            <a:r>
              <a:rPr lang="en-US" dirty="0"/>
              <a:t>ensure compliance with laws</a:t>
            </a:r>
          </a:p>
        </p:txBody>
      </p:sp>
      <p:pic>
        <p:nvPicPr>
          <p:cNvPr id="17410" name="Picture 2" descr="A woman viewing financial documents through a magnifying glass, holding a pen.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2200" y="3810000"/>
            <a:ext cx="4016187" cy="2667000"/>
          </a:xfrm>
          <a:prstGeom prst="rect">
            <a:avLst/>
          </a:prstGeom>
        </p:spPr>
      </p:pic>
    </p:spTree>
    <p:extLst>
      <p:ext uri="{BB962C8B-B14F-4D97-AF65-F5344CB8AC3E}">
        <p14:creationId xmlns:p14="http://schemas.microsoft.com/office/powerpoint/2010/main" val="18911192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 Accounting Controls</a:t>
            </a:r>
          </a:p>
        </p:txBody>
      </p:sp>
      <p:sp>
        <p:nvSpPr>
          <p:cNvPr id="3" name="Content Placeholder 2"/>
          <p:cNvSpPr>
            <a:spLocks noGrp="1"/>
          </p:cNvSpPr>
          <p:nvPr>
            <p:ph idx="1"/>
          </p:nvPr>
        </p:nvSpPr>
        <p:spPr/>
        <p:txBody>
          <a:bodyPr/>
          <a:lstStyle/>
          <a:p>
            <a:r>
              <a:rPr lang="en-US" dirty="0"/>
              <a:t>Include:</a:t>
            </a:r>
          </a:p>
          <a:p>
            <a:pPr lvl="1"/>
            <a:r>
              <a:rPr lang="en-US" dirty="0"/>
              <a:t>separating accounting duties</a:t>
            </a:r>
          </a:p>
          <a:p>
            <a:pPr lvl="1"/>
            <a:r>
              <a:rPr lang="en-US" dirty="0"/>
              <a:t>controlling who has access to accounting system</a:t>
            </a:r>
          </a:p>
          <a:p>
            <a:pPr lvl="1"/>
            <a:r>
              <a:rPr lang="en-US" dirty="0"/>
              <a:t>physical audits to check for discrepancies </a:t>
            </a:r>
          </a:p>
          <a:p>
            <a:pPr lvl="1"/>
            <a:r>
              <a:rPr lang="en-US" dirty="0"/>
              <a:t>documentation to maintain consistency in record keeping</a:t>
            </a:r>
          </a:p>
        </p:txBody>
      </p:sp>
    </p:spTree>
    <p:extLst>
      <p:ext uri="{BB962C8B-B14F-4D97-AF65-F5344CB8AC3E}">
        <p14:creationId xmlns:p14="http://schemas.microsoft.com/office/powerpoint/2010/main" val="41399282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 Accounting Controls</a:t>
            </a:r>
          </a:p>
        </p:txBody>
      </p:sp>
      <p:sp>
        <p:nvSpPr>
          <p:cNvPr id="3" name="Content Placeholder 2"/>
          <p:cNvSpPr>
            <a:spLocks noGrp="1"/>
          </p:cNvSpPr>
          <p:nvPr>
            <p:ph idx="1"/>
          </p:nvPr>
        </p:nvSpPr>
        <p:spPr/>
        <p:txBody>
          <a:bodyPr/>
          <a:lstStyle/>
          <a:p>
            <a:r>
              <a:rPr lang="en-US" dirty="0"/>
              <a:t>Include:</a:t>
            </a:r>
          </a:p>
          <a:p>
            <a:pPr lvl="1"/>
            <a:r>
              <a:rPr lang="en-US" dirty="0"/>
              <a:t>trial balances to ensure ledgers are always balanced</a:t>
            </a:r>
          </a:p>
          <a:p>
            <a:pPr lvl="1"/>
            <a:r>
              <a:rPr lang="en-US" dirty="0"/>
              <a:t>reconciliation to ensure balances in accounting systems match with balances in actual accounts</a:t>
            </a:r>
          </a:p>
          <a:p>
            <a:pPr lvl="1"/>
            <a:r>
              <a:rPr lang="en-US" dirty="0"/>
              <a:t>approval authority to limit certain kinds of transactions</a:t>
            </a:r>
          </a:p>
        </p:txBody>
      </p:sp>
    </p:spTree>
    <p:extLst>
      <p:ext uri="{BB962C8B-B14F-4D97-AF65-F5344CB8AC3E}">
        <p14:creationId xmlns:p14="http://schemas.microsoft.com/office/powerpoint/2010/main" val="29542495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Accounting</a:t>
            </a:r>
          </a:p>
        </p:txBody>
      </p:sp>
      <p:sp>
        <p:nvSpPr>
          <p:cNvPr id="3" name="Content Placeholder 2"/>
          <p:cNvSpPr>
            <a:spLocks noGrp="1"/>
          </p:cNvSpPr>
          <p:nvPr>
            <p:ph idx="1"/>
          </p:nvPr>
        </p:nvSpPr>
        <p:spPr/>
        <p:txBody>
          <a:bodyPr/>
          <a:lstStyle/>
          <a:p>
            <a:r>
              <a:rPr lang="en-US" dirty="0"/>
              <a:t>For a business should be kept separate from personal accounting </a:t>
            </a:r>
          </a:p>
          <a:p>
            <a:pPr lvl="1"/>
            <a:r>
              <a:rPr lang="en-US" dirty="0"/>
              <a:t>no matter the size of the business, personal bank accounts and business accounts should be kept separate and should not be used interchangeably</a:t>
            </a:r>
          </a:p>
          <a:p>
            <a:pPr lvl="2"/>
            <a:r>
              <a:rPr lang="en-US" dirty="0"/>
              <a:t>business revenue and expenses should involve a business bank account or credit card</a:t>
            </a:r>
          </a:p>
          <a:p>
            <a:pPr lvl="2"/>
            <a:r>
              <a:rPr lang="en-US" dirty="0"/>
              <a:t>personal income and purchases should involve a personal bank account or credit card</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dirty="0"/>
              <a:t>Basic Accounting </a:t>
            </a:r>
          </a:p>
        </p:txBody>
      </p:sp>
      <p:sp>
        <p:nvSpPr>
          <p:cNvPr id="64515" name="Rectangle 3"/>
          <p:cNvSpPr>
            <a:spLocks noGrp="1" noChangeArrowheads="1"/>
          </p:cNvSpPr>
          <p:nvPr>
            <p:ph idx="1"/>
          </p:nvPr>
        </p:nvSpPr>
        <p:spPr/>
        <p:txBody>
          <a:bodyPr/>
          <a:lstStyle/>
          <a:p>
            <a:r>
              <a:rPr lang="en-US" dirty="0"/>
              <a:t>Should be done monthly </a:t>
            </a:r>
          </a:p>
          <a:p>
            <a:pPr lvl="1"/>
            <a:r>
              <a:rPr lang="en-US" dirty="0"/>
              <a:t>calculate the profitability of the business by putting together an income statement</a:t>
            </a:r>
          </a:p>
          <a:p>
            <a:pPr lvl="1"/>
            <a:r>
              <a:rPr lang="en-US" dirty="0"/>
              <a:t>look at the financial statements each month to quickly adjust expenditures and sales efforts to keep the business within budget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dirty="0"/>
              <a:t>Basic Accounting</a:t>
            </a:r>
          </a:p>
        </p:txBody>
      </p:sp>
      <p:sp>
        <p:nvSpPr>
          <p:cNvPr id="65539" name="Rectangle 3"/>
          <p:cNvSpPr>
            <a:spLocks noGrp="1" noChangeArrowheads="1"/>
          </p:cNvSpPr>
          <p:nvPr>
            <p:ph idx="1"/>
          </p:nvPr>
        </p:nvSpPr>
        <p:spPr/>
        <p:txBody>
          <a:bodyPr/>
          <a:lstStyle/>
          <a:p>
            <a:r>
              <a:rPr lang="en-US" dirty="0"/>
              <a:t>Requires thorough records be kept</a:t>
            </a:r>
          </a:p>
          <a:p>
            <a:pPr lvl="1"/>
            <a:r>
              <a:rPr lang="en-US" dirty="0"/>
              <a:t>no matter how strong or weak an individuals understanding of accounting is, very careful, well-organized records must be kept</a:t>
            </a:r>
          </a:p>
          <a:p>
            <a:pPr lvl="2"/>
            <a:r>
              <a:rPr lang="en-US" dirty="0"/>
              <a:t>if ever audited (officially inspected), tax agents are going to want to see receipts, not just cancelled checks and if the receipts requested cannot be produced, the IRS will not be understanding about it</a:t>
            </a:r>
          </a:p>
        </p:txBody>
      </p:sp>
      <p:sp>
        <p:nvSpPr>
          <p:cNvPr id="6" name="TextBox 5"/>
          <p:cNvSpPr txBox="1"/>
          <p:nvPr/>
        </p:nvSpPr>
        <p:spPr>
          <a:xfrm>
            <a:off x="470018" y="5845314"/>
            <a:ext cx="8229599" cy="707886"/>
          </a:xfrm>
          <a:prstGeom prst="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b="1" dirty="0">
                <a:latin typeface="Arial" panose="020B0604020202020204" pitchFamily="34" charset="0"/>
                <a:cs typeface="Arial" panose="020B0604020202020204" pitchFamily="34" charset="0"/>
              </a:rPr>
              <a:t>IRS: </a:t>
            </a:r>
            <a:r>
              <a:rPr lang="en-US" sz="2000" dirty="0">
                <a:latin typeface="Arial" panose="020B0604020202020204" pitchFamily="34" charset="0"/>
                <a:cs typeface="Arial" panose="020B0604020202020204" pitchFamily="34" charset="0"/>
              </a:rPr>
              <a:t>Internal Revenue Service; the government agency responsible for the collection of taxes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dirty="0"/>
              <a:t>Basic Accounting </a:t>
            </a:r>
          </a:p>
        </p:txBody>
      </p:sp>
      <p:sp>
        <p:nvSpPr>
          <p:cNvPr id="66563" name="Rectangle 3"/>
          <p:cNvSpPr>
            <a:spLocks noGrp="1" noChangeArrowheads="1"/>
          </p:cNvSpPr>
          <p:nvPr>
            <p:ph idx="1"/>
          </p:nvPr>
        </p:nvSpPr>
        <p:spPr/>
        <p:txBody>
          <a:bodyPr/>
          <a:lstStyle/>
          <a:p>
            <a:r>
              <a:rPr lang="en-US" dirty="0"/>
              <a:t>Must be organized to be efficient and effective</a:t>
            </a:r>
          </a:p>
          <a:p>
            <a:pPr lvl="1"/>
            <a:r>
              <a:rPr lang="en-US" dirty="0"/>
              <a:t>it is not uncommon for companies to pay the same bill twice— sometimes overpaying by thousands of dollars</a:t>
            </a:r>
          </a:p>
          <a:p>
            <a:pPr lvl="1"/>
            <a:r>
              <a:rPr lang="en-US" dirty="0"/>
              <a:t>it is not uncommon for vendors to claim a particular bill has not been paid, even when it has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Accounting</a:t>
            </a:r>
          </a:p>
        </p:txBody>
      </p:sp>
      <p:sp>
        <p:nvSpPr>
          <p:cNvPr id="3" name="Content Placeholder 2"/>
          <p:cNvSpPr>
            <a:spLocks noGrp="1"/>
          </p:cNvSpPr>
          <p:nvPr>
            <p:ph idx="1"/>
          </p:nvPr>
        </p:nvSpPr>
        <p:spPr/>
        <p:txBody>
          <a:bodyPr/>
          <a:lstStyle/>
          <a:p>
            <a:r>
              <a:rPr lang="en-US" dirty="0"/>
              <a:t>Can be made easier with the use of computer software or a certified public accountant</a:t>
            </a:r>
          </a:p>
          <a:p>
            <a:pPr lvl="1"/>
            <a:r>
              <a:rPr lang="en-US" dirty="0"/>
              <a:t>many types of accounting software exist, some of which give step-by-step instructions on financial bookkeeping and tax procedures</a:t>
            </a:r>
          </a:p>
          <a:p>
            <a:pPr lvl="1"/>
            <a:r>
              <a:rPr lang="en-US" dirty="0"/>
              <a:t>hiring a certified public accountant (CPA) who has received years of education and training on accounting procedures may be the best option for some businesses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Alternative Accounting Methods</a:t>
            </a:r>
          </a:p>
        </p:txBody>
      </p:sp>
      <p:sp>
        <p:nvSpPr>
          <p:cNvPr id="3" name="Content Placeholder 2"/>
          <p:cNvSpPr>
            <a:spLocks noGrp="1"/>
          </p:cNvSpPr>
          <p:nvPr>
            <p:ph idx="1"/>
          </p:nvPr>
        </p:nvSpPr>
        <p:spPr/>
        <p:txBody>
          <a:bodyPr/>
          <a:lstStyle/>
          <a:p>
            <a:r>
              <a:rPr lang="en-US" dirty="0"/>
              <a:t>Are being explored to account for “soft” assets such as: </a:t>
            </a:r>
          </a:p>
          <a:p>
            <a:pPr lvl="1"/>
            <a:r>
              <a:rPr lang="en-US" dirty="0"/>
              <a:t>brand image</a:t>
            </a:r>
          </a:p>
          <a:p>
            <a:pPr lvl="1"/>
            <a:r>
              <a:rPr lang="en-US" dirty="0"/>
              <a:t>business reputation</a:t>
            </a:r>
          </a:p>
          <a:p>
            <a:pPr lvl="1"/>
            <a:r>
              <a:rPr lang="en-US" dirty="0"/>
              <a:t>customer loyalty</a:t>
            </a:r>
          </a:p>
          <a:p>
            <a:pPr lvl="1"/>
            <a:r>
              <a:rPr lang="en-US" dirty="0"/>
              <a:t>human capital</a:t>
            </a:r>
          </a:p>
          <a:p>
            <a:r>
              <a:rPr lang="en-US" dirty="0"/>
              <a:t>Include new methods to measure employee and customer satisfaction, environmental impact and safety</a:t>
            </a:r>
          </a:p>
          <a:p>
            <a:r>
              <a:rPr lang="en-US" dirty="0"/>
              <a:t>Include looking for ways to globalize accounting practices</a:t>
            </a:r>
          </a:p>
        </p:txBody>
      </p:sp>
    </p:spTree>
    <p:extLst>
      <p:ext uri="{BB962C8B-B14F-4D97-AF65-F5344CB8AC3E}">
        <p14:creationId xmlns:p14="http://schemas.microsoft.com/office/powerpoint/2010/main" val="41589831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Resources</a:t>
            </a:r>
          </a:p>
        </p:txBody>
      </p:sp>
      <p:sp>
        <p:nvSpPr>
          <p:cNvPr id="71682" name="Rectangle 3"/>
          <p:cNvSpPr>
            <a:spLocks noGrp="1" noChangeArrowheads="1"/>
          </p:cNvSpPr>
          <p:nvPr>
            <p:ph idx="1"/>
          </p:nvPr>
        </p:nvSpPr>
        <p:spPr/>
        <p:txBody>
          <a:bodyPr/>
          <a:lstStyle/>
          <a:p>
            <a:r>
              <a:rPr lang="en-US" sz="2000" dirty="0"/>
              <a:t>http://www.accountingcoach.com</a:t>
            </a:r>
          </a:p>
          <a:p>
            <a:r>
              <a:rPr lang="en-US" sz="2000" dirty="0"/>
              <a:t>http://www.businesstown.com</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Acknowledgements</a:t>
            </a:r>
          </a:p>
        </p:txBody>
      </p:sp>
      <p:sp>
        <p:nvSpPr>
          <p:cNvPr id="6" name="Content Placeholder 5">
            <a:extLst>
              <a:ext uri="{FF2B5EF4-FFF2-40B4-BE49-F238E27FC236}">
                <a16:creationId xmlns:a16="http://schemas.microsoft.com/office/drawing/2014/main" id="{6A928E82-46DE-4152-83B6-B4ADD3FABA11}"/>
              </a:ext>
            </a:extLst>
          </p:cNvPr>
          <p:cNvSpPr>
            <a:spLocks noGrp="1"/>
          </p:cNvSpPr>
          <p:nvPr>
            <p:ph idx="1"/>
          </p:nvPr>
        </p:nvSpPr>
        <p:spPr/>
        <p:txBody>
          <a:bodyPr numCol="2"/>
          <a:lstStyle/>
          <a:p>
            <a:pPr marL="0" indent="0">
              <a:buNone/>
            </a:pPr>
            <a:r>
              <a:rPr lang="en-US" sz="2000" b="1" dirty="0"/>
              <a:t>Production Coordinators</a:t>
            </a:r>
          </a:p>
          <a:p>
            <a:pPr marL="0" indent="0">
              <a:buNone/>
            </a:pPr>
            <a:r>
              <a:rPr lang="en-US" sz="2000" dirty="0"/>
              <a:t>Megan O’Quinn</a:t>
            </a:r>
          </a:p>
          <a:p>
            <a:pPr marL="0" indent="0">
              <a:buNone/>
            </a:pPr>
            <a:r>
              <a:rPr lang="en-US" sz="2000" dirty="0"/>
              <a:t>Amy Hogan</a:t>
            </a:r>
          </a:p>
          <a:p>
            <a:pPr marL="0" indent="0">
              <a:buNone/>
            </a:pPr>
            <a:r>
              <a:rPr lang="en-US" sz="2000" dirty="0" err="1"/>
              <a:t>Stevi</a:t>
            </a:r>
            <a:r>
              <a:rPr lang="en-US" sz="2000" dirty="0"/>
              <a:t> Huffaker</a:t>
            </a:r>
          </a:p>
          <a:p>
            <a:pPr marL="0" indent="0">
              <a:buNone/>
            </a:pPr>
            <a:endParaRPr lang="en-US" sz="2000" dirty="0"/>
          </a:p>
          <a:p>
            <a:pPr marL="0" indent="0">
              <a:buNone/>
            </a:pPr>
            <a:r>
              <a:rPr lang="en-US" sz="2000" b="1" dirty="0"/>
              <a:t>Brand Manager</a:t>
            </a:r>
          </a:p>
          <a:p>
            <a:pPr marL="0" indent="0">
              <a:buNone/>
            </a:pPr>
            <a:r>
              <a:rPr lang="en-US" sz="2000" dirty="0"/>
              <a:t>Megan O’Quinn</a:t>
            </a:r>
          </a:p>
          <a:p>
            <a:pPr marL="0" indent="0">
              <a:buNone/>
            </a:pPr>
            <a:endParaRPr lang="en-US" sz="2000" dirty="0"/>
          </a:p>
          <a:p>
            <a:pPr marL="0" indent="0">
              <a:buNone/>
            </a:pPr>
            <a:r>
              <a:rPr lang="en-US" sz="2000" b="1" dirty="0"/>
              <a:t>Graphic Designer</a:t>
            </a:r>
          </a:p>
          <a:p>
            <a:pPr marL="0" indent="0">
              <a:buNone/>
            </a:pPr>
            <a:r>
              <a:rPr lang="en-US" sz="2000" dirty="0"/>
              <a:t>Melody Rowell</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b="1" dirty="0"/>
              <a:t>V.P. of Brand Management</a:t>
            </a:r>
          </a:p>
          <a:p>
            <a:pPr marL="0" indent="0">
              <a:buNone/>
            </a:pPr>
            <a:r>
              <a:rPr lang="en-US" sz="2000" dirty="0"/>
              <a:t>Clayton Franklin</a:t>
            </a:r>
          </a:p>
          <a:p>
            <a:pPr marL="0" indent="0" algn="r">
              <a:buNone/>
            </a:pPr>
            <a:endParaRPr lang="en-US" sz="2000" b="1" dirty="0"/>
          </a:p>
          <a:p>
            <a:pPr marL="0" indent="0" algn="r">
              <a:buNone/>
            </a:pPr>
            <a:endParaRPr lang="en-US" sz="2000" b="1" dirty="0"/>
          </a:p>
          <a:p>
            <a:pPr marL="0" indent="0" algn="r">
              <a:buNone/>
            </a:pPr>
            <a:endParaRPr lang="en-US" sz="2000" b="1" dirty="0"/>
          </a:p>
          <a:p>
            <a:pPr marL="0" indent="0" algn="r">
              <a:buNone/>
            </a:pPr>
            <a:endParaRPr lang="en-US" sz="2000" b="1" dirty="0"/>
          </a:p>
          <a:p>
            <a:pPr marL="0" indent="0" algn="r">
              <a:buNone/>
            </a:pPr>
            <a:endParaRPr lang="en-US" sz="2000" b="1" dirty="0"/>
          </a:p>
          <a:p>
            <a:pPr marL="0" indent="0" algn="r">
              <a:buNone/>
            </a:pPr>
            <a:endParaRPr lang="en-US" sz="2000" b="1" dirty="0"/>
          </a:p>
          <a:p>
            <a:pPr marL="0" indent="0" algn="r">
              <a:buNone/>
            </a:pPr>
            <a:endParaRPr lang="en-US" sz="2000" b="1" dirty="0"/>
          </a:p>
          <a:p>
            <a:pPr marL="0" indent="0" algn="r">
              <a:buNone/>
            </a:pPr>
            <a:endParaRPr lang="en-US" sz="2000" b="1" dirty="0"/>
          </a:p>
          <a:p>
            <a:pPr marL="0" indent="0" algn="r">
              <a:buNone/>
            </a:pPr>
            <a:endParaRPr lang="en-US" sz="2000" b="1" dirty="0"/>
          </a:p>
          <a:p>
            <a:pPr marL="0" indent="0" algn="r">
              <a:buNone/>
            </a:pPr>
            <a:endParaRPr lang="en-US" sz="2000" b="1" dirty="0"/>
          </a:p>
          <a:p>
            <a:pPr marL="0" indent="0" algn="r">
              <a:buNone/>
            </a:pPr>
            <a:endParaRPr lang="en-US" sz="2000" b="1" dirty="0"/>
          </a:p>
          <a:p>
            <a:pPr marL="0" indent="0" algn="r">
              <a:buNone/>
            </a:pPr>
            <a:endParaRPr lang="en-US" sz="2000" b="1" dirty="0"/>
          </a:p>
          <a:p>
            <a:pPr marL="0" indent="0" algn="r">
              <a:buNone/>
            </a:pPr>
            <a:endParaRPr lang="en-US" sz="2000" b="1" dirty="0"/>
          </a:p>
          <a:p>
            <a:pPr marL="0" indent="0" algn="r">
              <a:buNone/>
            </a:pPr>
            <a:endParaRPr lang="en-US" sz="2000" b="1" dirty="0"/>
          </a:p>
          <a:p>
            <a:pPr marL="0" indent="0" algn="r">
              <a:buNone/>
            </a:pPr>
            <a:endParaRPr lang="en-US" sz="2000" b="1" dirty="0"/>
          </a:p>
          <a:p>
            <a:pPr marL="0" indent="0" algn="r">
              <a:buNone/>
            </a:pPr>
            <a:r>
              <a:rPr lang="en-US" sz="2000" b="1" dirty="0"/>
              <a:t>Executive Producer</a:t>
            </a:r>
          </a:p>
          <a:p>
            <a:pPr marL="0" indent="0" algn="r">
              <a:buNone/>
            </a:pPr>
            <a:r>
              <a:rPr lang="en-US" sz="2000" dirty="0"/>
              <a:t>Gordon W. Davis, Ph.D.</a:t>
            </a:r>
          </a:p>
        </p:txBody>
      </p:sp>
      <p:sp>
        <p:nvSpPr>
          <p:cNvPr id="17" name="TextBox 16"/>
          <p:cNvSpPr txBox="1"/>
          <p:nvPr/>
        </p:nvSpPr>
        <p:spPr>
          <a:xfrm>
            <a:off x="3398047" y="6197025"/>
            <a:ext cx="2382520" cy="584775"/>
          </a:xfrm>
          <a:prstGeom prst="rect">
            <a:avLst/>
          </a:prstGeom>
          <a:noFill/>
        </p:spPr>
        <p:txBody>
          <a:bodyPr wrap="square" rtlCol="0">
            <a:spAutoFit/>
          </a:bodyPr>
          <a:lstStyle/>
          <a:p>
            <a:pPr algn="ctr"/>
            <a:r>
              <a:rPr lang="en-US" sz="1600" dirty="0">
                <a:latin typeface="Arial" pitchFamily="34" charset="0"/>
                <a:cs typeface="Arial" pitchFamily="34" charset="0"/>
              </a:rPr>
              <a:t>CEV Multimedia, Ltd.</a:t>
            </a:r>
          </a:p>
          <a:p>
            <a:pPr algn="ctr"/>
            <a:r>
              <a:rPr lang="en-US" sz="1600" dirty="0">
                <a:latin typeface="Arial" pitchFamily="34" charset="0"/>
                <a:cs typeface="Arial" pitchFamily="34" charset="0"/>
              </a:rPr>
              <a:t>© MMXVI</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PASSING_SCORE" val="100.000000"/>
  <p:tag name="ISPRING_ULTRA_SCORM_COURSE_ID" val="456C24EE-6D8A-4B63-ABF3-164DC2C6458C"/>
  <p:tag name="ISPRING_FIRST_PUBLISH" val="1"/>
  <p:tag name="ISPRING_PRESENTER_PHOTO_0" val="png|iVBORw0KGgoAAAANSUhEUgAAAH4AAAA3CAYAAADKdP4sAAAAAXNSR0IArs4c6QAAAARnQU1BAACx&#10;jwv8YQUAAAAJcEhZcwAADsQAAA7EAZUrDhsAAB1NSURBVHhe7XwJVFRXtnZFqSoH1OCQqNFEbefZ&#10;gCII3Lq3oMABWw1EIwIK1MBQzMhMMckoIihQVRRFMVPMsyAqTpk7wXSS7nS/9dJ5/fdbr7vfn/5X&#10;p/O60yvp7H+fy5VGLRAQfJ3hW+tb995zzt733L332eecqlvFGy9UH7kLUlspv4xeJv5cN51/4Zak&#10;Lr1TFM1V/4jvK9I6KLuCN1zgwh1nyLspgZL3D0J6JxPKVU8Myqr5/ED9NoGs1NVMXioXSEuT+DLt&#10;Bb5MrRZI1eUCmbrcTKbR8qWay8gcgUybYCZV+wvkWjezoNJ9Qv+yNTyZZg6nzSSwvTW2cxRKNdNH&#10;f6RCy7A3DLy0SBCgPyCUFptuO5JBFY5mPmorVm6KYOZbuIfoNXm/YWLf0CazpBqKE3s8UjpFccTh&#10;qe0iSOuk4Vw3A6o+aitXPTaUBUKhQs/wFWUZfEXpLb6s9A94BEFQJQiCa0AQUgt8PJpmLbYhxHbK&#10;KuAHlANfpvkaA+V3fLn2Dl+uK0ae5gcYtuCdnhm6IY/Hl2t+xQ+tB36gYRpZAYKwRjCTlsh5AZfN&#10;sT9fCkLqQIB1Y1JZDXyF7luBvGQd190ngkCm2SjwL2PtY/J+IxnZAnxpSRon+ngkt9FXsq87QUo7&#10;DZm9YkhpE32qGqDMuGqTEPhp1/MV+mx8yH8nRuITB6Oz+dhJNBJx4MRJ5OSlqEM/pIsEBAkQUhZY&#10;+QuhTKtk7y3T3mOdIyP3mS5qQICBKJBrPuepBsz4floP4vihvppqf59Yj7bAgKlnDfWEwCxZy9p2&#10;zPtiXQBrjz/wvMtncaJjI6bLzkLVJvom744L5A5IoOi9Q8TxzVz1o/DKewGdq8a08pUwtA6EgeUg&#10;lGuml5hBhBGN5AF7SRewbBBTn+m2U80wzCx+6gxyX4FUc0+gxExGgmIskv4GYPD6aXcSuckCs8Zm&#10;gb/+H0SfyfuMoJAEh1Ttx4k+HqktjptSO+me5HZRRXI7nZd1TRKv6mBe5qofAI7I0+jo/56FxpgV&#10;oEOH4A0V2qfDEBz5Mk0j6cdshWZwbnAVzPEvnX4G6WGWv+7vvDMFS3DuthFiymX7YypIRpL0V6ru&#10;Zg03SQikxUZhaK1p/SOJthDK1B/weDA8HU4ZBArtpdlhdTBHaUCDaB810HgYcJ86jty1qbYPkxiA&#10;c/xc/9LBeWHVYB6km34GIiONgCm3mtwbDdw+O6wWZqPzZ6MdRmcpzA6uBFzI2hG5iYKvKN46K0D/&#10;7Wy0k2n994n3CakGssDjRMeH6AbHBWl9TqtVXdTOc70SOr6VEmHxA5EjlGsN5lGNaIgyMEdHmQeO&#10;g2w7HcwLqYB54bVgHlEPc9Fgc0MqYS4GD0tyHloD5uF1bD1pNy+0EsyVelb2AX1Yd9/xWDdoEVUL&#10;z4boH0uL0HJYGF4xaVogF0VUYd9wBPuWbscdx4uzA8u/NsdMMBefcSya4/NioNxmjThBCP1Kmohd&#10;TOn9J7Ws7WbJ1V2c2Pig6rCcE98s+nVKp/hrTO+Q9/p+SGwVGblqFpiuUs2jm4acoUTHP5bo7OBy&#10;mBeJjg6tBozY32BUGmfJS2P5Cs0JEplmQYX7CGfidgm3cUfNZFoFBlfmLIWuGdt/PCdQ93fziDqY&#10;F2WEeRE1GDwGVh9OLazjn1WWDS6NNcLzERVjMxKdho63CC772iJY/wRE+ci6f+Cisp/cX+invjgv&#10;quHR7PAIy2AuBuxMmdqFyI0bZ0p2YGb9lrW5Sb0c0c5zleXf4By/kZMcH+KaHfemXnGCpA4xJLbR&#10;kHFNAkkt9GtcNdk/7puPkW4RVmFyND1MC+TCKHQYjlpMU00zpTrJuFeZI+GnXS0IKHObFVB2EefY&#10;d+cF6b+ySOrGyC5lF3eLwwyDa1TNsCqmekyuSWwADJLf8dzyN/D8ClcTvU9CspNh+3ey2GJ2oP7z&#10;BeFVMD+4DKkfhWWwAO2BKfl9Vm6cwCzRsuBsAytvWi8h6o5pglk4BXNi40eckYlO73eGuGYGEtrE&#10;EN/CfB3dSq3iqnmYrt9ZEtsIi8PKkYYxuSQcj3EkMxg+nOlbSqaLqQMafXZ4jb9AoY4gly9EVQxu&#10;zWiHTar6Mbn1XCssCTP8htUxxcA5P3hhbBMsQtssJNPJKCT1FtENuMIveZUTHRs+xbvm48BZRKYa&#10;E/ruc1FUNTq//E88z0uLOMnxI9oo6kvpcYLYRhpUXU4Q00TjynAIM33U4ufQ6cvPVsOyqKoxuTyq&#10;EpYltsDcQH0Pz11lzqmYNqyOrRm0vtADlpnNY9I6rwteiKr8jMdzF3CiUwdKZTY/qOyTZXGNw9OK&#10;SWLdsjgcvUG6XxEZTnpUzFFoOpYmtIytkzCxlSwwJ/7patRdW5xC6T/Ft4ohpoGGtF4JCYAirpq3&#10;QKmrWJPaMZQ2Y8cgSamqFpin1A/yNqum3sAmsCGpftBJcw1EFzvHpFPJVcAgmR7HIwS+atdlCc3w&#10;YmwNrIyuHpUvoo1eSGrDlfdj9tnexZbPna2Dl2JrTeoZYhWsSmomo/7XPEsZn5McPyIaxaL4Dic4&#10;28hANDo+uUcCMfWUO1uJCpdFVny2Ka0F1ifWjclNKiOsiDMC71SBLSv7FLDzXNOgW/VdOFx6dUy6&#10;Vd2GtQm1n3Ji0wILpe76hvQOWBtfg6wdlRtSWsi081sc9aOueeYHarvXP0bX+oQ6WJPSBrPlJT/l&#10;xCaGiDo6OemKM0Qa0fHNYogyMn8/W0WtYCuPX1q/Jq7m2x3nmmFrasOo3JZqhB3ZnbAoWPcWK/eU&#10;YJPbNihvexe8a2+OSWnT62CV2fzF0rByzYsxVcU48ibEVUlNJRb+unDutqbhfXnnqgS0RVoTbE6u&#10;RxpNckuKETZm4gJVpjWtz6twz6rERtia1mhSfoj1sC2nG54LNwxwUhNHeC1zM65dAhH1DLBHI/0e&#10;V8WbiVuu7VkdsCenFayyWkblnuwW2JXXB3MU2gRO9KlAXNg9mDDwEYR3vQ0Rj2P3OxDe/zFEXEPi&#10;kZyPh6Rt9OufwYakunvcbUfFouCyMsuLV+Hlc02wawzuPt+Jab/mjzzL6AWc6DAWh+ivWOX3jqnD&#10;KrsVSBbmn75k8pPVxyLMKFkYWsN8EdngCBgAkNDtDOF1dAFXzcM9ovvegj6g8jvA/kL7qCTz6M7c&#10;buCdLnLlRJ8KjhuuDxo++R1ceueXUPD2L+HiW7+AfOSFNz+GvDceJCkjdaQNaUtkLr/7CRT97BMo&#10;Zvkr9rwIy4b0cbpQtmDwN+iI5lvcbUfH0fRlG1Ia/+JQ2AOYjUblvvNtsPfydZgXoE3hJIfgeclm&#10;WyaxdadJOUJbpH3JACyLMJRzUhNHSI3IObpVAmHodMJYHPGh1aLhOQP3iScZ9Q1wKb4CkqKeUXlQ&#10;0wcvZ3cA70S+NSf6VLAl2TgoUV8Hm5w2sMxohh2YHrekNLBbuA2J9Q+sQcg1Kd+S3MC2I+2JnCi/&#10;E1zwGY7gWsCjcgCkDXcgrOMtSLz6PmTd+ZANjpp//wM6q/3xjkcsVpbHi0tvg+OlLhAXjk4XTT9s&#10;Tmn4gmejeo4T5a2IqrjqrLtlsj0hg3TRXIVdGS1f8g5nL+fEJo6gKjorusMZQqoZCK8XA47+vwU0&#10;UEu5at6CoNJj+8tuwTH9NTiiuzoq3Stu4JapE3ju5y050aeDM8WDPJ9SwPkVWUQyzggWD/EMd2Q5&#10;op60J3JeD5GUYduZfiXs5/ALg/XwElk9K/XjcjzvJe9ZuCb6jCw6D2n74BAOClN0xbqDlW/gukif&#10;z8p5Xrazv4z2LLtmsj0hkXGtehOWhpcnsjKTRWAF81Z4kwSCqhiIaJaAsop+m6tiIZSXOh0x3MYF&#10;0i04VT0wKs/U3wYnHHm8ExedONGnAoFMPci+eGDi68knJV+qBjM/NczwLQGevBxm+paMz/EIi2Dd&#10;iQPld8EDbUNsd99+r1XegOMV14douA5e9Xdg7/mOv/FWBi7HRV+7Z9O7/6x/mNjeu/EtsM5u+y1v&#10;Rdhs7lYTR8Blaql/BfPXoBoxBFYyENnuTI45XPUQThZYulfchGBMff7Nr49KZdsbcKb1fTAPKj/L&#10;ST4VTMjxcu3Q2yuTYUQzCKSaCX3cOkuuefP52EbYmFQP9nntcAwzow8OkMDWNyAIqWi+CzKcVnyb&#10;yAg23MOp5isF2tLXeNsk5U13wbPpZyRDnORuMTkoDPThkEYJoPNZhuLI968SH+Sqh7Bd8dwrZf3/&#10;kzzwc4i+8u4DjEEmXH0PUm/cg9SBexBz7UNYE1v9QMaYbozb8fJS4ri/8v3UPTiSuybMwAo8arK4&#10;244PPmqbGYpy4PlgxsDpxgwzCJk2SCA44lxNtplkt5HU/x4Ed70H4V3vsGsLUwxFxt/8JVkUPrl9&#10;pQamIKTZGeQGBgKqxYCB8KWyzGUJVz2Mg+re9wre/xTO3fwAzt36AHLufsiuivNxlRzX9zM4gSmI&#10;bD0WhxpASN5K8S05wIlOO8bt+KF3+Kb1AxxTIC9QkHcNSR8wcIamDXbNUcSWLY+sZFfpJBMk9r/P&#10;2jbrzs8h5cYgJF17f5gZtz+EgM73YNaZy5P6Tv8B+OjoQf9aJ5CWMxBklIBUz9zlqh7ArvTGTO0n&#10;v4fKjz+Fio8+hWxc6XrifLU9tRHMA3TcIqmIfSjWwArd7+Z4pC/jxKcVE3T8ZzzZzyb+0eYTQCgv&#10;WSXw1/1NoNA90ifMJPAMyQbEfj7FsCS0HPZhEPg3vc5uP0vv/Ru7vSQDrOTj/wT7863sV9FPBP8i&#10;+5Vnypi/+5aLwacMHd/oDH5lDPs+2SM4nLs5qhcj7/o93P60wrxAdDa7+i3Cla/6oQfCazInKso+&#10;EvpeXstpmDZM2PHuDU/lO4SRIO/psW/lmurXCD5DsgGxK2aE5REVcKikF9JwCm3/7e8B7f8VT6xa&#10;w6mcPLw1zAlZrTOcLmXgjI4Bea0EMANIuOpHMFehbeYFVAPP85IJZz9EjGTW+f76z3H0+3AqnhzK&#10;AqGZv343P7AyFUdLKima+IjXPNURz8JHN48v1/4X6YPJvj1E7CebAYitMWhg76XrsDO9MZvT9mTw&#10;1DAaKTreS4uO1zuCt5b+88kaOwuu+lGcKlzNl+v+KgjQm+zso0Tn+2Pb4Goy+t8V+htks8KLVnLa&#10;xgdl1XziaKFcH4Sp0shXlP6G6BSebUfjqHtIkwk5XqqZlu/jxwO+tNjv/lw/EeLzk8z6B95a5XxO&#10;1RPhmZPF9Meny50AAwB8qyQkAG5ydaNihl+JF/ujh3G84vsAyQ8SyHvx8tL/wes3cVulEci00ei8&#10;M8jjfD/tqzN8dJ7kXXm+TJuOdZXY5nUcJb9nf0DA/sgCA4gEHbslqyajgp3vxu14sqqXqf+Gzh/A&#10;bHHjiamsHkB9E/gOHJ7BTPgB++MSU/0bjez7+2oZp+TJcOoytdajhPnmlFoMeAS/Gmc4paYf/Mx4&#10;FAikJfHsfKVAh5BRbaqzo5EscO4HAfurGXTm8F4Zz0eWB2E74nTi6If1TMbxhEQXMfxUMKoVdZYY&#10;WKOME0KZWiwIwmc19UymSO4jVf+cp1LN4FQ8GdyKRL6nq13Ao9QRvPQS8K3ZDyeLGJqrfizwAZSY&#10;Or9lH8JUh6ebk3X8VJIEqbSkhDXIBIDZopOVNaVzJLkPm4RS9ajrrgnjlUu0zkPv9Ln7JdFnx0vE&#10;Hxy/TPd6FLhMaA4x8yu2Fyj0H7Cjf5yLlinjd9jxKEt+//a1qe3dA0T9fL8Sdh3zRMjrlSzM6Rr6&#10;8mWPymX+T/OpZ91VT/gakrtKgHvUSL6//v+wCxeSmti51MSDTBWJwSJagC9X95EufNccT8CXlhQO&#10;be9GmSrJGsq/7BvysylOZPIgP3zM6nLYlN1NHcq76rCNK54ayLIW8HHVjkFwGx3/NWsUQuIQ4qjx&#10;zmn3SdqTACJzPNFB5v9/BtafcZ1wiywGya2/i44nb8MKZKV/Ync9j+jGYCBB4acefudxSpDfSj2L&#10;zj+S00PFZHdRr2X0iyf+Su4YEARq1/MDdFJ0EFmZf4Ar9D+zzidOux8Qwz+JHklSThZ12G5o6vgG&#10;Zf+IegYFcl0DHuOFCr3znIDLw18ZE+CK9zNBZDMn/xQZ3UEcX8V1Y8IQSDUhgkhcIJKAHqk3vJEE&#10;/pc8mWYx13RqkY8BkNUj8j7fz1RevOlYePEm46RSjf1z6MnAXFm2hB9QvhN3AfvJDy3RmaEY1XG4&#10;rUrGrVsKXidgdEeTrdwMaak3GuSwmb/GVhhQuhYf/pHXkh4Gto/kBxjyUd/TZXB1vkBWPPRC6mSg&#10;GjDDRXKgUKZTCqWaILRJKD5LGAZ/GC7oxr3QnjSUPS7C89eY0xeui69euMbcO99P6/DomnlnjA9z&#10;fsT3C+ev07Y5vbQup4/+bW4f/cecfuY6BkU8njtk9Ts+dvR9rwC8Z8hOx8vAvHBCS2957TJl98ol&#10;6pBbgcjD7aIo4EghFXU4T5TkeoFJO3ieynLJpbJdckQZTjlUiiSLinHMooLE2SIPJt1hv326/R77&#10;NPvVe1R7puTTt2mDqmrP/Kweyi3nCl2f20v/Fzr+HzlX6f/OvUrfzb4iKsTg8Mrpo3YWvDWxLeC/&#10;CiIqneb6VVErfCrEu3zLxS4+erHPaR2d4K1jir1KmTZPDf32KTXzmUcJ81fPUkfwrnSBM7X74Uz9&#10;AfCuOwieNQfAo2I/vKpzhmMlTuBawMCBPBqcc0TfOmVT3zhmOnzDIOkMCkTnHIBKd4B9qfZf26Q4&#10;fLE32f4/rJPs37RKsq95OcE+cXuCw7EtCQ6bXlJRE/9d4XTiXDvzfPYV+jAGwsWcK6K3s3tFf87p&#10;YwDLIPMK/f8yekQfZfaIWpEZmd20F7azS+uhf/K/kSFUDZR5VJvj8rBq8baQOrEIeTy4igkJrGZy&#10;AirpKv8K5rrCQH8sN9D/V24QQ1CDMwS3H4DQnkMQ2u0KyvZDIDe6gHeZI6DjP/copn9+spjpOlHE&#10;FLsVMfFuhSLfo5eYo0cvMk5HLlJ2RwuovQfyRdYsz9O2h7DsYC4l2p9rzzjl2Eucshz2O2Y7HGbS&#10;KXcqjfK0S6P8bVKoGGuVXY5Vop1hV7xd17Y4+zvb4u3e3hptd3tzlG3zxuh92euj7DzXhdE7lsks&#10;x/zjp6eGzC47i6xr9nuye2kfHP15Ob2ibjz/RRYGAAYB5PSLIfeamP3vnPQu+ivkf6Z104NpnXRP&#10;egdtSGujzqd00DHJ7bS/qoU6pWqljiS2ipxTOkRUYrton6qZ2pvY4bA7sRnZJbJObHGwiW9xtItv&#10;FIvimkTOsY30segGxi+6ThQd1cDkRhkZfaSR7oioY95E/jq0lv48rJb59myLBOJ79kNC/0FIuu4K&#10;iTdcIbbvEER27IegOieQGZi/yMrpX/nqmX6fMrr0tJ5OOFMm9vLS0RJPnaPVmTJms3e5ZKOPzmnr&#10;ab3Dbi8dQ3tqxT89pRV7eGkY+Um1KPhEMRPhViQ661bIRGAwhB4pZIJcL9Ay1/PU6f059ElM/Sdc&#10;cih35yz6mCSbOsIg6Wz6MGYCV1Gm6KBDBn1gH04DtqkOB3YnOhzdlWB3anu8nXJTzL6UjZF2F9dF&#10;2BSvDrfNfyliX+yKMJsTy4Jpy+WBu6d0BzYpqEA1I2eAWnphwNEq74b4lQsD4jBcGJ7HbFCZ2Uv3&#10;nOth3sropn/JOr+T/ktaBw1ZfRgYNyRw4Y4L5N/dD/mv74cLyLy7LpB7G3nLBbJvOkP2gDNkccwc&#10;2A9ZN4eYc/sA5N49CLlvHILsN1wh4/YhSL1+ABK6nOFsoyOg478Mq6X/I7SGfie4hmlXVtElgVVM&#10;UmCNWBZYKX4loMpRHFjhYBNY62gVVMPsCapzsA+oFbtg+avyCkeprEIc7mcQJ2D6T/YuZ5KQZ71K&#10;xf5eWvo1T62j86sah92vlTiuO1Xs9Jybce/kX3ZEuDe4z6RUlLmNyuY5axW1yjrVYdNuFbVzVzpl&#10;tT1RZG0ZK9q3KcbOcW2Y7SurwvZ5rQix8VkWuPfkEoWNs4Xf7i0L/HHx7e4+k1P3v4uCHpf5hbec&#10;VmfcEFmf7xcfwiA4nd0vDsvsEydn9DI5GVeYwrQuugQDoTS1XaRPaaMNyW10laqNqU1so+uTWkUN&#10;SS10U0KLqCW+mW5NaKFbYpuYhrgmui62UVQR0yTSRhvpvLN1VOJZIxMU3SD2imwSvxLVKD4UaRS7&#10;nG1mnCIbnSQRRvHByHrxK5FG5lRkPSMPrxOHh9cx8cF1TFpwrThdWcukYkDEB1SLghUVtKe8gj4g&#10;xZHtV+m0Wqb511jEWsos+dti7CzWKvesWBdqt2Zj+O71a4Jttq4MtLVa6m+1e5HCdsMiH9t5XPN/&#10;PahUvBlkvs+9Tr+U3ue0M/uqI5Xew7ie66ROpHdRp9M7GAUGgzK5TRSS3EaFJbczEaoOOpIwqUkU&#10;kdgmCk/C8sQWUXgCHhOaqbBYLI9roqJiGqjYGCOVGN1IJ0cRNtAJkQ3MWRIU6HzvMCNzNMzoSJE5&#10;X4mLuQBcA3Dd+s6CzPsrwvYuXBxnv2yZbN+L6PzlC7ypZ3nKtUKsnvo/PHoKeIZ8pqAaoMxVRslC&#10;VbPTc+nN9stw3l+h6nB8Mb6Jfim+VbLyLF7HYXms0W6Jqspl/uP+g+97DxxYrNOVLt9Zx/+IH/Ej&#10;fsQYsLS05L/88ss/4S7HBZQR7dmzxwePbnhJ3myZsWvXLhcrKytXjo7IDXv37l3ICiCw7Rzk8L9J&#10;2djY7Nq+ffvwDx0JsB97STvuchioayXeb747twLfvXv3+m3btk3643C8x4s7d+5cMrI/Pzjgwy9G&#10;g7Nv29437FjAtgFIFRrfBo8ylM9Bp2/HowHpRIjl9iQAsE08J0bkPLCO/e9cAjzvxbLhf5jasWPH&#10;Frz+gjiZKxoGtg3DINqGzvfFds9i0NhiW/Y3ByP7vHnz5gfejUA5U28DP0P0kT6izuF/pn5Y9nsP&#10;iqLM0RBaNIS/tbV1NJ7boSPFaGD237rISEaDrybnWPcitism5/eBZcTRzsgQrogF6jUjbdGg7C4A&#10;zy+gnqF/CEHgdSrKGokjuetQZBuS4BApw/rFpC947YEBcQzZgtfHkTZYtxHLSRDKkLFYdgr1Ex3s&#10;/+Lg8SheEwdHPv/883NxhO/A80QkaV+KfBkdv488G57G4TEQj0dR9IexuEMDzsEHbsXRuZREPZ6n&#10;If2wXEHq8TybBAd3TiMjyflIoFHXYXkXOiYKDRiF5x6kHHUo8VxCdOP5Az80wfIoLCOBdgQdMBuv&#10;iVNC8ZpkDfalVUzna9Ch4SjvgUFJskoMSfHYLgDvdRivDWTE4zlxZhKRwfbnkC5Yl48yz2PdcaIP&#10;y5LxuNjFxUWIbeuQ5FlCsBybWO3GOhLUlaQvRM/3HmjURfjgKu6SOCQYaY0MxXIyV7Nv6RCggzdj&#10;+XnukgUazB35GpaTgJihGnqblR01aPh1KB9FdBBnkLL7wPZpeO+deIzAulN4JI4gI1iCwcP+Wnjd&#10;unUv4HUgkce2W/A+4StWrJiN9b54/lOsY1/NxvMjeE5G6/1g88djER69SdCQdngdQ+oJuDYkS/mj&#10;7t3IWGznjeUaDPJ/rS96pgv4sGTEDxDDIpfi+aW1a9eSUeGMdb1kEcQ1ZYHlmcQRpBwdJsY2xMB7&#10;kYVYvoaQpE+S6rn2hchuopNVwAHLLpEUTJyM569j0Qw8kmxjj8zDkbcQjyTFZ+N9zuD5NqQKr1fi&#10;MRDv64ZHdpRjX17DNmyAYnkyCTKsSydOxKM9lpHASMXyTeQZ8foK13clMhcD1BLLF2Gbtoef93sL&#10;fHA+GuEYGUVogHB8ePaPgPDwE+Tw//jcB3EgyihwgUXSNOFiYmA8hqFTSAoOIPUj5nayUj/CCo8A&#10;MTyZWtDQJCscJmVksWVrazsPZWjsC0nDp7BsD15jht9mgdcOqMsNnbQTuR7l2L+Ew/JNZHFIzrGc&#10;tOEjRUQHHpX4bPO5gInEtmeQZL2wkughsngeie1I1iIL0B/uSp9ss9AA59ApO7iiH/FDABnVJNVy&#10;lz9w8Hj/H73jms9cQS8ZAAAAAElFTkSuQmCC"/>
  <p:tag name="ISPRING_COMPANY_LOGO" val="ISPRING_PRESENTER_PHOTO_0"/>
  <p:tag name="ISPRING_PRESENTATION_COURSE_TITLE" val="iCEV30009_Basic_Accounting_Principles_LOGO"/>
  <p:tag name="ISPRING_LMS_API_VERSION" val="SCORM 1.2"/>
  <p:tag name="ISPRING_ULTRA_SCORM_COURCE_TITLE" val="iCEV30009_Basic_Accounting_Principles_LOGO"/>
  <p:tag name="ISPRING_CMI5_LAUNCH_METHOD" val="any window"/>
  <p:tag name="ISPRINGCLOUDFOLDERID" val="1"/>
  <p:tag name="ISPRINGONLINEFOLDERID"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no-video&quot;},&quot;advancedSettings&quot;:{&quot;enableTextAllocation&quot;:&quot;T_TRUE&quot;,&quot;viewingFromLocalDrive&quot;:&quot;T_TRUE&quot;,&quot;contentScale&quot;:75,&quot;contentScaleMode&quot;:&quot;SCAL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CURRENT_PLAYER_ID" val="universal-no-video"/>
  <p:tag name="ISPRING_PRESENTATION_TITLE" val="iCEV30009_Basic_Accounting_Principles_LOGO"/>
  <p:tag name="ISPRING_OUTPUT_FOLDER" val="[[&quot;9mA\uFFFD{19ADE637-E430-4F7E-9B98-70C3A6788E49}&quot;,&quot;S:\\A Brand Management Lesson Plans\\iCEV3s\\iCEV30009 Basic Accounting Principles - 2016\\Working\\HTML5&quot;],[&quot;W\uFFFDQ\uFFFD{7CBB3E97-7BCF-427D-86F0-49FD1C6344AB}&quot;,&quot;S:\\Current Productions\\ALT Tag PPTs\\RRTL (Really Ready to Load)&quot;]]"/>
  <p:tag name="ISPRING_PLAYERS_CUSTOMIZATION_2" val="UEsDBBQAAgAIAEFNs1DW9W53OQMAAFkJAAAdAAAAdW5pdmVyc2FsLW5vLXZpZGVvL3BsYXllci54bWylVclu2zAQPbtfIfBu0o6bNjEkB2kAo4emCOCm7c2gpbHEWiJVkorifH25SLLlJW3QgwxrOO9xljej8Oa5yIMnkIoJHqExHqEAeCwSxtMIPX6bD6/QzSwsc7oFGSSgYslKbXwfqM4itGfAhggFLIlQxZklpPmQi+ETS0CgoJRMSKa3EZqMzBXdhRPzYoBcRSjTupwSUtc1Zsr481SJvLLUCseiIKUEBVyDJD6aBjgt9duxRG9LUC3DPxCYpxC8D3tWrAesJ1jIlFyMRmPy8/7LIs6goEPGlaY8BjR7N3B1XNF4cy+SKgdlTIPQUy9Aa3urNQ1CPWXjKx4oGUfIny8LUIqmoHDOU0Rat5awhXtIa11Sniw5fWIptaksVePletVxqExIHVe6AW9guxJUJsvOvnMPyXG04TqnKvNkaj8Lx71hTRrOa2nfT4XhcqlWOVOZOdlH7Kwnwye9K8PCFdbJ8LGV4dzyoEDC74pJSNzr907xozEKbFRzGmsht3fm1IixEQHuhIO9cLB1xZ3CcXfJYkeBfPidk0saqzpGTaproLqS0FRpELoZ+UqldF2aaVlBSA6MHkl60JD4dH1nujaEmS7yy782xHod9OOXeqUdzv//u/HZ0LSFYDyB5zkzLhoKU2ANpvLWhnWZY3thF4+qVsVuaHqWneZNf0wKgaYyBTPUCdWU7OzkDBIkVcYjruQBdO/gHDZjaZabR58kODw9x1JQuTlJsHdwDpuLeHMC2ZnP4VZS1CY7VZWlGfPjuh2ft60gB73oy7AVX0iOl10YV0qLgr04Te8vQT118jXfCXhiUC96AzRsrLg0q6+b49uSdVP8cfT6fPfnsRdFO51rdLx67b/+vrWWB7sT2m1pDcvSWw7WKuiq9E7tlFVl3yWBNa1yfbcfT3+TO+RBvCeX+CmqH2aWRL1gLxBkYGUYoQ9XExTULLEf7/HElK0jMIIxW6x3uTOduW8teFsCjIl787+ulM3HoumqU8OZ1odNbx3Az+ono5lUioonB41z/ffUKjfr8VYC7TL7OL5GQQ5r83d8YbQsygi9v+iSvb68bqAupAd/q4/jDdJpot2Jhnipt0mEzb6Z/QFQSwMEFAACAAgAm1RjU6eZkTAWBgAAPxcAACYAAAB1bml2ZXJzYWwtbm8tdmlkZW8vY29tbW9uX21lc3NhZ2VzLmxuZ61Y227jNhB9L7D/QBgI0ALb7G6BXRRF4gUtMbEQWfRKdLxpUQiMRNtEJNHVxYn71K/ph/VLOqRkx94LJCV5sGFRnjND8pyZIc8+PqQJ2oi8kCo7H7w7fTtAIotULLPl+WDGLn7+dYCKkmcxT1QmzgeZGqCPw1c/nCU8W1Z8KeD3qx8QOktFUcBjMdRPj89IxueD6SjElkWCwBm5JMQz26Ghh30fM4d6oYtHxB0McRVLhTKe57yEYM7eNAjtgFMX3xA/DCwCoBqasjCYTafUZ8QeDNlKoEKmVWJwkSxQpkpUVOu1yksRI5mhEv7Cowg8yFuZyHKLUhWLHiEEV44Xgnszv2bYcR12E06oTQZDkvHbBMKIciEylAsei/w5PjzqT7DbgNuyeCH0qU8C4jFYzOmYMjoYTnNRiKwEuPVKlaoPnuvYEGdIL0KLzjw2GAaJjAU6+TQjgdl3bzYZEf8EqQU6YZTBdHavgpMejq7BzzfodA3OnkanOYYFmGD/ql4TyycwYIdzh40HQwtWV5PmXpYrJIN1DkJBYsOTqmZXI6U2dyNsXYWMhng6DUczxh7jHvHors3aopMp9m5Cl17ScORcQlgqXfNsi1y1VD/+8uHDw7v3H37qBRMAn9xjIGSQ3r/tAOQxn7ohoBE39Mhn2G393c+OzpjreMDn5kc/a6DuNfAVvh06C1ptZ74PRG9Y6gQmZ+j1cInJGTeqQiu+EahUaCPFvckQIASZg8wMj+FFpGAgq1pVZtMJBiKBtpjvWJqkIAaV59vXdeKpypXKwV2B4lrJsfGpmaXfr2sN1vxSOllBCotVymV22u567rkU24ZoE2A4voQFZvtJAdIRvKH1RkvnNbi4zxLFY7SAtIIkDRBfrxMZNWm04f404dvWKHw8d7xLIDx1A0hh9m5EJ8YY2TnXk+2J4uOA+ACQ80LkT7ANDd+NOcJJ0g9h7FyOXfgwHcJYLlcJfMq+cUwJMGEqWrNFk5JxEMypb+tF0xmZozUvinuVx0csPdzPNmDHsygIwWIH4Lpc7oGBHxLagTwXUdkOBlFiw+9GVzBVIGDITELQkkqrogTZpOtElMJEK/VUeGQodSsWCvSVCL6puQ/ejdhaae7imWeNwxHbp1GXV1m06mgH4vymPg7VUAFNDjnfGlODFo7oZ8gukBBpHwt6BXnwqo/FDQlgkUlr6vPwtXNZl0rIe7uktEt6Edc5Jtk27ZBm00aqqoARvSSQmsyOFKf93AQEarvHHOx+J7fWqLtebCk30MgAAUXe6ghSvkVsLapPM+f38AI7rqnWX1KPb03fx+MNzyIBZIu43tMtvItlbN5p2hv/f1Xyb8TLJtWfNFXCs8nnk77xHBWW7yiCl6VI12Wba71gTfhPiUJL/LshdJn60/zv2/IX2ZmDRv7Z+3N0YOizR61BPHOluu/WS0fSdP8EGhZdHKHHSLpbjbXbkUN1RWw/ezzaOd7F0VHDyRaqu7VHGwBPoadiBGNYYxN5AK1OClWou605fxyGb04e3e3nZBQ4DKrOXNwWsmz1bPTcub4aOT+9sB70rEfFhjnMhZA9AFzuj9WJTCH+uAPmbEJ2K1CXiKOZzFWVxEb+ibwzZQLWtkrF193wIlepGU14saN/XaY+PieKenJ+7XTao5/aK7jz/hwI+Om7FBDsQxtjYc/SvY+l1Z50NAL56KVwWbBrnUBHKS+jFZTjhaqyuCNQfQyzyQUGsGbOgeB5tPrvn387YnwRST2KmtHfeoHopg7yKNmD/eGpUhR/9gbRM9lj1HcYpXgo24FmI0OkIKQXF9DMLRZtFgyPjkM2D12smhPzzq7jAZo5IIAXOZXyui6mKoWh03a/TN/aGb5gxrA1noAEA6M4VeXQd/ZB2DHOojMfTnWNeC0Agh6CyTIRiDxwLbk+qPr+B5KzOacNhhOe3+mJM6WSXsGZHdSSKvtN6vEupCoTmfUK/XmFVc+YOdMQ27a5GIKlhDP/Xd1HxHDojJobokQtO4NZY+xB5fgCT8Sy7AvoE7K/+NEXG+YSwVVcX1h3yDP1ZWGTlyH11c+PiW/zde3ePxXmqvvszcHN9/9QSwMEFAACAAgAm1RjU8VNadukAAAAfgEAADcAAAB1bml2ZXJzYWwtbm8tdmlkZW8vcGxheWJhY2tfYW5kX25hdmlnYXRpb25fc2V0dGluZ3MueG1sdZBNCoMwEIX3nsIbFLoOga5Li1AvMOIogSQTMqPg7ZtItMXa5bzvvflTjCLGj6yrulYwCb0EomiJE6rLp86UYcabNw7EkE+yIBffGckJSxSaiIxeVlTsP/I2u7Gw7H1YD2C5bHEg54HWONTXs8BKcsjDbMZVa5eAeoiYBhzE7EMPncU7Lh1B7J+7oVzwF+dsumxy+KAedYjkgqjLl1Sld20/fwNQSwMEFAACAAgAm1RjU9oL02+yBAAAohgAADAAAAB1bml2ZXJzYWwtbm8tdmlkZW8vZmxhc2hfcHVibGlzaGluZ19zZXR0aW5ncy54bWzlWd1y2jgUvucpNN7pZXHoJjTJGDIUzIQpf4udtpmdnYywBdZGlryWDKVX+zT7YPske2QTAglJRLZ00vYik1g+5ztH3/nRkeOcfY4ZmpFUUsFrVqV8YCHCAxFSPq1ZF3779bGFpMI8xExwUrO4sNBZveQk2ZhRGXlEKRCVCGC4PE1UzYqUSk5tez6fl6lMUv1WsEwBviwHIraTlEjCFUnthOEF/FKLhEhriWAAAD+x4Eu1eqmEkFMg9USYMYJoCJ5zqjeFWZthGVl2ITbGwfU0FRkPm4KJFKXTcc36peJWD0+qNzIFVIvGhGtOZB0W9bI6xWFItReYefQLQRGh0wjcrbw5tNCchiqqWfCnrRUc+z5MDl7sHWuYpgASuFrix0ThECtcPBYGFfms5M1CsRQuOI5p4MMbpAmoWS3/yut2Wu5Vf+C73tW53+sWPuyg5Luf/B2U/I7fdXeRN4VvDnrDRv/y6qP7zuv4ZibOL4fuqNvpv7/yB4Ou3xneakEUNkh07E2WHYiGyNKArEh2VJTFY44pg8S+Q70kCkqD4XRKfNGmEPkJZpJY6M+ETH/LMKNqAdlwABV0TUjSkAkJ1EiHumapNCPWLVwBCI5B/Fd5dHSySqO3xxtbtwvrt9va6qUDdZFgvuiKqfjGrleOqrclUK0+7vw2Nx2sFA4iKBbYT+6bY68v3YhR3TdwoOgMKpHc2eUkY8zLkkSkqq69zk2vL65ceADGmQi+EXX9jMaChSvCSDwmYR/HZK3FeNeUt0GyYqEJ5CcDKgcJ4cjDHNoaVUBvsAKQ2VgqqvJ21l5KN1KKGQI86LsE9bx7dAcRTuVGQq4iq3tJUP+9LxSRfxRkF0sPinqMghVdFkbyLg9RK8VzaMMm4kPCTcTOIXGYTh6SGjmRYrmDJGowZiL8UWQsRAuRIUavgROBoCNkMfwVEbTeq9EkFXG+CseJQjKncEbJnIRnJoYuwUScgaZOfkZUYeGvjH5BYzIRKeASPAOKYZ3KAr+8E3CCpbwFxTc+vio6cKffcj+90hvE4QzzYEdwKEUSJ2ov+HiBuFA3ekBHgDOIoA5KSMP8ncneys8Pw6obQJy/UjQ28CWNM4a/JvyKkDXoPYZ8P1Z2CfyTHhibjfAsL3RdvDk0lDiFkBSY8CKATk758vQwAAwwR4KzBcIBDBJSt40ZFZmElaJBFNDy+R4W+pCm+dMUTh2wmIYkNYI8qLz59fCo+vb45LRs//v3P68fVVqOWEOGtblixmo+OPeZad2Z/p5QemQGfELzkUnwnm5bpLFO8fCeu9snYgP1Tt93R42m3/nQ8S+3AOS83z/JHVtPGduHjnz2eqkzh+c2Rs1zNHK9i67vnZrkYl9A2asggmye6FuY0UAxcj90BheeET6QblRmrhncwERq8N5EalQMFsO1ocLIBTgopkXjg6OC0ZhC0n0XZW9UR8/qGN9H7f7vC0NR/HuqXYLTIIK02Fsq/RwNdp8x+oFpf9mX6R/5xtvD6bW+efhCMGl0umWKUU6+aZ/YzDjP7XXeDbqtn6Atv1AGi6fVR9SNr6aOvfWbtn4TU05joFVfX1YfwutHhweOvf1VqQRom/9XqJf+A1BLAwQUAAIACACbVGNTO9fdvF4DAAClDAAAKgAAAHVuaXZlcnNhbC1uby12aWRlby9mbGFzaF9za2luX3NldHRpbmdzLnhtbJVX224aMRB9z1cg+h5yU9pKG6SEpFLUNIkalHfDDmDhtVf2LCl/3/Fld21YsgQLCc+cY894jsciM2suBxvQhit5M7wYjk8Gg2xeaQ0Sp1CUgiEMykrDpDKoipsh6gqGIw9TQuk3QORyaayltg14fjOcVYhKns6VRFrrVCpdMDEcf/vlPtnIIftYikI7lrNgc2i3OX+4vvp5fQwl7PHj+u7y6vIQYa6Kksntk1qq0xmbr5daVTLvDW21LUELLte9Gwhu8BGh+EJMKaXUYAzkvak3LMFmIOqdztznSE671efZ79A23HB0tNtzOw7RSraE9JA/z4gKQ6unVflux+cEhH/Yv7ZgW9BfWlyVVfkVjZRaLe2BppzrBzt6OUKxnK4fEe7P7Ogl2ITsRr3qMoLnVAalcyeQhzM7DoHDWV7d2xGBws+4SWT2bmslXm0RdrqHVchMwNg2mWxUz7zPrNTHS4V0mWC8YMIQIDa1oFfK8JVVJoG1xhb4Fz64zGNUsLSQdyWqAiY+4hiZOlrCZHLnWkuMbWxRjBo2wehz3TG2yGc62T1kZGyRb7ZgL1Js9+C7Hs+pJXHHQj2jAoTokwqQGySjaR6Wrme11271ZG+6ifYOhhpTqBzGTlpTXoCtXDZyNh/TaC+oTLINXzKk9+mPxc22LhuTjXYcQW3d2sqQo4Auyc1VpQ0FQ+73NPkOj6f4x8Pc4hMssEanxrYq9sWIj8NO+8UeVmuOzc8HSM+Jvctg6HEE/SgXajgIzJuhi8S/zfukguk16KlSwkSU9jXfZzBENl8VtJM5dhOpEI4GK39zD0TTnKgvbHf9srBGV2FlVcxAP5AeONSCTG0et+LLlaAvvnP4gDwlHHB6Jq5oOcl4o/fIEAQATM9Xdfn9xHuKSiAXsAERvJHBJXwos8yQ+rvytepKJRlZdvQYASJBhh7UaitpoImjg/BOcXUzvOekt8FkyGbGpZa0lL6mXzdKq70Y5A1BTMnS5O86RCpXcqKsQvWGTGMoUTsP6bMN3EpeuB5EDmxk0+XxHKFUGQ7GOQNhz9xGYF+uZq0mwQ7PIYpttOOLLorz7HbZKV3O8UIDxB3WGU+iN+A3bGeK6fy5gSSPQofbsylHejddw6ZWX5SYjSKTr01TBfpNf0/G/wFQSwMEFAACAAgAm1RjU8VtJx2tBAAALBgAAC8AAAB1bml2ZXJzYWwtbm8tdmlkZW8vaHRtbF9wdWJsaXNoaW5nX3NldHRpbmdzLnhtbN1YX1PbOBB/51NofNPHxtCjKTBOmDQxQ6b5d7Fpy9zcMIqtxDpkybXkpOnTfZr7YPdJbmWFQCCAwhA69CETW9797Wp3f6u1vePvKUNTkksqeM3Zq+w6iPBIxJRPas5ZePL2wEFSYR5jJjipOVw46Li+42XFiFGZBEQpEJUIYLg8ylTNSZTKjlx3NptVqMxy/VSwQgG+rEQidbOcSMIVyd2M4Tn8qXlGpLNAsACAXyr4Qq2+s4OQZ5C6Ii4YQTQGzznVm8LsVKXMcY3UCEeXk1wUPG4KJnKUT0Y157c9v7p/WL2SMUgtmhKuQyLrsKiX1RGOY6qdwCygPwhKCJ0k4O3eu30HzWiskpoDl65W8Ny7MCW42TrWME0BMeBqgZ8ShWOssLk1BhX5ruTVglmK5xynNArhCdL7rzmt8CLotFv+Ra8f+sHFadjtGB82UAr9r+EGSmE77PibyNvCN/vdQaN3fvHF/xi0QzsTp+cDf9hp9z5dhP1+J2wPrrUgCytB9NzVKHuQDVHkEVkG2VNJkY44pgzq+lboJVHADIbzCQnFCYXMjzGTxEF/Z2TyR4EZVXOohl0g0CUhWUNmJFJDneqao/KCONdwBhAcg/wv6+j94bKMPhysbN011q+3tdZLD2iRYT7viIl4Ydf33levKVCtPuz8Ojc9rBSOEiAL7Kf0zXNvLl2JUd02cKToFJhIbu1yXDAWFFkmclXXXpemby4uXbgHxhsLvpJ1fY9GgsXLgJF0ROIeTqH2BifcQWMoSAax62eEowBzaGNUQTyjpYYsRlJRVbavk4V0I6eYIWhR0GcJ6gZ34hslOJcrFbhMpW4eUf3PnlBE/mWia5buFQ0YBSuaB1byPo9RK8czaLs24gPCbcROoVKYrhaSWzmRY7mBJGowZiP8RRQsRnNRIEYvISYCQQsoUrhKCLrZnNE4F2m5yrBUSJYhnFIyI/GxjaFzMJEWoKmrnRFlLHwr6A80ImORAy7BUwgxrFNp8CsbAWdYymtQfOXjG9Ny272W//WN3iCOp5hHG4ID90iaqa3g4zniQl3pQTgiXEAGdVJiGpfPbPZWeXoalvSHPD9TNlbwJU0Lhp8TfhmQG9BbTPl2rGyS+Ec9sDab4GlJdE3eEhooTiElBhMeRNDkKV8cFxaAEeZIcDZHOILJQeq2MaWikLBiGoSBlk/30OhDmZZ3ExhkwWIek9wKcnfv3e/776sfDg6PKu5///z79kGlxUw1YFibM0NV895Bz07r1rj3iNIDQ98jmg+Mfnd0T0Se6hKP77i7fgS2UG/3Qn/YaIbtz+3wfA1AGfe7J7nn6rFi/ZRRDlu3hozRz5syAr8xbJ6ioR+cdcLgyKb6egKIrqIE6nesX7SsRoih/7ndPwus8CHMVsTy7eD6NlL9TzZSQzNKDG6MEVYuwNEwMa0ODgdGUwpl9iqIbsWcJ/WI18HWte8E9EG6GoJvia0E51EChbC14nnFTfTnpeUXjvRaAsh1BxYKSEq10gudXL/yS2wX55f6ZSIUgkmr46tQjHLyom1htdoCv9v+2O+0tlp21K7uXgXXnzd85m75FXTls6fnrv0ovQPrq1/46zv/A1BLAwQUAAIACACbVGNTsC1VzpsBAABrBgAAKAAAAHVuaXZlcnNhbC1uby12aWRlby9odG1sX3NraW5fc2V0dGluZ3MuanONlF9vwiAUxd/9FA17XRqNpvvztkWXLPFhyXxb9kDba22kQIB2dsbvvoJRKYVp74uc/DxwL+HsR1H3oQxFz9He/Dbrj/7aaKA1JWq47+skoFdaR5KUOazKCkhJATlIo5E1JhLO+uGC+JwRNa5p+6l9pWWI2NnMErlPFB5f6QMbD/jjA3c+8ff075HV2LEpa9RprRSjccaoAqpiykSFDYPu3sxn9+jArAFxBV3jDHqmk0Uye0pC5MXxMXmdzqY2l7GKY9ouWcHiFGfbQrCa5qH9Ny0H0V36NmRHSqneFVTXN+6TXICUkIe6OcMEp0As37H5/kF7xsOGHLopZalO9MtEl01zXMBgSsPTdgPtvAbTfNA15BTsVNCJ4BbELVaM1/yGC+SCFXoiAzRZ6PKihOG8pMWRm491eTl9WG0bunGTGnHKRH66vcVYl81chjGb60K9Z8acZ7bxPOUqlC++bHA05X3c0tl16csF4hOpT7w90pwkPZ1HuWGj119d51hsQawYI12EdvvUysRz9G3HgvecWbAjZ0BNf0Cjwx9QSwMEFAACAAgAm1RjU4kRK1dpAAAAbgAAACUAAAB1bml2ZXJzYWwtbm8tdmlkZW8vbG9jYWxfc2V0dGluZ3MueG1ss7GvyM1RKEstKs7Mz7NVMtQzUFJIzUvOT8nMS7dVCg1x07VQUiguScxLSczJz0u1VcrLV1Kwt+OyyclPTswJTi0pASosVijISaxMLQpJzQUySlL9EnOBKv1SyxUynV3DFALAkkr6dlwAUEsDBBQAAgAIAJxUY1OYva7fhxgAABcuAAAgAAAAdW5pdmVyc2FsLW5vLXZpZGVvL3VuaXZlcnNhbC5wbmftevlf0tn+P5WVWk6L16nUdCzLGy3mgrsyaVNWKl6lXFKpUXFI0ZRRxI2a1JqZ0qzMXcaxXAohNTFFpXQG3ICZXFARzYtChkr6VlFB+EDNNPf7uPd+7z/gDzx4P9+8zjmv8zrP81oO53tPj9NamrqaIBBI64zrSS8QSE0HBNoQo75J+caRA4Qrv9ZhvE47g0gs/UklUAs74X4CBKrO3CK7vFGJNa66+mFAoM/aVJ91jKiKEBDoKPHMyRPw+KBpHu9JBNrf4I3Y1WEdZr0A5ByXAPuO+jMVHNL2hfqZl1rR+/epbUDf11LMbThrt0ODfsnFucB134Da60f/cJu641Fw7cTPiHoeaTyolrA4Pdt8HiIqpj0VLLz8lfhkVpHhv5HteKpv5S3Pa1QmsB5NXhUh8JI6cvJ0M1QBQDcrlRt51qF+b5exta+IW+J8cOZz1aR2d2wrG7mpObpEt6ZYrFe+0D9wOt4QLJtAyCfiVALXvO+ZJI2Hb1M+vqxTPs7PMgyjTFSShfccxkp5qRinhUpY0aMHCYl10iO7qeztINCbOHWdB17bnvDCXg0kpytF60s/U754B9dQWvMNejv4748NmlOVVn5vpRLMDHJW2i5eL1XzbOVp0xJl301azhsf95bmeK5Tap3+1GXj4weNUdNOLkp1uEZwz7OOfv8DLHngF8OaLIXjrGj9Gf4NTR35PEwxzwuDSgex0MVg6OJIlFwQlRL+g9c7SP+MhRromj21LCNnoilpLjmhY/MOsGwxSrFIJcgnCfJF007yAy9yfRzBCAQaHoR823REOHFf3HMuCF3xPpucNMEzVcyZ0qTXDZeuo3OPD1f91Cuq4oWpg0BS5GdBP/ISFx/47AIbG7f76MWta/UQnD/bzBpSmeVZ1PibuoHmMBhOp6RVrJCLaYqENknyqAR948a5GJ82Wb/zTKTr8dk006Sxi+E+Z5vhH+b2ojZcEO/H6jIZLc9p8q04Dm1caoPK2rg/vXmwfJ1+BEpOXukhpBi6EYE7ajp+B0u+Wn8zVUvD6IEXDPFhdWamdO2CHgJzHZLJA2wDcKH091+956iaGmoZl18STXq8c1LwY3+/Tk/A3nh2opLxcSbYOK29poeFE9iWpdNcVNSvs0or1aZqSlZ//7U0dZOGkcf5MmYTrtDesH+CnE3VjWHc8HoXfUWyZz3oZVGgC6OrE7cDHCDscEkLF59t523Q2Dy3kC7tVdOBzmpDZ52abEhi/2Xwr8nhrfcWDutrHBx5rXDNCk5xpyGygCyJM1hcCmnvbLBNhw9KYov52/BB+SkkZF6fPwOvJ5IeZFzdQttSI926DvSGRSpJPKRYpiUv83zkHEJEeXPcoHhKETlUFxMUdK7ifcOo9Ma0CDa95NQ8fsYlzZuGufoAaap1AZPzpfM1P1i+zBKJO8pE9FMjhU6vH4yU15D98AIYYD0na7nefhROn6qzpO2RFN7fo2jatvOIm3v78ezlORlc/VvUyuPOgcInTfidp5gtgqhits/VOVk+iF/3J7vSZ+4ZKtLYzdIsmIIe5x/Enuc9P9ciMcHHcn+R95KT5M180R3ESpVp0yiLFSmXdqZAv927X/hYQ2dnhKwUoYCNRrvZ7uKoQRArpeQUBiBeeUXgOaVcYShXEZZS3tpAd3LvcSG/I2NNptZftwxDJfR4jphE2Ehif6yrITXsSyHFJA2SbQxEajswDBe3G8VlmKCCUxZ1x+4H++f4HeZ2zufhwV2h/vTQxaOAOyZxOOjKYqjPnlreYrn50S6Deou6DLYvY/L1XHhocap3ObgLiS83VzTQV4fniYd7OKt+iK7dguS4J+YIYmzSUUZMZAQ09QPLr4Zxfgu8h1yg4t9aEF6YE4S4ZjSpdvgY3LU0MSLOsK1yGhLkUnH8uvNiaOGWa3EtirCUafti8onW4Dt9yfpKjjvgKp6NnNneMFdAnxx44fRIINosOv/2XDbdVOuibt+C1bx05Gh10Hmn87aLxMT8Xy0rwntyGX5sN0J1/vK+TAt27xHtPCi7p4l0uZ0Y3p81iQmwFdz2Xp+VV4wOkcMXsQawibqB84sSOL8g2T/TVORbMO/GbmHOdxdMaoMD/OW+tSTvbCB7wb2KO9T3eHJPWyxxLp5+KDgmEmExbROJa9l03vahVM2H3PDJQ+Q8iuZBnmJyWocC2EXrcMnN3C/IJqmu+wsnduq6uRRO5j3cZO0zaBHVHZNn0sXcuzX8hRk5bJBomjHG8K23rjEUNYZR97PD/AUFVFBNMTFK0AXkCXsXYR04lHOamh31/URiyryQ1rzNdptITgwuAI6XeAq6wsMrnhkgBMyE/upcVHXGWPRtMV9FdOW2s4zpeUYIXzLwQsmQeuW6w5i6Y3jC2S+iUSO2M/zsqSaryyfp/IF4D21HSFd39PTDMxaJpOXCL0yyF4hGLmCmVB9WZtiWF/xNdX9jFKMzIaNrYqnsH+xoovtyNDfnIeIwAxOJ8Bq84PyospsQ3TU7MetAaLR0FB7sqWG2tzCXWYDfQbLQlwMkgOG+bHRx2KphzJ++7O2xM5g8AUTr7crK6BJVMa/NjM3vwi8btiwFlcGAPKQFG1ixLPI7ltlTQcY6u2HsMnuMw1pyhXkPk89qO/TsPBKymkex4F5EFCwwU5gU86P4WoRtup9iyqeYHS1csOThjmpJG5IHOnANVvB2inkxFRX+E8ZB0NRin16drslg+B3rOklHtX5/G0a/VBbaTVrWPPUH7e6eLf02ot2gtmw2w9unl30+v/lIYkQZrM/ytvAKR1beLzDHc5RbKNyqtgqHru+OxL8OES50F/DzQ+eGomkZXWRmkrxYLyd2tH9o2hssNeOypZe1dGqq/AROXWQIQGhMND5xMl9aZ47vh5z4Egx0zwbkF+fPdoiEMzF5VOP+L0MDYWA2J7jg0jsX0p9+mHegJ14gtry3bO8uqDbbG76hgIaBJIU0aBgimy3EDRNlg46RiaSHbKC0uyC0n/MaRPaR1hqi7gI2eM6q/43sWC6GQe/GVhXmHIS/YL8wzMQVUS4yGjwva2n2L3Tn3ubZIGKSCEFzR0paE0xeVpaJS7KPX6ZUW12XVFrG+EWi37L6AnSg2CPl+aNNVlopcha/0g1qVTDY30S5eLDHHAaWWrpHCs712Gd6M+iQumOEfHLqozksWpZZN8P1Z8R6hEKR0j2MgO8JwZ0pLMpMrcy/XACbWM0JzRD/2A0d6+idOvfu9Xylflvy+trboqlEuQHjKDuTEfcu1+nBXx7F/E6Y7hSukIaq4dAtsbqPdrCB9r4plAPn4LfdDozDXFETdaIfad2FNERCWZBa6qSo8WvHYgxABkJHtcHjvvlXjYQTLuo6gmiiqOM5MawuZeKfThnKqF58AO4rNraxCsk8j8m27784LPZGIcm8+oV3ClKcD90bhyZdEOv2BtbmJRdwzBXVHewVgdVyKohhv6WGNcgiRTPDB+m9hWQZM4GdZiJqqYL4DGbeSVpMbi4wzsS01GTEOkoCU65kjMXXvyy8yU/wwq0uBfmxOx5PVk7B1qfdnjS7ZnPhYcH7sRfFvbN1GmSn8b8mXWNV3PMLu09WZ8Z8jsHqd/OzJmLKnYMQ9dGohrpXzOdT5+QkJuBBiS40OfFS95sQvGAgZnPryvn0bmufCawWbjzyeyKwtGJrawpbKNBkBAcxMNit5d+lLnwwQuxWPVU0Ye8EP3qtXnbCDnt4Vbn3Ef2GjLJlL2YMJ3WH9tePNIYhRNxR98mhcVb2ch6e4ztiAm/fTeK6ldrdiSsj+zDLzYqmQxxznNPg/dbMuQZ/ybSv9m63UEKt2AL/3Y3bp4sZ0fqmR/HEqS41q0rMdWewKIjNIOJZg48ncdu65xtcQtbnLttDhCmLpmxOctcoX3oACJIGpaDr/ozw1BC0A+aAk/u4JTc8OJ8G6GmizHuGPfgNViXB6HhA5xZPtfabsN/drot2CuWNtM8SRQja3PF1bZYzthQ1LVyTgWRooDwPavUmZ7zJssR50ZFPGdG5u3oRH24khQqNa9iYJtt0jTP0RnG5ASMhqIYZqyex3XX6g3U+Bz/a4daDjZApnenw66XHeQWxjOp/QH1Q/0Q2eDPfVXbKUH/joBm9lvdQW4PRrt6DbH4LsoWfQpRalbwiWtx5O1ToUdriwZZx0jWBoccYCKPJn0OYZreE0DJ8AAtH/j1arSxBpvKqAAkbTZQ+92cktZKIUGl005bx3vk9woUkQXNuci4jD7/oKLIh2QfbA1OUIiGD4/T8X6gy8pqwKYE0flp3KK+YgTre88ID46S1shIf0oC6pe0c0kBUvI4JtyAwBpH92QyG/bYLosVTAmYLctC3gJ+7wIpD8kTRYQpksc2M+ICtqXvFdga6/HdEpiLeY+cDotS6R+A7F19WlKDvxyCacAsWbseOSG1aYKY4iqdRNh2l+5zy2qF8z7nSwtiq1789zqOWCTJu2AQFtsBC8a/VMnl2LHcqpf+LfVrofvvrrb2NMAZKUqVxcmiC0xkdhujf5JAteWVmPBBYBK2TVddELC4P5Vfb1cnP9cD6prCFdhI/YWWs0NeA7wjc+8QLqefjLEer9w1nRwMO4c/YmqIrrh7+sKMh8PbzHMp1GD/7KR31HLk3S4hbHUqPAmutEEUuFRB4fOfZb4AHPh0YJ23zvYeNXCi8C9pHmumdZklvsYcefYrqhk8CcITDU1lP54Qz8PiqmKBUTQ6u39PoRKvlewkq1xyv+7ah7XL208GcSCYNVlVfj1df6C1x7i/CAL7YQ4VPiImRy4Tg/N8qtG554dgOIcscL9v0cn2F8Mkn337zSssPZvXDJpeWfluf1v4hafZzSYPnSyxnUQbY7FNXIq8jXFJdtfMFmJmY9vPTlj/nWeMxsdY+L8mVgywXUgY0bGJAuET42TyFkzHmcoViHVmSdQF//q/E/wLrR88xO2Xeb3w89+6l5p5L67/Lo3SKAJ7UshfYH0/FnS4zOe6qnhUKg/zTAi/wPusY+SlS/1l1OCRW3D38O4OO37W9G8vP9CFhIPaXTzpfGw58Ri0dK2x4ejmynsAxea4sx4L+Y2O72NOtLinfmmH3GV919b0rniRoHvbAdZL/9veFC+F/VQ0xQU7LyvzlK+c0y/ca28tKYKD3u6GN8U+O8XhXtyguXvMiV/97UWYMd2UWbZzZ7vku7t+7+lVVV05z/szJ/6z4vvc8cWgh5CORyFP5dkHpwFxR8FWESvp+n0oa9GLvfwc+NzWB0ePgx72V+ezvP6zlVfv/UsxuKvnO693v5yqURXHUDdWobw/AlbVrfclnOnEPvKLIcYSNwSqtQcOfqSRP/EtNHbAXrGwFSlX1A6pQ11EV5z/8BxCgA5aNGcqVdgFdLY3ze2mrVI/KUf50bVvB/2q7BtbAGlgDa2ANrIE1sAbWwBpYA2tgDayBNbAG1sAa+B+gs1Z1twX0cnr5nQ+tkbme1QCGq07udquuuYB+2vcBgP8bCOqlrWQikiSrUCBcrLogsMCTyN6yaVKSocwv8iQrjBXOimIBM7JRjkI2ip+bYeBnMWLOLup0dNGertvhdKz1TI5KkWu7gP1QiR4XeZP7AGhONAyYoyJW5qhieQk7gtPBb19CFmL5+AyV5vE7UJfimFr1VagATHlbZKAD6TYQKWPvUB04mv6zPGUC4NLTuQ+BlkRoYe3FbbBga7nw4xBG8PiCVE0yVyld6Zwmu+Yyor584iZjySh7eTaDWLsarQ4CvWnb95dUgx186XUObeUR9G5WbJgeFb0BBKp3qXhvpaETVM9bImBiK97r01hD8n1/B4Hej20HN7k7p3HQygED9oIdGHh+FnqKovXhfLSVawyP58Xx8ay+ktbIUtjlevTHu0cjB0taRRQ9BcbgANzmPF5qqOBOyyTVXKuPB7NR9z3HYrl3FLawz8EOxp63eJR1oGvc2YGSViFtaSIqdr94BDrCbOvSBjt0e9PYSiOx7qdqKt7U0mqLxLofNeabuaTRJDA5r74xCyuWjytSZDNkRRFigFUP5OGBRHFB7RKHJt0slub5cmatFXKodNHBDBj/+p0dopgM3InYDzABGmW5qhEvFytEUhR0aRt+1Z6CLTTtqSFYOM45kMkAsyWEKxKZdVV1yaoIK7tGnUhuXfIAiwzJgq5z2kJhWBMHZbEoelFkT7bNAWQvSA4E1J5RXFJn49QhWxNcJmyimVZArlPaodgY3r7OYPQ3zhBaT3VgnakDfiTxFQ0MBN5DRvpMhpctw1zin/QLLLSWSWWXZYZ4GX4ECh0ZLDoVDc7kTFcBEwOsvoSpWlMqMhbM7QBujw1VeITiM7ucesPVdfoxKQ70PdLY4WNFnKbNXoxY5jJrHiMuqYwdxGSIb9xcHH2qXFigosT5HrFywfBS8Md1crhQ8R4hlxrin27BSeQ/rEYWY8peuUHvI9HoLwB/gZ9ea17YNF7wg/xIQXKneXB+C8oprHm/kQu4a2K5sTnPZLXPUs5YYO8muk9DSpzpR+tI1l2GbZmM90POafCM2LKJAW+q51gvjtmQB7rcD+kaX3DL9ItsrkUGjkaInQSFjwXJwG4Ve0rTNAFkAX5rpb6v3pGP5MpgqOuURZ+r22VV/ipAr0tja1m1W5s1BPil1zK1Fko95STISJ0SraxY3urxmabUW/3MONwjKvpMMphTmYelv9kd55DG+Ru4e3Sh2SKYlsF9DOhiJF/2ZwNm635LkLQPFI2Gh+LD9CoXVqXbqbNQ4T+c04ITIPWsk4l69EiuynXEf1PxzApZibpLhtyZOAbPtTeMc3+zMjTrkRZQxOJXz3CHzx9nIvPbKoODC/InkFBYYLaTAWOqi7SjOH/Vf8OP+lJ9tne8e4nzjL4f7ee7H3jC9C22J5uN/UbEjEBPUwGuL+e+3cyHvexwtuLZ/eMlWn/7+o+lsYTnChxin+ComajjPeqCWQfY9Iy+TX9CLD6fHTyxkBemu4T6WqgpSdhKLcMshqPjfCySKRBpTQH+CtrZxDUvfzUxgnwI3r6buVS+s6x7gMyPIwC6k9c5dn3aYlZU+He3e4OTtL5WDe1X8QzjPlT3cXMa6IKJPhzhQ4CXlON2o+FCf71VX7lzGp+zsWzZDZMTSm+MwhWevZUl7OkmY6+J81mD7EDXZx6EU9jFUGsFnFLbUmxW9HSq8mYqpLyJ4nk5uZhfVI1gTDsJIXPFfiL4cQuu63TZqA+FlrJxnzDKehSiIkBtmubyzRqp3S+V48hPBrjFeHHWXis04SHq80wa82rE+vIOt8xaViIpC8EM/NxPbJkmSohzF1oSGegMP3ZS1c8aOnTdAYfxz+aLOLvBROzu7qItSv4N4wI5ZkB5HL/ennYHZ/jY4DBoSOl62DvBxA2UTVuWC4SM5T83xKmKu4KE/Mley+85Nla59tSDV3UbwwvYuYYvCLH64vgBdBTaP9PnJWf7JVIx28orXD26iQcl7yW/CJNXer9yEUHSNc1KmMOV0dO4Iowtc1UtCLdqIw5O1ayFVXqf8P6w0twiTZGe3eZCIZCJt1b8Qbbbnkb9B23rqOZJLNIrB7u+cRjMor6IfGfEn4H8Fj3kjcG+sun7luVzwAt1oXZkUNFrFpF7CrvafGtQuNC5SAwW5NHtAJIocSsZArfZBM8LKwu0I1s4dsEwNJJ4aSRBSeZNbpV8qdDog7nlZa26R4h1BdhPjmA7AynNf0qhbgLewrVtsOqPcN198nNM4RVSiFhXgnEXJvi0+mtHEM0/qy2qq4GKdlfxrbOjm6x+asjk6IJ/GaolCaeUlsZzvugS91uLM3GrRiXOLG7qV5X8wGPbPrhACPwWr2OAWf8H0SzgrqV18pdvKg3bqTooz57cDD5nV0Y/DrZxIyN2RoDbSjaCL91lciy9cGyE9k88hjJ24fo9Lzc7flPFa/oUBDY66f8RnhwuVlwFe7pOC0Y/+ljntPozFe8bp+mKwjDFSlvy9H+KWljonAQSV3PnYwgy+n/DZBZBemc63dCb8u+Ry+empjKW+xDmI9OI9tyBfxvxqUvaEs80eZknkY+TI7FvjGpYxMR6d6W1Kf8SHp+oYv+bkn/pV5WHvPlK9joq+TK39yo3ZgQrvolpEZ7Gp1CPGfjQcZ/iftaoFxdiNUwRWM8X86Fbf5LCtFVJz8sfl2cRsmFKw5jVRJJ4ZHOOwwJ+95cKwsGPrbLFA+G7oy6yooCLmk/LV7ZtiB/A53/x/8+HQGDDZNksg6uhei43hi29FSEUK3H7VBnWoQ5tpxWBNa2hSF31b+fZudTMkVVFTL3qevJVRMcOL7FLWi9C9isiIkztj8vOLXvBj1pm70Q1SYc4LZRAVbt4qupW9NLTBMmMYl33PqcoWOkGmmq0M195nCQ5X/ru/wBQSwMEFAACAAgAnFRjU9cHiB9NAAAAawAAACQAAAB1bml2ZXJzYWwtbm8tdmlkZW8vdW5pdmVyc2FsLnBuZy54bWyzsa/IzVEoSy0qzszPs1Uy1DNQsrfj5bIpKEoty0wtV6gAihnpGUCAkkKlrZIZErc8M6UkA6jCwMgQIZiRmpmeUWKrZG5mBhfUB5oJAFBLAQIAABQAAgAIAEFNs1DW9W53OQMAAFkJAAAdAAAAAAAAAAEAAAAAAAAAAAB1bml2ZXJzYWwtbm8tdmlkZW8vcGxheWVyLnhtbFBLAQIAABQAAgAIAJtUY1OnmZEwFgYAAD8XAAAmAAAAAAAAAAEAAAAAAHQDAAB1bml2ZXJzYWwtbm8tdmlkZW8vY29tbW9uX21lc3NhZ2VzLmxuZ1BLAQIAABQAAgAIAJtUY1PFTWnbpAAAAH4BAAA3AAAAAAAAAAEAAAAAAM4JAAB1bml2ZXJzYWwtbm8tdmlkZW8vcGxheWJhY2tfYW5kX25hdmlnYXRpb25fc2V0dGluZ3MueG1sUEsBAgAAFAACAAgAm1RjU9oL02+yBAAAohgAADAAAAAAAAAAAQAAAAAAxwoAAHVuaXZlcnNhbC1uby12aWRlby9mbGFzaF9wdWJsaXNoaW5nX3NldHRpbmdzLnhtbFBLAQIAABQAAgAIAJtUY1M71928XgMAAKUMAAAqAAAAAAAAAAEAAAAAAMcPAAB1bml2ZXJzYWwtbm8tdmlkZW8vZmxhc2hfc2tpbl9zZXR0aW5ncy54bWxQSwECAAAUAAIACACbVGNTxW0nHa0EAAAsGAAALwAAAAAAAAABAAAAAABtEwAAdW5pdmVyc2FsLW5vLXZpZGVvL2h0bWxfcHVibGlzaGluZ19zZXR0aW5ncy54bWxQSwECAAAUAAIACACbVGNTsC1VzpsBAABrBgAAKAAAAAAAAAABAAAAAABnGAAAdW5pdmVyc2FsLW5vLXZpZGVvL2h0bWxfc2tpbl9zZXR0aW5ncy5qc1BLAQIAABQAAgAIAJtUY1OJEStXaQAAAG4AAAAlAAAAAAAAAAEAAAAAAEgaAAB1bml2ZXJzYWwtbm8tdmlkZW8vbG9jYWxfc2V0dGluZ3MueG1sUEsBAgAAFAACAAgAnFRjU5i9rt+HGAAAFy4AACAAAAAAAAAAAAAAAAAA9BoAAHVuaXZlcnNhbC1uby12aWRlby91bml2ZXJzYWwucG5nUEsBAgAAFAACAAgAnFRjU9cHiB9NAAAAawAAACQAAAAAAAAAAQAAAAAAuTMAAHVuaXZlcnNhbC1uby12aWRlby91bml2ZXJzYWwucG5nLnhtbFBLBQYAAAAACgAKAGADAABINAAAAAA="/>
  <p:tag name="ISPRING_SCORM_ENDPOINT" val="&lt;endpoint&gt;&lt;enable&gt;0&lt;/enable&gt;&lt;lrs&gt;http://&lt;/lrs&gt;&lt;auth&gt;0&lt;/auth&gt;&lt;login&gt;&lt;/login&gt;&lt;password&gt;&lt;/password&gt;&lt;key&gt;&lt;/key&gt;&lt;name&gt;&lt;/name&gt;&lt;email&gt;&lt;/email&gt;&lt;/endpoint&gt;&#10;"/>
  <p:tag name="ISPRING_SCORM_RATE_QUIZZES" val="0"/>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5604</TotalTime>
  <Words>3970</Words>
  <Application>Microsoft Office PowerPoint</Application>
  <PresentationFormat>On-screen Show (4:3)</PresentationFormat>
  <Paragraphs>610</Paragraphs>
  <Slides>87</Slides>
  <Notes>87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87</vt:i4>
      </vt:variant>
    </vt:vector>
  </HeadingPairs>
  <TitlesOfParts>
    <vt:vector size="93" baseType="lpstr">
      <vt:lpstr>Arial</vt:lpstr>
      <vt:lpstr>Calibri</vt:lpstr>
      <vt:lpstr>Calibri Light</vt:lpstr>
      <vt:lpstr>Niagara Engraved</vt:lpstr>
      <vt:lpstr>Custom Design</vt:lpstr>
      <vt:lpstr>2_Default Design</vt:lpstr>
      <vt:lpstr>Basic Accounting Principles</vt:lpstr>
      <vt:lpstr>Objectives</vt:lpstr>
      <vt:lpstr>Main Menu</vt:lpstr>
      <vt:lpstr>Basic Accounting Concepts</vt:lpstr>
      <vt:lpstr>Accounting</vt:lpstr>
      <vt:lpstr>Accounting</vt:lpstr>
      <vt:lpstr>Businesses Need Accounting </vt:lpstr>
      <vt:lpstr>Revenue</vt:lpstr>
      <vt:lpstr>Operating Revenue</vt:lpstr>
      <vt:lpstr>Non-Operating Revenue</vt:lpstr>
      <vt:lpstr>Basic Terms &amp; Concepts</vt:lpstr>
      <vt:lpstr>Basic Terms &amp; Concepts </vt:lpstr>
      <vt:lpstr>Basic Terms &amp; Concepts </vt:lpstr>
      <vt:lpstr>Basic Terms &amp; Concepts </vt:lpstr>
      <vt:lpstr>Basic Terms &amp; Concepts</vt:lpstr>
      <vt:lpstr>Basic Terms &amp; Concepts</vt:lpstr>
      <vt:lpstr>Basic Terms &amp; Concepts</vt:lpstr>
      <vt:lpstr>Basic Calculation</vt:lpstr>
      <vt:lpstr>Revenue Accounts </vt:lpstr>
      <vt:lpstr>Expense Accounts </vt:lpstr>
      <vt:lpstr>Depreciation</vt:lpstr>
      <vt:lpstr>Depreciation Example</vt:lpstr>
      <vt:lpstr>Depreciation</vt:lpstr>
      <vt:lpstr>Depreciation Example</vt:lpstr>
      <vt:lpstr>Calculating Depreciation</vt:lpstr>
      <vt:lpstr>Depreciation Example</vt:lpstr>
      <vt:lpstr>Overhead Costs</vt:lpstr>
      <vt:lpstr>Generally Accepted Accounting Principles (GAAP)</vt:lpstr>
      <vt:lpstr>GAAP </vt:lpstr>
      <vt:lpstr>Financial Accounting Standards Board (FASB) </vt:lpstr>
      <vt:lpstr>GAAP </vt:lpstr>
      <vt:lpstr>GAAP</vt:lpstr>
      <vt:lpstr>Equations, Debits &amp; Credits</vt:lpstr>
      <vt:lpstr>The Basic Accounting Equation </vt:lpstr>
      <vt:lpstr>Assets</vt:lpstr>
      <vt:lpstr>Assets </vt:lpstr>
      <vt:lpstr>Current Assets</vt:lpstr>
      <vt:lpstr>Fixed Assets</vt:lpstr>
      <vt:lpstr>Liabilities</vt:lpstr>
      <vt:lpstr>Total Current Liabilities </vt:lpstr>
      <vt:lpstr>Total Current Liabilities </vt:lpstr>
      <vt:lpstr>Long-Term Liabilities</vt:lpstr>
      <vt:lpstr>Owner’s Equity </vt:lpstr>
      <vt:lpstr>Liabilities &amp; Owner’s Equity</vt:lpstr>
      <vt:lpstr>Net Worth</vt:lpstr>
      <vt:lpstr>Debits &amp; Credits</vt:lpstr>
      <vt:lpstr>Double Entry Accounting</vt:lpstr>
      <vt:lpstr>Debits &amp; Credits</vt:lpstr>
      <vt:lpstr>Debits &amp; Credits </vt:lpstr>
      <vt:lpstr>Debits &amp; Credits Example</vt:lpstr>
      <vt:lpstr>Accounting Systems &amp; The Business Operating Cycle</vt:lpstr>
      <vt:lpstr>Accounting Systems</vt:lpstr>
      <vt:lpstr>Accounting Systems </vt:lpstr>
      <vt:lpstr>The General Ledger</vt:lpstr>
      <vt:lpstr>Balance Sheet</vt:lpstr>
      <vt:lpstr>Profit &amp; Loss Statement</vt:lpstr>
      <vt:lpstr>Profit &amp; Loss Statement Example</vt:lpstr>
      <vt:lpstr>The General Ledger</vt:lpstr>
      <vt:lpstr>The General Ledger </vt:lpstr>
      <vt:lpstr>Subledgers</vt:lpstr>
      <vt:lpstr>Income Statements</vt:lpstr>
      <vt:lpstr>Income Statements </vt:lpstr>
      <vt:lpstr>The Business Operating Cycle </vt:lpstr>
      <vt:lpstr>The Business Operating Cycle</vt:lpstr>
      <vt:lpstr>The Business Operating Cycle</vt:lpstr>
      <vt:lpstr>The Business Operating Cycle </vt:lpstr>
      <vt:lpstr>The Business Operating Cycle </vt:lpstr>
      <vt:lpstr>The Business Operating Cycle </vt:lpstr>
      <vt:lpstr>The Business Operating Cycle </vt:lpstr>
      <vt:lpstr>The Business Operating Cycle</vt:lpstr>
      <vt:lpstr>The Business Operating Cycle </vt:lpstr>
      <vt:lpstr>Cash Flow</vt:lpstr>
      <vt:lpstr>Alternative Accounting Methods</vt:lpstr>
      <vt:lpstr>Alternative Accounting Methods</vt:lpstr>
      <vt:lpstr>Alternative Accounting Methods</vt:lpstr>
      <vt:lpstr>Alternative Accounting Methods</vt:lpstr>
      <vt:lpstr>Internal Accounting Controls</vt:lpstr>
      <vt:lpstr>Internal Accounting Controls</vt:lpstr>
      <vt:lpstr>Internal Accounting Controls</vt:lpstr>
      <vt:lpstr>Basic Accounting</vt:lpstr>
      <vt:lpstr>Basic Accounting </vt:lpstr>
      <vt:lpstr>Basic Accounting</vt:lpstr>
      <vt:lpstr>Basic Accounting </vt:lpstr>
      <vt:lpstr>Basic Accounting</vt:lpstr>
      <vt:lpstr>Alternative Accounting Methods</vt:lpstr>
      <vt:lpstr>Resources</vt:lpstr>
      <vt:lpstr>Acknowledgements</vt:lpstr>
    </vt:vector>
  </TitlesOfParts>
  <Company>CEV Multimedia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iCEV30009_Basic_Accounting_Principles_LOGO</dc:title>
  <dc:creator>Maggie Bighma</dc:creator>
  <cp:lastModifiedBy>Sara Allen</cp:lastModifiedBy>
  <cp:revision>281</cp:revision>
  <cp:lastPrinted>2015-02-19T21:42:34Z</cp:lastPrinted>
  <dcterms:created xsi:type="dcterms:W3CDTF">2015-03-16T02:06:55Z</dcterms:created>
  <dcterms:modified xsi:type="dcterms:W3CDTF">2021-11-03T15:38:24Z</dcterms:modified>
</cp:coreProperties>
</file>