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77"/>
  </p:notesMasterIdLst>
  <p:handoutMasterIdLst>
    <p:handoutMasterId r:id="rId78"/>
  </p:handoutMasterIdLst>
  <p:sldIdLst>
    <p:sldId id="264" r:id="rId5"/>
    <p:sldId id="487" r:id="rId6"/>
    <p:sldId id="488" r:id="rId7"/>
    <p:sldId id="489" r:id="rId8"/>
    <p:sldId id="490" r:id="rId9"/>
    <p:sldId id="491" r:id="rId10"/>
    <p:sldId id="493" r:id="rId11"/>
    <p:sldId id="495" r:id="rId12"/>
    <p:sldId id="496" r:id="rId13"/>
    <p:sldId id="721" r:id="rId14"/>
    <p:sldId id="656" r:id="rId15"/>
    <p:sldId id="657" r:id="rId16"/>
    <p:sldId id="722" r:id="rId17"/>
    <p:sldId id="662" r:id="rId18"/>
    <p:sldId id="663" r:id="rId19"/>
    <p:sldId id="723" r:id="rId20"/>
    <p:sldId id="667" r:id="rId21"/>
    <p:sldId id="668" r:id="rId22"/>
    <p:sldId id="669" r:id="rId23"/>
    <p:sldId id="670" r:id="rId24"/>
    <p:sldId id="671" r:id="rId25"/>
    <p:sldId id="724" r:id="rId26"/>
    <p:sldId id="674" r:id="rId27"/>
    <p:sldId id="675" r:id="rId28"/>
    <p:sldId id="725" r:id="rId29"/>
    <p:sldId id="726" r:id="rId30"/>
    <p:sldId id="677" r:id="rId31"/>
    <p:sldId id="681" r:id="rId32"/>
    <p:sldId id="727" r:id="rId33"/>
    <p:sldId id="728" r:id="rId34"/>
    <p:sldId id="682" r:id="rId35"/>
    <p:sldId id="683" r:id="rId36"/>
    <p:sldId id="684" r:id="rId37"/>
    <p:sldId id="685" r:id="rId38"/>
    <p:sldId id="730" r:id="rId39"/>
    <p:sldId id="733" r:id="rId40"/>
    <p:sldId id="729" r:id="rId41"/>
    <p:sldId id="731" r:id="rId42"/>
    <p:sldId id="732" r:id="rId43"/>
    <p:sldId id="734" r:id="rId44"/>
    <p:sldId id="735" r:id="rId45"/>
    <p:sldId id="736" r:id="rId46"/>
    <p:sldId id="697" r:id="rId47"/>
    <p:sldId id="698" r:id="rId48"/>
    <p:sldId id="700" r:id="rId49"/>
    <p:sldId id="701" r:id="rId50"/>
    <p:sldId id="714" r:id="rId51"/>
    <p:sldId id="704" r:id="rId52"/>
    <p:sldId id="705" r:id="rId53"/>
    <p:sldId id="706" r:id="rId54"/>
    <p:sldId id="737" r:id="rId55"/>
    <p:sldId id="707" r:id="rId56"/>
    <p:sldId id="708" r:id="rId57"/>
    <p:sldId id="738" r:id="rId58"/>
    <p:sldId id="739" r:id="rId59"/>
    <p:sldId id="715" r:id="rId60"/>
    <p:sldId id="716" r:id="rId61"/>
    <p:sldId id="717" r:id="rId62"/>
    <p:sldId id="718" r:id="rId63"/>
    <p:sldId id="719" r:id="rId64"/>
    <p:sldId id="492" r:id="rId65"/>
    <p:sldId id="720" r:id="rId66"/>
    <p:sldId id="499" r:id="rId67"/>
    <p:sldId id="500" r:id="rId68"/>
    <p:sldId id="503" r:id="rId69"/>
    <p:sldId id="537" r:id="rId70"/>
    <p:sldId id="515" r:id="rId71"/>
    <p:sldId id="516" r:id="rId72"/>
    <p:sldId id="540" r:id="rId73"/>
    <p:sldId id="526" r:id="rId74"/>
    <p:sldId id="527" r:id="rId75"/>
    <p:sldId id="529" r:id="rId76"/>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riola, Courtney A" initials="TCA" lastIdx="1" clrIdx="0">
    <p:extLst>
      <p:ext uri="{19B8F6BF-5375-455C-9EA6-DF929625EA0E}">
        <p15:presenceInfo xmlns:p15="http://schemas.microsoft.com/office/powerpoint/2012/main" userId="S-1-5-21-4027829005-1107895287-290554039-15643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4A78"/>
    <a:srgbClr val="006298"/>
    <a:srgbClr val="FF6300"/>
    <a:srgbClr val="E9255F"/>
    <a:srgbClr val="0098D4"/>
    <a:srgbClr val="00B8E7"/>
    <a:srgbClr val="81D0ED"/>
    <a:srgbClr val="F6B7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968" autoAdjust="0"/>
    <p:restoredTop sz="93664" autoAdjust="0"/>
  </p:normalViewPr>
  <p:slideViewPr>
    <p:cSldViewPr snapToGrid="0" snapToObjects="1">
      <p:cViewPr varScale="1">
        <p:scale>
          <a:sx n="83" d="100"/>
          <a:sy n="83" d="100"/>
        </p:scale>
        <p:origin x="108" y="948"/>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snapToObjects="1">
      <p:cViewPr varScale="1">
        <p:scale>
          <a:sx n="87" d="100"/>
          <a:sy n="87" d="100"/>
        </p:scale>
        <p:origin x="3090" y="84"/>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commentAuthors" Target="commentAuthors.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theme" Target="theme/theme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handoutMaster" Target="handoutMasters/handoutMaster1.xml"/><Relationship Id="rId8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7-12-08T13:26:59.532" idx="1">
    <p:pos x="10" y="10"/>
    <p:text/>
    <p:extLst>
      <p:ext uri="{C676402C-5697-4E1C-873F-D02D1690AC5C}">
        <p15:threadingInfo xmlns:p15="http://schemas.microsoft.com/office/powerpoint/2012/main" timeZoneBias="480"/>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E8AA413-85C6-40F2-B867-268CAAA7E377}" type="datetimeFigureOut">
              <a:rPr lang="en-US" smtClean="0"/>
              <a:t>1/25/2019</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767803E-66EE-42CE-8DFB-98553954E472}" type="slidenum">
              <a:rPr lang="en-US" smtClean="0"/>
              <a:t>‹#›</a:t>
            </a:fld>
            <a:endParaRPr lang="en-US"/>
          </a:p>
        </p:txBody>
      </p:sp>
    </p:spTree>
    <p:extLst>
      <p:ext uri="{BB962C8B-B14F-4D97-AF65-F5344CB8AC3E}">
        <p14:creationId xmlns:p14="http://schemas.microsoft.com/office/powerpoint/2010/main" val="21762102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86680D68-05FF-7942-990A-B21BB8E6CE33}" type="datetimeFigureOut">
              <a:rPr lang="en-US"/>
              <a:pPr>
                <a:defRPr/>
              </a:pPr>
              <a:t>1/25/2019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91CAE60C-72A0-D14D-8733-C13212F694AD}" type="slidenum">
              <a:rPr lang="en-US"/>
              <a:pPr>
                <a:defRPr/>
              </a:pPr>
              <a:t>‹#›</a:t>
            </a:fld>
            <a:endParaRPr lang="en-US"/>
          </a:p>
        </p:txBody>
      </p:sp>
    </p:spTree>
    <p:extLst>
      <p:ext uri="{BB962C8B-B14F-4D97-AF65-F5344CB8AC3E}">
        <p14:creationId xmlns:p14="http://schemas.microsoft.com/office/powerpoint/2010/main" val="123380552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FCA16ACA-BEA9-4113-B004-2C9FC464C5F8}" type="slidenum">
              <a:rPr lang="en-US" smtClean="0"/>
              <a:pPr/>
              <a:t>7</a:t>
            </a:fld>
            <a:endParaRPr lang="en-US" dirty="0"/>
          </a:p>
        </p:txBody>
      </p:sp>
    </p:spTree>
    <p:extLst>
      <p:ext uri="{BB962C8B-B14F-4D97-AF65-F5344CB8AC3E}">
        <p14:creationId xmlns:p14="http://schemas.microsoft.com/office/powerpoint/2010/main" val="393234392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stretch>
            <a:fillRect/>
          </a:stretch>
        </p:blipFill>
        <p:spPr>
          <a:xfrm>
            <a:off x="192" y="16"/>
            <a:ext cx="12191807" cy="6865874"/>
          </a:xfrm>
          <a:prstGeom prst="rect">
            <a:avLst/>
          </a:prstGeom>
        </p:spPr>
      </p:pic>
      <p:sp>
        <p:nvSpPr>
          <p:cNvPr id="2" name="Title 1"/>
          <p:cNvSpPr>
            <a:spLocks noGrp="1"/>
          </p:cNvSpPr>
          <p:nvPr>
            <p:ph type="title"/>
          </p:nvPr>
        </p:nvSpPr>
        <p:spPr>
          <a:xfrm>
            <a:off x="838200" y="2291187"/>
            <a:ext cx="10515600" cy="684026"/>
          </a:xfrm>
        </p:spPr>
        <p:txBody>
          <a:bodyPr/>
          <a:lstStyle>
            <a:lvl1pPr>
              <a:defRPr>
                <a:solidFill>
                  <a:schemeClr val="bg1"/>
                </a:solidFill>
              </a:defRPr>
            </a:lvl1pPr>
          </a:lstStyle>
          <a:p>
            <a:r>
              <a:rPr lang="en-US"/>
              <a:t>Click to edit Master title style</a:t>
            </a:r>
            <a:endParaRPr lang="en-US" dirty="0"/>
          </a:p>
        </p:txBody>
      </p:sp>
      <p:sp>
        <p:nvSpPr>
          <p:cNvPr id="3" name="Text Placeholder 2"/>
          <p:cNvSpPr>
            <a:spLocks noGrp="1"/>
          </p:cNvSpPr>
          <p:nvPr>
            <p:ph type="body" sz="quarter" idx="10" hasCustomPrompt="1"/>
          </p:nvPr>
        </p:nvSpPr>
        <p:spPr>
          <a:xfrm>
            <a:off x="4867275" y="3619985"/>
            <a:ext cx="2457450" cy="597477"/>
          </a:xfrm>
        </p:spPr>
        <p:txBody>
          <a:bodyPr>
            <a:normAutofit/>
          </a:bodyPr>
          <a:lstStyle>
            <a:lvl1pPr marL="0" indent="0" algn="ctr">
              <a:buNone/>
              <a:defRPr sz="2000" b="0" i="0">
                <a:solidFill>
                  <a:schemeClr val="bg1"/>
                </a:solidFill>
                <a:latin typeface="Arial" charset="0"/>
                <a:ea typeface="Arial" charset="0"/>
                <a:cs typeface="Arial" charset="0"/>
              </a:defRPr>
            </a:lvl1pPr>
          </a:lstStyle>
          <a:p>
            <a:pPr lvl="0"/>
            <a:r>
              <a:rPr lang="en-US" dirty="0"/>
              <a:t>Click to edit date</a:t>
            </a:r>
          </a:p>
        </p:txBody>
      </p:sp>
      <p:pic>
        <p:nvPicPr>
          <p:cNvPr id="9"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4"/>
          <p:cNvSpPr>
            <a:spLocks noGrp="1"/>
          </p:cNvSpPr>
          <p:nvPr>
            <p:ph type="ftr" sz="quarter" idx="3"/>
          </p:nvPr>
        </p:nvSpPr>
        <p:spPr>
          <a:xfrm>
            <a:off x="2923890"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chemeClr val="bg1"/>
                </a:solidFill>
                <a:latin typeface="arial" charset="0"/>
              </a:defRPr>
            </a:lvl1pPr>
          </a:lstStyle>
          <a:p>
            <a:r>
              <a:rPr lang="en-US" dirty="0"/>
              <a:t>[Author Name], [Book Title], [#] Edition. © [Insert Year]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732658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Unit Slid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stretch>
            <a:fillRect/>
          </a:stretch>
        </p:blipFill>
        <p:spPr>
          <a:xfrm>
            <a:off x="192" y="16"/>
            <a:ext cx="12191807" cy="6865874"/>
          </a:xfrm>
          <a:prstGeom prst="rect">
            <a:avLst/>
          </a:prstGeom>
        </p:spPr>
      </p:pic>
      <p:sp>
        <p:nvSpPr>
          <p:cNvPr id="6" name="Text Placeholder 5"/>
          <p:cNvSpPr>
            <a:spLocks noGrp="1"/>
          </p:cNvSpPr>
          <p:nvPr>
            <p:ph type="body" sz="quarter" idx="11" hasCustomPrompt="1"/>
          </p:nvPr>
        </p:nvSpPr>
        <p:spPr>
          <a:xfrm>
            <a:off x="1274574" y="2193424"/>
            <a:ext cx="9642852" cy="618014"/>
          </a:xfrm>
        </p:spPr>
        <p:txBody>
          <a:bodyPr anchor="b">
            <a:noAutofit/>
          </a:bodyPr>
          <a:lstStyle>
            <a:lvl1pPr marL="0" indent="0" algn="ctr">
              <a:buNone/>
              <a:defRPr sz="5000" b="0" i="0">
                <a:solidFill>
                  <a:schemeClr val="bg1"/>
                </a:solidFill>
                <a:latin typeface="Arial" charset="0"/>
                <a:ea typeface="Arial" charset="0"/>
                <a:cs typeface="Arial" charset="0"/>
              </a:defRPr>
            </a:lvl1pPr>
            <a:lvl2pPr marL="457200" indent="0" algn="ctr">
              <a:buNone/>
              <a:defRPr>
                <a:latin typeface="Summer Font" charset="0"/>
                <a:ea typeface="Summer Font" charset="0"/>
                <a:cs typeface="Summer Font" charset="0"/>
              </a:defRPr>
            </a:lvl2pPr>
            <a:lvl3pPr marL="914400" indent="0" algn="ctr">
              <a:buNone/>
              <a:defRPr>
                <a:latin typeface="Summer Font" charset="0"/>
                <a:ea typeface="Summer Font" charset="0"/>
                <a:cs typeface="Summer Font" charset="0"/>
              </a:defRPr>
            </a:lvl3pPr>
            <a:lvl4pPr marL="1371600" indent="0" algn="ctr">
              <a:buNone/>
              <a:defRPr>
                <a:latin typeface="Summer Font" charset="0"/>
                <a:ea typeface="Summer Font" charset="0"/>
                <a:cs typeface="Summer Font" charset="0"/>
              </a:defRPr>
            </a:lvl4pPr>
          </a:lstStyle>
          <a:p>
            <a:pPr lvl="0"/>
            <a:r>
              <a:rPr lang="en-US" dirty="0"/>
              <a:t>Unit 1</a:t>
            </a:r>
          </a:p>
        </p:txBody>
      </p:sp>
      <p:sp>
        <p:nvSpPr>
          <p:cNvPr id="2" name="Title 1"/>
          <p:cNvSpPr>
            <a:spLocks noGrp="1"/>
          </p:cNvSpPr>
          <p:nvPr>
            <p:ph type="title"/>
          </p:nvPr>
        </p:nvSpPr>
        <p:spPr>
          <a:xfrm>
            <a:off x="838200" y="3096122"/>
            <a:ext cx="10515600" cy="672105"/>
          </a:xfrm>
        </p:spPr>
        <p:txBody>
          <a:bodyPr/>
          <a:lstStyle>
            <a:lvl1pPr>
              <a:defRPr>
                <a:solidFill>
                  <a:schemeClr val="bg1"/>
                </a:solidFill>
              </a:defRPr>
            </a:lvl1pPr>
          </a:lstStyle>
          <a:p>
            <a:r>
              <a:rPr lang="en-US"/>
              <a:t>Click to edit Master title style</a:t>
            </a:r>
            <a:endParaRPr lang="en-US" dirty="0"/>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4"/>
          <p:cNvSpPr>
            <a:spLocks noGrp="1"/>
          </p:cNvSpPr>
          <p:nvPr>
            <p:ph type="ftr" sz="quarter" idx="3"/>
          </p:nvPr>
        </p:nvSpPr>
        <p:spPr>
          <a:xfrm>
            <a:off x="2923890"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chemeClr val="bg1"/>
                </a:solidFill>
                <a:latin typeface="arial" charset="0"/>
              </a:defRPr>
            </a:lvl1pPr>
          </a:lstStyle>
          <a:p>
            <a:r>
              <a:rPr lang="en-US" dirty="0"/>
              <a:t>[Author Name], [Book Title], [#] Edition. © [Insert Year]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8381741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stretch>
            <a:fillRect/>
          </a:stretch>
        </p:blipFill>
        <p:spPr>
          <a:xfrm>
            <a:off x="192" y="16"/>
            <a:ext cx="12191807" cy="6865874"/>
          </a:xfrm>
          <a:prstGeom prst="rect">
            <a:avLst/>
          </a:prstGeom>
        </p:spPr>
      </p:pic>
      <p:sp>
        <p:nvSpPr>
          <p:cNvPr id="6" name="Text Placeholder 5"/>
          <p:cNvSpPr>
            <a:spLocks noGrp="1"/>
          </p:cNvSpPr>
          <p:nvPr>
            <p:ph type="body" sz="quarter" idx="11" hasCustomPrompt="1"/>
          </p:nvPr>
        </p:nvSpPr>
        <p:spPr>
          <a:xfrm>
            <a:off x="3996910" y="3112899"/>
            <a:ext cx="3297426" cy="618014"/>
          </a:xfrm>
        </p:spPr>
        <p:txBody>
          <a:bodyPr anchor="b">
            <a:noAutofit/>
          </a:bodyPr>
          <a:lstStyle>
            <a:lvl1pPr marL="0" indent="0" algn="l">
              <a:buNone/>
              <a:defRPr sz="3600" b="0" i="0">
                <a:solidFill>
                  <a:schemeClr val="bg1"/>
                </a:solidFill>
                <a:latin typeface="Arial" charset="0"/>
                <a:ea typeface="Arial" charset="0"/>
                <a:cs typeface="Arial" charset="0"/>
              </a:defRPr>
            </a:lvl1pPr>
            <a:lvl2pPr marL="457200" indent="0" algn="ctr">
              <a:buNone/>
              <a:defRPr>
                <a:latin typeface="Summer Font" charset="0"/>
                <a:ea typeface="Summer Font" charset="0"/>
                <a:cs typeface="Summer Font" charset="0"/>
              </a:defRPr>
            </a:lvl2pPr>
            <a:lvl3pPr marL="914400" indent="0" algn="ctr">
              <a:buNone/>
              <a:defRPr>
                <a:latin typeface="Summer Font" charset="0"/>
                <a:ea typeface="Summer Font" charset="0"/>
                <a:cs typeface="Summer Font" charset="0"/>
              </a:defRPr>
            </a:lvl3pPr>
            <a:lvl4pPr marL="1371600" indent="0" algn="ctr">
              <a:buNone/>
              <a:defRPr>
                <a:latin typeface="Summer Font" charset="0"/>
                <a:ea typeface="Summer Font" charset="0"/>
                <a:cs typeface="Summer Font" charset="0"/>
              </a:defRPr>
            </a:lvl4pPr>
          </a:lstStyle>
          <a:p>
            <a:pPr lvl="0"/>
            <a:r>
              <a:rPr lang="en-US" dirty="0"/>
              <a:t>Chapter 1</a:t>
            </a:r>
          </a:p>
        </p:txBody>
      </p:sp>
      <p:sp>
        <p:nvSpPr>
          <p:cNvPr id="5" name="Title 4"/>
          <p:cNvSpPr>
            <a:spLocks noGrp="1"/>
          </p:cNvSpPr>
          <p:nvPr>
            <p:ph type="title"/>
          </p:nvPr>
        </p:nvSpPr>
        <p:spPr>
          <a:xfrm>
            <a:off x="3996910" y="4035474"/>
            <a:ext cx="6402684" cy="672105"/>
          </a:xfrm>
        </p:spPr>
        <p:txBody>
          <a:bodyPr/>
          <a:lstStyle>
            <a:lvl1pPr algn="l">
              <a:defRPr>
                <a:solidFill>
                  <a:schemeClr val="bg1"/>
                </a:solidFill>
              </a:defRPr>
            </a:lvl1pPr>
          </a:lstStyle>
          <a:p>
            <a:r>
              <a:rPr lang="en-US"/>
              <a:t>Click to edit Master title style</a:t>
            </a:r>
            <a:endParaRPr lang="en-US" dirty="0"/>
          </a:p>
        </p:txBody>
      </p:sp>
      <p:sp>
        <p:nvSpPr>
          <p:cNvPr id="9" name="Picture Placeholder 8"/>
          <p:cNvSpPr>
            <a:spLocks noGrp="1"/>
          </p:cNvSpPr>
          <p:nvPr>
            <p:ph type="pic" sz="quarter" idx="12"/>
          </p:nvPr>
        </p:nvSpPr>
        <p:spPr>
          <a:xfrm>
            <a:off x="246063" y="314482"/>
            <a:ext cx="3343275" cy="4318000"/>
          </a:xfrm>
        </p:spPr>
        <p:txBody>
          <a:bodyPr/>
          <a:lstStyle/>
          <a:p>
            <a:r>
              <a:rPr lang="en-US"/>
              <a:t>Click icon to add picture</a:t>
            </a:r>
            <a:endParaRPr lang="en-US" dirty="0"/>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Footer Placeholder 4"/>
          <p:cNvSpPr>
            <a:spLocks noGrp="1"/>
          </p:cNvSpPr>
          <p:nvPr>
            <p:ph type="ftr" sz="quarter" idx="3"/>
          </p:nvPr>
        </p:nvSpPr>
        <p:spPr>
          <a:xfrm>
            <a:off x="2923890"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chemeClr val="bg1"/>
                </a:solidFill>
                <a:latin typeface="arial" charset="0"/>
              </a:defRPr>
            </a:lvl1pPr>
          </a:lstStyle>
          <a:p>
            <a:r>
              <a:rPr lang="en-US" dirty="0"/>
              <a:t>[Author Name], [Book Title], [#] Edition. © [Insert Year]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6177801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5" hasCustomPrompt="1"/>
          </p:nvPr>
        </p:nvSpPr>
        <p:spPr>
          <a:xfrm>
            <a:off x="743576" y="1289684"/>
            <a:ext cx="10711543" cy="3732692"/>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 </a:t>
            </a:r>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 </a:t>
            </a:r>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0350673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Sections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Text Placeholder 5"/>
          <p:cNvSpPr>
            <a:spLocks noGrp="1"/>
          </p:cNvSpPr>
          <p:nvPr>
            <p:ph type="body" sz="quarter" idx="15" hasCustomPrompt="1"/>
          </p:nvPr>
        </p:nvSpPr>
        <p:spPr>
          <a:xfrm>
            <a:off x="743574" y="1290690"/>
            <a:ext cx="10711543" cy="348047"/>
          </a:xfrm>
        </p:spPr>
        <p:txBody>
          <a:bodyPr>
            <a:noAutofit/>
          </a:bodyPr>
          <a:lstStyle>
            <a:lvl1pPr marL="0" indent="0" algn="l">
              <a:buNone/>
              <a:defRPr sz="2400" b="1" i="0" baseline="0">
                <a:solidFill>
                  <a:srgbClr val="006298"/>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Section Header</a:t>
            </a:r>
          </a:p>
        </p:txBody>
      </p:sp>
      <p:sp>
        <p:nvSpPr>
          <p:cNvPr id="11" name="Text Placeholder 5"/>
          <p:cNvSpPr>
            <a:spLocks noGrp="1"/>
          </p:cNvSpPr>
          <p:nvPr>
            <p:ph type="body" sz="quarter" idx="18" hasCustomPrompt="1"/>
          </p:nvPr>
        </p:nvSpPr>
        <p:spPr>
          <a:xfrm>
            <a:off x="743572" y="1737343"/>
            <a:ext cx="10711543" cy="1462674"/>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a:t>
            </a:r>
          </a:p>
        </p:txBody>
      </p:sp>
      <p:sp>
        <p:nvSpPr>
          <p:cNvPr id="9" name="Text Placeholder 5"/>
          <p:cNvSpPr>
            <a:spLocks noGrp="1"/>
          </p:cNvSpPr>
          <p:nvPr>
            <p:ph type="body" sz="quarter" idx="17" hasCustomPrompt="1"/>
          </p:nvPr>
        </p:nvSpPr>
        <p:spPr>
          <a:xfrm>
            <a:off x="743573" y="3389727"/>
            <a:ext cx="10711543" cy="348047"/>
          </a:xfrm>
        </p:spPr>
        <p:txBody>
          <a:bodyPr>
            <a:noAutofit/>
          </a:bodyPr>
          <a:lstStyle>
            <a:lvl1pPr marL="0" indent="0" algn="l">
              <a:buNone/>
              <a:defRPr sz="2400" b="1" i="0" baseline="0">
                <a:solidFill>
                  <a:srgbClr val="006298"/>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Section Header</a:t>
            </a:r>
          </a:p>
        </p:txBody>
      </p:sp>
      <p:sp>
        <p:nvSpPr>
          <p:cNvPr id="8" name="Text Placeholder 5"/>
          <p:cNvSpPr>
            <a:spLocks noGrp="1"/>
          </p:cNvSpPr>
          <p:nvPr>
            <p:ph type="body" sz="quarter" idx="16" hasCustomPrompt="1"/>
          </p:nvPr>
        </p:nvSpPr>
        <p:spPr>
          <a:xfrm>
            <a:off x="743572" y="3856204"/>
            <a:ext cx="10711543" cy="1462674"/>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a:t>
            </a:r>
          </a:p>
        </p:txBody>
      </p:sp>
      <p:sp>
        <p:nvSpPr>
          <p:cNvPr id="12"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8793668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0" name="Content Placeholder 2"/>
          <p:cNvSpPr>
            <a:spLocks noGrp="1"/>
          </p:cNvSpPr>
          <p:nvPr>
            <p:ph idx="1"/>
          </p:nvPr>
        </p:nvSpPr>
        <p:spPr>
          <a:xfrm>
            <a:off x="743576" y="1579015"/>
            <a:ext cx="5084468"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4" name="Text Placeholder 3"/>
          <p:cNvSpPr>
            <a:spLocks noGrp="1"/>
          </p:cNvSpPr>
          <p:nvPr>
            <p:ph type="body" sz="quarter" idx="15" hasCustomPrompt="1"/>
          </p:nvPr>
        </p:nvSpPr>
        <p:spPr>
          <a:xfrm>
            <a:off x="743576" y="2202774"/>
            <a:ext cx="5084468" cy="3953578"/>
          </a:xfrm>
        </p:spPr>
        <p:txBody>
          <a:bodyPr>
            <a:normAutofit/>
          </a:bodyPr>
          <a:lstStyle>
            <a:lvl1pPr marL="228600" indent="-228600">
              <a:buClr>
                <a:srgbClr val="004A78"/>
              </a:buClr>
              <a:buFont typeface="Arial" charset="0"/>
              <a:buChar char="•"/>
              <a:defRPr sz="1800">
                <a:solidFill>
                  <a:srgbClr val="000000"/>
                </a:solidFill>
              </a:defRPr>
            </a:lvl1pPr>
            <a:lvl2pPr marL="685800" indent="-228600">
              <a:buClr>
                <a:srgbClr val="004A78"/>
              </a:buClr>
              <a:buFont typeface="Arial" charset="0"/>
              <a:buChar char="•"/>
              <a:defRPr sz="1800">
                <a:solidFill>
                  <a:srgbClr val="000000"/>
                </a:solidFill>
              </a:defRPr>
            </a:lvl2pPr>
            <a:lvl3pPr marL="1143000" indent="-228600">
              <a:buClr>
                <a:srgbClr val="004A78"/>
              </a:buClr>
              <a:buFont typeface="Arial" charset="0"/>
              <a:buChar char="•"/>
              <a:defRPr sz="1800">
                <a:solidFill>
                  <a:srgbClr val="000000"/>
                </a:solidFill>
              </a:defRPr>
            </a:lvl3pPr>
            <a:lvl4pPr marL="1600200" indent="-228600">
              <a:buClr>
                <a:srgbClr val="004A78"/>
              </a:buClr>
              <a:buFont typeface="Arial" charset="0"/>
              <a:buChar char="•"/>
              <a:defRPr sz="1800">
                <a:solidFill>
                  <a:srgbClr val="000000"/>
                </a:solidFill>
              </a:defRPr>
            </a:lvl4pPr>
            <a:lvl5pPr marL="2057400" indent="-228600">
              <a:buClr>
                <a:srgbClr val="004A78"/>
              </a:buClr>
              <a:buFont typeface="Arial" charset="0"/>
              <a:buChar char="•"/>
              <a:defRPr sz="1800">
                <a:solidFill>
                  <a:srgbClr val="000000"/>
                </a:solidFill>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Massa </a:t>
            </a:r>
            <a:r>
              <a:rPr lang="en-US" dirty="0" err="1"/>
              <a:t>tempor</a:t>
            </a:r>
            <a:r>
              <a:rPr lang="en-US" dirty="0"/>
              <a:t> </a:t>
            </a:r>
            <a:r>
              <a:rPr lang="en-US" dirty="0" err="1"/>
              <a:t>nec</a:t>
            </a:r>
            <a:r>
              <a:rPr lang="en-US" dirty="0"/>
              <a:t> </a:t>
            </a:r>
            <a:r>
              <a:rPr lang="en-US" dirty="0" err="1"/>
              <a:t>feugiat</a:t>
            </a:r>
            <a:r>
              <a:rPr lang="en-US" dirty="0"/>
              <a:t> </a:t>
            </a:r>
            <a:r>
              <a:rPr lang="en-US" dirty="0" err="1"/>
              <a:t>nisl</a:t>
            </a:r>
            <a:r>
              <a:rPr lang="en-US" dirty="0"/>
              <a:t> </a:t>
            </a:r>
            <a:r>
              <a:rPr lang="en-US" dirty="0" err="1"/>
              <a:t>pretium</a:t>
            </a:r>
            <a:r>
              <a:rPr lang="en-US" dirty="0"/>
              <a:t> </a:t>
            </a:r>
            <a:r>
              <a:rPr lang="en-US" dirty="0" err="1"/>
              <a:t>fusce</a:t>
            </a:r>
            <a:r>
              <a:rPr lang="en-US" dirty="0"/>
              <a:t> id </a:t>
            </a:r>
            <a:r>
              <a:rPr lang="en-US" dirty="0" err="1"/>
              <a:t>velit</a:t>
            </a:r>
            <a:r>
              <a:rPr lang="en-US" dirty="0"/>
              <a:t>. </a:t>
            </a:r>
            <a:r>
              <a:rPr lang="en-US" dirty="0" err="1"/>
              <a:t>Amet</a:t>
            </a:r>
            <a:r>
              <a:rPr lang="en-US" dirty="0"/>
              <a:t> </a:t>
            </a:r>
            <a:r>
              <a:rPr lang="en-US" dirty="0" err="1"/>
              <a:t>est</a:t>
            </a:r>
            <a:r>
              <a:rPr lang="en-US" dirty="0"/>
              <a:t> </a:t>
            </a:r>
            <a:r>
              <a:rPr lang="en-US" dirty="0" err="1"/>
              <a:t>placerat</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nisi porta lorem. </a:t>
            </a:r>
            <a:r>
              <a:rPr lang="en-US" dirty="0" err="1"/>
              <a:t>Fermentum</a:t>
            </a:r>
            <a:r>
              <a:rPr lang="en-US" dirty="0"/>
              <a:t> et </a:t>
            </a:r>
            <a:r>
              <a:rPr lang="en-US" dirty="0" err="1"/>
              <a:t>sollicitudin</a:t>
            </a:r>
            <a:r>
              <a:rPr lang="en-US" dirty="0"/>
              <a:t> ac </a:t>
            </a:r>
            <a:r>
              <a:rPr lang="en-US" dirty="0" err="1"/>
              <a:t>orci</a:t>
            </a:r>
            <a:r>
              <a:rPr lang="en-US" dirty="0"/>
              <a:t> </a:t>
            </a:r>
            <a:r>
              <a:rPr lang="en-US" dirty="0" err="1"/>
              <a:t>phasellus</a:t>
            </a:r>
            <a:r>
              <a:rPr lang="en-US" dirty="0"/>
              <a:t> </a:t>
            </a:r>
            <a:r>
              <a:rPr lang="en-US" dirty="0" err="1"/>
              <a:t>egestas</a:t>
            </a:r>
            <a:r>
              <a:rPr lang="en-US" dirty="0"/>
              <a:t> </a:t>
            </a:r>
            <a:r>
              <a:rPr lang="en-US" dirty="0" err="1"/>
              <a:t>tellus</a:t>
            </a:r>
            <a:r>
              <a:rPr lang="en-US" dirty="0"/>
              <a:t> </a:t>
            </a:r>
            <a:r>
              <a:rPr lang="en-US" dirty="0" err="1"/>
              <a:t>rutrum</a:t>
            </a:r>
            <a:r>
              <a:rPr lang="en-US" dirty="0"/>
              <a:t> </a:t>
            </a:r>
            <a:r>
              <a:rPr lang="en-US" dirty="0" err="1"/>
              <a:t>tellus</a:t>
            </a:r>
            <a:r>
              <a:rPr lang="en-US" dirty="0"/>
              <a:t>. </a:t>
            </a:r>
            <a:r>
              <a:rPr lang="en-US" dirty="0" err="1"/>
              <a:t>Nec</a:t>
            </a:r>
            <a:r>
              <a:rPr lang="en-US" dirty="0"/>
              <a:t> dui </a:t>
            </a:r>
            <a:r>
              <a:rPr lang="en-US" dirty="0" err="1"/>
              <a:t>nunc</a:t>
            </a:r>
            <a:r>
              <a:rPr lang="en-US" dirty="0"/>
              <a:t> </a:t>
            </a:r>
            <a:r>
              <a:rPr lang="en-US" dirty="0" err="1"/>
              <a:t>mattis</a:t>
            </a:r>
            <a:r>
              <a:rPr lang="en-US" dirty="0"/>
              <a:t> </a:t>
            </a:r>
            <a:r>
              <a:rPr lang="en-US" dirty="0" err="1"/>
              <a:t>enim</a:t>
            </a:r>
            <a:r>
              <a:rPr lang="en-US" dirty="0"/>
              <a:t>. </a:t>
            </a:r>
            <a:r>
              <a:rPr lang="en-US" dirty="0" err="1"/>
              <a:t>Nisl</a:t>
            </a:r>
            <a:r>
              <a:rPr lang="en-US" dirty="0"/>
              <a:t> </a:t>
            </a:r>
            <a:r>
              <a:rPr lang="en-US" dirty="0" err="1"/>
              <a:t>condimentum</a:t>
            </a:r>
            <a:r>
              <a:rPr lang="en-US" dirty="0"/>
              <a:t> id </a:t>
            </a:r>
            <a:r>
              <a:rPr lang="en-US" dirty="0" err="1"/>
              <a:t>venenatis</a:t>
            </a:r>
            <a:r>
              <a:rPr lang="en-US" dirty="0"/>
              <a:t> a </a:t>
            </a:r>
            <a:r>
              <a:rPr lang="en-US" dirty="0" err="1"/>
              <a:t>condimentum</a:t>
            </a:r>
            <a:r>
              <a:rPr lang="en-US" dirty="0"/>
              <a:t>. Non </a:t>
            </a:r>
            <a:r>
              <a:rPr lang="en-US" dirty="0" err="1"/>
              <a:t>enim</a:t>
            </a:r>
            <a:r>
              <a:rPr lang="en-US" dirty="0"/>
              <a:t> </a:t>
            </a:r>
            <a:r>
              <a:rPr lang="en-US" dirty="0" err="1"/>
              <a:t>praesent</a:t>
            </a:r>
            <a:r>
              <a:rPr lang="en-US" dirty="0"/>
              <a:t> </a:t>
            </a:r>
            <a:r>
              <a:rPr lang="en-US" dirty="0" err="1"/>
              <a:t>elementum</a:t>
            </a:r>
            <a:r>
              <a:rPr lang="en-US" dirty="0"/>
              <a:t> </a:t>
            </a:r>
            <a:r>
              <a:rPr lang="en-US" dirty="0" err="1"/>
              <a:t>facilisis</a:t>
            </a:r>
            <a:r>
              <a:rPr lang="en-US" dirty="0"/>
              <a:t> </a:t>
            </a:r>
            <a:r>
              <a:rPr lang="en-US" dirty="0" err="1"/>
              <a:t>leo</a:t>
            </a:r>
            <a:r>
              <a:rPr lang="en-US" dirty="0"/>
              <a:t> </a:t>
            </a:r>
            <a:r>
              <a:rPr lang="en-US" dirty="0" err="1"/>
              <a:t>vel</a:t>
            </a:r>
            <a:r>
              <a:rPr lang="en-US" dirty="0"/>
              <a:t> </a:t>
            </a:r>
            <a:r>
              <a:rPr lang="en-US" dirty="0" err="1"/>
              <a:t>fringilla</a:t>
            </a:r>
            <a:r>
              <a:rPr lang="en-US" dirty="0"/>
              <a:t> </a:t>
            </a:r>
            <a:r>
              <a:rPr lang="en-US" dirty="0" err="1"/>
              <a:t>est</a:t>
            </a:r>
            <a:r>
              <a:rPr lang="en-US" dirty="0"/>
              <a:t> </a:t>
            </a:r>
            <a:r>
              <a:rPr lang="en-US" dirty="0" err="1"/>
              <a:t>ullamcorper</a:t>
            </a:r>
            <a:r>
              <a:rPr lang="en-US" dirty="0"/>
              <a:t>.</a:t>
            </a:r>
          </a:p>
        </p:txBody>
      </p:sp>
      <p:sp>
        <p:nvSpPr>
          <p:cNvPr id="12" name="Content Placeholder 2"/>
          <p:cNvSpPr>
            <a:spLocks noGrp="1"/>
          </p:cNvSpPr>
          <p:nvPr>
            <p:ph idx="20"/>
          </p:nvPr>
        </p:nvSpPr>
        <p:spPr>
          <a:xfrm>
            <a:off x="6370651" y="1579015"/>
            <a:ext cx="5084468"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14" name="Text Placeholder 3"/>
          <p:cNvSpPr>
            <a:spLocks noGrp="1"/>
          </p:cNvSpPr>
          <p:nvPr>
            <p:ph type="body" sz="quarter" idx="18" hasCustomPrompt="1"/>
          </p:nvPr>
        </p:nvSpPr>
        <p:spPr>
          <a:xfrm>
            <a:off x="6370651" y="2202774"/>
            <a:ext cx="5084468" cy="3953578"/>
          </a:xfrm>
        </p:spPr>
        <p:txBody>
          <a:bodyPr>
            <a:normAutofit/>
          </a:bodyPr>
          <a:lstStyle>
            <a:lvl1pPr>
              <a:buClr>
                <a:srgbClr val="004A78"/>
              </a:buClr>
              <a:defRPr sz="1800">
                <a:solidFill>
                  <a:srgbClr val="000000"/>
                </a:solidFill>
              </a:defRPr>
            </a:lvl1pPr>
            <a:lvl2pPr marL="685800" indent="-228600">
              <a:buClr>
                <a:srgbClr val="004A78"/>
              </a:buClr>
              <a:buFontTx/>
              <a:buChar char="‒"/>
              <a:defRPr sz="1800">
                <a:solidFill>
                  <a:srgbClr val="000000"/>
                </a:solidFill>
              </a:defRPr>
            </a:lvl2pPr>
            <a:lvl3pPr>
              <a:buClr>
                <a:srgbClr val="004A78"/>
              </a:buClr>
              <a:defRPr sz="1800">
                <a:solidFill>
                  <a:srgbClr val="000000"/>
                </a:solidFill>
              </a:defRPr>
            </a:lvl3pPr>
            <a:lvl4pPr>
              <a:buClr>
                <a:srgbClr val="004A78"/>
              </a:buClr>
              <a:defRPr sz="1800">
                <a:solidFill>
                  <a:srgbClr val="000000"/>
                </a:solidFill>
              </a:defRPr>
            </a:lvl4pPr>
            <a:lvl5pPr>
              <a:buClr>
                <a:srgbClr val="004A78"/>
              </a:buClr>
              <a:defRPr sz="1800">
                <a:solidFill>
                  <a:srgbClr val="000000"/>
                </a:solidFill>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p>
          <a:p>
            <a:pPr lvl="0"/>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Massa </a:t>
            </a:r>
            <a:r>
              <a:rPr lang="en-US" dirty="0" err="1"/>
              <a:t>tempor</a:t>
            </a:r>
            <a:r>
              <a:rPr lang="en-US" dirty="0"/>
              <a:t> </a:t>
            </a:r>
            <a:r>
              <a:rPr lang="en-US" dirty="0" err="1"/>
              <a:t>nec</a:t>
            </a:r>
            <a:r>
              <a:rPr lang="en-US" dirty="0"/>
              <a:t> </a:t>
            </a:r>
            <a:r>
              <a:rPr lang="en-US" dirty="0" err="1"/>
              <a:t>feugiat</a:t>
            </a:r>
            <a:r>
              <a:rPr lang="en-US" dirty="0"/>
              <a:t> </a:t>
            </a:r>
            <a:r>
              <a:rPr lang="en-US" dirty="0" err="1"/>
              <a:t>nisl</a:t>
            </a:r>
            <a:r>
              <a:rPr lang="en-US" dirty="0"/>
              <a:t> </a:t>
            </a:r>
            <a:r>
              <a:rPr lang="en-US" dirty="0" err="1"/>
              <a:t>pretium</a:t>
            </a:r>
            <a:r>
              <a:rPr lang="en-US" dirty="0"/>
              <a:t> </a:t>
            </a:r>
            <a:r>
              <a:rPr lang="en-US" dirty="0" err="1"/>
              <a:t>fusce</a:t>
            </a:r>
            <a:r>
              <a:rPr lang="en-US" dirty="0"/>
              <a:t> id </a:t>
            </a:r>
            <a:r>
              <a:rPr lang="en-US" dirty="0" err="1"/>
              <a:t>velit</a:t>
            </a:r>
            <a:r>
              <a:rPr lang="en-US" dirty="0"/>
              <a:t>. </a:t>
            </a:r>
          </a:p>
          <a:p>
            <a:pPr lvl="0"/>
            <a:r>
              <a:rPr lang="en-US" dirty="0" err="1"/>
              <a:t>Amet</a:t>
            </a:r>
            <a:r>
              <a:rPr lang="en-US" dirty="0"/>
              <a:t> </a:t>
            </a:r>
            <a:r>
              <a:rPr lang="en-US" dirty="0" err="1"/>
              <a:t>est</a:t>
            </a:r>
            <a:r>
              <a:rPr lang="en-US" dirty="0"/>
              <a:t> </a:t>
            </a:r>
            <a:r>
              <a:rPr lang="en-US" dirty="0" err="1"/>
              <a:t>placerat</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nisi porta lorem. </a:t>
            </a:r>
            <a:r>
              <a:rPr lang="en-US" dirty="0" err="1"/>
              <a:t>Fermentum</a:t>
            </a:r>
            <a:r>
              <a:rPr lang="en-US" dirty="0"/>
              <a:t> et </a:t>
            </a:r>
            <a:r>
              <a:rPr lang="en-US" dirty="0" err="1"/>
              <a:t>sollicitudin</a:t>
            </a:r>
            <a:r>
              <a:rPr lang="en-US" dirty="0"/>
              <a:t> ac </a:t>
            </a:r>
            <a:r>
              <a:rPr lang="en-US" dirty="0" err="1"/>
              <a:t>orci</a:t>
            </a:r>
            <a:r>
              <a:rPr lang="en-US" dirty="0"/>
              <a:t> </a:t>
            </a:r>
            <a:r>
              <a:rPr lang="en-US" dirty="0" err="1"/>
              <a:t>phasellus</a:t>
            </a:r>
            <a:r>
              <a:rPr lang="en-US" dirty="0"/>
              <a:t> </a:t>
            </a:r>
            <a:r>
              <a:rPr lang="en-US" dirty="0" err="1"/>
              <a:t>egestas</a:t>
            </a:r>
            <a:r>
              <a:rPr lang="en-US" dirty="0"/>
              <a:t> </a:t>
            </a:r>
            <a:r>
              <a:rPr lang="en-US" dirty="0" err="1"/>
              <a:t>tellus</a:t>
            </a:r>
            <a:r>
              <a:rPr lang="en-US" dirty="0"/>
              <a:t> </a:t>
            </a:r>
            <a:r>
              <a:rPr lang="en-US" dirty="0" err="1"/>
              <a:t>rutrum</a:t>
            </a:r>
            <a:r>
              <a:rPr lang="en-US" dirty="0"/>
              <a:t> </a:t>
            </a:r>
            <a:r>
              <a:rPr lang="en-US" dirty="0" err="1"/>
              <a:t>tellus</a:t>
            </a:r>
            <a:r>
              <a:rPr lang="en-US" dirty="0"/>
              <a:t>. </a:t>
            </a:r>
            <a:r>
              <a:rPr lang="en-US" dirty="0" err="1"/>
              <a:t>Nec</a:t>
            </a:r>
            <a:r>
              <a:rPr lang="en-US" dirty="0"/>
              <a:t> dui </a:t>
            </a:r>
            <a:r>
              <a:rPr lang="en-US" dirty="0" err="1"/>
              <a:t>nunc</a:t>
            </a:r>
            <a:r>
              <a:rPr lang="en-US" dirty="0"/>
              <a:t> </a:t>
            </a:r>
            <a:r>
              <a:rPr lang="en-US" dirty="0" err="1"/>
              <a:t>mattis</a:t>
            </a:r>
            <a:r>
              <a:rPr lang="en-US" dirty="0"/>
              <a:t> </a:t>
            </a:r>
            <a:r>
              <a:rPr lang="en-US" dirty="0" err="1"/>
              <a:t>enim</a:t>
            </a:r>
            <a:r>
              <a:rPr lang="en-US" dirty="0"/>
              <a:t>. </a:t>
            </a:r>
            <a:r>
              <a:rPr lang="en-US" dirty="0" err="1"/>
              <a:t>Nisl</a:t>
            </a:r>
            <a:r>
              <a:rPr lang="en-US" dirty="0"/>
              <a:t> </a:t>
            </a:r>
            <a:r>
              <a:rPr lang="en-US" dirty="0" err="1"/>
              <a:t>condimentum</a:t>
            </a:r>
            <a:r>
              <a:rPr lang="en-US" dirty="0"/>
              <a:t> id </a:t>
            </a:r>
            <a:r>
              <a:rPr lang="en-US" dirty="0" err="1"/>
              <a:t>venenatis</a:t>
            </a:r>
            <a:r>
              <a:rPr lang="en-US" dirty="0"/>
              <a:t> a </a:t>
            </a:r>
            <a:r>
              <a:rPr lang="en-US" dirty="0" err="1"/>
              <a:t>condimentum</a:t>
            </a:r>
            <a:r>
              <a:rPr lang="en-US" dirty="0"/>
              <a:t>. Non </a:t>
            </a:r>
            <a:r>
              <a:rPr lang="en-US" dirty="0" err="1"/>
              <a:t>enim</a:t>
            </a:r>
            <a:r>
              <a:rPr lang="en-US" dirty="0"/>
              <a:t> </a:t>
            </a:r>
            <a:r>
              <a:rPr lang="en-US" dirty="0" err="1"/>
              <a:t>praesent</a:t>
            </a:r>
            <a:r>
              <a:rPr lang="en-US" dirty="0"/>
              <a:t> </a:t>
            </a:r>
            <a:r>
              <a:rPr lang="en-US" dirty="0" err="1"/>
              <a:t>elementum</a:t>
            </a:r>
            <a:r>
              <a:rPr lang="en-US" dirty="0"/>
              <a:t> </a:t>
            </a:r>
            <a:r>
              <a:rPr lang="en-US" dirty="0" err="1"/>
              <a:t>facilisis</a:t>
            </a:r>
            <a:r>
              <a:rPr lang="en-US" dirty="0"/>
              <a:t> </a:t>
            </a:r>
            <a:r>
              <a:rPr lang="en-US" dirty="0" err="1"/>
              <a:t>leo</a:t>
            </a:r>
            <a:r>
              <a:rPr lang="en-US" dirty="0"/>
              <a:t> </a:t>
            </a:r>
            <a:r>
              <a:rPr lang="en-US" dirty="0" err="1"/>
              <a:t>vel</a:t>
            </a:r>
            <a:r>
              <a:rPr lang="en-US" dirty="0"/>
              <a:t> </a:t>
            </a:r>
            <a:r>
              <a:rPr lang="en-US" dirty="0" err="1"/>
              <a:t>fringilla</a:t>
            </a:r>
            <a:r>
              <a:rPr lang="en-US" dirty="0"/>
              <a:t> </a:t>
            </a:r>
            <a:r>
              <a:rPr lang="en-US" dirty="0" err="1"/>
              <a:t>est</a:t>
            </a:r>
            <a:r>
              <a:rPr lang="en-US" dirty="0"/>
              <a:t> </a:t>
            </a:r>
            <a:r>
              <a:rPr lang="en-US" dirty="0" err="1"/>
              <a:t>ullamcorper</a:t>
            </a:r>
            <a:r>
              <a:rPr lang="en-US" dirty="0"/>
              <a:t>.</a:t>
            </a:r>
          </a:p>
        </p:txBody>
      </p:sp>
      <p:sp>
        <p:nvSpPr>
          <p:cNvPr id="8"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759007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4" name="Content Placeholder 2"/>
          <p:cNvSpPr>
            <a:spLocks noGrp="1"/>
          </p:cNvSpPr>
          <p:nvPr>
            <p:ph idx="1"/>
          </p:nvPr>
        </p:nvSpPr>
        <p:spPr>
          <a:xfrm>
            <a:off x="743576" y="1579015"/>
            <a:ext cx="3300402"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4" name="Text Placeholder 3"/>
          <p:cNvSpPr>
            <a:spLocks noGrp="1"/>
          </p:cNvSpPr>
          <p:nvPr>
            <p:ph type="body" sz="quarter" idx="15" hasCustomPrompt="1"/>
          </p:nvPr>
        </p:nvSpPr>
        <p:spPr>
          <a:xfrm>
            <a:off x="743576" y="2202774"/>
            <a:ext cx="3300402" cy="3953578"/>
          </a:xfrm>
        </p:spPr>
        <p:txBody>
          <a:bodyPr>
            <a:normAutofit/>
          </a:bodyPr>
          <a:lstStyle>
            <a:lvl1pPr>
              <a:buClr>
                <a:srgbClr val="004A78"/>
              </a:buClr>
              <a:defRPr sz="1800">
                <a:solidFill>
                  <a:srgbClr val="000000"/>
                </a:solidFill>
              </a:defRPr>
            </a:lvl1pPr>
            <a:lvl2pPr marL="685800" indent="-228600">
              <a:buFontTx/>
              <a:buChar cha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a:t>
            </a:r>
          </a:p>
        </p:txBody>
      </p:sp>
      <p:sp>
        <p:nvSpPr>
          <p:cNvPr id="19" name="Content Placeholder 2"/>
          <p:cNvSpPr>
            <a:spLocks noGrp="1"/>
          </p:cNvSpPr>
          <p:nvPr>
            <p:ph idx="22"/>
          </p:nvPr>
        </p:nvSpPr>
        <p:spPr>
          <a:xfrm>
            <a:off x="4445799" y="1579015"/>
            <a:ext cx="3300402"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16" name="Text Placeholder 3"/>
          <p:cNvSpPr>
            <a:spLocks noGrp="1"/>
          </p:cNvSpPr>
          <p:nvPr>
            <p:ph type="body" sz="quarter" idx="18" hasCustomPrompt="1"/>
          </p:nvPr>
        </p:nvSpPr>
        <p:spPr>
          <a:xfrm>
            <a:off x="4445799" y="2202774"/>
            <a:ext cx="3300402" cy="3953578"/>
          </a:xfrm>
        </p:spPr>
        <p:txBody>
          <a:bodyPr>
            <a:normAutofit/>
          </a:bodyPr>
          <a:lstStyle>
            <a:lvl1pPr>
              <a:buClr>
                <a:srgbClr val="004A78"/>
              </a:buClr>
              <a:defRPr sz="1800">
                <a:solidFill>
                  <a:srgbClr val="000000"/>
                </a:solidFill>
              </a:defRPr>
            </a:lvl1pPr>
            <a:lvl2pPr marL="685800" indent="-228600">
              <a:buFontTx/>
              <a:buChar cha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a:t>
            </a:r>
          </a:p>
        </p:txBody>
      </p:sp>
      <p:sp>
        <p:nvSpPr>
          <p:cNvPr id="23" name="Content Placeholder 2"/>
          <p:cNvSpPr>
            <a:spLocks noGrp="1"/>
          </p:cNvSpPr>
          <p:nvPr>
            <p:ph idx="23"/>
          </p:nvPr>
        </p:nvSpPr>
        <p:spPr>
          <a:xfrm>
            <a:off x="8145953" y="1579015"/>
            <a:ext cx="3300402"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20" name="Text Placeholder 3"/>
          <p:cNvSpPr>
            <a:spLocks noGrp="1"/>
          </p:cNvSpPr>
          <p:nvPr>
            <p:ph type="body" sz="quarter" idx="20" hasCustomPrompt="1"/>
          </p:nvPr>
        </p:nvSpPr>
        <p:spPr>
          <a:xfrm>
            <a:off x="8154717" y="2202774"/>
            <a:ext cx="3300402" cy="3953578"/>
          </a:xfrm>
        </p:spPr>
        <p:txBody>
          <a:bodyPr>
            <a:normAutofit/>
          </a:bodyPr>
          <a:lstStyle>
            <a:lvl1pPr>
              <a:buClr>
                <a:srgbClr val="004A78"/>
              </a:buClr>
              <a:defRPr sz="1800">
                <a:solidFill>
                  <a:srgbClr val="000000"/>
                </a:solidFill>
              </a:defRPr>
            </a:lvl1pPr>
            <a:lvl2pPr marL="685800" indent="-228600">
              <a:buFontTx/>
              <a:buChar cha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a:t>
            </a:r>
          </a:p>
        </p:txBody>
      </p:sp>
      <p:sp>
        <p:nvSpPr>
          <p:cNvPr id="10"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377184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with Caption">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p>
        </p:txBody>
      </p:sp>
      <p:sp>
        <p:nvSpPr>
          <p:cNvPr id="6" name="Text Placeholder 1"/>
          <p:cNvSpPr>
            <a:spLocks noGrp="1"/>
          </p:cNvSpPr>
          <p:nvPr>
            <p:ph type="body" sz="quarter" idx="15" hasCustomPrompt="1"/>
          </p:nvPr>
        </p:nvSpPr>
        <p:spPr>
          <a:xfrm>
            <a:off x="743576" y="1289684"/>
            <a:ext cx="10711543" cy="2750053"/>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 </a:t>
            </a:r>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 </a:t>
            </a:r>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Text Placeholder 2"/>
          <p:cNvSpPr>
            <a:spLocks noGrp="1"/>
          </p:cNvSpPr>
          <p:nvPr>
            <p:ph type="body" sz="quarter" idx="16" hasCustomPrompt="1"/>
          </p:nvPr>
        </p:nvSpPr>
        <p:spPr>
          <a:xfrm>
            <a:off x="740228" y="4846655"/>
            <a:ext cx="10711543" cy="825500"/>
          </a:xfrm>
        </p:spPr>
        <p:txBody>
          <a:bodyPr/>
          <a:lstStyle>
            <a:lvl1pPr marL="0" marR="0" indent="0" algn="l" defTabSz="914400" rtl="0" eaLnBrk="0" fontAlgn="base" latinLnBrk="0" hangingPunct="0">
              <a:lnSpc>
                <a:spcPct val="100000"/>
              </a:lnSpc>
              <a:spcBef>
                <a:spcPct val="0"/>
              </a:spcBef>
              <a:spcAft>
                <a:spcPct val="0"/>
              </a:spcAft>
              <a:buClrTx/>
              <a:buSzTx/>
              <a:buFontTx/>
              <a:buNone/>
              <a:tabLst/>
              <a:defRPr sz="1800">
                <a:solidFill>
                  <a:srgbClr val="006298"/>
                </a:solidFill>
                <a:latin typeface="Arial" panose="020B0604020202020204" pitchFamily="34" charset="0"/>
                <a:cs typeface="Arial" panose="020B0604020202020204"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Click to add caption to accompany content. Lorem ipsum dolor sit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amet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consectetur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adipiscing</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elit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sed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do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eiusmod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tempor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incididunt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ut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labore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dolore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magna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aliqua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Viverra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vitae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congue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eu</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consequat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ac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felis</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donec</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a:t>
            </a:r>
          </a:p>
        </p:txBody>
      </p:sp>
      <p:sp>
        <p:nvSpPr>
          <p:cNvPr id="8"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4748055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mage and Caption">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p>
        </p:txBody>
      </p:sp>
      <p:sp>
        <p:nvSpPr>
          <p:cNvPr id="6" name="Picture Placeholder 5"/>
          <p:cNvSpPr>
            <a:spLocks noGrp="1"/>
          </p:cNvSpPr>
          <p:nvPr>
            <p:ph type="pic" sz="quarter" idx="10"/>
          </p:nvPr>
        </p:nvSpPr>
        <p:spPr>
          <a:xfrm>
            <a:off x="733118" y="1619557"/>
            <a:ext cx="6477000" cy="4259263"/>
          </a:xfrm>
        </p:spPr>
        <p:txBody>
          <a:bodyPr/>
          <a:lstStyle/>
          <a:p>
            <a:r>
              <a:rPr lang="en-US"/>
              <a:t>Click icon to add picture</a:t>
            </a:r>
          </a:p>
        </p:txBody>
      </p:sp>
      <p:sp>
        <p:nvSpPr>
          <p:cNvPr id="10" name="Text Placeholder 9"/>
          <p:cNvSpPr>
            <a:spLocks noGrp="1"/>
          </p:cNvSpPr>
          <p:nvPr>
            <p:ph type="body" sz="quarter" idx="11" hasCustomPrompt="1"/>
          </p:nvPr>
        </p:nvSpPr>
        <p:spPr>
          <a:xfrm>
            <a:off x="7478972" y="4070657"/>
            <a:ext cx="3976406" cy="1808163"/>
          </a:xfrm>
        </p:spPr>
        <p:txBody>
          <a:bodyPr/>
          <a:lstStyle>
            <a:lvl1pPr marL="0" marR="0" indent="0" algn="l" defTabSz="914400" rtl="0" eaLnBrk="0" fontAlgn="base" latinLnBrk="0" hangingPunct="0">
              <a:lnSpc>
                <a:spcPct val="100000"/>
              </a:lnSpc>
              <a:spcBef>
                <a:spcPct val="0"/>
              </a:spcBef>
              <a:spcAft>
                <a:spcPct val="0"/>
              </a:spcAft>
              <a:buClrTx/>
              <a:buSzTx/>
              <a:buFontTx/>
              <a:buNone/>
              <a:tabLst/>
              <a:defRPr sz="1800">
                <a:solidFill>
                  <a:srgbClr val="006298"/>
                </a:solidFill>
                <a:latin typeface="Arial" panose="020B0604020202020204" pitchFamily="34" charset="0"/>
                <a:cs typeface="Arial" panose="020B0604020202020204"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Click to add caption to accompany content. Lorem ipsum dolor sit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amet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consectetur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adipiscing</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elit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sed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do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eiusmod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tempor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incididunt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ut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labore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dolore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magna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aliqua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Viverra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vitae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congue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eu</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consequat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ac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felis</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donec</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a:t>
            </a:r>
          </a:p>
        </p:txBody>
      </p:sp>
      <p:sp>
        <p:nvSpPr>
          <p:cNvPr id="8"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871192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ullet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rmAutofit/>
          </a:bodyPr>
          <a:lstStyle>
            <a:lvl1pPr marL="342900" indent="-342900">
              <a:buClr>
                <a:srgbClr val="004A78"/>
              </a:buClr>
              <a:buFont typeface="Arial" charset="0"/>
              <a:buChar char="•"/>
              <a:defRPr sz="2000">
                <a:solidFill>
                  <a:srgbClr val="000000"/>
                </a:solidFill>
              </a:defRPr>
            </a:lvl1pPr>
            <a:lvl2pPr marL="685800" marR="0" indent="-228600" algn="l" defTabSz="914400" rtl="0" eaLnBrk="1" fontAlgn="base" latinLnBrk="0" hangingPunct="1">
              <a:lnSpc>
                <a:spcPct val="90000"/>
              </a:lnSpc>
              <a:spcBef>
                <a:spcPts val="500"/>
              </a:spcBef>
              <a:spcAft>
                <a:spcPct val="0"/>
              </a:spcAft>
              <a:buClr>
                <a:srgbClr val="FF6300"/>
              </a:buClr>
              <a:buSzTx/>
              <a:buFont typeface="Arial" charset="0"/>
              <a:buChar char="•"/>
              <a:tabLst/>
              <a:defRPr sz="2000" baseline="0"/>
            </a:lvl2pPr>
            <a:lvl3pPr marL="1143000" indent="-228600">
              <a:buClr>
                <a:srgbClr val="000000"/>
              </a:buClr>
              <a:buFont typeface="Arial" charset="0"/>
              <a:buChar char="•"/>
              <a:defRPr sz="2000"/>
            </a:lvl3pPr>
            <a:lvl4pPr marL="1600200" indent="-228600">
              <a:buClr>
                <a:srgbClr val="000000"/>
              </a:buClr>
              <a:buSzPct val="50000"/>
              <a:buFont typeface="LucidaGrande" charset="0"/>
              <a:buChar char="▶"/>
              <a:defRPr sz="20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0"/>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0"/>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0"/>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a:p>
            <a:pPr lvl="0"/>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a:t>
            </a:r>
          </a:p>
          <a:p>
            <a:pPr lvl="0"/>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9058116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Number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rmAutofit/>
          </a:bodyPr>
          <a:lstStyle>
            <a:lvl1pPr marL="457200" indent="-457200">
              <a:buClr>
                <a:srgbClr val="004A78"/>
              </a:buClr>
              <a:buFont typeface="+mj-lt"/>
              <a:buAutoNum type="arabicPeriod"/>
              <a:defRPr sz="2000">
                <a:solidFill>
                  <a:srgbClr val="000000"/>
                </a:solidFill>
              </a:defRPr>
            </a:lvl1pPr>
            <a:lvl2pPr marL="685800" marR="0" indent="-228600" algn="l" defTabSz="914400" rtl="0" eaLnBrk="1" fontAlgn="base" latinLnBrk="0" hangingPunct="1">
              <a:lnSpc>
                <a:spcPct val="90000"/>
              </a:lnSpc>
              <a:spcBef>
                <a:spcPts val="500"/>
              </a:spcBef>
              <a:spcAft>
                <a:spcPct val="0"/>
              </a:spcAft>
              <a:buClr>
                <a:srgbClr val="FF6300"/>
              </a:buClr>
              <a:buSzTx/>
              <a:buFont typeface="Arial" charset="0"/>
              <a:buChar char="•"/>
              <a:tabLst/>
              <a:defRPr sz="2000" baseline="0"/>
            </a:lvl2pPr>
            <a:lvl3pPr marL="1143000" indent="-228600">
              <a:buClr>
                <a:srgbClr val="000000"/>
              </a:buClr>
              <a:buFont typeface="Arial" charset="0"/>
              <a:buChar char="•"/>
              <a:defRPr sz="2000"/>
            </a:lvl3pPr>
            <a:lvl4pPr marL="1600200" indent="-228600">
              <a:buClr>
                <a:srgbClr val="000000"/>
              </a:buClr>
              <a:buSzPct val="50000"/>
              <a:buFont typeface="LucidaGrande" charset="0"/>
              <a:buChar char="▶"/>
              <a:defRPr sz="20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0"/>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0"/>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0"/>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a:p>
            <a:pPr lvl="0"/>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a:t>
            </a:r>
          </a:p>
          <a:p>
            <a:pPr lvl="0"/>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7342647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rmAutofit/>
          </a:bodyPr>
          <a:lstStyle>
            <a:lvl1pPr marL="342900" indent="-342900">
              <a:buClr>
                <a:srgbClr val="004A78"/>
              </a:buClr>
              <a:buFont typeface="Arial" charset="0"/>
              <a:buChar char="•"/>
              <a:defRPr sz="2000">
                <a:solidFill>
                  <a:srgbClr val="004A78"/>
                </a:solidFill>
              </a:defRPr>
            </a:lvl1pPr>
            <a:lvl2pPr marL="685800" marR="0" indent="-228600" algn="l" defTabSz="914400" rtl="0" eaLnBrk="1" fontAlgn="base" latinLnBrk="0" hangingPunct="1">
              <a:lnSpc>
                <a:spcPct val="90000"/>
              </a:lnSpc>
              <a:spcBef>
                <a:spcPts val="500"/>
              </a:spcBef>
              <a:spcAft>
                <a:spcPct val="0"/>
              </a:spcAft>
              <a:buClr>
                <a:srgbClr val="FF6300"/>
              </a:buClr>
              <a:buSzTx/>
              <a:buFont typeface="Arial" charset="0"/>
              <a:buChar char="•"/>
              <a:tabLst/>
              <a:defRPr sz="2000" baseline="0"/>
            </a:lvl2pPr>
            <a:lvl3pPr marL="1143000" indent="-228600">
              <a:buClr>
                <a:srgbClr val="000000"/>
              </a:buClr>
              <a:buFont typeface="Arial" charset="0"/>
              <a:buChar char="•"/>
              <a:defRPr sz="2000"/>
            </a:lvl3pPr>
            <a:lvl4pPr marL="1600200" indent="-228600">
              <a:buClr>
                <a:srgbClr val="000000"/>
              </a:buClr>
              <a:buSzPct val="50000"/>
              <a:buFont typeface="LucidaGrande" charset="0"/>
              <a:buChar char="▶"/>
              <a:defRPr sz="2000"/>
            </a:lvl4pPr>
            <a:lvl5pPr marL="2057400" indent="-228600">
              <a:buClr>
                <a:srgbClr val="000000"/>
              </a:buClr>
              <a:buFont typeface="Helvetica" charset="0"/>
              <a:buChar char="⁃"/>
              <a:defRPr sz="2000"/>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9151730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Table Placeholder 4"/>
          <p:cNvSpPr>
            <a:spLocks noGrp="1"/>
          </p:cNvSpPr>
          <p:nvPr>
            <p:ph type="tbl" sz="quarter" idx="10"/>
          </p:nvPr>
        </p:nvSpPr>
        <p:spPr>
          <a:xfrm>
            <a:off x="1895522" y="2019868"/>
            <a:ext cx="8128000" cy="3380095"/>
          </a:xfrm>
        </p:spPr>
        <p:txBody>
          <a:bodyPr/>
          <a:lstStyle/>
          <a:p>
            <a:r>
              <a:rPr lang="en-US"/>
              <a:t>Click icon to add table</a:t>
            </a:r>
          </a:p>
        </p:txBody>
      </p:sp>
      <p:sp>
        <p:nvSpPr>
          <p:cNvPr id="6"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7640349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ile and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120A6-7F36-4CA8-A413-BABA1C35F24F}"/>
              </a:ext>
            </a:extLst>
          </p:cNvPr>
          <p:cNvSpPr>
            <a:spLocks noGrp="1"/>
          </p:cNvSpPr>
          <p:nvPr>
            <p:ph type="title"/>
          </p:nvPr>
        </p:nvSpPr>
        <p:spPr/>
        <p:txBody>
          <a:bodyPr/>
          <a:lstStyle/>
          <a:p>
            <a:r>
              <a:rPr lang="en-US"/>
              <a:t>Click to edit Master title style</a:t>
            </a:r>
          </a:p>
        </p:txBody>
      </p:sp>
      <p:sp>
        <p:nvSpPr>
          <p:cNvPr id="5" name="Picture Placeholder 4">
            <a:extLst>
              <a:ext uri="{FF2B5EF4-FFF2-40B4-BE49-F238E27FC236}">
                <a16:creationId xmlns:a16="http://schemas.microsoft.com/office/drawing/2014/main" id="{D92EE8E7-68DB-4823-BBFC-404483E0F8C6}"/>
              </a:ext>
            </a:extLst>
          </p:cNvPr>
          <p:cNvSpPr>
            <a:spLocks noGrp="1"/>
          </p:cNvSpPr>
          <p:nvPr>
            <p:ph type="pic" sz="quarter" idx="11"/>
          </p:nvPr>
        </p:nvSpPr>
        <p:spPr>
          <a:xfrm>
            <a:off x="1163638" y="1230313"/>
            <a:ext cx="9717087" cy="3216275"/>
          </a:xfrm>
        </p:spPr>
        <p:txBody>
          <a:bodyPr/>
          <a:lstStyle/>
          <a:p>
            <a:endParaRPr lang="en-US"/>
          </a:p>
        </p:txBody>
      </p:sp>
      <p:sp>
        <p:nvSpPr>
          <p:cNvPr id="6" name="Footer">
            <a:extLst>
              <a:ext uri="{FF2B5EF4-FFF2-40B4-BE49-F238E27FC236}">
                <a16:creationId xmlns:a16="http://schemas.microsoft.com/office/drawing/2014/main" id="{4A8CE9CA-ADB6-4B29-9553-D1B6F8E2B8D0}"/>
              </a:ext>
            </a:extLst>
          </p:cNvP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31002431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Picture,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4FC4B-DF24-4DA8-94B4-A1E903675F89}"/>
              </a:ext>
            </a:extLst>
          </p:cNvPr>
          <p:cNvSpPr>
            <a:spLocks noGrp="1"/>
          </p:cNvSpPr>
          <p:nvPr>
            <p:ph type="title"/>
          </p:nvPr>
        </p:nvSpPr>
        <p:spPr/>
        <p:txBody>
          <a:bodyPr/>
          <a:lstStyle/>
          <a:p>
            <a:r>
              <a:rPr lang="en-US"/>
              <a:t>Click to edit Master title style</a:t>
            </a:r>
          </a:p>
        </p:txBody>
      </p:sp>
      <p:sp>
        <p:nvSpPr>
          <p:cNvPr id="5" name="Picture Placeholder 4">
            <a:extLst>
              <a:ext uri="{FF2B5EF4-FFF2-40B4-BE49-F238E27FC236}">
                <a16:creationId xmlns:a16="http://schemas.microsoft.com/office/drawing/2014/main" id="{70BD1750-7A60-431F-A331-A8A40879566F}"/>
              </a:ext>
            </a:extLst>
          </p:cNvPr>
          <p:cNvSpPr>
            <a:spLocks noGrp="1"/>
          </p:cNvSpPr>
          <p:nvPr>
            <p:ph type="pic" sz="quarter" idx="11"/>
          </p:nvPr>
        </p:nvSpPr>
        <p:spPr>
          <a:xfrm>
            <a:off x="657225" y="1214438"/>
            <a:ext cx="10980738" cy="3082925"/>
          </a:xfrm>
        </p:spPr>
        <p:txBody>
          <a:bodyPr/>
          <a:lstStyle/>
          <a:p>
            <a:endParaRPr lang="en-US"/>
          </a:p>
        </p:txBody>
      </p:sp>
      <p:sp>
        <p:nvSpPr>
          <p:cNvPr id="7" name="Text Placeholder 6">
            <a:extLst>
              <a:ext uri="{FF2B5EF4-FFF2-40B4-BE49-F238E27FC236}">
                <a16:creationId xmlns:a16="http://schemas.microsoft.com/office/drawing/2014/main" id="{9A00BA76-340C-4AA5-A884-2828F3659391}"/>
              </a:ext>
            </a:extLst>
          </p:cNvPr>
          <p:cNvSpPr>
            <a:spLocks noGrp="1"/>
          </p:cNvSpPr>
          <p:nvPr>
            <p:ph type="body" sz="quarter" idx="12"/>
          </p:nvPr>
        </p:nvSpPr>
        <p:spPr>
          <a:xfrm>
            <a:off x="1030288" y="4475163"/>
            <a:ext cx="10323512" cy="14351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a:extLst>
              <a:ext uri="{FF2B5EF4-FFF2-40B4-BE49-F238E27FC236}">
                <a16:creationId xmlns:a16="http://schemas.microsoft.com/office/drawing/2014/main" id="{11B5D937-0574-4759-8BBC-55D3223234E7}"/>
              </a:ext>
            </a:extLst>
          </p:cNvP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538703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sp>
        <p:nvSpPr>
          <p:cNvPr id="10" name="Title 1"/>
          <p:cNvSpPr>
            <a:spLocks noGrp="1"/>
          </p:cNvSpPr>
          <p:nvPr>
            <p:ph type="title"/>
          </p:nvPr>
        </p:nvSpPr>
        <p:spPr>
          <a:xfrm>
            <a:off x="692225" y="357626"/>
            <a:ext cx="10710184" cy="1004011"/>
          </a:xfrm>
        </p:spPr>
        <p:txBody>
          <a:bodyPr>
            <a:normAutofit/>
          </a:bodyPr>
          <a:lstStyle>
            <a:lvl1pPr algn="ctr">
              <a:defRPr sz="3600" b="0">
                <a:solidFill>
                  <a:schemeClr val="tx1"/>
                </a:solidFill>
              </a:defRPr>
            </a:lvl1pPr>
          </a:lstStyle>
          <a:p>
            <a:r>
              <a:rPr lang="en-US"/>
              <a:t>Click to edit Master title style</a:t>
            </a:r>
            <a:endParaRPr lang="en-US" dirty="0"/>
          </a:p>
        </p:txBody>
      </p:sp>
      <p:sp>
        <p:nvSpPr>
          <p:cNvPr id="3" name="Picture Placeholder 2"/>
          <p:cNvSpPr>
            <a:spLocks noGrp="1"/>
          </p:cNvSpPr>
          <p:nvPr>
            <p:ph type="pic" sz="quarter" idx="10"/>
          </p:nvPr>
        </p:nvSpPr>
        <p:spPr>
          <a:xfrm>
            <a:off x="1524000" y="2338466"/>
            <a:ext cx="9348865" cy="2843134"/>
          </a:xfrm>
        </p:spPr>
        <p:txBody>
          <a:bodyPr/>
          <a:lstStyle>
            <a:lvl1pPr>
              <a:buClr>
                <a:srgbClr val="3E7684"/>
              </a:buClr>
              <a:defRPr/>
            </a:lvl1pPr>
          </a:lstStyle>
          <a:p>
            <a:r>
              <a:rPr lang="en-US" dirty="0"/>
              <a:t>Click icon to add picture</a:t>
            </a:r>
          </a:p>
        </p:txBody>
      </p:sp>
      <p:sp>
        <p:nvSpPr>
          <p:cNvPr id="11" name="Text Placeholder 3"/>
          <p:cNvSpPr>
            <a:spLocks noGrp="1"/>
          </p:cNvSpPr>
          <p:nvPr>
            <p:ph type="body" sz="half" idx="2"/>
          </p:nvPr>
        </p:nvSpPr>
        <p:spPr>
          <a:xfrm>
            <a:off x="692225" y="5486401"/>
            <a:ext cx="10710184" cy="6651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Rectangle 5"/>
          <p:cNvSpPr/>
          <p:nvPr/>
        </p:nvSpPr>
        <p:spPr bwMode="white">
          <a:xfrm>
            <a:off x="-10582" y="6248401"/>
            <a:ext cx="12202583" cy="617539"/>
          </a:xfrm>
          <a:prstGeom prst="rect">
            <a:avLst/>
          </a:prstGeom>
          <a:solidFill>
            <a:srgbClr val="3E768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8" name="Copyright" descr="Pearson: Copyright 2015, 2012, 2009"/>
          <p:cNvSpPr txBox="1">
            <a:spLocks noChangeArrowheads="1"/>
          </p:cNvSpPr>
          <p:nvPr/>
        </p:nvSpPr>
        <p:spPr bwMode="auto">
          <a:xfrm>
            <a:off x="2032001" y="6398427"/>
            <a:ext cx="9350351" cy="347987"/>
          </a:xfrm>
          <a:prstGeom prst="rect">
            <a:avLst/>
          </a:prstGeom>
          <a:solidFill>
            <a:srgbClr val="3E7684"/>
          </a:solidFill>
          <a:ln w="9525">
            <a:noFill/>
            <a:miter lim="800000"/>
            <a:headEnd/>
            <a:tailEnd/>
          </a:ln>
        </p:spPr>
        <p:txBody>
          <a:bodyPr lIns="0" tIns="0" rIns="0" bIns="0" anchor="ctr"/>
          <a:lstStyle>
            <a:lvl1pPr eaLnBrk="0" hangingPunct="0">
              <a:defRPr sz="2400">
                <a:solidFill>
                  <a:schemeClr val="tx1"/>
                </a:solidFill>
                <a:latin typeface="Arial" panose="020B0604020202020204" pitchFamily="34" charset="0"/>
              </a:defRPr>
            </a:lvl1pPr>
            <a:lvl2pPr marL="37931725" indent="-37474525" eaLnBrk="0" hangingPunct="0">
              <a:defRPr sz="2400">
                <a:solidFill>
                  <a:schemeClr val="tx1"/>
                </a:solidFill>
                <a:latin typeface="Arial" panose="020B0604020202020204" pitchFamily="34" charset="0"/>
              </a:defRPr>
            </a:lvl2pPr>
            <a:lvl3pPr eaLnBrk="0" hangingPunct="0">
              <a:defRPr sz="2400">
                <a:solidFill>
                  <a:schemeClr val="tx1"/>
                </a:solidFill>
                <a:latin typeface="Arial" panose="020B0604020202020204" pitchFamily="34" charset="0"/>
              </a:defRPr>
            </a:lvl3pPr>
            <a:lvl4pPr eaLnBrk="0" hangingPunct="0">
              <a:defRPr sz="2400">
                <a:solidFill>
                  <a:schemeClr val="tx1"/>
                </a:solidFill>
                <a:latin typeface="Arial" panose="020B0604020202020204" pitchFamily="34" charset="0"/>
              </a:defRPr>
            </a:lvl4pPr>
            <a:lvl5pPr eaLnBrk="0" hangingPunct="0">
              <a:defRPr sz="2400">
                <a:solidFill>
                  <a:schemeClr val="tx1"/>
                </a:solidFill>
                <a:latin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defRPr>
            </a:lvl9pPr>
          </a:lstStyle>
          <a:p>
            <a:pPr marL="0" lvl="0" indent="0" algn="ctr" eaLnBrk="0" fontAlgn="base" hangingPunct="0">
              <a:spcBef>
                <a:spcPct val="0"/>
              </a:spcBef>
              <a:spcAft>
                <a:spcPct val="0"/>
              </a:spcAft>
              <a:buClrTx/>
              <a:buNone/>
              <a:defRPr/>
            </a:pPr>
            <a:r>
              <a:rPr lang="en-US" sz="1200" dirty="0">
                <a:solidFill>
                  <a:schemeClr val="bg1"/>
                </a:solidFill>
              </a:rPr>
              <a:t>© 2019 Cengage. All rights reserved</a:t>
            </a:r>
            <a:r>
              <a:rPr lang="en-US" sz="1200" dirty="0">
                <a:solidFill>
                  <a:schemeClr val="bg1"/>
                </a:solidFill>
                <a:ea typeface="ＭＳ Ｐゴシック" charset="-128"/>
              </a:rPr>
              <a:t>.</a:t>
            </a:r>
            <a:endParaRPr lang="en-US" sz="1200" dirty="0">
              <a:solidFill>
                <a:schemeClr val="bg1"/>
              </a:solidFill>
            </a:endParaRPr>
          </a:p>
        </p:txBody>
      </p:sp>
      <p:pic>
        <p:nvPicPr>
          <p:cNvPr id="9" name="Picture 8"/>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6450155"/>
            <a:ext cx="1812515" cy="304675"/>
          </a:xfrm>
          <a:prstGeom prst="rect">
            <a:avLst/>
          </a:prstGeom>
          <a:solidFill>
            <a:srgbClr val="3E7684"/>
          </a:solidFill>
          <a:extLst/>
        </p:spPr>
      </p:pic>
      <p:sp>
        <p:nvSpPr>
          <p:cNvPr id="4" name="Content Placeholder 3"/>
          <p:cNvSpPr>
            <a:spLocks noGrp="1"/>
          </p:cNvSpPr>
          <p:nvPr>
            <p:ph sz="quarter" idx="11"/>
          </p:nvPr>
        </p:nvSpPr>
        <p:spPr>
          <a:xfrm>
            <a:off x="738717" y="1663701"/>
            <a:ext cx="11453283" cy="4794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38658648"/>
      </p:ext>
    </p:extLst>
  </p:cSld>
  <p:clrMapOvr>
    <a:masterClrMapping/>
  </p:clrMapOvr>
  <p:transition spd="slow"/>
  <p:hf sldNum="0" hdr="0" dt="0"/>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cSld name="Chapter Opener">
    <p:spTree>
      <p:nvGrpSpPr>
        <p:cNvPr id="1" name=""/>
        <p:cNvGrpSpPr/>
        <p:nvPr/>
      </p:nvGrpSpPr>
      <p:grpSpPr>
        <a:xfrm>
          <a:off x="0" y="0"/>
          <a:ext cx="0" cy="0"/>
          <a:chOff x="0" y="0"/>
          <a:chExt cx="0" cy="0"/>
        </a:xfrm>
      </p:grpSpPr>
      <p:sp>
        <p:nvSpPr>
          <p:cNvPr id="16" name="Rectangle 15"/>
          <p:cNvSpPr/>
          <p:nvPr/>
        </p:nvSpPr>
        <p:spPr bwMode="white">
          <a:xfrm>
            <a:off x="0" y="0"/>
            <a:ext cx="12192000" cy="1371600"/>
          </a:xfrm>
          <a:prstGeom prst="rect">
            <a:avLst/>
          </a:prstGeom>
          <a:solidFill>
            <a:srgbClr val="3E76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
                <a:srgbClr val="59305B"/>
              </a:buClr>
            </a:pPr>
            <a:endParaRPr lang="en-US" dirty="0"/>
          </a:p>
        </p:txBody>
      </p:sp>
      <p:sp>
        <p:nvSpPr>
          <p:cNvPr id="11" name="Title 10"/>
          <p:cNvSpPr>
            <a:spLocks noGrp="1"/>
          </p:cNvSpPr>
          <p:nvPr>
            <p:ph type="title"/>
          </p:nvPr>
        </p:nvSpPr>
        <p:spPr>
          <a:xfrm>
            <a:off x="609600" y="228600"/>
            <a:ext cx="10972800" cy="622828"/>
          </a:xfrm>
          <a:solidFill>
            <a:srgbClr val="3E7684"/>
          </a:solidFill>
        </p:spPr>
        <p:txBody>
          <a:bodyPr anchor="t">
            <a:noAutofit/>
          </a:bodyPr>
          <a:lstStyle>
            <a:lvl1pPr>
              <a:defRPr sz="3600">
                <a:latin typeface="Arial" pitchFamily="34" charset="0"/>
                <a:ea typeface="Verdana" pitchFamily="34" charset="0"/>
                <a:cs typeface="Arial" pitchFamily="34" charset="0"/>
              </a:defRPr>
            </a:lvl1pPr>
          </a:lstStyle>
          <a:p>
            <a:r>
              <a:rPr lang="en-US" dirty="0"/>
              <a:t>Click to edit Master title style</a:t>
            </a:r>
          </a:p>
        </p:txBody>
      </p:sp>
      <p:sp>
        <p:nvSpPr>
          <p:cNvPr id="7" name="Content Placeholder 6"/>
          <p:cNvSpPr>
            <a:spLocks noGrp="1"/>
          </p:cNvSpPr>
          <p:nvPr>
            <p:ph type="body" sz="quarter" idx="13" hasCustomPrompt="1"/>
          </p:nvPr>
        </p:nvSpPr>
        <p:spPr>
          <a:xfrm>
            <a:off x="609600" y="816430"/>
            <a:ext cx="10972800" cy="478970"/>
          </a:xfrm>
        </p:spPr>
        <p:txBody>
          <a:bodyPr>
            <a:noAutofit/>
          </a:bodyPr>
          <a:lstStyle>
            <a:lvl1pPr marL="0" indent="0">
              <a:spcBef>
                <a:spcPts val="0"/>
              </a:spcBef>
              <a:buNone/>
              <a:defRPr sz="2400">
                <a:solidFill>
                  <a:schemeClr val="bg1"/>
                </a:solidFill>
                <a:latin typeface="Arial" pitchFamily="34" charset="0"/>
                <a:ea typeface="Verdana" pitchFamily="34" charset="0"/>
                <a:cs typeface="Arial" pitchFamily="34" charset="0"/>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a:t>Add edition here</a:t>
            </a:r>
          </a:p>
        </p:txBody>
      </p:sp>
      <p:sp>
        <p:nvSpPr>
          <p:cNvPr id="9" name="Text Placeholder 8"/>
          <p:cNvSpPr>
            <a:spLocks noGrp="1"/>
          </p:cNvSpPr>
          <p:nvPr>
            <p:ph type="body" sz="quarter" idx="14" hasCustomPrompt="1"/>
          </p:nvPr>
        </p:nvSpPr>
        <p:spPr>
          <a:xfrm>
            <a:off x="6705600" y="1600202"/>
            <a:ext cx="4876800" cy="1600199"/>
          </a:xfrm>
        </p:spPr>
        <p:txBody>
          <a:bodyPr anchor="b">
            <a:noAutofit/>
          </a:bodyPr>
          <a:lstStyle>
            <a:lvl1pPr marL="0" indent="0">
              <a:spcBef>
                <a:spcPts val="0"/>
              </a:spcBef>
              <a:buNone/>
              <a:defRPr sz="4400" baseline="0">
                <a:latin typeface="Arial" pitchFamily="34" charset="0"/>
                <a:ea typeface="Verdana" pitchFamily="34" charset="0"/>
                <a:cs typeface="Arial" pitchFamily="34" charset="0"/>
              </a:defRPr>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dirty="0"/>
              <a:t>Chapter ##</a:t>
            </a:r>
          </a:p>
        </p:txBody>
      </p:sp>
      <p:sp>
        <p:nvSpPr>
          <p:cNvPr id="10" name="Text Placeholder 8"/>
          <p:cNvSpPr>
            <a:spLocks noGrp="1"/>
          </p:cNvSpPr>
          <p:nvPr>
            <p:ph type="body" sz="quarter" idx="15" hasCustomPrompt="1"/>
          </p:nvPr>
        </p:nvSpPr>
        <p:spPr>
          <a:xfrm>
            <a:off x="6705600" y="3200401"/>
            <a:ext cx="4876800" cy="2925763"/>
          </a:xfrm>
        </p:spPr>
        <p:txBody>
          <a:bodyPr>
            <a:noAutofit/>
          </a:bodyPr>
          <a:lstStyle>
            <a:lvl1pPr marL="0" indent="0">
              <a:spcBef>
                <a:spcPts val="0"/>
              </a:spcBef>
              <a:buNone/>
              <a:defRPr sz="2800">
                <a:latin typeface="Arial" pitchFamily="34" charset="0"/>
                <a:ea typeface="Verdana" pitchFamily="34" charset="0"/>
                <a:cs typeface="Arial" pitchFamily="34" charset="0"/>
              </a:defRPr>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dirty="0"/>
              <a:t>Chapter title</a:t>
            </a:r>
          </a:p>
        </p:txBody>
      </p:sp>
      <p:sp>
        <p:nvSpPr>
          <p:cNvPr id="13" name="Rectangle 12"/>
          <p:cNvSpPr/>
          <p:nvPr/>
        </p:nvSpPr>
        <p:spPr bwMode="white">
          <a:xfrm>
            <a:off x="-10584" y="6248400"/>
            <a:ext cx="12215285" cy="629874"/>
          </a:xfrm>
          <a:prstGeom prst="rect">
            <a:avLst/>
          </a:prstGeom>
          <a:solidFill>
            <a:srgbClr val="3E76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Content Placeholder 4"/>
          <p:cNvSpPr>
            <a:spLocks noGrp="1"/>
          </p:cNvSpPr>
          <p:nvPr>
            <p:ph sz="quarter" idx="16" hasCustomPrompt="1"/>
          </p:nvPr>
        </p:nvSpPr>
        <p:spPr>
          <a:xfrm>
            <a:off x="2133600" y="6285230"/>
            <a:ext cx="10058400" cy="572770"/>
          </a:xfrm>
          <a:solidFill>
            <a:srgbClr val="3E7684"/>
          </a:solidFill>
        </p:spPr>
        <p:txBody>
          <a:bodyPr>
            <a:noAutofit/>
          </a:bodyPr>
          <a:lstStyle>
            <a:lvl1pPr algn="ctr">
              <a:defRPr sz="1100">
                <a:latin typeface="Arial" pitchFamily="34" charset="0"/>
                <a:cs typeface="Arial" pitchFamily="34" charset="0"/>
              </a:defRPr>
            </a:lvl1pPr>
            <a:lvl2pPr>
              <a:defRPr sz="1100">
                <a:latin typeface="Arial" pitchFamily="34" charset="0"/>
                <a:cs typeface="Arial" pitchFamily="34" charset="0"/>
              </a:defRPr>
            </a:lvl2pPr>
            <a:lvl3pPr>
              <a:defRPr sz="1100">
                <a:latin typeface="Arial" pitchFamily="34" charset="0"/>
                <a:cs typeface="Arial" pitchFamily="34" charset="0"/>
              </a:defRPr>
            </a:lvl3pPr>
            <a:lvl4pPr>
              <a:defRPr sz="1100">
                <a:latin typeface="Arial" pitchFamily="34" charset="0"/>
                <a:cs typeface="Arial" pitchFamily="34" charset="0"/>
              </a:defRPr>
            </a:lvl4pPr>
            <a:lvl5pPr>
              <a:defRPr sz="1100">
                <a:latin typeface="Arial" pitchFamily="34" charset="0"/>
                <a:cs typeface="Arial" pitchFamily="34" charset="0"/>
              </a:defRPr>
            </a:lvl5pPr>
          </a:lstStyle>
          <a:p>
            <a:pPr lvl="0"/>
            <a:r>
              <a:rPr lang="en-US" dirty="0"/>
              <a:t> Click to edit Master text styles</a:t>
            </a:r>
          </a:p>
        </p:txBody>
      </p:sp>
    </p:spTree>
    <p:extLst>
      <p:ext uri="{BB962C8B-B14F-4D97-AF65-F5344CB8AC3E}">
        <p14:creationId xmlns:p14="http://schemas.microsoft.com/office/powerpoint/2010/main" val="3836680989"/>
      </p:ext>
    </p:extLst>
  </p:cSld>
  <p:clrMapOvr>
    <a:masterClrMapping/>
  </p:clrMapOvr>
  <p:hf sldNum="0"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672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altLang="en-US"/>
              <a:t>Click to edit Master title style</a:t>
            </a:r>
            <a:endParaRPr lang="en-US" altLang="en-US" dirty="0"/>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altLang="en-US" dirty="0"/>
              <a:t>Click to edit Master text styles</a:t>
            </a:r>
          </a:p>
        </p:txBody>
      </p:sp>
      <p:pic>
        <p:nvPicPr>
          <p:cNvPr id="7" name="Picture 6"/>
          <p:cNvPicPr>
            <a:picLocks noChangeAspect="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76843" y="6356350"/>
            <a:ext cx="1579562" cy="35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3"/>
          </p:nvPr>
        </p:nvSpPr>
        <p:spPr>
          <a:xfrm>
            <a:off x="2934268"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rgbClr val="006298"/>
                </a:solidFill>
                <a:latin typeface="arial" charset="0"/>
              </a:defRPr>
            </a:lvl1pPr>
          </a:lstStyle>
          <a:p>
            <a:r>
              <a:rPr lang="en-US" dirty="0"/>
              <a:t>[Author Name], [Book Title], [#] Edition. © [Insert Year] Cengage. All Rights Reserved. May not be scanned, copied or duplicated, or posted to a publicly accessible website, in whole or in part.</a:t>
            </a:r>
          </a:p>
        </p:txBody>
      </p:sp>
    </p:spTree>
  </p:cSld>
  <p:clrMap bg1="lt1" tx1="dk1" bg2="lt2" tx2="dk2" accent1="accent1" accent2="accent2" accent3="accent3" accent4="accent4" accent5="accent5" accent6="accent6" hlink="hlink" folHlink="folHlink"/>
  <p:sldLayoutIdLst>
    <p:sldLayoutId id="2147483712" r:id="rId1"/>
    <p:sldLayoutId id="2147483721" r:id="rId2"/>
    <p:sldLayoutId id="2147483722" r:id="rId3"/>
    <p:sldLayoutId id="2147483714" r:id="rId4"/>
    <p:sldLayoutId id="2147483718" r:id="rId5"/>
    <p:sldLayoutId id="2147483715" r:id="rId6"/>
    <p:sldLayoutId id="2147483716" r:id="rId7"/>
    <p:sldLayoutId id="2147483719" r:id="rId8"/>
    <p:sldLayoutId id="2147483720" r:id="rId9"/>
    <p:sldLayoutId id="2147483723" r:id="rId10"/>
    <p:sldLayoutId id="2147483724" r:id="rId11"/>
    <p:sldLayoutId id="2147483713" r:id="rId12"/>
    <p:sldLayoutId id="2147483717" r:id="rId13"/>
    <p:sldLayoutId id="2147483725" r:id="rId14"/>
    <p:sldLayoutId id="2147483726" r:id="rId15"/>
    <p:sldLayoutId id="2147483727" r:id="rId16"/>
    <p:sldLayoutId id="2147483728" r:id="rId17"/>
  </p:sldLayoutIdLst>
  <p:hf sldNum="0" hdr="0" ftr="0" dt="0"/>
  <p:txStyles>
    <p:titleStyle>
      <a:lvl1pPr algn="ctr" rtl="0" eaLnBrk="1" fontAlgn="base" hangingPunct="1">
        <a:lnSpc>
          <a:spcPct val="90000"/>
        </a:lnSpc>
        <a:spcBef>
          <a:spcPct val="0"/>
        </a:spcBef>
        <a:spcAft>
          <a:spcPct val="0"/>
        </a:spcAft>
        <a:defRPr sz="3400" b="1" i="0" kern="1200" baseline="0">
          <a:solidFill>
            <a:srgbClr val="004A78"/>
          </a:solidFill>
          <a:latin typeface="Arial" charset="0"/>
          <a:ea typeface="Arial" charset="0"/>
          <a:cs typeface="Arial" charset="0"/>
        </a:defRPr>
      </a:lvl1pPr>
      <a:lvl2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2pPr>
      <a:lvl3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3pPr>
      <a:lvl4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4pPr>
      <a:lvl5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5pPr>
      <a:lvl6pPr marL="4572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6pPr>
      <a:lvl7pPr marL="9144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7pPr>
      <a:lvl8pPr marL="13716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8pPr>
      <a:lvl9pPr marL="18288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9pPr>
    </p:titleStyle>
    <p:bodyStyle>
      <a:lvl1pPr marL="0" indent="0" algn="l" rtl="0" eaLnBrk="1" fontAlgn="base" hangingPunct="1">
        <a:lnSpc>
          <a:spcPct val="90000"/>
        </a:lnSpc>
        <a:spcBef>
          <a:spcPts val="1000"/>
        </a:spcBef>
        <a:spcAft>
          <a:spcPct val="0"/>
        </a:spcAft>
        <a:buFont typeface="Arial" charset="0"/>
        <a:buNone/>
        <a:defRPr sz="2800" kern="1200" baseline="0">
          <a:solidFill>
            <a:srgbClr val="000000"/>
          </a:solidFill>
          <a:latin typeface="Arial" charset="0"/>
          <a:ea typeface="Arial" charset="0"/>
          <a:cs typeface="Arial" charset="0"/>
        </a:defRPr>
      </a:lvl1pPr>
      <a:lvl2pPr marL="685800" indent="-228600" algn="l" rtl="0" eaLnBrk="1" fontAlgn="base" hangingPunct="1">
        <a:lnSpc>
          <a:spcPct val="90000"/>
        </a:lnSpc>
        <a:spcBef>
          <a:spcPts val="500"/>
        </a:spcBef>
        <a:spcAft>
          <a:spcPct val="0"/>
        </a:spcAft>
        <a:buFont typeface="Arial" charset="0"/>
        <a:buChar char="•"/>
        <a:defRPr sz="2400" kern="1200" baseline="0">
          <a:solidFill>
            <a:srgbClr val="004A78"/>
          </a:solidFill>
          <a:latin typeface="Arial" charset="0"/>
          <a:ea typeface="Arial" charset="0"/>
          <a:cs typeface="Arial" charset="0"/>
        </a:defRPr>
      </a:lvl2pPr>
      <a:lvl3pPr marL="1143000" indent="-228600" algn="l" rtl="0" eaLnBrk="1" fontAlgn="base" hangingPunct="1">
        <a:lnSpc>
          <a:spcPct val="90000"/>
        </a:lnSpc>
        <a:spcBef>
          <a:spcPts val="500"/>
        </a:spcBef>
        <a:spcAft>
          <a:spcPct val="0"/>
        </a:spcAft>
        <a:buFont typeface="Arial" charset="0"/>
        <a:buChar char="•"/>
        <a:defRPr sz="2000" kern="1200" baseline="0">
          <a:solidFill>
            <a:srgbClr val="004A78"/>
          </a:solidFill>
          <a:latin typeface="Arial" charset="0"/>
          <a:ea typeface="Arial" charset="0"/>
          <a:cs typeface="Arial" charset="0"/>
        </a:defRPr>
      </a:lvl3pPr>
      <a:lvl4pPr marL="1600200" indent="-228600" algn="l" rtl="0" eaLnBrk="1" fontAlgn="base" hangingPunct="1">
        <a:lnSpc>
          <a:spcPct val="90000"/>
        </a:lnSpc>
        <a:spcBef>
          <a:spcPts val="500"/>
        </a:spcBef>
        <a:spcAft>
          <a:spcPct val="0"/>
        </a:spcAft>
        <a:buFont typeface="Arial" charset="0"/>
        <a:buChar char="•"/>
        <a:defRPr kern="1200" baseline="0">
          <a:solidFill>
            <a:srgbClr val="004A78"/>
          </a:solidFill>
          <a:latin typeface="Arial" charset="0"/>
          <a:ea typeface="Arial" charset="0"/>
          <a:cs typeface="Arial" charset="0"/>
        </a:defRPr>
      </a:lvl4pPr>
      <a:lvl5pPr marL="2057400" indent="-228600" algn="l" rtl="0" eaLnBrk="1" fontAlgn="base" hangingPunct="1">
        <a:lnSpc>
          <a:spcPct val="90000"/>
        </a:lnSpc>
        <a:spcBef>
          <a:spcPts val="500"/>
        </a:spcBef>
        <a:spcAft>
          <a:spcPct val="0"/>
        </a:spcAft>
        <a:buFont typeface="Arial" charset="0"/>
        <a:buChar char="•"/>
        <a:defRPr kern="1200" baseline="0">
          <a:solidFill>
            <a:srgbClr val="004A78"/>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1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1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15.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5.jpg"/><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4.xml"/></Relationships>
</file>

<file path=ppt/slides/_rels/slide6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5.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1"/>
          </p:nvPr>
        </p:nvSpPr>
        <p:spPr/>
        <p:txBody>
          <a:bodyPr/>
          <a:lstStyle/>
          <a:p>
            <a:r>
              <a:rPr lang="en-US" dirty="0"/>
              <a:t>Chapter 5 </a:t>
            </a:r>
          </a:p>
        </p:txBody>
      </p:sp>
      <p:sp>
        <p:nvSpPr>
          <p:cNvPr id="5" name="Title 4"/>
          <p:cNvSpPr>
            <a:spLocks noGrp="1"/>
          </p:cNvSpPr>
          <p:nvPr>
            <p:ph type="title"/>
          </p:nvPr>
        </p:nvSpPr>
        <p:spPr>
          <a:xfrm>
            <a:off x="3996910" y="4035474"/>
            <a:ext cx="6402684" cy="998080"/>
          </a:xfrm>
        </p:spPr>
        <p:txBody>
          <a:bodyPr/>
          <a:lstStyle/>
          <a:p>
            <a:r>
              <a:rPr lang="en-US" dirty="0"/>
              <a:t>Adjusting Entries and the Worksheet</a:t>
            </a:r>
          </a:p>
        </p:txBody>
      </p:sp>
      <p:pic>
        <p:nvPicPr>
          <p:cNvPr id="3" name="Picture Placeholder 2" descr="Book cover reads title, edition number, and name of the author as follows: &quot;COLLEGE ACCOUNTING,&quot; &quot;Twenty Third Edition,&quot; and &quot;Heintz and Parry.&quot; A photo on the cover page shows a person working on a tablet computer generating a spreadsheet and bar graph.">
            <a:extLst>
              <a:ext uri="{FF2B5EF4-FFF2-40B4-BE49-F238E27FC236}">
                <a16:creationId xmlns:a16="http://schemas.microsoft.com/office/drawing/2014/main" id="{4F6F150E-F66D-4149-B445-1BD02BF554F7}"/>
              </a:ext>
            </a:extLst>
          </p:cNvPr>
          <p:cNvPicPr>
            <a:picLocks noGrp="1" noChangeAspect="1"/>
          </p:cNvPicPr>
          <p:nvPr>
            <p:ph type="pic" sz="quarter" idx="12"/>
          </p:nvPr>
        </p:nvPicPr>
        <p:blipFill>
          <a:blip r:embed="rId2"/>
          <a:srcRect l="3197" r="3197"/>
          <a:stretch>
            <a:fillRect/>
          </a:stretch>
        </p:blipFill>
        <p:spPr/>
      </p:pic>
      <p:sp>
        <p:nvSpPr>
          <p:cNvPr id="8" name="Footer Placeholder 7"/>
          <p:cNvSpPr>
            <a:spLocks noGrp="1"/>
          </p:cNvSpPr>
          <p:nvPr>
            <p:ph type="ftr" sz="quarter" idx="3"/>
          </p:nvPr>
        </p:nvSpPr>
        <p:spPr/>
        <p:txBody>
          <a:bodyPr/>
          <a:lstStyle/>
          <a:p>
            <a:r>
              <a:rPr lang="en-US" dirty="0"/>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6070594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latin typeface="Arial" pitchFamily="34" charset="0"/>
                <a:cs typeface="Arial" pitchFamily="34" charset="0"/>
              </a:rPr>
              <a:t>Learning Objective 1</a:t>
            </a:r>
          </a:p>
        </p:txBody>
      </p:sp>
      <p:sp>
        <p:nvSpPr>
          <p:cNvPr id="3" name="Content Placeholder 2"/>
          <p:cNvSpPr>
            <a:spLocks noGrp="1"/>
          </p:cNvSpPr>
          <p:nvPr>
            <p:ph type="body" sz="quarter" idx="15"/>
          </p:nvPr>
        </p:nvSpPr>
        <p:spPr/>
        <p:txBody>
          <a:bodyPr/>
          <a:lstStyle/>
          <a:p>
            <a:pPr algn="ctr"/>
            <a:r>
              <a:rPr lang="en-US" sz="2800" dirty="0">
                <a:latin typeface="Arial" pitchFamily="34" charset="0"/>
                <a:cs typeface="Arial" pitchFamily="34" charset="0"/>
              </a:rPr>
              <a:t>Prepare end-of-period adjustments</a:t>
            </a:r>
          </a:p>
        </p:txBody>
      </p:sp>
    </p:spTree>
    <p:extLst>
      <p:ext uri="{BB962C8B-B14F-4D97-AF65-F5344CB8AC3E}">
        <p14:creationId xmlns:p14="http://schemas.microsoft.com/office/powerpoint/2010/main" val="2502298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itchFamily="34" charset="0"/>
                <a:cs typeface="Arial" pitchFamily="34" charset="0"/>
              </a:rPr>
              <a:t>End-of-Period Adjustments</a:t>
            </a:r>
            <a:endParaRPr lang="en-IN" dirty="0">
              <a:latin typeface="Arial" pitchFamily="34" charset="0"/>
              <a:cs typeface="Arial" pitchFamily="34" charset="0"/>
            </a:endParaRPr>
          </a:p>
        </p:txBody>
      </p:sp>
      <p:sp>
        <p:nvSpPr>
          <p:cNvPr id="3" name="Content Placeholder 2"/>
          <p:cNvSpPr>
            <a:spLocks noGrp="1"/>
          </p:cNvSpPr>
          <p:nvPr>
            <p:ph type="body" sz="quarter" idx="17"/>
          </p:nvPr>
        </p:nvSpPr>
        <p:spPr>
          <a:xfrm>
            <a:off x="743576" y="1280160"/>
            <a:ext cx="10711543" cy="4752340"/>
          </a:xfrm>
        </p:spPr>
        <p:txBody>
          <a:bodyPr/>
          <a:lstStyle/>
          <a:p>
            <a:r>
              <a:rPr lang="en-US" sz="2800" dirty="0">
                <a:latin typeface="Arial" pitchFamily="34" charset="0"/>
                <a:cs typeface="Arial" pitchFamily="34" charset="0"/>
              </a:rPr>
              <a:t>Changes occur that affect the business’s financial condition:</a:t>
            </a:r>
          </a:p>
          <a:p>
            <a:pPr lvl="1"/>
            <a:r>
              <a:rPr lang="en-US" sz="2400" dirty="0">
                <a:latin typeface="Arial" pitchFamily="34" charset="0"/>
                <a:cs typeface="Arial" pitchFamily="34" charset="0"/>
              </a:rPr>
              <a:t>Equipment wearing out</a:t>
            </a:r>
          </a:p>
          <a:p>
            <a:pPr lvl="1"/>
            <a:r>
              <a:rPr lang="en-US" sz="2400" dirty="0">
                <a:latin typeface="Arial" pitchFamily="34" charset="0"/>
                <a:cs typeface="Arial" pitchFamily="34" charset="0"/>
              </a:rPr>
              <a:t>Prepaid insurance and supplies being used up</a:t>
            </a:r>
          </a:p>
          <a:p>
            <a:pPr lvl="1"/>
            <a:r>
              <a:rPr lang="en-US" sz="2400" dirty="0">
                <a:latin typeface="Arial" pitchFamily="34" charset="0"/>
                <a:cs typeface="Arial" pitchFamily="34" charset="0"/>
              </a:rPr>
              <a:t>Employees earning wages that have not yet been paid</a:t>
            </a:r>
          </a:p>
          <a:p>
            <a:r>
              <a:rPr lang="en-US" sz="2800" dirty="0">
                <a:latin typeface="Arial" pitchFamily="34" charset="0"/>
                <a:cs typeface="Arial" pitchFamily="34" charset="0"/>
              </a:rPr>
              <a:t>Since these events have not been entered into the accounting system, </a:t>
            </a:r>
            <a:r>
              <a:rPr lang="en-US" sz="2800" b="1" dirty="0">
                <a:solidFill>
                  <a:schemeClr val="tx2"/>
                </a:solidFill>
                <a:latin typeface="Arial" pitchFamily="34" charset="0"/>
                <a:cs typeface="Arial" pitchFamily="34" charset="0"/>
              </a:rPr>
              <a:t>adjusting entries </a:t>
            </a:r>
            <a:r>
              <a:rPr lang="en-US" sz="2800" dirty="0">
                <a:latin typeface="Arial" pitchFamily="34" charset="0"/>
                <a:cs typeface="Arial" pitchFamily="34" charset="0"/>
              </a:rPr>
              <a:t>must be made</a:t>
            </a:r>
          </a:p>
          <a:p>
            <a:r>
              <a:rPr lang="en-US" sz="2800" dirty="0"/>
              <a:t>Adjustments are guided by three important principles:</a:t>
            </a:r>
          </a:p>
          <a:p>
            <a:pPr lvl="1"/>
            <a:r>
              <a:rPr lang="en-US" sz="2400" dirty="0">
                <a:latin typeface="Arial" pitchFamily="34" charset="0"/>
                <a:cs typeface="Arial" pitchFamily="34" charset="0"/>
              </a:rPr>
              <a:t>Revenue recognition principle</a:t>
            </a:r>
          </a:p>
          <a:p>
            <a:pPr lvl="1"/>
            <a:r>
              <a:rPr lang="en-US" sz="2400" dirty="0">
                <a:latin typeface="Arial" pitchFamily="34" charset="0"/>
                <a:cs typeface="Arial" pitchFamily="34" charset="0"/>
              </a:rPr>
              <a:t>Expense recognition principle</a:t>
            </a:r>
          </a:p>
          <a:p>
            <a:pPr lvl="1"/>
            <a:r>
              <a:rPr lang="en-US" sz="2400" dirty="0">
                <a:latin typeface="Arial" pitchFamily="34" charset="0"/>
                <a:cs typeface="Arial" pitchFamily="34" charset="0"/>
              </a:rPr>
              <a:t>Matching principle</a:t>
            </a:r>
          </a:p>
        </p:txBody>
      </p:sp>
    </p:spTree>
    <p:extLst>
      <p:ext uri="{BB962C8B-B14F-4D97-AF65-F5344CB8AC3E}">
        <p14:creationId xmlns:p14="http://schemas.microsoft.com/office/powerpoint/2010/main" val="40614921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itchFamily="34" charset="0"/>
                <a:cs typeface="Arial" pitchFamily="34" charset="0"/>
              </a:rPr>
              <a:t>Revenue Recognition Principle</a:t>
            </a:r>
            <a:endParaRPr lang="en-IN" dirty="0">
              <a:latin typeface="Arial" pitchFamily="34" charset="0"/>
              <a:cs typeface="Arial" pitchFamily="34" charset="0"/>
            </a:endParaRPr>
          </a:p>
        </p:txBody>
      </p:sp>
      <p:sp>
        <p:nvSpPr>
          <p:cNvPr id="3" name="Content Placeholder 2"/>
          <p:cNvSpPr>
            <a:spLocks noGrp="1"/>
          </p:cNvSpPr>
          <p:nvPr>
            <p:ph type="body" sz="quarter" idx="17"/>
          </p:nvPr>
        </p:nvSpPr>
        <p:spPr/>
        <p:txBody>
          <a:bodyPr>
            <a:normAutofit/>
          </a:bodyPr>
          <a:lstStyle/>
          <a:p>
            <a:r>
              <a:rPr lang="en-US" sz="2800" dirty="0">
                <a:latin typeface="Arial" pitchFamily="34" charset="0"/>
                <a:cs typeface="Arial" pitchFamily="34" charset="0"/>
              </a:rPr>
              <a:t>S</a:t>
            </a:r>
            <a:r>
              <a:rPr lang="en-GB" sz="2800" dirty="0">
                <a:latin typeface="Arial" pitchFamily="34" charset="0"/>
                <a:cs typeface="Arial" pitchFamily="34" charset="0"/>
              </a:rPr>
              <a:t>tates that revenues should be recognized when earned, regardless of when cash is received from the customer</a:t>
            </a:r>
            <a:endParaRPr lang="en-US" sz="2800" dirty="0">
              <a:latin typeface="Arial" pitchFamily="34" charset="0"/>
              <a:cs typeface="Arial" pitchFamily="34" charset="0"/>
            </a:endParaRPr>
          </a:p>
          <a:p>
            <a:r>
              <a:rPr lang="en-GB" sz="2800" dirty="0">
                <a:latin typeface="Arial" pitchFamily="34" charset="0"/>
                <a:cs typeface="Arial" pitchFamily="34" charset="0"/>
              </a:rPr>
              <a:t>Revenues are considered earned when a service is provided or a product is sold</a:t>
            </a:r>
            <a:endParaRPr lang="en-US" sz="2800" dirty="0">
              <a:latin typeface="Arial" pitchFamily="34" charset="0"/>
              <a:cs typeface="Arial" pitchFamily="34" charset="0"/>
            </a:endParaRPr>
          </a:p>
        </p:txBody>
      </p:sp>
    </p:spTree>
    <p:extLst>
      <p:ext uri="{BB962C8B-B14F-4D97-AF65-F5344CB8AC3E}">
        <p14:creationId xmlns:p14="http://schemas.microsoft.com/office/powerpoint/2010/main" val="38185230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itchFamily="34" charset="0"/>
                <a:cs typeface="Arial" pitchFamily="34" charset="0"/>
              </a:rPr>
              <a:t>Expense Recognition Principle</a:t>
            </a:r>
            <a:endParaRPr lang="en-IN" dirty="0">
              <a:latin typeface="Arial" pitchFamily="34" charset="0"/>
              <a:cs typeface="Arial" pitchFamily="34" charset="0"/>
            </a:endParaRPr>
          </a:p>
        </p:txBody>
      </p:sp>
      <p:sp>
        <p:nvSpPr>
          <p:cNvPr id="3" name="Content Placeholder 2"/>
          <p:cNvSpPr>
            <a:spLocks noGrp="1"/>
          </p:cNvSpPr>
          <p:nvPr>
            <p:ph type="body" sz="quarter" idx="17"/>
          </p:nvPr>
        </p:nvSpPr>
        <p:spPr/>
        <p:txBody>
          <a:bodyPr>
            <a:normAutofit/>
          </a:bodyPr>
          <a:lstStyle/>
          <a:p>
            <a:r>
              <a:rPr lang="en-US" sz="2800" dirty="0">
                <a:latin typeface="Arial" pitchFamily="34" charset="0"/>
                <a:cs typeface="Arial" pitchFamily="34" charset="0"/>
              </a:rPr>
              <a:t>S</a:t>
            </a:r>
            <a:r>
              <a:rPr lang="en-GB" sz="2800" dirty="0">
                <a:latin typeface="Arial" pitchFamily="34" charset="0"/>
                <a:cs typeface="Arial" pitchFamily="34" charset="0"/>
              </a:rPr>
              <a:t>tates that expenses should be recognized when incurred, regardless of when cash is </a:t>
            </a:r>
            <a:r>
              <a:rPr lang="en-US" sz="2800" dirty="0">
                <a:latin typeface="Arial" pitchFamily="34" charset="0"/>
                <a:cs typeface="Arial" pitchFamily="34" charset="0"/>
              </a:rPr>
              <a:t>paid</a:t>
            </a:r>
          </a:p>
          <a:p>
            <a:r>
              <a:rPr lang="en-GB" sz="2800" dirty="0">
                <a:latin typeface="Arial" pitchFamily="34" charset="0"/>
                <a:cs typeface="Arial" pitchFamily="34" charset="0"/>
              </a:rPr>
              <a:t>Expenses are generally considered incurred when goods and services are received or assets are consumed</a:t>
            </a:r>
            <a:endParaRPr lang="en-US" sz="2800" dirty="0">
              <a:latin typeface="Arial" pitchFamily="34" charset="0"/>
              <a:cs typeface="Arial" pitchFamily="34" charset="0"/>
            </a:endParaRPr>
          </a:p>
        </p:txBody>
      </p:sp>
    </p:spTree>
    <p:extLst>
      <p:ext uri="{BB962C8B-B14F-4D97-AF65-F5344CB8AC3E}">
        <p14:creationId xmlns:p14="http://schemas.microsoft.com/office/powerpoint/2010/main" val="41795015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itchFamily="34" charset="0"/>
                <a:cs typeface="Arial" pitchFamily="34" charset="0"/>
              </a:rPr>
              <a:t>Matching Principle</a:t>
            </a:r>
            <a:endParaRPr lang="en-IN" dirty="0">
              <a:latin typeface="Arial" pitchFamily="34" charset="0"/>
              <a:cs typeface="Arial" pitchFamily="34" charset="0"/>
            </a:endParaRPr>
          </a:p>
        </p:txBody>
      </p:sp>
      <p:sp>
        <p:nvSpPr>
          <p:cNvPr id="3" name="Content Placeholder 2"/>
          <p:cNvSpPr>
            <a:spLocks noGrp="1"/>
          </p:cNvSpPr>
          <p:nvPr>
            <p:ph type="body" sz="quarter" idx="17"/>
          </p:nvPr>
        </p:nvSpPr>
        <p:spPr/>
        <p:txBody>
          <a:bodyPr>
            <a:normAutofit/>
          </a:bodyPr>
          <a:lstStyle/>
          <a:p>
            <a:r>
              <a:rPr lang="en-US" sz="2800" dirty="0">
                <a:latin typeface="Arial" pitchFamily="34" charset="0"/>
                <a:cs typeface="Arial" pitchFamily="34" charset="0"/>
              </a:rPr>
              <a:t>Requires the matching of </a:t>
            </a:r>
            <a:r>
              <a:rPr lang="en-US" sz="2800" b="1" dirty="0">
                <a:solidFill>
                  <a:schemeClr val="tx2"/>
                </a:solidFill>
                <a:latin typeface="Arial" pitchFamily="34" charset="0"/>
                <a:cs typeface="Arial" pitchFamily="34" charset="0"/>
              </a:rPr>
              <a:t>revenues earned </a:t>
            </a:r>
            <a:r>
              <a:rPr lang="en-US" sz="2800" dirty="0">
                <a:latin typeface="Arial" pitchFamily="34" charset="0"/>
                <a:cs typeface="Arial" pitchFamily="34" charset="0"/>
              </a:rPr>
              <a:t>during an accounting period with the </a:t>
            </a:r>
            <a:r>
              <a:rPr lang="en-US" sz="2800" b="1" dirty="0">
                <a:solidFill>
                  <a:schemeClr val="tx2"/>
                </a:solidFill>
                <a:latin typeface="Arial" pitchFamily="34" charset="0"/>
                <a:cs typeface="Arial" pitchFamily="34" charset="0"/>
              </a:rPr>
              <a:t>expenses incurred</a:t>
            </a:r>
            <a:r>
              <a:rPr lang="en-US" sz="2800" dirty="0">
                <a:latin typeface="Arial" pitchFamily="34" charset="0"/>
                <a:cs typeface="Arial" pitchFamily="34" charset="0"/>
              </a:rPr>
              <a:t> to produce the revenues</a:t>
            </a:r>
          </a:p>
          <a:p>
            <a:r>
              <a:rPr lang="en-US" sz="2800" dirty="0">
                <a:latin typeface="Arial" pitchFamily="34" charset="0"/>
                <a:cs typeface="Arial" pitchFamily="34" charset="0"/>
              </a:rPr>
              <a:t>Provides the best measure of net income</a:t>
            </a:r>
          </a:p>
          <a:p>
            <a:r>
              <a:rPr lang="en-US" sz="2800" dirty="0">
                <a:latin typeface="Arial" pitchFamily="34" charset="0"/>
                <a:cs typeface="Arial" pitchFamily="34" charset="0"/>
              </a:rPr>
              <a:t>To follow all three principles necessitates that accounts be brought up to date before financial statements are prepared</a:t>
            </a:r>
          </a:p>
        </p:txBody>
      </p:sp>
    </p:spTree>
    <p:extLst>
      <p:ext uri="{BB962C8B-B14F-4D97-AF65-F5344CB8AC3E}">
        <p14:creationId xmlns:p14="http://schemas.microsoft.com/office/powerpoint/2010/main" val="9820614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itchFamily="34" charset="0"/>
                <a:cs typeface="Arial" pitchFamily="34" charset="0"/>
              </a:rPr>
              <a:t>Fiscal Year</a:t>
            </a:r>
            <a:endParaRPr lang="en-IN" dirty="0">
              <a:latin typeface="Arial" pitchFamily="34" charset="0"/>
              <a:cs typeface="Arial" pitchFamily="34" charset="0"/>
            </a:endParaRPr>
          </a:p>
        </p:txBody>
      </p:sp>
      <p:sp>
        <p:nvSpPr>
          <p:cNvPr id="3" name="Content Placeholder 2"/>
          <p:cNvSpPr>
            <a:spLocks noGrp="1"/>
          </p:cNvSpPr>
          <p:nvPr>
            <p:ph type="body" sz="quarter" idx="17"/>
          </p:nvPr>
        </p:nvSpPr>
        <p:spPr/>
        <p:txBody>
          <a:bodyPr>
            <a:normAutofit/>
          </a:bodyPr>
          <a:lstStyle/>
          <a:p>
            <a:r>
              <a:rPr lang="en-US" sz="2800" dirty="0">
                <a:latin typeface="Arial" pitchFamily="34" charset="0"/>
                <a:cs typeface="Arial" pitchFamily="34" charset="0"/>
              </a:rPr>
              <a:t>A twelve-month period of time used as an accounting period</a:t>
            </a:r>
          </a:p>
          <a:p>
            <a:r>
              <a:rPr lang="en-US" sz="2800" dirty="0">
                <a:latin typeface="Arial" pitchFamily="34" charset="0"/>
                <a:cs typeface="Arial" pitchFamily="34" charset="0"/>
              </a:rPr>
              <a:t>Does not need to be the same as a calendar year</a:t>
            </a:r>
          </a:p>
          <a:p>
            <a:r>
              <a:rPr lang="en-US" sz="2800" dirty="0">
                <a:latin typeface="Arial" pitchFamily="34" charset="0"/>
                <a:cs typeface="Arial" pitchFamily="34" charset="0"/>
              </a:rPr>
              <a:t>Many businesses schedule their fiscal year to end when business is slow</a:t>
            </a:r>
          </a:p>
          <a:p>
            <a:r>
              <a:rPr lang="en-US" sz="2800" dirty="0">
                <a:latin typeface="Arial" pitchFamily="34" charset="0"/>
                <a:cs typeface="Arial" pitchFamily="34" charset="0"/>
              </a:rPr>
              <a:t>Generally adjustments are made and financial statements are prepared at the end of a fiscal year</a:t>
            </a:r>
          </a:p>
        </p:txBody>
      </p:sp>
    </p:spTree>
    <p:extLst>
      <p:ext uri="{BB962C8B-B14F-4D97-AF65-F5344CB8AC3E}">
        <p14:creationId xmlns:p14="http://schemas.microsoft.com/office/powerpoint/2010/main" val="33087003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itchFamily="34" charset="0"/>
                <a:cs typeface="Arial" pitchFamily="34" charset="0"/>
              </a:rPr>
              <a:t>Adjustment For Supplies (1 of 3)</a:t>
            </a:r>
            <a:endParaRPr lang="en-IN" dirty="0">
              <a:latin typeface="Arial" pitchFamily="34" charset="0"/>
              <a:cs typeface="Arial" pitchFamily="34" charset="0"/>
            </a:endParaRPr>
          </a:p>
        </p:txBody>
      </p:sp>
      <p:sp>
        <p:nvSpPr>
          <p:cNvPr id="3" name="Content Placeholder 2"/>
          <p:cNvSpPr>
            <a:spLocks noGrp="1"/>
          </p:cNvSpPr>
          <p:nvPr>
            <p:ph type="body" sz="quarter" idx="12"/>
          </p:nvPr>
        </p:nvSpPr>
        <p:spPr>
          <a:xfrm>
            <a:off x="1030288" y="3891776"/>
            <a:ext cx="10323512" cy="2018487"/>
          </a:xfrm>
        </p:spPr>
        <p:txBody>
          <a:bodyPr>
            <a:normAutofit/>
          </a:bodyPr>
          <a:lstStyle/>
          <a:p>
            <a:pPr marL="457200" indent="-457200">
              <a:buFont typeface="Arial" panose="020B0604020202020204" pitchFamily="34" charset="0"/>
              <a:buChar char="•"/>
            </a:pPr>
            <a:r>
              <a:rPr lang="en-US" dirty="0"/>
              <a:t>During June, Mitch purchased supplies for $80</a:t>
            </a:r>
          </a:p>
          <a:p>
            <a:pPr marL="457200" indent="-457200">
              <a:buFont typeface="Arial" panose="020B0604020202020204" pitchFamily="34" charset="0"/>
              <a:buChar char="•"/>
            </a:pPr>
            <a:r>
              <a:rPr lang="en-US" dirty="0"/>
              <a:t>These were debited to the supplies account</a:t>
            </a:r>
          </a:p>
          <a:p>
            <a:pPr marL="457200" indent="-457200">
              <a:buFont typeface="Arial" panose="020B0604020202020204" pitchFamily="34" charset="0"/>
              <a:buChar char="•"/>
            </a:pPr>
            <a:r>
              <a:rPr lang="en-US" dirty="0">
                <a:latin typeface="Arial" pitchFamily="34" charset="0"/>
                <a:cs typeface="Arial" pitchFamily="34" charset="0"/>
              </a:rPr>
              <a:t>According to an inventory of supplies, there are only $20 of supplies on hand at the end of June</a:t>
            </a:r>
          </a:p>
        </p:txBody>
      </p:sp>
      <p:pic>
        <p:nvPicPr>
          <p:cNvPr id="6" name="Picture 2" descr="T account titled Supplies shows Debit in the left column and the value inside as 80; A forward pointing arrow with the text “Purchased in June” points at the 80.">
            <a:extLst>
              <a:ext uri="{FF2B5EF4-FFF2-40B4-BE49-F238E27FC236}">
                <a16:creationId xmlns:a16="http://schemas.microsoft.com/office/drawing/2014/main" id="{8798DC09-58F9-4D57-972A-A1FF97E87DD2}"/>
              </a:ext>
            </a:extLst>
          </p:cNvPr>
          <p:cNvPicPr>
            <a:picLocks noGrp="1" noChangeAspect="1" noChangeArrowheads="1"/>
          </p:cNvPicPr>
          <p:nvPr>
            <p:ph type="pic" sz="quarter" idx="11"/>
          </p:nvPr>
        </p:nvPicPr>
        <p:blipFill rotWithShape="1">
          <a:blip r:embed="rId2">
            <a:extLst>
              <a:ext uri="{28A0092B-C50C-407E-A947-70E740481C1C}">
                <a14:useLocalDpi xmlns:a14="http://schemas.microsoft.com/office/drawing/2010/main" val="0"/>
              </a:ext>
            </a:extLst>
          </a:blip>
          <a:srcRect t="1" r="227" b="-3815"/>
          <a:stretch/>
        </p:blipFill>
        <p:spPr bwMode="auto">
          <a:xfrm>
            <a:off x="3201065" y="1207414"/>
            <a:ext cx="5350752" cy="23818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002231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itchFamily="34" charset="0"/>
                <a:cs typeface="Arial" pitchFamily="34" charset="0"/>
              </a:rPr>
              <a:t>Adjustment For Supplies (2 of 3)</a:t>
            </a:r>
            <a:endParaRPr lang="en-IN" dirty="0">
              <a:latin typeface="Arial" pitchFamily="34" charset="0"/>
              <a:cs typeface="Arial" pitchFamily="34" charset="0"/>
            </a:endParaRPr>
          </a:p>
        </p:txBody>
      </p:sp>
      <p:sp>
        <p:nvSpPr>
          <p:cNvPr id="3" name="Content Placeholder 2"/>
          <p:cNvSpPr>
            <a:spLocks noGrp="1"/>
          </p:cNvSpPr>
          <p:nvPr>
            <p:ph type="body" sz="quarter" idx="17"/>
          </p:nvPr>
        </p:nvSpPr>
        <p:spPr>
          <a:xfrm>
            <a:off x="743576" y="1638300"/>
            <a:ext cx="10711543" cy="4138032"/>
          </a:xfrm>
        </p:spPr>
        <p:txBody>
          <a:bodyPr>
            <a:normAutofit/>
          </a:bodyPr>
          <a:lstStyle/>
          <a:p>
            <a:r>
              <a:rPr lang="en-US" sz="2800" dirty="0">
                <a:latin typeface="Arial" pitchFamily="34" charset="0"/>
                <a:cs typeface="Arial" pitchFamily="34" charset="0"/>
              </a:rPr>
              <a:t>Unless there is an adjusting entry made, $80 of supplies will be shown on the balance sheet</a:t>
            </a:r>
          </a:p>
          <a:p>
            <a:pPr lvl="1"/>
            <a:r>
              <a:rPr lang="en-US" sz="2400" dirty="0">
                <a:latin typeface="Arial" pitchFamily="34" charset="0"/>
                <a:cs typeface="Arial" pitchFamily="34" charset="0"/>
              </a:rPr>
              <a:t>Assets would be overstated</a:t>
            </a:r>
          </a:p>
          <a:p>
            <a:pPr lvl="1"/>
            <a:r>
              <a:rPr lang="en-US" sz="2400" dirty="0">
                <a:latin typeface="Arial" pitchFamily="34" charset="0"/>
                <a:cs typeface="Arial" pitchFamily="34" charset="0"/>
              </a:rPr>
              <a:t>Supplies Expense would be understated</a:t>
            </a:r>
          </a:p>
          <a:p>
            <a:r>
              <a:rPr lang="en-US" sz="2800" dirty="0">
                <a:latin typeface="Arial" pitchFamily="34" charset="0"/>
                <a:cs typeface="Arial" pitchFamily="34" charset="0"/>
              </a:rPr>
              <a:t>$80 purchased during month, less $20 supplies remaining = $60 supplies used</a:t>
            </a:r>
          </a:p>
          <a:p>
            <a:r>
              <a:rPr lang="en-US" sz="2800" dirty="0">
                <a:latin typeface="Arial" pitchFamily="34" charset="0"/>
                <a:cs typeface="Arial" pitchFamily="34" charset="0"/>
              </a:rPr>
              <a:t>Adjusting entry needed:</a:t>
            </a:r>
          </a:p>
          <a:p>
            <a:pPr lvl="1"/>
            <a:r>
              <a:rPr lang="en-US" sz="2400" dirty="0">
                <a:latin typeface="Arial" pitchFamily="34" charset="0"/>
                <a:cs typeface="Arial" pitchFamily="34" charset="0"/>
              </a:rPr>
              <a:t>Supplies Expense – Debit $60</a:t>
            </a:r>
          </a:p>
          <a:p>
            <a:pPr lvl="1"/>
            <a:r>
              <a:rPr lang="en-US" sz="2400" dirty="0">
                <a:latin typeface="Arial" pitchFamily="34" charset="0"/>
                <a:cs typeface="Arial" pitchFamily="34" charset="0"/>
              </a:rPr>
              <a:t>Supplies – Credit $60</a:t>
            </a:r>
          </a:p>
        </p:txBody>
      </p:sp>
    </p:spTree>
    <p:extLst>
      <p:ext uri="{BB962C8B-B14F-4D97-AF65-F5344CB8AC3E}">
        <p14:creationId xmlns:p14="http://schemas.microsoft.com/office/powerpoint/2010/main" val="17268962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47B5D3-E8EB-406A-8DB0-5333F975C82E}"/>
              </a:ext>
            </a:extLst>
          </p:cNvPr>
          <p:cNvSpPr>
            <a:spLocks noGrp="1"/>
          </p:cNvSpPr>
          <p:nvPr>
            <p:ph type="title"/>
          </p:nvPr>
        </p:nvSpPr>
        <p:spPr/>
        <p:txBody>
          <a:bodyPr/>
          <a:lstStyle/>
          <a:p>
            <a:r>
              <a:rPr lang="en-US" dirty="0">
                <a:latin typeface="Arial" pitchFamily="34" charset="0"/>
                <a:cs typeface="Arial" pitchFamily="34" charset="0"/>
              </a:rPr>
              <a:t>Adjustment For Supplies (3 of 3)</a:t>
            </a:r>
            <a:endParaRPr lang="en-US" dirty="0"/>
          </a:p>
        </p:txBody>
      </p:sp>
      <p:pic>
        <p:nvPicPr>
          <p:cNvPr id="4" name="Picture Placeholder 3" descr="A balance sheet has a caption adjustment for supplies, and three columns arranged to reflect the equation, assets = liabilities + owner’s equity. Assets is sub divided into debit, plus and credit, minus. Liabilities is sub divided into debit, minus and credit plus, owner’s equity is divided into debit, minus and credit, plus. Owner’s equity is further divided into three columns as:  drawing, expense and revenue. Drawing and expenses are divided into debit plus and credit minus. The revenues are divided into debit minus and credit plus. Under assets we have another column named supplies. On the debit side of supplies we have t b 80 and balance 20 and on the credit side we have a d j 60. Below expense, we have another column named supplies expense. The debit side entry is a d j 60. Below the balance sheet we have journal named general journal. The journal has six columns namely . Date, description , post reference, debit, credit . The entries are as follows. Row 1. Description, adjusting entry in the second column. Row 2. Description, supplies entry, in the second column. Debit, 60.00, in the fourth column. Row 3. Description, supplies in the second column. Credit, 60.00 in the fifth column.">
            <a:extLst>
              <a:ext uri="{FF2B5EF4-FFF2-40B4-BE49-F238E27FC236}">
                <a16:creationId xmlns:a16="http://schemas.microsoft.com/office/drawing/2014/main" id="{0BCB3016-F953-4690-B23C-32791276751C}"/>
              </a:ext>
            </a:extLst>
          </p:cNvPr>
          <p:cNvPicPr>
            <a:picLocks noGrp="1" noChangeAspect="1"/>
          </p:cNvPicPr>
          <p:nvPr>
            <p:ph type="pic" sz="quarter" idx="11"/>
          </p:nvPr>
        </p:nvPicPr>
        <p:blipFill rotWithShape="1">
          <a:blip r:embed="rId2"/>
          <a:srcRect l="1" t="1" r="-144" b="-555"/>
          <a:stretch/>
        </p:blipFill>
        <p:spPr>
          <a:xfrm>
            <a:off x="1845002" y="1120170"/>
            <a:ext cx="8241677" cy="3865503"/>
          </a:xfrm>
          <a:prstGeom prst="rect">
            <a:avLst/>
          </a:prstGeom>
        </p:spPr>
      </p:pic>
      <p:sp>
        <p:nvSpPr>
          <p:cNvPr id="3" name="Text Placeholder 2">
            <a:extLst>
              <a:ext uri="{FF2B5EF4-FFF2-40B4-BE49-F238E27FC236}">
                <a16:creationId xmlns:a16="http://schemas.microsoft.com/office/drawing/2014/main" id="{BA0507C8-3D86-46CE-9295-2AD4A43AA54E}"/>
              </a:ext>
            </a:extLst>
          </p:cNvPr>
          <p:cNvSpPr>
            <a:spLocks noGrp="1"/>
          </p:cNvSpPr>
          <p:nvPr>
            <p:ph type="body" sz="quarter" idx="12"/>
          </p:nvPr>
        </p:nvSpPr>
        <p:spPr>
          <a:xfrm>
            <a:off x="1030288" y="5561813"/>
            <a:ext cx="10323512" cy="348449"/>
          </a:xfrm>
        </p:spPr>
        <p:txBody>
          <a:bodyPr/>
          <a:lstStyle/>
          <a:p>
            <a:pPr algn="ctr"/>
            <a:r>
              <a:rPr lang="en-US" sz="2000" dirty="0"/>
              <a:t>FIGURE 5-3 </a:t>
            </a:r>
            <a:r>
              <a:rPr lang="en-US" sz="2000" b="1" dirty="0"/>
              <a:t>Adjustment for Supplies</a:t>
            </a:r>
            <a:endParaRPr lang="en-US" sz="2000" dirty="0"/>
          </a:p>
        </p:txBody>
      </p:sp>
    </p:spTree>
    <p:extLst>
      <p:ext uri="{BB962C8B-B14F-4D97-AF65-F5344CB8AC3E}">
        <p14:creationId xmlns:p14="http://schemas.microsoft.com/office/powerpoint/2010/main" val="24782526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itchFamily="34" charset="0"/>
                <a:cs typeface="Arial" pitchFamily="34" charset="0"/>
              </a:rPr>
              <a:t>Adjustment for Expired Insurance (1 of 3)</a:t>
            </a:r>
            <a:endParaRPr lang="en-IN" dirty="0">
              <a:latin typeface="Arial" pitchFamily="34" charset="0"/>
              <a:cs typeface="Arial" pitchFamily="34" charset="0"/>
            </a:endParaRPr>
          </a:p>
        </p:txBody>
      </p:sp>
      <p:sp>
        <p:nvSpPr>
          <p:cNvPr id="3" name="Content Placeholder 2"/>
          <p:cNvSpPr>
            <a:spLocks noGrp="1"/>
          </p:cNvSpPr>
          <p:nvPr>
            <p:ph type="body" sz="quarter" idx="12"/>
          </p:nvPr>
        </p:nvSpPr>
        <p:spPr>
          <a:xfrm>
            <a:off x="1030288" y="3653496"/>
            <a:ext cx="10323512" cy="2252547"/>
          </a:xfrm>
        </p:spPr>
        <p:txBody>
          <a:bodyPr>
            <a:noAutofit/>
          </a:bodyPr>
          <a:lstStyle/>
          <a:p>
            <a:pPr marL="457200" indent="-457200">
              <a:buFont typeface="Arial" panose="020B0604020202020204" pitchFamily="34" charset="0"/>
              <a:buChar char="•"/>
            </a:pPr>
            <a:r>
              <a:rPr lang="en-US" dirty="0">
                <a:latin typeface="Arial" pitchFamily="34" charset="0"/>
                <a:cs typeface="Arial" pitchFamily="34" charset="0"/>
              </a:rPr>
              <a:t>During June, Mitch paid $700 for a ten-month liability insurance policy with coverage beginning on June 1</a:t>
            </a:r>
          </a:p>
          <a:p>
            <a:pPr marL="457200" indent="-457200">
              <a:buFont typeface="Arial" panose="020B0604020202020204" pitchFamily="34" charset="0"/>
              <a:buChar char="•"/>
            </a:pPr>
            <a:r>
              <a:rPr lang="en-US" dirty="0">
                <a:latin typeface="Arial" pitchFamily="34" charset="0"/>
                <a:cs typeface="Arial" pitchFamily="34" charset="0"/>
              </a:rPr>
              <a:t>Prepaid insurance (asset) was debited</a:t>
            </a:r>
          </a:p>
          <a:p>
            <a:pPr marL="457200" indent="-457200">
              <a:buFont typeface="Arial" panose="020B0604020202020204" pitchFamily="34" charset="0"/>
              <a:buChar char="•"/>
            </a:pPr>
            <a:r>
              <a:rPr lang="en-US" dirty="0">
                <a:latin typeface="Arial" pitchFamily="34" charset="0"/>
                <a:cs typeface="Arial" pitchFamily="34" charset="0"/>
              </a:rPr>
              <a:t>Insurance policy expires with passage of time incurring an expense</a:t>
            </a:r>
          </a:p>
          <a:p>
            <a:pPr marL="457200" indent="-457200">
              <a:buFont typeface="Arial" panose="020B0604020202020204" pitchFamily="34" charset="0"/>
              <a:buChar char="•"/>
            </a:pPr>
            <a:endParaRPr lang="en-US" dirty="0">
              <a:latin typeface="Arial" pitchFamily="34" charset="0"/>
              <a:cs typeface="Arial" pitchFamily="34" charset="0"/>
            </a:endParaRPr>
          </a:p>
          <a:p>
            <a:pPr marL="457200" indent="-457200">
              <a:buFont typeface="Arial" panose="020B0604020202020204" pitchFamily="34" charset="0"/>
              <a:buChar char="•"/>
            </a:pPr>
            <a:endParaRPr lang="en-US" dirty="0">
              <a:latin typeface="Arial" pitchFamily="34" charset="0"/>
              <a:cs typeface="Arial" pitchFamily="34" charset="0"/>
            </a:endParaRPr>
          </a:p>
        </p:txBody>
      </p:sp>
      <p:pic>
        <p:nvPicPr>
          <p:cNvPr id="6" name="Picture 2" descr="T table titled Prepaid insurance shows Debit in the left column and the value inside reads Trial balance: 200; A forward pointing arrow textbox pointing Trial Balance reads “8-month policy June 1—Jan. 31.”">
            <a:extLst>
              <a:ext uri="{FF2B5EF4-FFF2-40B4-BE49-F238E27FC236}">
                <a16:creationId xmlns:a16="http://schemas.microsoft.com/office/drawing/2014/main" id="{998F46DE-70BD-4492-865F-32788526B152}"/>
              </a:ext>
            </a:extLst>
          </p:cNvPr>
          <p:cNvPicPr>
            <a:picLocks noGrp="1" noChangeAspect="1" noChangeArrowheads="1"/>
          </p:cNvPicPr>
          <p:nvPr>
            <p:ph type="pic" sz="quarter" idx="11"/>
          </p:nvPr>
        </p:nvPicPr>
        <p:blipFill rotWithShape="1">
          <a:blip r:embed="rId2">
            <a:extLst>
              <a:ext uri="{28A0092B-C50C-407E-A947-70E740481C1C}">
                <a14:useLocalDpi xmlns:a14="http://schemas.microsoft.com/office/drawing/2010/main" val="0"/>
              </a:ext>
            </a:extLst>
          </a:blip>
          <a:srcRect l="1" t="14748" r="472" b="9053"/>
          <a:stretch/>
        </p:blipFill>
        <p:spPr bwMode="auto">
          <a:xfrm>
            <a:off x="2454778" y="1173045"/>
            <a:ext cx="7101817" cy="22525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451015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itchFamily="34" charset="0"/>
                <a:cs typeface="Arial" pitchFamily="34" charset="0"/>
              </a:rPr>
              <a:t>Adjustment for Expired Insurance (2 of 3)</a:t>
            </a:r>
            <a:endParaRPr lang="en-IN" dirty="0">
              <a:latin typeface="Arial" pitchFamily="34" charset="0"/>
              <a:cs typeface="Arial" pitchFamily="34" charset="0"/>
            </a:endParaRPr>
          </a:p>
        </p:txBody>
      </p:sp>
      <p:sp>
        <p:nvSpPr>
          <p:cNvPr id="3" name="Content Placeholder 2"/>
          <p:cNvSpPr>
            <a:spLocks noGrp="1"/>
          </p:cNvSpPr>
          <p:nvPr>
            <p:ph type="body" sz="quarter" idx="15"/>
          </p:nvPr>
        </p:nvSpPr>
        <p:spPr/>
        <p:txBody>
          <a:bodyPr>
            <a:noAutofit/>
          </a:bodyPr>
          <a:lstStyle/>
          <a:p>
            <a:pPr marL="457200" indent="-457200">
              <a:buFont typeface="Arial" panose="020B0604020202020204" pitchFamily="34" charset="0"/>
              <a:buChar char="•"/>
            </a:pPr>
            <a:r>
              <a:rPr lang="en-US" sz="2800" dirty="0">
                <a:latin typeface="Arial" pitchFamily="34" charset="0"/>
                <a:cs typeface="Arial" pitchFamily="34" charset="0"/>
              </a:rPr>
              <a:t>Now that June is over, we need to remove the cost of one month’s insurance from Prepaid Insurance</a:t>
            </a:r>
          </a:p>
          <a:p>
            <a:pPr marL="457200" indent="-457200">
              <a:buFont typeface="Arial" panose="020B0604020202020204" pitchFamily="34" charset="0"/>
              <a:buChar char="•"/>
            </a:pPr>
            <a:r>
              <a:rPr lang="en-US" sz="2800" dirty="0">
                <a:latin typeface="Arial" pitchFamily="34" charset="0"/>
                <a:cs typeface="Arial" pitchFamily="34" charset="0"/>
              </a:rPr>
              <a:t>$700 </a:t>
            </a:r>
            <a:r>
              <a:rPr lang="en-US" sz="2800" dirty="0">
                <a:latin typeface="Arial" pitchFamily="34" charset="0"/>
                <a:cs typeface="Arial" pitchFamily="34" charset="0"/>
                <a:sym typeface="WP MathA" pitchFamily="2" charset="2"/>
              </a:rPr>
              <a:t>÷</a:t>
            </a:r>
            <a:r>
              <a:rPr lang="en-US" sz="2800" dirty="0">
                <a:latin typeface="Arial" pitchFamily="34" charset="0"/>
                <a:cs typeface="Arial" pitchFamily="34" charset="0"/>
              </a:rPr>
              <a:t> 10 = $70 per month</a:t>
            </a:r>
          </a:p>
          <a:p>
            <a:pPr marL="457200" indent="-457200">
              <a:buFont typeface="Arial" panose="020B0604020202020204" pitchFamily="34" charset="0"/>
              <a:buChar char="•"/>
            </a:pPr>
            <a:r>
              <a:rPr lang="en-US" sz="2800" dirty="0">
                <a:latin typeface="Arial" pitchFamily="34" charset="0"/>
                <a:cs typeface="Arial" pitchFamily="34" charset="0"/>
              </a:rPr>
              <a:t>Adjusting entry needed:</a:t>
            </a:r>
          </a:p>
          <a:p>
            <a:pPr lvl="1"/>
            <a:r>
              <a:rPr lang="en-US" sz="2800" dirty="0">
                <a:solidFill>
                  <a:schemeClr val="tx2"/>
                </a:solidFill>
                <a:latin typeface="Arial" pitchFamily="34" charset="0"/>
                <a:cs typeface="Arial" pitchFamily="34" charset="0"/>
              </a:rPr>
              <a:t>Insurance Expense – Debit $70</a:t>
            </a:r>
          </a:p>
          <a:p>
            <a:pPr lvl="1"/>
            <a:r>
              <a:rPr lang="en-US" sz="2800" dirty="0">
                <a:solidFill>
                  <a:schemeClr val="tx2"/>
                </a:solidFill>
                <a:latin typeface="Arial" pitchFamily="34" charset="0"/>
                <a:cs typeface="Arial" pitchFamily="34" charset="0"/>
              </a:rPr>
              <a:t>Prepaid Insurance – Credit $70</a:t>
            </a:r>
          </a:p>
        </p:txBody>
      </p:sp>
    </p:spTree>
    <p:extLst>
      <p:ext uri="{BB962C8B-B14F-4D97-AF65-F5344CB8AC3E}">
        <p14:creationId xmlns:p14="http://schemas.microsoft.com/office/powerpoint/2010/main" val="35091325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47B5D3-E8EB-406A-8DB0-5333F975C82E}"/>
              </a:ext>
            </a:extLst>
          </p:cNvPr>
          <p:cNvSpPr>
            <a:spLocks noGrp="1"/>
          </p:cNvSpPr>
          <p:nvPr>
            <p:ph type="title"/>
          </p:nvPr>
        </p:nvSpPr>
        <p:spPr/>
        <p:txBody>
          <a:bodyPr/>
          <a:lstStyle/>
          <a:p>
            <a:r>
              <a:rPr lang="en-US" dirty="0">
                <a:latin typeface="Arial" pitchFamily="34" charset="0"/>
                <a:cs typeface="Arial" pitchFamily="34" charset="0"/>
              </a:rPr>
              <a:t>Adjustment for Expired Insurance (3 of 3)</a:t>
            </a:r>
            <a:endParaRPr lang="en-US" dirty="0"/>
          </a:p>
        </p:txBody>
      </p:sp>
      <p:pic>
        <p:nvPicPr>
          <p:cNvPr id="4" name="Picture Placeholder 3" descr="A balance sheet has a caption adjustment for expired insurance, and three columns arranged to reflect the equation, assets = liabilities plus owner’s equity. Assets is sub divided into debit plus and credit minus. Liabilities is sub divided into debit, minus and credit plus, owner’s equity is divided into debit minus and credit plus. Owner’s equity is further divided in to three columns as drawing, expense and revenue. Drawing is sub divided into debit plus, credit, minus, expenses in to debit plus and credit minus and revenues into debit minus and credit plus. Under assets we have another column named prepaid insurance. On the debit side of prepaid insurance we have t b 700 and balance 630 and on the credit side we have adjustment 70. Below expenses, we have another column named insurance expense. The debit side entry is adjustment 70. Below the balance sheet we have journal named general journal. The journal has six columns namely, date, description, post reference, debit, credit. The entries are as follows. Row 1. Description, adjusting entry, in the second column. Row 2. Description, insurance expense, in the second column. Debit, 70.00, in the fourth column. Row 3. Description, prepaid insurance. Credit, 70.00 in the fifth column.   ">
            <a:extLst>
              <a:ext uri="{FF2B5EF4-FFF2-40B4-BE49-F238E27FC236}">
                <a16:creationId xmlns:a16="http://schemas.microsoft.com/office/drawing/2014/main" id="{0BCB3016-F953-4690-B23C-32791276751C}"/>
              </a:ext>
            </a:extLst>
          </p:cNvPr>
          <p:cNvPicPr>
            <a:picLocks noGrp="1" noChangeAspect="1"/>
          </p:cNvPicPr>
          <p:nvPr>
            <p:ph type="pic" sz="quarter" idx="11"/>
          </p:nvPr>
        </p:nvPicPr>
        <p:blipFill rotWithShape="1">
          <a:blip r:embed="rId2"/>
          <a:srcRect r="-14"/>
          <a:stretch/>
        </p:blipFill>
        <p:spPr>
          <a:xfrm>
            <a:off x="2163696" y="1205011"/>
            <a:ext cx="7864607" cy="3753243"/>
          </a:xfrm>
          <a:prstGeom prst="rect">
            <a:avLst/>
          </a:prstGeom>
        </p:spPr>
      </p:pic>
      <p:sp>
        <p:nvSpPr>
          <p:cNvPr id="3" name="Text Placeholder 2">
            <a:extLst>
              <a:ext uri="{FF2B5EF4-FFF2-40B4-BE49-F238E27FC236}">
                <a16:creationId xmlns:a16="http://schemas.microsoft.com/office/drawing/2014/main" id="{6D12D4D7-03EC-494F-BA85-034EEB6530BC}"/>
              </a:ext>
            </a:extLst>
          </p:cNvPr>
          <p:cNvSpPr>
            <a:spLocks noGrp="1"/>
          </p:cNvSpPr>
          <p:nvPr>
            <p:ph type="body" sz="quarter" idx="12"/>
          </p:nvPr>
        </p:nvSpPr>
        <p:spPr>
          <a:xfrm>
            <a:off x="1030288" y="5643561"/>
            <a:ext cx="10323512" cy="266701"/>
          </a:xfrm>
        </p:spPr>
        <p:txBody>
          <a:bodyPr/>
          <a:lstStyle/>
          <a:p>
            <a:pPr algn="ctr"/>
            <a:r>
              <a:rPr lang="en-US" sz="2000" dirty="0"/>
              <a:t>FIGURE 5-5 </a:t>
            </a:r>
            <a:r>
              <a:rPr lang="en-US" sz="2000" b="1" dirty="0"/>
              <a:t>Adjustment for Expired Insurance</a:t>
            </a:r>
            <a:endParaRPr lang="en-US" sz="2000" dirty="0"/>
          </a:p>
        </p:txBody>
      </p:sp>
    </p:spTree>
    <p:extLst>
      <p:ext uri="{BB962C8B-B14F-4D97-AF65-F5344CB8AC3E}">
        <p14:creationId xmlns:p14="http://schemas.microsoft.com/office/powerpoint/2010/main" val="33242094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itchFamily="34" charset="0"/>
                <a:cs typeface="Arial" pitchFamily="34" charset="0"/>
              </a:rPr>
              <a:t>Unpaid Wages Adjustment (1 of 3)</a:t>
            </a:r>
            <a:endParaRPr lang="en-IN" dirty="0">
              <a:latin typeface="Arial" pitchFamily="34" charset="0"/>
              <a:cs typeface="Arial" pitchFamily="34" charset="0"/>
            </a:endParaRPr>
          </a:p>
        </p:txBody>
      </p:sp>
      <p:sp>
        <p:nvSpPr>
          <p:cNvPr id="3" name="Content Placeholder 2"/>
          <p:cNvSpPr>
            <a:spLocks noGrp="1"/>
          </p:cNvSpPr>
          <p:nvPr>
            <p:ph sz="quarter" idx="4294967295"/>
          </p:nvPr>
        </p:nvSpPr>
        <p:spPr>
          <a:xfrm>
            <a:off x="970350" y="3571323"/>
            <a:ext cx="10515600" cy="2293937"/>
          </a:xfrm>
        </p:spPr>
        <p:txBody>
          <a:bodyPr>
            <a:noAutofit/>
          </a:bodyPr>
          <a:lstStyle/>
          <a:p>
            <a:pPr marL="457200" indent="-457200">
              <a:buFont typeface="Arial" panose="020B0604020202020204" pitchFamily="34" charset="0"/>
              <a:buChar char="•"/>
            </a:pPr>
            <a:r>
              <a:rPr lang="en-US" dirty="0">
                <a:latin typeface="Arial" pitchFamily="34" charset="0"/>
                <a:cs typeface="Arial" pitchFamily="34" charset="0"/>
              </a:rPr>
              <a:t>Rohan paid his part-time employees $1,650 on June 27</a:t>
            </a:r>
          </a:p>
          <a:p>
            <a:pPr marL="457200" indent="-457200">
              <a:buFont typeface="Arial" panose="020B0604020202020204" pitchFamily="34" charset="0"/>
              <a:buChar char="•"/>
            </a:pPr>
            <a:r>
              <a:rPr lang="en-US" dirty="0">
                <a:latin typeface="Arial" pitchFamily="34" charset="0"/>
                <a:cs typeface="Arial" pitchFamily="34" charset="0"/>
              </a:rPr>
              <a:t>Since then, they have earned an additional $400, but have not yet been paid</a:t>
            </a:r>
          </a:p>
          <a:p>
            <a:pPr marL="457200" indent="-457200">
              <a:buFont typeface="Arial" panose="020B0604020202020204" pitchFamily="34" charset="0"/>
              <a:buChar char="•"/>
            </a:pPr>
            <a:r>
              <a:rPr lang="en-US" dirty="0">
                <a:latin typeface="Arial" pitchFamily="34" charset="0"/>
                <a:cs typeface="Arial" pitchFamily="34" charset="0"/>
              </a:rPr>
              <a:t>The additional wage expense must be reflected in the accounts</a:t>
            </a:r>
          </a:p>
        </p:txBody>
      </p:sp>
      <p:pic>
        <p:nvPicPr>
          <p:cNvPr id="6" name="Picture 2" descr="T account titled Wages expense shows debit in the left column and the value inside is Trial balance: 650 and Balance: 650">
            <a:extLst>
              <a:ext uri="{FF2B5EF4-FFF2-40B4-BE49-F238E27FC236}">
                <a16:creationId xmlns:a16="http://schemas.microsoft.com/office/drawing/2014/main" id="{880DDA89-AAAA-469E-8785-7B55BDF7A30B}"/>
              </a:ext>
            </a:extLst>
          </p:cNvPr>
          <p:cNvPicPr>
            <a:picLocks noGrp="1" noChangeAspect="1" noChangeArrowheads="1"/>
          </p:cNvPicPr>
          <p:nvPr>
            <p:ph type="pic" sz="quarter" idx="11"/>
          </p:nvPr>
        </p:nvPicPr>
        <p:blipFill rotWithShape="1">
          <a:blip r:embed="rId2">
            <a:extLst>
              <a:ext uri="{28A0092B-C50C-407E-A947-70E740481C1C}">
                <a14:useLocalDpi xmlns:a14="http://schemas.microsoft.com/office/drawing/2010/main" val="0"/>
              </a:ext>
            </a:extLst>
          </a:blip>
          <a:srcRect l="1" t="1" r="2746" b="-443"/>
          <a:stretch/>
        </p:blipFill>
        <p:spPr bwMode="auto">
          <a:xfrm>
            <a:off x="4061824" y="1037230"/>
            <a:ext cx="3619136" cy="20406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625208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itchFamily="34" charset="0"/>
                <a:cs typeface="Arial" pitchFamily="34" charset="0"/>
              </a:rPr>
              <a:t>Unpaid Wages Adjustment (2 of 3)</a:t>
            </a:r>
            <a:endParaRPr lang="en-IN" dirty="0">
              <a:latin typeface="Arial" pitchFamily="34" charset="0"/>
              <a:cs typeface="Arial" pitchFamily="34" charset="0"/>
            </a:endParaRPr>
          </a:p>
        </p:txBody>
      </p:sp>
      <p:sp>
        <p:nvSpPr>
          <p:cNvPr id="3" name="Content Placeholder 2"/>
          <p:cNvSpPr>
            <a:spLocks noGrp="1"/>
          </p:cNvSpPr>
          <p:nvPr>
            <p:ph type="body" sz="quarter" idx="17"/>
          </p:nvPr>
        </p:nvSpPr>
        <p:spPr/>
        <p:txBody>
          <a:bodyPr>
            <a:noAutofit/>
          </a:bodyPr>
          <a:lstStyle/>
          <a:p>
            <a:pPr marL="342900" indent="-342900">
              <a:buFont typeface="Arial" panose="020B0604020202020204" pitchFamily="34" charset="0"/>
              <a:buChar char="•"/>
            </a:pPr>
            <a:r>
              <a:rPr lang="en-US" sz="2800" dirty="0">
                <a:latin typeface="Arial" pitchFamily="34" charset="0"/>
                <a:cs typeface="Arial" pitchFamily="34" charset="0"/>
              </a:rPr>
              <a:t>Wages have been earned, but not paid</a:t>
            </a:r>
          </a:p>
          <a:p>
            <a:r>
              <a:rPr lang="en-US" sz="2800" dirty="0">
                <a:latin typeface="Arial" pitchFamily="34" charset="0"/>
                <a:cs typeface="Arial" pitchFamily="34" charset="0"/>
              </a:rPr>
              <a:t>Rohan owes the employees for the additional wages</a:t>
            </a:r>
          </a:p>
          <a:p>
            <a:pPr lvl="1"/>
            <a:r>
              <a:rPr lang="en-US" sz="2400" dirty="0">
                <a:latin typeface="Arial" pitchFamily="34" charset="0"/>
                <a:cs typeface="Arial" pitchFamily="34" charset="0"/>
              </a:rPr>
              <a:t>This liability is recorded in the Wages Payable account</a:t>
            </a:r>
          </a:p>
          <a:p>
            <a:pPr marL="342900" indent="-342900">
              <a:buFont typeface="Arial" panose="020B0604020202020204" pitchFamily="34" charset="0"/>
              <a:buChar char="•"/>
            </a:pPr>
            <a:r>
              <a:rPr lang="en-US" sz="2800" dirty="0">
                <a:latin typeface="Arial" pitchFamily="34" charset="0"/>
                <a:cs typeface="Arial" pitchFamily="34" charset="0"/>
              </a:rPr>
              <a:t>Adjusting entry needed:</a:t>
            </a:r>
          </a:p>
          <a:p>
            <a:pPr lvl="1" indent="-342900">
              <a:buFont typeface="Arial" panose="020B0604020202020204" pitchFamily="34" charset="0"/>
              <a:buChar char="•"/>
            </a:pPr>
            <a:r>
              <a:rPr lang="en-US" sz="2400" dirty="0">
                <a:latin typeface="Arial" pitchFamily="34" charset="0"/>
                <a:cs typeface="Arial" pitchFamily="34" charset="0"/>
              </a:rPr>
              <a:t>Wages Expense – Debit $400</a:t>
            </a:r>
          </a:p>
          <a:p>
            <a:pPr lvl="1" indent="-342900">
              <a:buFont typeface="Arial" panose="020B0604020202020204" pitchFamily="34" charset="0"/>
              <a:buChar char="•"/>
            </a:pPr>
            <a:r>
              <a:rPr lang="en-US" sz="2400" dirty="0">
                <a:latin typeface="Arial" pitchFamily="34" charset="0"/>
                <a:cs typeface="Arial" pitchFamily="34" charset="0"/>
              </a:rPr>
              <a:t>Wages Payable – Credit $400</a:t>
            </a:r>
            <a:endParaRPr lang="en-US" dirty="0">
              <a:latin typeface="Arial" pitchFamily="34" charset="0"/>
              <a:cs typeface="Arial" pitchFamily="34" charset="0"/>
            </a:endParaRPr>
          </a:p>
        </p:txBody>
      </p:sp>
    </p:spTree>
    <p:extLst>
      <p:ext uri="{BB962C8B-B14F-4D97-AF65-F5344CB8AC3E}">
        <p14:creationId xmlns:p14="http://schemas.microsoft.com/office/powerpoint/2010/main" val="37834962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47B5D3-E8EB-406A-8DB0-5333F975C82E}"/>
              </a:ext>
            </a:extLst>
          </p:cNvPr>
          <p:cNvSpPr>
            <a:spLocks noGrp="1"/>
          </p:cNvSpPr>
          <p:nvPr>
            <p:ph type="title"/>
          </p:nvPr>
        </p:nvSpPr>
        <p:spPr>
          <a:xfrm>
            <a:off x="838200" y="365125"/>
            <a:ext cx="10515600" cy="502141"/>
          </a:xfrm>
        </p:spPr>
        <p:txBody>
          <a:bodyPr/>
          <a:lstStyle/>
          <a:p>
            <a:r>
              <a:rPr lang="en-US" dirty="0">
                <a:latin typeface="Arial" pitchFamily="34" charset="0"/>
                <a:cs typeface="Arial" pitchFamily="34" charset="0"/>
              </a:rPr>
              <a:t>Unpaid Wages Adjustment (3 of 3)</a:t>
            </a:r>
            <a:endParaRPr lang="en-US" dirty="0"/>
          </a:p>
        </p:txBody>
      </p:sp>
      <p:pic>
        <p:nvPicPr>
          <p:cNvPr id="4" name="Picture Placeholder 3" descr="A balance sheet has a caption adjustment for expired insurance, and three columns arranged to reflect the equation, assets = liabilities plus owner’s equity. Assets is sub divided into debit plus and credit minus. Liabilities is sub divided into debit, minus and credit plus, owner’s equity is divided into debit minus and credit plus. Owner’s equity is further divided in to three columns as drawing, expense and revenue. Drawing is sub divided into debit plus, credit, minus, expenses in to debit plus and credit minus and revenues into debit minus and credit plus. The wages payable is shown below liabilities. The credit side netry is adjustment 400. Below expenses, we have another column named wages expense. The debit side entry is t b, 1,650; adjustment 400; balance, 2,050. Below the balance sheet we have journal named general journal. The journal has six columns namely, date, description, post reference, debit, credit. The entries are as follows. Row 1. Description, adjusting entry, in the second column. Row 2. Description, wages expense, in the second column. Debit, 400.00, in the fourth column. Row 3. Description, wages payable. Credit, 400.00 in the fifth column.">
            <a:extLst>
              <a:ext uri="{FF2B5EF4-FFF2-40B4-BE49-F238E27FC236}">
                <a16:creationId xmlns:a16="http://schemas.microsoft.com/office/drawing/2014/main" id="{0BCB3016-F953-4690-B23C-32791276751C}"/>
              </a:ext>
            </a:extLst>
          </p:cNvPr>
          <p:cNvPicPr>
            <a:picLocks noGrp="1" noChangeAspect="1"/>
          </p:cNvPicPr>
          <p:nvPr>
            <p:ph type="pic" sz="quarter" idx="11"/>
          </p:nvPr>
        </p:nvPicPr>
        <p:blipFill rotWithShape="1">
          <a:blip r:embed="rId2"/>
          <a:srcRect l="-1" r="107"/>
          <a:stretch/>
        </p:blipFill>
        <p:spPr>
          <a:xfrm>
            <a:off x="2031721" y="1252145"/>
            <a:ext cx="8128557" cy="3936654"/>
          </a:xfrm>
          <a:prstGeom prst="rect">
            <a:avLst/>
          </a:prstGeom>
        </p:spPr>
      </p:pic>
      <p:sp>
        <p:nvSpPr>
          <p:cNvPr id="3" name="Text Placeholder 2">
            <a:extLst>
              <a:ext uri="{FF2B5EF4-FFF2-40B4-BE49-F238E27FC236}">
                <a16:creationId xmlns:a16="http://schemas.microsoft.com/office/drawing/2014/main" id="{9399FE3B-2F1A-42D4-9CD0-DE5DB54A56CB}"/>
              </a:ext>
            </a:extLst>
          </p:cNvPr>
          <p:cNvSpPr>
            <a:spLocks noGrp="1"/>
          </p:cNvSpPr>
          <p:nvPr>
            <p:ph type="body" sz="quarter" idx="12"/>
          </p:nvPr>
        </p:nvSpPr>
        <p:spPr>
          <a:xfrm>
            <a:off x="1030288" y="5643561"/>
            <a:ext cx="10323512" cy="266701"/>
          </a:xfrm>
        </p:spPr>
        <p:txBody>
          <a:bodyPr/>
          <a:lstStyle/>
          <a:p>
            <a:pPr algn="ctr"/>
            <a:r>
              <a:rPr lang="en-US" sz="2000" dirty="0"/>
              <a:t>FIGURE 5-7 </a:t>
            </a:r>
            <a:r>
              <a:rPr lang="en-US" sz="2000" b="1" dirty="0"/>
              <a:t>Adjustment for Unpaid Wages</a:t>
            </a:r>
            <a:endParaRPr lang="en-US" sz="2000" dirty="0"/>
          </a:p>
        </p:txBody>
      </p:sp>
    </p:spTree>
    <p:extLst>
      <p:ext uri="{BB962C8B-B14F-4D97-AF65-F5344CB8AC3E}">
        <p14:creationId xmlns:p14="http://schemas.microsoft.com/office/powerpoint/2010/main" val="27662466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itchFamily="34" charset="0"/>
                <a:cs typeface="Arial" pitchFamily="34" charset="0"/>
              </a:rPr>
              <a:t>Historical Cost Principle</a:t>
            </a:r>
            <a:endParaRPr lang="en-IN" dirty="0">
              <a:latin typeface="Arial" pitchFamily="34" charset="0"/>
              <a:cs typeface="Arial" pitchFamily="34" charset="0"/>
            </a:endParaRPr>
          </a:p>
        </p:txBody>
      </p:sp>
      <p:sp>
        <p:nvSpPr>
          <p:cNvPr id="3" name="Content Placeholder 2"/>
          <p:cNvSpPr>
            <a:spLocks noGrp="1"/>
          </p:cNvSpPr>
          <p:nvPr>
            <p:ph type="body" sz="quarter" idx="17"/>
          </p:nvPr>
        </p:nvSpPr>
        <p:spPr/>
        <p:txBody>
          <a:bodyPr>
            <a:normAutofit/>
          </a:bodyPr>
          <a:lstStyle/>
          <a:p>
            <a:r>
              <a:rPr lang="en-US" sz="2800" dirty="0">
                <a:latin typeface="Arial" pitchFamily="34" charset="0"/>
                <a:cs typeface="Arial" pitchFamily="34" charset="0"/>
              </a:rPr>
              <a:t>Assets are recorded at their actual cost</a:t>
            </a:r>
          </a:p>
          <a:p>
            <a:r>
              <a:rPr lang="en-US" sz="2800" dirty="0">
                <a:latin typeface="Arial" pitchFamily="34" charset="0"/>
                <a:cs typeface="Arial" pitchFamily="34" charset="0"/>
              </a:rPr>
              <a:t>The cost remains on the books as long as the business owns the asset</a:t>
            </a:r>
          </a:p>
          <a:p>
            <a:r>
              <a:rPr lang="en-US" sz="2800" dirty="0">
                <a:latin typeface="Arial" pitchFamily="34" charset="0"/>
                <a:cs typeface="Arial" pitchFamily="34" charset="0"/>
              </a:rPr>
              <a:t>No adjustments are made for changes in the market value of the asset</a:t>
            </a:r>
          </a:p>
        </p:txBody>
      </p:sp>
    </p:spTree>
    <p:extLst>
      <p:ext uri="{BB962C8B-B14F-4D97-AF65-F5344CB8AC3E}">
        <p14:creationId xmlns:p14="http://schemas.microsoft.com/office/powerpoint/2010/main" val="8169257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itchFamily="34" charset="0"/>
                <a:cs typeface="Arial" pitchFamily="34" charset="0"/>
              </a:rPr>
              <a:t>Useful Life</a:t>
            </a:r>
            <a:endParaRPr lang="en-IN" dirty="0">
              <a:latin typeface="Arial" pitchFamily="34" charset="0"/>
              <a:cs typeface="Arial" pitchFamily="34" charset="0"/>
            </a:endParaRPr>
          </a:p>
        </p:txBody>
      </p:sp>
      <p:sp>
        <p:nvSpPr>
          <p:cNvPr id="3" name="Content Placeholder 2"/>
          <p:cNvSpPr>
            <a:spLocks noGrp="1"/>
          </p:cNvSpPr>
          <p:nvPr>
            <p:ph type="body" sz="quarter" idx="17"/>
          </p:nvPr>
        </p:nvSpPr>
        <p:spPr>
          <a:xfrm>
            <a:off x="743576" y="1371600"/>
            <a:ext cx="10711543" cy="4660900"/>
          </a:xfrm>
        </p:spPr>
        <p:txBody>
          <a:bodyPr>
            <a:normAutofit/>
          </a:bodyPr>
          <a:lstStyle/>
          <a:p>
            <a:r>
              <a:rPr lang="en-US" sz="2800" dirty="0">
                <a:latin typeface="Arial" pitchFamily="34" charset="0"/>
                <a:cs typeface="Arial" pitchFamily="34" charset="0"/>
              </a:rPr>
              <a:t>The period of time that an asset is expected to help produce revenues</a:t>
            </a:r>
          </a:p>
          <a:p>
            <a:r>
              <a:rPr lang="en-US" sz="2800" dirty="0">
                <a:latin typeface="Arial" pitchFamily="34" charset="0"/>
                <a:cs typeface="Arial" pitchFamily="34" charset="0"/>
              </a:rPr>
              <a:t>An asset’s useful life expires</a:t>
            </a:r>
          </a:p>
          <a:p>
            <a:pPr lvl="1"/>
            <a:r>
              <a:rPr lang="en-US" sz="2800" dirty="0">
                <a:latin typeface="Arial" pitchFamily="34" charset="0"/>
                <a:cs typeface="Arial" pitchFamily="34" charset="0"/>
              </a:rPr>
              <a:t>As a result of wear and tear</a:t>
            </a:r>
          </a:p>
          <a:p>
            <a:pPr lvl="1"/>
            <a:r>
              <a:rPr lang="en-US" sz="2800" dirty="0">
                <a:latin typeface="Arial" pitchFamily="34" charset="0"/>
                <a:cs typeface="Arial" pitchFamily="34" charset="0"/>
              </a:rPr>
              <a:t>If it no longer satisfies the needs of the business</a:t>
            </a:r>
          </a:p>
          <a:p>
            <a:r>
              <a:rPr lang="en-US" sz="2800" dirty="0">
                <a:latin typeface="Arial" pitchFamily="34" charset="0"/>
                <a:cs typeface="Arial" pitchFamily="34" charset="0"/>
              </a:rPr>
              <a:t>Expense should be recognized and the value of the asset should be reduced over the useful life</a:t>
            </a:r>
          </a:p>
        </p:txBody>
      </p:sp>
    </p:spTree>
    <p:extLst>
      <p:ext uri="{BB962C8B-B14F-4D97-AF65-F5344CB8AC3E}">
        <p14:creationId xmlns:p14="http://schemas.microsoft.com/office/powerpoint/2010/main" val="16180488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itchFamily="34" charset="0"/>
                <a:cs typeface="Arial" pitchFamily="34" charset="0"/>
              </a:rPr>
              <a:t>Depreciation</a:t>
            </a:r>
            <a:endParaRPr lang="en-IN" dirty="0">
              <a:latin typeface="Arial" pitchFamily="34" charset="0"/>
              <a:cs typeface="Arial" pitchFamily="34" charset="0"/>
            </a:endParaRPr>
          </a:p>
        </p:txBody>
      </p:sp>
      <p:sp>
        <p:nvSpPr>
          <p:cNvPr id="3" name="Content Placeholder 2"/>
          <p:cNvSpPr>
            <a:spLocks noGrp="1"/>
          </p:cNvSpPr>
          <p:nvPr>
            <p:ph type="body" sz="quarter" idx="17"/>
          </p:nvPr>
        </p:nvSpPr>
        <p:spPr/>
        <p:txBody>
          <a:bodyPr>
            <a:normAutofit/>
          </a:bodyPr>
          <a:lstStyle/>
          <a:p>
            <a:r>
              <a:rPr lang="en-US" sz="2800" dirty="0">
                <a:latin typeface="Arial" pitchFamily="34" charset="0"/>
                <a:cs typeface="Arial" pitchFamily="34" charset="0"/>
              </a:rPr>
              <a:t>A method of </a:t>
            </a:r>
            <a:r>
              <a:rPr lang="en-US" sz="2800" b="1" dirty="0">
                <a:solidFill>
                  <a:schemeClr val="tx2"/>
                </a:solidFill>
                <a:latin typeface="Arial" pitchFamily="34" charset="0"/>
                <a:cs typeface="Arial" pitchFamily="34" charset="0"/>
              </a:rPr>
              <a:t>matching</a:t>
            </a:r>
            <a:r>
              <a:rPr lang="en-US" sz="2800" dirty="0">
                <a:latin typeface="Arial" pitchFamily="34" charset="0"/>
                <a:cs typeface="Arial" pitchFamily="34" charset="0"/>
              </a:rPr>
              <a:t> an asset’s original cost against the revenues produced over its useful life  </a:t>
            </a:r>
          </a:p>
          <a:p>
            <a:r>
              <a:rPr lang="en-US" sz="2800" dirty="0">
                <a:latin typeface="Arial" pitchFamily="34" charset="0"/>
                <a:cs typeface="Arial" pitchFamily="34" charset="0"/>
              </a:rPr>
              <a:t>There are many depreciation methods</a:t>
            </a:r>
          </a:p>
          <a:p>
            <a:pPr lvl="1"/>
            <a:r>
              <a:rPr lang="en-US" sz="2800" dirty="0">
                <a:latin typeface="Arial" pitchFamily="34" charset="0"/>
                <a:cs typeface="Arial" pitchFamily="34" charset="0"/>
              </a:rPr>
              <a:t>Example uses the straight-line method</a:t>
            </a:r>
          </a:p>
          <a:p>
            <a:r>
              <a:rPr lang="en-US" sz="2800" dirty="0">
                <a:latin typeface="Arial" pitchFamily="34" charset="0"/>
                <a:cs typeface="Arial" pitchFamily="34" charset="0"/>
              </a:rPr>
              <a:t>Depreciation expense is based on estimates of useful lives and salvage values</a:t>
            </a:r>
          </a:p>
        </p:txBody>
      </p:sp>
    </p:spTree>
    <p:extLst>
      <p:ext uri="{BB962C8B-B14F-4D97-AF65-F5344CB8AC3E}">
        <p14:creationId xmlns:p14="http://schemas.microsoft.com/office/powerpoint/2010/main" val="26566210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itchFamily="34" charset="0"/>
                <a:cs typeface="Arial" pitchFamily="34" charset="0"/>
              </a:rPr>
              <a:t>Salvage Value</a:t>
            </a:r>
            <a:endParaRPr lang="en-IN" dirty="0">
              <a:latin typeface="Arial" pitchFamily="34" charset="0"/>
              <a:cs typeface="Arial" pitchFamily="34" charset="0"/>
            </a:endParaRPr>
          </a:p>
        </p:txBody>
      </p:sp>
      <p:sp>
        <p:nvSpPr>
          <p:cNvPr id="3" name="Content Placeholder 2"/>
          <p:cNvSpPr>
            <a:spLocks noGrp="1"/>
          </p:cNvSpPr>
          <p:nvPr>
            <p:ph type="body" sz="quarter" idx="17"/>
          </p:nvPr>
        </p:nvSpPr>
        <p:spPr>
          <a:xfrm>
            <a:off x="743576" y="1550020"/>
            <a:ext cx="10711543" cy="4482480"/>
          </a:xfrm>
        </p:spPr>
        <p:txBody>
          <a:bodyPr>
            <a:normAutofit/>
          </a:bodyPr>
          <a:lstStyle/>
          <a:p>
            <a:r>
              <a:rPr lang="en-US" sz="2800" dirty="0">
                <a:latin typeface="Arial" pitchFamily="34" charset="0"/>
                <a:cs typeface="Arial" pitchFamily="34" charset="0"/>
              </a:rPr>
              <a:t>The expected market value or selling price of an asset at the end of its useful life</a:t>
            </a:r>
          </a:p>
          <a:p>
            <a:r>
              <a:rPr lang="en-US" sz="2800" dirty="0">
                <a:latin typeface="Arial" pitchFamily="34" charset="0"/>
                <a:cs typeface="Arial" pitchFamily="34" charset="0"/>
              </a:rPr>
              <a:t>Also called:</a:t>
            </a:r>
          </a:p>
          <a:p>
            <a:pPr lvl="1"/>
            <a:r>
              <a:rPr lang="en-US" sz="2400" dirty="0">
                <a:latin typeface="Arial" pitchFamily="34" charset="0"/>
                <a:cs typeface="Arial" pitchFamily="34" charset="0"/>
              </a:rPr>
              <a:t>Scrap value</a:t>
            </a:r>
          </a:p>
          <a:p>
            <a:pPr lvl="1"/>
            <a:r>
              <a:rPr lang="en-US" sz="2400" dirty="0">
                <a:latin typeface="Arial" pitchFamily="34" charset="0"/>
                <a:cs typeface="Arial" pitchFamily="34" charset="0"/>
              </a:rPr>
              <a:t>Residual value</a:t>
            </a:r>
          </a:p>
          <a:p>
            <a:r>
              <a:rPr lang="en-US" sz="2800" dirty="0">
                <a:latin typeface="Arial" pitchFamily="34" charset="0"/>
                <a:cs typeface="Arial" pitchFamily="34" charset="0"/>
              </a:rPr>
              <a:t>Depreciable cost is the original cost of an asset, less salvage value</a:t>
            </a:r>
          </a:p>
        </p:txBody>
      </p:sp>
    </p:spTree>
    <p:extLst>
      <p:ext uri="{BB962C8B-B14F-4D97-AF65-F5344CB8AC3E}">
        <p14:creationId xmlns:p14="http://schemas.microsoft.com/office/powerpoint/2010/main" val="21196971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itchFamily="34" charset="0"/>
                <a:cs typeface="Arial" pitchFamily="34" charset="0"/>
              </a:rPr>
              <a:t>Straight-Line Depreciation Calculation (1 of 2)</a:t>
            </a:r>
            <a:endParaRPr lang="en-IN" dirty="0">
              <a:latin typeface="Arial" pitchFamily="34" charset="0"/>
              <a:cs typeface="Arial" pitchFamily="34" charset="0"/>
            </a:endParaRPr>
          </a:p>
        </p:txBody>
      </p:sp>
      <p:sp>
        <p:nvSpPr>
          <p:cNvPr id="3" name="Content Placeholder 2"/>
          <p:cNvSpPr>
            <a:spLocks noGrp="1"/>
          </p:cNvSpPr>
          <p:nvPr>
            <p:ph type="body" sz="quarter" idx="17"/>
          </p:nvPr>
        </p:nvSpPr>
        <p:spPr>
          <a:xfrm>
            <a:off x="743577" y="1638300"/>
            <a:ext cx="10396492" cy="4004217"/>
          </a:xfrm>
        </p:spPr>
        <p:txBody>
          <a:bodyPr>
            <a:normAutofit/>
          </a:bodyPr>
          <a:lstStyle/>
          <a:p>
            <a:r>
              <a:rPr lang="en-US" sz="2800" dirty="0">
                <a:latin typeface="Arial" pitchFamily="34" charset="0"/>
                <a:cs typeface="Arial" pitchFamily="34" charset="0"/>
              </a:rPr>
              <a:t>Mitch has motor scooters with estimated useful lives of 5 years, no salvage value, and an original cost of $4,800.</a:t>
            </a:r>
          </a:p>
          <a:p>
            <a:r>
              <a:rPr lang="en-US" sz="2800" dirty="0">
                <a:latin typeface="Arial" pitchFamily="34" charset="0"/>
                <a:cs typeface="Arial" pitchFamily="34" charset="0"/>
              </a:rPr>
              <a:t>Because salvage value is zero, the whole $4,800 cost needs to be spread over the next 5 years</a:t>
            </a:r>
          </a:p>
          <a:p>
            <a:r>
              <a:rPr lang="en-US" sz="2800" dirty="0"/>
              <a:t>Assume that a full month’s depreciation is recognized in the month in which an asset is purchased</a:t>
            </a:r>
          </a:p>
          <a:p>
            <a:r>
              <a:rPr lang="en-US" sz="2800" dirty="0"/>
              <a:t>The depreciable cost is spread over 60 months (5 years x 12 months)</a:t>
            </a:r>
          </a:p>
        </p:txBody>
      </p:sp>
    </p:spTree>
    <p:extLst>
      <p:ext uri="{BB962C8B-B14F-4D97-AF65-F5344CB8AC3E}">
        <p14:creationId xmlns:p14="http://schemas.microsoft.com/office/powerpoint/2010/main" val="32479651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C1CCE5-2BB4-445C-A448-2799D5639563}"/>
              </a:ext>
            </a:extLst>
          </p:cNvPr>
          <p:cNvSpPr>
            <a:spLocks noGrp="1"/>
          </p:cNvSpPr>
          <p:nvPr>
            <p:ph type="title"/>
          </p:nvPr>
        </p:nvSpPr>
        <p:spPr/>
        <p:txBody>
          <a:bodyPr/>
          <a:lstStyle/>
          <a:p>
            <a:r>
              <a:rPr lang="en-US" dirty="0">
                <a:latin typeface="Arial" pitchFamily="34" charset="0"/>
                <a:cs typeface="Arial" pitchFamily="34" charset="0"/>
              </a:rPr>
              <a:t>Straight-Line Depreciation Calculation (2 of 2)</a:t>
            </a:r>
            <a:endParaRPr lang="en-US" dirty="0"/>
          </a:p>
        </p:txBody>
      </p:sp>
      <p:pic>
        <p:nvPicPr>
          <p:cNvPr id="6" name="Picture Placeholder 5" descr="A figure titled Straight-line depreciation shows two formulae; Original Cost minus Salvage Value equals Depreciable Cost&#10;Depreciable cost divided by estimated useful life equals 4800 dollars divided by sixty months equals 80 dollars per month">
            <a:extLst>
              <a:ext uri="{FF2B5EF4-FFF2-40B4-BE49-F238E27FC236}">
                <a16:creationId xmlns:a16="http://schemas.microsoft.com/office/drawing/2014/main" id="{7CEA8671-A6C9-474A-B6C0-D45D36E8371C}"/>
              </a:ext>
            </a:extLst>
          </p:cNvPr>
          <p:cNvPicPr>
            <a:picLocks noGrp="1" noChangeAspect="1"/>
          </p:cNvPicPr>
          <p:nvPr>
            <p:ph type="pic" sz="quarter" idx="11"/>
          </p:nvPr>
        </p:nvPicPr>
        <p:blipFill>
          <a:blip r:embed="rId2"/>
          <a:stretch>
            <a:fillRect/>
          </a:stretch>
        </p:blipFill>
        <p:spPr>
          <a:xfrm>
            <a:off x="2910343" y="1480183"/>
            <a:ext cx="5843411" cy="1764211"/>
          </a:xfrm>
          <a:prstGeom prst="rect">
            <a:avLst/>
          </a:prstGeom>
        </p:spPr>
      </p:pic>
      <p:sp>
        <p:nvSpPr>
          <p:cNvPr id="4" name="Text Placeholder 3">
            <a:extLst>
              <a:ext uri="{FF2B5EF4-FFF2-40B4-BE49-F238E27FC236}">
                <a16:creationId xmlns:a16="http://schemas.microsoft.com/office/drawing/2014/main" id="{525DA549-7618-46EE-9F6B-7550695B0B9F}"/>
              </a:ext>
            </a:extLst>
          </p:cNvPr>
          <p:cNvSpPr>
            <a:spLocks noGrp="1"/>
          </p:cNvSpPr>
          <p:nvPr>
            <p:ph type="body" sz="quarter" idx="12"/>
          </p:nvPr>
        </p:nvSpPr>
        <p:spPr>
          <a:xfrm>
            <a:off x="1030288" y="4021094"/>
            <a:ext cx="10323512" cy="1099546"/>
          </a:xfrm>
        </p:spPr>
        <p:txBody>
          <a:bodyPr/>
          <a:lstStyle/>
          <a:p>
            <a:pPr marL="457200" indent="-457200">
              <a:buFont typeface="Arial" panose="020B0604020202020204" pitchFamily="34" charset="0"/>
              <a:buChar char="•"/>
            </a:pPr>
            <a:r>
              <a:rPr lang="en-US" dirty="0"/>
              <a:t>Straight-line depreciation expense for the month of June is $80 ($4,800 / 60 months)</a:t>
            </a:r>
            <a:endParaRPr lang="en-US" dirty="0">
              <a:latin typeface="Arial" pitchFamily="34" charset="0"/>
              <a:cs typeface="Arial" pitchFamily="34" charset="0"/>
            </a:endParaRPr>
          </a:p>
          <a:p>
            <a:endParaRPr lang="en-US" dirty="0"/>
          </a:p>
        </p:txBody>
      </p:sp>
    </p:spTree>
    <p:extLst>
      <p:ext uri="{BB962C8B-B14F-4D97-AF65-F5344CB8AC3E}">
        <p14:creationId xmlns:p14="http://schemas.microsoft.com/office/powerpoint/2010/main" val="26583338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itchFamily="34" charset="0"/>
                <a:cs typeface="Arial" pitchFamily="34" charset="0"/>
              </a:rPr>
              <a:t>Book Value</a:t>
            </a:r>
            <a:endParaRPr lang="en-IN" dirty="0">
              <a:latin typeface="Arial" pitchFamily="34" charset="0"/>
              <a:cs typeface="Arial" pitchFamily="34" charset="0"/>
            </a:endParaRPr>
          </a:p>
        </p:txBody>
      </p:sp>
      <p:sp>
        <p:nvSpPr>
          <p:cNvPr id="3" name="Content Placeholder 2"/>
          <p:cNvSpPr>
            <a:spLocks noGrp="1"/>
          </p:cNvSpPr>
          <p:nvPr>
            <p:ph type="body" sz="quarter" idx="17"/>
          </p:nvPr>
        </p:nvSpPr>
        <p:spPr/>
        <p:txBody>
          <a:bodyPr>
            <a:normAutofit/>
          </a:bodyPr>
          <a:lstStyle/>
          <a:p>
            <a:r>
              <a:rPr lang="en-US" sz="2800" dirty="0">
                <a:latin typeface="Arial" pitchFamily="34" charset="0"/>
                <a:cs typeface="Arial" pitchFamily="34" charset="0"/>
              </a:rPr>
              <a:t>The value carried on the books or in the accounting records</a:t>
            </a:r>
          </a:p>
          <a:p>
            <a:r>
              <a:rPr lang="en-US" sz="2800" dirty="0">
                <a:latin typeface="Arial" pitchFamily="34" charset="0"/>
                <a:cs typeface="Arial" pitchFamily="34" charset="0"/>
              </a:rPr>
              <a:t>Book Value = Original Cost of Plant Assets – Accumulated Depreciation</a:t>
            </a:r>
          </a:p>
          <a:p>
            <a:r>
              <a:rPr lang="en-US" sz="2800" dirty="0">
                <a:latin typeface="Arial" pitchFamily="34" charset="0"/>
                <a:cs typeface="Arial" pitchFamily="34" charset="0"/>
              </a:rPr>
              <a:t>Also called undepreciated cost</a:t>
            </a:r>
          </a:p>
          <a:p>
            <a:r>
              <a:rPr lang="en-US" sz="2800" dirty="0">
                <a:latin typeface="Arial" pitchFamily="34" charset="0"/>
                <a:cs typeface="Arial" pitchFamily="34" charset="0"/>
              </a:rPr>
              <a:t>Does not represent the market value, or selling price, of the asset</a:t>
            </a:r>
          </a:p>
        </p:txBody>
      </p:sp>
    </p:spTree>
    <p:extLst>
      <p:ext uri="{BB962C8B-B14F-4D97-AF65-F5344CB8AC3E}">
        <p14:creationId xmlns:p14="http://schemas.microsoft.com/office/powerpoint/2010/main" val="13689990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itchFamily="34" charset="0"/>
                <a:cs typeface="Arial" pitchFamily="34" charset="0"/>
              </a:rPr>
              <a:t>Accumulated Depreciation</a:t>
            </a:r>
            <a:endParaRPr lang="en-IN" dirty="0">
              <a:latin typeface="Arial" pitchFamily="34" charset="0"/>
              <a:cs typeface="Arial" pitchFamily="34" charset="0"/>
            </a:endParaRPr>
          </a:p>
        </p:txBody>
      </p:sp>
      <p:sp>
        <p:nvSpPr>
          <p:cNvPr id="3" name="Content Placeholder 2"/>
          <p:cNvSpPr>
            <a:spLocks noGrp="1"/>
          </p:cNvSpPr>
          <p:nvPr>
            <p:ph type="body" sz="quarter" idx="17"/>
          </p:nvPr>
        </p:nvSpPr>
        <p:spPr/>
        <p:txBody>
          <a:bodyPr>
            <a:normAutofit/>
          </a:bodyPr>
          <a:lstStyle/>
          <a:p>
            <a:r>
              <a:rPr lang="en-US" sz="2800" dirty="0">
                <a:latin typeface="Arial" pitchFamily="34" charset="0"/>
                <a:cs typeface="Arial" pitchFamily="34" charset="0"/>
              </a:rPr>
              <a:t>Is a contra-asset account</a:t>
            </a:r>
          </a:p>
          <a:p>
            <a:pPr lvl="1"/>
            <a:r>
              <a:rPr lang="en-US" sz="2400" dirty="0">
                <a:latin typeface="Arial" pitchFamily="34" charset="0"/>
                <a:cs typeface="Arial" pitchFamily="34" charset="0"/>
              </a:rPr>
              <a:t>“Contra” means opposite</a:t>
            </a:r>
          </a:p>
          <a:p>
            <a:r>
              <a:rPr lang="en-US" sz="2800" dirty="0">
                <a:latin typeface="Arial" pitchFamily="34" charset="0"/>
                <a:cs typeface="Arial" pitchFamily="34" charset="0"/>
              </a:rPr>
              <a:t>Has a credit balance (the opposite of an asset) </a:t>
            </a:r>
          </a:p>
          <a:p>
            <a:r>
              <a:rPr lang="en-US" sz="2800" dirty="0">
                <a:latin typeface="Arial" pitchFamily="34" charset="0"/>
                <a:cs typeface="Arial" pitchFamily="34" charset="0"/>
              </a:rPr>
              <a:t>Is deducted from the related asset account on the balance sheet</a:t>
            </a:r>
          </a:p>
          <a:p>
            <a:r>
              <a:rPr lang="en-US" sz="2800" dirty="0"/>
              <a:t>The appropriate adjusting entry consists of</a:t>
            </a:r>
          </a:p>
          <a:p>
            <a:pPr lvl="1"/>
            <a:r>
              <a:rPr lang="en-US" sz="2400" dirty="0"/>
              <a:t>Debit to Depreciation Expense—Delivery Equipment</a:t>
            </a:r>
          </a:p>
          <a:p>
            <a:pPr lvl="1"/>
            <a:r>
              <a:rPr lang="en-US" sz="2400" dirty="0"/>
              <a:t>Credit to Accumulated Depreciation—Delivery Equipment</a:t>
            </a:r>
            <a:endParaRPr lang="en-US" sz="3200" dirty="0">
              <a:latin typeface="Arial" pitchFamily="34" charset="0"/>
              <a:cs typeface="Arial" pitchFamily="34" charset="0"/>
            </a:endParaRPr>
          </a:p>
        </p:txBody>
      </p:sp>
    </p:spTree>
    <p:extLst>
      <p:ext uri="{BB962C8B-B14F-4D97-AF65-F5344CB8AC3E}">
        <p14:creationId xmlns:p14="http://schemas.microsoft.com/office/powerpoint/2010/main" val="2366449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A572BB-B5B6-4BAE-BD2F-5303F37DDBFD}"/>
              </a:ext>
            </a:extLst>
          </p:cNvPr>
          <p:cNvSpPr>
            <a:spLocks noGrp="1"/>
          </p:cNvSpPr>
          <p:nvPr>
            <p:ph type="title"/>
          </p:nvPr>
        </p:nvSpPr>
        <p:spPr/>
        <p:txBody>
          <a:bodyPr/>
          <a:lstStyle/>
          <a:p>
            <a:r>
              <a:rPr lang="en-US" dirty="0"/>
              <a:t>Straight-Line Depreciation Adjustment</a:t>
            </a:r>
          </a:p>
        </p:txBody>
      </p:sp>
      <p:pic>
        <p:nvPicPr>
          <p:cNvPr id="5" name="Picture Placeholder 4" descr="A balance sheet has a caption adjustment for depreciation of delivery equipment, and three columns arranged to reflect the equation, assets = liabilities  plus owner’s equity. Assets is sub divided into debit, plus and credit, minus. Liabilities is sub divided into debit, minus and credit, plus , owner’s equity is divided into debit, minus and credit, plus. Owner’s equity is further divided in to three columns as drawing , expense and revenue. Drawing is sub divided into debit, plus, credit  minus, expenses in to debit, plus and credit, minus and revenues are debit minus and credit, plus. Under assets we have another column named delivery equipment. On the debit side we have t b 4,800. Below the delivery equipment we have a column named accumulated depreciation minus delivery equipment. The entry on the credit side is a d j. 80. Under expense we have another column named depreciation expenses minus delivery equipment. The debit side entry is a d j. 80. Under the balance sheet we have journal named general journal. The journal has six columns namely . Date, description, post reference, debit, credit. The entries are as follows. Row 1. 1. Adjustment entry, in the second column. Row 2. Depreciation expense minus delivery equipment, in the second column. Debit side 80.00. Row 3. Accumulated depreciation- delivery equipment, in the second column. Credit side 80.00.">
            <a:extLst>
              <a:ext uri="{FF2B5EF4-FFF2-40B4-BE49-F238E27FC236}">
                <a16:creationId xmlns:a16="http://schemas.microsoft.com/office/drawing/2014/main" id="{3A4186E9-7FEC-42DC-948B-D8FC68CCC484}"/>
              </a:ext>
            </a:extLst>
          </p:cNvPr>
          <p:cNvPicPr>
            <a:picLocks noGrp="1" noChangeAspect="1"/>
          </p:cNvPicPr>
          <p:nvPr>
            <p:ph type="pic" sz="quarter" idx="11"/>
          </p:nvPr>
        </p:nvPicPr>
        <p:blipFill rotWithShape="1">
          <a:blip r:embed="rId2"/>
          <a:srcRect l="1" r="221"/>
          <a:stretch/>
        </p:blipFill>
        <p:spPr>
          <a:xfrm>
            <a:off x="2298381" y="1120169"/>
            <a:ext cx="7787326" cy="3996278"/>
          </a:xfrm>
          <a:prstGeom prst="rect">
            <a:avLst/>
          </a:prstGeom>
        </p:spPr>
      </p:pic>
      <p:sp>
        <p:nvSpPr>
          <p:cNvPr id="3" name="Text Placeholder 2">
            <a:extLst>
              <a:ext uri="{FF2B5EF4-FFF2-40B4-BE49-F238E27FC236}">
                <a16:creationId xmlns:a16="http://schemas.microsoft.com/office/drawing/2014/main" id="{88B18D76-5E81-4A9E-99B3-C869E1074150}"/>
              </a:ext>
            </a:extLst>
          </p:cNvPr>
          <p:cNvSpPr>
            <a:spLocks noGrp="1"/>
          </p:cNvSpPr>
          <p:nvPr>
            <p:ph type="body" sz="quarter" idx="12"/>
          </p:nvPr>
        </p:nvSpPr>
        <p:spPr>
          <a:xfrm>
            <a:off x="1030288" y="5608947"/>
            <a:ext cx="10323512" cy="301315"/>
          </a:xfrm>
        </p:spPr>
        <p:txBody>
          <a:bodyPr/>
          <a:lstStyle/>
          <a:p>
            <a:pPr algn="ctr"/>
            <a:r>
              <a:rPr lang="en-US" sz="2000" dirty="0"/>
              <a:t>FIGURE 5-9 </a:t>
            </a:r>
            <a:r>
              <a:rPr lang="en-US" sz="2000" b="1" dirty="0"/>
              <a:t>Adjustment for Depreciation of Delivery Equipment</a:t>
            </a:r>
            <a:endParaRPr lang="en-US" sz="2000" dirty="0"/>
          </a:p>
        </p:txBody>
      </p:sp>
    </p:spTree>
    <p:extLst>
      <p:ext uri="{BB962C8B-B14F-4D97-AF65-F5344CB8AC3E}">
        <p14:creationId xmlns:p14="http://schemas.microsoft.com/office/powerpoint/2010/main" val="6617407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B7552-8338-4F13-BE8F-FEAF5F5FE444}"/>
              </a:ext>
            </a:extLst>
          </p:cNvPr>
          <p:cNvSpPr>
            <a:spLocks noGrp="1"/>
          </p:cNvSpPr>
          <p:nvPr>
            <p:ph type="title"/>
          </p:nvPr>
        </p:nvSpPr>
        <p:spPr/>
        <p:txBody>
          <a:bodyPr/>
          <a:lstStyle/>
          <a:p>
            <a:r>
              <a:rPr lang="en-US" dirty="0"/>
              <a:t>Expanded Chart of Accounts</a:t>
            </a:r>
          </a:p>
        </p:txBody>
      </p:sp>
      <p:pic>
        <p:nvPicPr>
          <p:cNvPr id="4" name="Picture Placeholder 3" descr="The figure shows an extended chart of accounts. The chart titled, Mitchell’s campus delivery chart of accounts. The chart consists of assets, liabilities, owner’s equity and revenues, and expenses. Assets. 101- cash, 122- accounts receivable, 141- supplies, 145- prepaid insurance, 185- delivery equipment , 185.1 accumulated depreciation- delivery equipment. Under liabilities the entries are 202- accounts payable, 219- wages payable. Owner’s equity. 311- Mitchell Williams, capital, 312-Mitchell Williams, drawing. Revenues. 401- delivery fees. Expenses. 511- wages expenses ,521- rent expense , 523- supplies expense, 523- phone expense, 535- insurance expense, 541- depreciation expense- delivery equipment.">
            <a:extLst>
              <a:ext uri="{FF2B5EF4-FFF2-40B4-BE49-F238E27FC236}">
                <a16:creationId xmlns:a16="http://schemas.microsoft.com/office/drawing/2014/main" id="{DAC73C8E-2ED2-4316-9534-822ECC107180}"/>
              </a:ext>
            </a:extLst>
          </p:cNvPr>
          <p:cNvPicPr>
            <a:picLocks noGrp="1" noChangeAspect="1"/>
          </p:cNvPicPr>
          <p:nvPr>
            <p:ph type="pic" sz="quarter" idx="11"/>
          </p:nvPr>
        </p:nvPicPr>
        <p:blipFill rotWithShape="1">
          <a:blip r:embed="rId2"/>
          <a:srcRect r="743" b="-300"/>
          <a:stretch/>
        </p:blipFill>
        <p:spPr>
          <a:xfrm>
            <a:off x="3004458" y="1192834"/>
            <a:ext cx="6375171" cy="3902297"/>
          </a:xfrm>
          <a:prstGeom prst="rect">
            <a:avLst/>
          </a:prstGeom>
        </p:spPr>
      </p:pic>
      <p:sp>
        <p:nvSpPr>
          <p:cNvPr id="3" name="Text Placeholder 2">
            <a:extLst>
              <a:ext uri="{FF2B5EF4-FFF2-40B4-BE49-F238E27FC236}">
                <a16:creationId xmlns:a16="http://schemas.microsoft.com/office/drawing/2014/main" id="{C563F219-396B-4ADE-9AA6-D805D42CE18B}"/>
              </a:ext>
            </a:extLst>
          </p:cNvPr>
          <p:cNvSpPr>
            <a:spLocks noGrp="1"/>
          </p:cNvSpPr>
          <p:nvPr>
            <p:ph type="body" sz="quarter" idx="12"/>
          </p:nvPr>
        </p:nvSpPr>
        <p:spPr>
          <a:xfrm>
            <a:off x="1030288" y="5571241"/>
            <a:ext cx="10323512" cy="339022"/>
          </a:xfrm>
        </p:spPr>
        <p:txBody>
          <a:bodyPr/>
          <a:lstStyle/>
          <a:p>
            <a:pPr algn="ctr"/>
            <a:r>
              <a:rPr lang="en-US" sz="2000" dirty="0"/>
              <a:t>FIGURE 5-13 </a:t>
            </a:r>
            <a:r>
              <a:rPr lang="en-US" sz="2000" b="1" dirty="0"/>
              <a:t>Expanded Chart of Accounts</a:t>
            </a:r>
            <a:endParaRPr lang="en-US" sz="2000" dirty="0"/>
          </a:p>
        </p:txBody>
      </p:sp>
    </p:spTree>
    <p:extLst>
      <p:ext uri="{BB962C8B-B14F-4D97-AF65-F5344CB8AC3E}">
        <p14:creationId xmlns:p14="http://schemas.microsoft.com/office/powerpoint/2010/main" val="31539020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latin typeface="Arial" pitchFamily="34" charset="0"/>
                <a:cs typeface="Arial" pitchFamily="34" charset="0"/>
              </a:rPr>
              <a:t>Learning Objective 2</a:t>
            </a:r>
          </a:p>
        </p:txBody>
      </p:sp>
      <p:sp>
        <p:nvSpPr>
          <p:cNvPr id="3" name="Content Placeholder 2"/>
          <p:cNvSpPr>
            <a:spLocks noGrp="1"/>
          </p:cNvSpPr>
          <p:nvPr>
            <p:ph type="body" sz="quarter" idx="15"/>
          </p:nvPr>
        </p:nvSpPr>
        <p:spPr/>
        <p:txBody>
          <a:bodyPr/>
          <a:lstStyle/>
          <a:p>
            <a:pPr algn="ctr"/>
            <a:r>
              <a:rPr lang="en-US" sz="2800" dirty="0">
                <a:latin typeface="Arial" pitchFamily="34" charset="0"/>
                <a:cs typeface="Arial" pitchFamily="34" charset="0"/>
              </a:rPr>
              <a:t>Post adjusting entries to the general ledger</a:t>
            </a:r>
          </a:p>
        </p:txBody>
      </p:sp>
    </p:spTree>
    <p:extLst>
      <p:ext uri="{BB962C8B-B14F-4D97-AF65-F5344CB8AC3E}">
        <p14:creationId xmlns:p14="http://schemas.microsoft.com/office/powerpoint/2010/main" val="11164682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latin typeface="Arial" pitchFamily="34" charset="0"/>
                <a:cs typeface="Arial" pitchFamily="34" charset="0"/>
              </a:rPr>
              <a:t>Posting Adjusting Entries (1 of 3)</a:t>
            </a:r>
          </a:p>
        </p:txBody>
      </p:sp>
      <p:sp>
        <p:nvSpPr>
          <p:cNvPr id="5" name="Content Placeholder 4"/>
          <p:cNvSpPr>
            <a:spLocks noGrp="1"/>
          </p:cNvSpPr>
          <p:nvPr>
            <p:ph type="body" sz="quarter" idx="12"/>
          </p:nvPr>
        </p:nvSpPr>
        <p:spPr>
          <a:xfrm>
            <a:off x="1030288" y="4597827"/>
            <a:ext cx="10323512" cy="1435100"/>
          </a:xfrm>
        </p:spPr>
        <p:txBody>
          <a:bodyPr>
            <a:noAutofit/>
          </a:bodyPr>
          <a:lstStyle/>
          <a:p>
            <a:pPr algn="ctr"/>
            <a:r>
              <a:rPr lang="en-US" dirty="0"/>
              <a:t>Posting adjusting entries is the same as posting other entries except “Adjusting” is written in the Item column</a:t>
            </a:r>
          </a:p>
        </p:txBody>
      </p:sp>
      <p:pic>
        <p:nvPicPr>
          <p:cNvPr id="6" name="Picture 2" descr="An illustration shows a table from a General Ledger with the header reading: Account: Supplies Expenses; Account Number: 523. and five columns as follows: Date, Item, Post Reference, Debit, and Credit, Balance (Debit, Credit). The entries are as follows: &#10;June 30 Adjusting shows a debit of 60 and a Balance of debit of 60.">
            <a:extLst>
              <a:ext uri="{FF2B5EF4-FFF2-40B4-BE49-F238E27FC236}">
                <a16:creationId xmlns:a16="http://schemas.microsoft.com/office/drawing/2014/main" id="{3DF8B240-EB9D-4A2A-B9FA-F3309DA52A6A}"/>
              </a:ext>
            </a:extLst>
          </p:cNvPr>
          <p:cNvPicPr>
            <a:picLocks noGrp="1" noChangeAspect="1" noChangeArrowheads="1"/>
          </p:cNvPicPr>
          <p:nvPr>
            <p:ph type="pic" sz="quarter" idx="11"/>
          </p:nvPr>
        </p:nvPicPr>
        <p:blipFill rotWithShape="1">
          <a:blip r:embed="rId2">
            <a:extLst>
              <a:ext uri="{28A0092B-C50C-407E-A947-70E740481C1C}">
                <a14:useLocalDpi xmlns:a14="http://schemas.microsoft.com/office/drawing/2010/main" val="0"/>
              </a:ext>
            </a:extLst>
          </a:blip>
          <a:srcRect t="1" r="-227" b="-3508"/>
          <a:stretch/>
        </p:blipFill>
        <p:spPr bwMode="auto">
          <a:xfrm>
            <a:off x="3438478" y="1037230"/>
            <a:ext cx="5315044" cy="34009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751665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E126B1-415A-487D-B4BC-6290DD79CD8E}"/>
              </a:ext>
            </a:extLst>
          </p:cNvPr>
          <p:cNvSpPr>
            <a:spLocks noGrp="1"/>
          </p:cNvSpPr>
          <p:nvPr>
            <p:ph type="title"/>
          </p:nvPr>
        </p:nvSpPr>
        <p:spPr/>
        <p:txBody>
          <a:bodyPr/>
          <a:lstStyle/>
          <a:p>
            <a:r>
              <a:rPr lang="en-IN" dirty="0">
                <a:latin typeface="Arial" pitchFamily="34" charset="0"/>
                <a:cs typeface="Arial" pitchFamily="34" charset="0"/>
              </a:rPr>
              <a:t>Posting Adjusting Entries (2 of 3)</a:t>
            </a:r>
            <a:endParaRPr lang="en-US" dirty="0"/>
          </a:p>
        </p:txBody>
      </p:sp>
      <p:pic>
        <p:nvPicPr>
          <p:cNvPr id="4" name="Picture Placeholder 3" descr="Posting the adjusting entries. A general journal, with thirteen rows and five columns is divided into four parts. The column headings of the journal are as follows: date, description, post reference, debit and credit. The date column is further subdivided into two columns. The journal is divided into four parts, namely: (a), (b), (c) and (d). Each part is further divided into two more parts. The entries in part a are as follows: row 1. Description. Adjusting entries. Row 2. Date. First column, 20 June. Second column 30. Supplies expense. Post reference, 523. Debit, 60.00. Row 3. Description. Supplies. Post reference, 141. Credit, 60.00. Row 4. Blank. The supply expense debit of 60 points to the general ledger credit of 60 and supplies expense debit of 60. The entries in part b are as follows: Row 5. Date. Second column, 30. Description. Insurance expense. Post reference, 535. Debit, 70.00. Row 6. Description. Prepaid insurance. Post reference, 145. Credit, 70.00. Row 7. Blank. The insurance expense debit of 70 points to prepaid insurance credit and insurance expense debit of 70. ">
            <a:extLst>
              <a:ext uri="{FF2B5EF4-FFF2-40B4-BE49-F238E27FC236}">
                <a16:creationId xmlns:a16="http://schemas.microsoft.com/office/drawing/2014/main" id="{F5FA620E-3D50-447B-98AA-5C06EA05695C}"/>
              </a:ext>
            </a:extLst>
          </p:cNvPr>
          <p:cNvPicPr>
            <a:picLocks noGrp="1" noChangeAspect="1"/>
          </p:cNvPicPr>
          <p:nvPr>
            <p:ph type="pic" sz="quarter" idx="11"/>
          </p:nvPr>
        </p:nvPicPr>
        <p:blipFill rotWithShape="1">
          <a:blip r:embed="rId2"/>
          <a:srcRect l="1" r="-1602" b="122"/>
          <a:stretch/>
        </p:blipFill>
        <p:spPr>
          <a:xfrm>
            <a:off x="2837713" y="1214438"/>
            <a:ext cx="6516573" cy="4201157"/>
          </a:xfrm>
          <a:prstGeom prst="rect">
            <a:avLst/>
          </a:prstGeom>
        </p:spPr>
      </p:pic>
      <p:sp>
        <p:nvSpPr>
          <p:cNvPr id="3" name="Text Placeholder 2">
            <a:extLst>
              <a:ext uri="{FF2B5EF4-FFF2-40B4-BE49-F238E27FC236}">
                <a16:creationId xmlns:a16="http://schemas.microsoft.com/office/drawing/2014/main" id="{33748E01-7DB3-49AA-8324-72DD7F00125B}"/>
              </a:ext>
            </a:extLst>
          </p:cNvPr>
          <p:cNvSpPr>
            <a:spLocks noGrp="1"/>
          </p:cNvSpPr>
          <p:nvPr>
            <p:ph type="body" sz="quarter" idx="12"/>
          </p:nvPr>
        </p:nvSpPr>
        <p:spPr>
          <a:xfrm>
            <a:off x="1030288" y="5643561"/>
            <a:ext cx="10323512" cy="266701"/>
          </a:xfrm>
        </p:spPr>
        <p:txBody>
          <a:bodyPr/>
          <a:lstStyle/>
          <a:p>
            <a:pPr algn="ctr"/>
            <a:r>
              <a:rPr lang="en-US" sz="2000" dirty="0"/>
              <a:t>FIGURE 5-14 </a:t>
            </a:r>
            <a:r>
              <a:rPr lang="en-US" sz="2000" b="1" dirty="0"/>
              <a:t>Posting the Adjusting Entries</a:t>
            </a:r>
            <a:endParaRPr lang="en-US" sz="2000" dirty="0"/>
          </a:p>
        </p:txBody>
      </p:sp>
    </p:spTree>
    <p:extLst>
      <p:ext uri="{BB962C8B-B14F-4D97-AF65-F5344CB8AC3E}">
        <p14:creationId xmlns:p14="http://schemas.microsoft.com/office/powerpoint/2010/main" val="18747563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E126B1-415A-487D-B4BC-6290DD79CD8E}"/>
              </a:ext>
            </a:extLst>
          </p:cNvPr>
          <p:cNvSpPr>
            <a:spLocks noGrp="1"/>
          </p:cNvSpPr>
          <p:nvPr>
            <p:ph type="title"/>
          </p:nvPr>
        </p:nvSpPr>
        <p:spPr/>
        <p:txBody>
          <a:bodyPr/>
          <a:lstStyle/>
          <a:p>
            <a:r>
              <a:rPr lang="en-IN" dirty="0">
                <a:latin typeface="Arial" pitchFamily="34" charset="0"/>
                <a:cs typeface="Arial" pitchFamily="34" charset="0"/>
              </a:rPr>
              <a:t>Posting Adjusting Entries (3 of 3)</a:t>
            </a:r>
            <a:endParaRPr lang="en-US" dirty="0"/>
          </a:p>
        </p:txBody>
      </p:sp>
      <p:pic>
        <p:nvPicPr>
          <p:cNvPr id="4" name="Picture Placeholder 3" descr="The entries in part “c” are: Row 8. Date. Second column, 30. Description. Wages expense. Post reference, 511. Debit, 400.00. Row 9. Description. Wages payable. Post reference, 219. Credit, 400.00. Row 10. Blank. The wages expense debit of 400 points to the wages payable credit and wages expense debit of 400. The entries in part “d” are as follows: row 11. Date. Second column, 30. Description. Depreciation expense dash delivery equipment. Post reference, 541. Debit. 80.00. Row 12. Description. Accumulation depreciation dash delivery equipment. Post reference, 185.1. Credit, 80.00. Row 13. Blank. The depreciation expense dash delivery equipment debit of 80 points to the accumulated depreciation dash delivery equipment and depreciation expense dash delivery equipment debit of 80.">
            <a:extLst>
              <a:ext uri="{FF2B5EF4-FFF2-40B4-BE49-F238E27FC236}">
                <a16:creationId xmlns:a16="http://schemas.microsoft.com/office/drawing/2014/main" id="{75210991-C609-4079-889B-E4D7A5D31FC3}"/>
              </a:ext>
            </a:extLst>
          </p:cNvPr>
          <p:cNvPicPr>
            <a:picLocks noGrp="1" noChangeAspect="1"/>
          </p:cNvPicPr>
          <p:nvPr>
            <p:ph type="pic" sz="quarter" idx="11"/>
          </p:nvPr>
        </p:nvPicPr>
        <p:blipFill rotWithShape="1">
          <a:blip r:embed="rId2"/>
          <a:srcRect l="-2" t="1" r="-1093" b="-700"/>
          <a:stretch/>
        </p:blipFill>
        <p:spPr>
          <a:xfrm>
            <a:off x="2372904" y="1235193"/>
            <a:ext cx="6893644" cy="4067402"/>
          </a:xfrm>
          <a:prstGeom prst="rect">
            <a:avLst/>
          </a:prstGeom>
        </p:spPr>
      </p:pic>
      <p:sp>
        <p:nvSpPr>
          <p:cNvPr id="3" name="Text Placeholder 2">
            <a:extLst>
              <a:ext uri="{FF2B5EF4-FFF2-40B4-BE49-F238E27FC236}">
                <a16:creationId xmlns:a16="http://schemas.microsoft.com/office/drawing/2014/main" id="{13B86F1D-5120-4F1A-A146-088F14AB194F}"/>
              </a:ext>
            </a:extLst>
          </p:cNvPr>
          <p:cNvSpPr>
            <a:spLocks noGrp="1"/>
          </p:cNvSpPr>
          <p:nvPr>
            <p:ph type="body" sz="quarter" idx="12"/>
          </p:nvPr>
        </p:nvSpPr>
        <p:spPr>
          <a:xfrm>
            <a:off x="1030288" y="5643561"/>
            <a:ext cx="10323512" cy="266701"/>
          </a:xfrm>
        </p:spPr>
        <p:txBody>
          <a:bodyPr/>
          <a:lstStyle/>
          <a:p>
            <a:pPr algn="ctr"/>
            <a:r>
              <a:rPr lang="en-US" sz="2000" dirty="0"/>
              <a:t>FIGURE 5-14 </a:t>
            </a:r>
            <a:r>
              <a:rPr lang="en-US" sz="2000" b="1" dirty="0"/>
              <a:t>Posting the Adjusting Entries (</a:t>
            </a:r>
            <a:r>
              <a:rPr lang="en-US" sz="2000" b="1" i="1" dirty="0"/>
              <a:t>concluded</a:t>
            </a:r>
            <a:r>
              <a:rPr lang="en-US" sz="2000" b="1" dirty="0"/>
              <a:t>)</a:t>
            </a:r>
            <a:endParaRPr lang="en-US" sz="2000" dirty="0"/>
          </a:p>
        </p:txBody>
      </p:sp>
    </p:spTree>
    <p:extLst>
      <p:ext uri="{BB962C8B-B14F-4D97-AF65-F5344CB8AC3E}">
        <p14:creationId xmlns:p14="http://schemas.microsoft.com/office/powerpoint/2010/main" val="39106062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latin typeface="Arial" pitchFamily="34" charset="0"/>
                <a:cs typeface="Arial" pitchFamily="34" charset="0"/>
              </a:rPr>
              <a:t>Learning Objective 3</a:t>
            </a:r>
          </a:p>
        </p:txBody>
      </p:sp>
      <p:sp>
        <p:nvSpPr>
          <p:cNvPr id="3" name="Content Placeholder 2"/>
          <p:cNvSpPr>
            <a:spLocks noGrp="1"/>
          </p:cNvSpPr>
          <p:nvPr>
            <p:ph type="body" sz="quarter" idx="15"/>
          </p:nvPr>
        </p:nvSpPr>
        <p:spPr/>
        <p:txBody>
          <a:bodyPr/>
          <a:lstStyle/>
          <a:p>
            <a:pPr algn="ctr"/>
            <a:r>
              <a:rPr lang="en-US" sz="2800" dirty="0">
                <a:latin typeface="Arial" pitchFamily="34" charset="0"/>
                <a:cs typeface="Arial" pitchFamily="34" charset="0"/>
              </a:rPr>
              <a:t>Prepare a work sheet</a:t>
            </a:r>
          </a:p>
        </p:txBody>
      </p:sp>
    </p:spTree>
    <p:extLst>
      <p:ext uri="{BB962C8B-B14F-4D97-AF65-F5344CB8AC3E}">
        <p14:creationId xmlns:p14="http://schemas.microsoft.com/office/powerpoint/2010/main" val="31368898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itchFamily="34" charset="0"/>
                <a:cs typeface="Arial" pitchFamily="34" charset="0"/>
              </a:rPr>
              <a:t>The Work Sheet</a:t>
            </a:r>
            <a:endParaRPr lang="en-IN" dirty="0">
              <a:latin typeface="Arial" pitchFamily="34" charset="0"/>
              <a:cs typeface="Arial" pitchFamily="34" charset="0"/>
            </a:endParaRPr>
          </a:p>
        </p:txBody>
      </p:sp>
      <p:sp>
        <p:nvSpPr>
          <p:cNvPr id="3" name="Content Placeholder 2"/>
          <p:cNvSpPr>
            <a:spLocks noGrp="1"/>
          </p:cNvSpPr>
          <p:nvPr>
            <p:ph type="body" sz="quarter" idx="17"/>
          </p:nvPr>
        </p:nvSpPr>
        <p:spPr>
          <a:xfrm>
            <a:off x="743576" y="1638300"/>
            <a:ext cx="10711543" cy="4026520"/>
          </a:xfrm>
        </p:spPr>
        <p:txBody>
          <a:bodyPr>
            <a:normAutofit/>
          </a:bodyPr>
          <a:lstStyle/>
          <a:p>
            <a:r>
              <a:rPr lang="en-US" sz="2800" dirty="0">
                <a:latin typeface="Arial" pitchFamily="34" charset="0"/>
                <a:cs typeface="Arial" pitchFamily="34" charset="0"/>
              </a:rPr>
              <a:t>Pulls together all of the information needed to:</a:t>
            </a:r>
          </a:p>
          <a:p>
            <a:pPr lvl="1"/>
            <a:r>
              <a:rPr lang="en-US" sz="2400" dirty="0">
                <a:latin typeface="Arial" pitchFamily="34" charset="0"/>
                <a:cs typeface="Arial" pitchFamily="34" charset="0"/>
              </a:rPr>
              <a:t>Enter adjusting entries </a:t>
            </a:r>
          </a:p>
          <a:p>
            <a:pPr lvl="1"/>
            <a:r>
              <a:rPr lang="en-US" sz="2400" dirty="0">
                <a:latin typeface="Arial" pitchFamily="34" charset="0"/>
                <a:cs typeface="Arial" pitchFamily="34" charset="0"/>
              </a:rPr>
              <a:t>Prepare financial statements</a:t>
            </a:r>
          </a:p>
          <a:p>
            <a:r>
              <a:rPr lang="en-US" sz="2800" dirty="0">
                <a:latin typeface="Arial" pitchFamily="34" charset="0"/>
                <a:cs typeface="Arial" pitchFamily="34" charset="0"/>
              </a:rPr>
              <a:t>Is not a financial statement</a:t>
            </a:r>
          </a:p>
          <a:p>
            <a:r>
              <a:rPr lang="en-US" sz="2800" dirty="0">
                <a:latin typeface="Arial" pitchFamily="34" charset="0"/>
                <a:cs typeface="Arial" pitchFamily="34" charset="0"/>
              </a:rPr>
              <a:t>Usually prepared as an Excel spreadsheet</a:t>
            </a:r>
          </a:p>
          <a:p>
            <a:r>
              <a:rPr lang="en-US" sz="2800" dirty="0">
                <a:latin typeface="Arial" pitchFamily="34" charset="0"/>
                <a:cs typeface="Arial" pitchFamily="34" charset="0"/>
              </a:rPr>
              <a:t>Is not a formal part of the accounting system</a:t>
            </a:r>
          </a:p>
          <a:p>
            <a:r>
              <a:rPr lang="en-US" sz="2800" dirty="0">
                <a:latin typeface="Arial" pitchFamily="34" charset="0"/>
                <a:cs typeface="Arial" pitchFamily="34" charset="0"/>
              </a:rPr>
              <a:t>Ordinarily, only the accountant uses a work sheet</a:t>
            </a:r>
          </a:p>
          <a:p>
            <a:r>
              <a:rPr lang="en-US" sz="2800" dirty="0">
                <a:latin typeface="Arial" pitchFamily="34" charset="0"/>
                <a:cs typeface="Arial" pitchFamily="34" charset="0"/>
              </a:rPr>
              <a:t>Commonly in a ten-column format </a:t>
            </a:r>
          </a:p>
        </p:txBody>
      </p:sp>
    </p:spTree>
    <p:extLst>
      <p:ext uri="{BB962C8B-B14F-4D97-AF65-F5344CB8AC3E}">
        <p14:creationId xmlns:p14="http://schemas.microsoft.com/office/powerpoint/2010/main" val="1716272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itchFamily="34" charset="0"/>
                <a:cs typeface="Arial" pitchFamily="34" charset="0"/>
              </a:rPr>
              <a:t>Preparing the Work Sheet</a:t>
            </a:r>
            <a:endParaRPr lang="en-IN" dirty="0">
              <a:latin typeface="Arial" pitchFamily="34" charset="0"/>
              <a:cs typeface="Arial" pitchFamily="34" charset="0"/>
            </a:endParaRPr>
          </a:p>
        </p:txBody>
      </p:sp>
      <p:sp>
        <p:nvSpPr>
          <p:cNvPr id="3" name="Content Placeholder 2"/>
          <p:cNvSpPr>
            <a:spLocks noGrp="1"/>
          </p:cNvSpPr>
          <p:nvPr>
            <p:ph type="body" sz="quarter" idx="17"/>
          </p:nvPr>
        </p:nvSpPr>
        <p:spPr>
          <a:xfrm>
            <a:off x="743576" y="1638300"/>
            <a:ext cx="10711543" cy="3758890"/>
          </a:xfrm>
        </p:spPr>
        <p:txBody>
          <a:bodyPr>
            <a:normAutofit/>
          </a:bodyPr>
          <a:lstStyle/>
          <a:p>
            <a:r>
              <a:rPr lang="en-US" sz="2800" dirty="0">
                <a:latin typeface="Arial" pitchFamily="34" charset="0"/>
                <a:cs typeface="Arial" pitchFamily="34" charset="0"/>
              </a:rPr>
              <a:t>5 Steps</a:t>
            </a:r>
          </a:p>
          <a:p>
            <a:pPr lvl="1"/>
            <a:r>
              <a:rPr lang="en-US" sz="2400" dirty="0">
                <a:latin typeface="Arial" pitchFamily="34" charset="0"/>
                <a:cs typeface="Arial" pitchFamily="34" charset="0"/>
              </a:rPr>
              <a:t>Prepare the Trial Balance</a:t>
            </a:r>
          </a:p>
          <a:p>
            <a:pPr lvl="1"/>
            <a:r>
              <a:rPr lang="en-US" sz="2400" dirty="0">
                <a:latin typeface="Arial" pitchFamily="34" charset="0"/>
                <a:cs typeface="Arial" pitchFamily="34" charset="0"/>
              </a:rPr>
              <a:t>Prepare the Adjustments</a:t>
            </a:r>
          </a:p>
          <a:p>
            <a:pPr lvl="1"/>
            <a:r>
              <a:rPr lang="en-US" sz="2400" dirty="0">
                <a:latin typeface="Arial" pitchFamily="34" charset="0"/>
                <a:cs typeface="Arial" pitchFamily="34" charset="0"/>
              </a:rPr>
              <a:t>Prepare the Adjusted Trial Balance</a:t>
            </a:r>
          </a:p>
          <a:p>
            <a:pPr lvl="1"/>
            <a:r>
              <a:rPr lang="en-US" sz="2400" dirty="0">
                <a:latin typeface="Arial" pitchFamily="34" charset="0"/>
                <a:cs typeface="Arial" pitchFamily="34" charset="0"/>
              </a:rPr>
              <a:t>Extend Adjusted Balances to the</a:t>
            </a:r>
            <a:br>
              <a:rPr lang="en-US" sz="2400" dirty="0">
                <a:latin typeface="Arial" pitchFamily="34" charset="0"/>
                <a:cs typeface="Arial" pitchFamily="34" charset="0"/>
              </a:rPr>
            </a:br>
            <a:r>
              <a:rPr lang="en-US" sz="2400" dirty="0">
                <a:latin typeface="Arial" pitchFamily="34" charset="0"/>
                <a:cs typeface="Arial" pitchFamily="34" charset="0"/>
              </a:rPr>
              <a:t>Income Statement and Balance Sheet Columns</a:t>
            </a:r>
          </a:p>
          <a:p>
            <a:pPr lvl="1"/>
            <a:r>
              <a:rPr lang="en-US" sz="2400" dirty="0">
                <a:latin typeface="Arial" pitchFamily="34" charset="0"/>
                <a:cs typeface="Arial" pitchFamily="34" charset="0"/>
              </a:rPr>
              <a:t>Complete the Work Sheet</a:t>
            </a:r>
          </a:p>
        </p:txBody>
      </p:sp>
    </p:spTree>
    <p:extLst>
      <p:ext uri="{BB962C8B-B14F-4D97-AF65-F5344CB8AC3E}">
        <p14:creationId xmlns:p14="http://schemas.microsoft.com/office/powerpoint/2010/main" val="18131975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51080"/>
          </a:xfrm>
        </p:spPr>
        <p:txBody>
          <a:bodyPr>
            <a:noAutofit/>
          </a:bodyPr>
          <a:lstStyle/>
          <a:p>
            <a:pPr>
              <a:spcBef>
                <a:spcPts val="0"/>
              </a:spcBef>
            </a:pPr>
            <a:r>
              <a:rPr lang="en-US" dirty="0">
                <a:latin typeface="Arial" pitchFamily="34" charset="0"/>
                <a:cs typeface="Arial" pitchFamily="34" charset="0"/>
              </a:rPr>
              <a:t>Worksheet Preparation Step-by-Step (1 of 9)</a:t>
            </a:r>
          </a:p>
        </p:txBody>
      </p:sp>
      <p:sp>
        <p:nvSpPr>
          <p:cNvPr id="3" name="Content Placeholder 2"/>
          <p:cNvSpPr>
            <a:spLocks noGrp="1"/>
          </p:cNvSpPr>
          <p:nvPr>
            <p:ph type="body" sz="quarter" idx="17"/>
          </p:nvPr>
        </p:nvSpPr>
        <p:spPr/>
        <p:txBody>
          <a:bodyPr>
            <a:normAutofit/>
          </a:bodyPr>
          <a:lstStyle/>
          <a:p>
            <a:r>
              <a:rPr lang="en-US" sz="2800" dirty="0">
                <a:latin typeface="Arial" pitchFamily="34" charset="0"/>
                <a:cs typeface="Arial" pitchFamily="34" charset="0"/>
              </a:rPr>
              <a:t>Heading includes: </a:t>
            </a:r>
          </a:p>
          <a:p>
            <a:pPr lvl="1"/>
            <a:r>
              <a:rPr lang="en-US" sz="2400" dirty="0">
                <a:latin typeface="Arial" pitchFamily="34" charset="0"/>
                <a:cs typeface="Arial" pitchFamily="34" charset="0"/>
              </a:rPr>
              <a:t>Name of the company</a:t>
            </a:r>
          </a:p>
          <a:p>
            <a:pPr lvl="1"/>
            <a:r>
              <a:rPr lang="en-US" sz="2400" dirty="0">
                <a:latin typeface="Arial" pitchFamily="34" charset="0"/>
                <a:cs typeface="Arial" pitchFamily="34" charset="0"/>
              </a:rPr>
              <a:t>Name of the working paper</a:t>
            </a:r>
          </a:p>
          <a:p>
            <a:pPr lvl="1"/>
            <a:r>
              <a:rPr lang="en-US" sz="2400" dirty="0">
                <a:latin typeface="Arial" pitchFamily="34" charset="0"/>
                <a:cs typeface="Arial" pitchFamily="34" charset="0"/>
              </a:rPr>
              <a:t>Date of the accounting period just ended</a:t>
            </a:r>
          </a:p>
          <a:p>
            <a:r>
              <a:rPr lang="en-US" sz="2800" dirty="0">
                <a:latin typeface="Arial" pitchFamily="34" charset="0"/>
                <a:cs typeface="Arial" pitchFamily="34" charset="0"/>
              </a:rPr>
              <a:t>Step 1: Prepare the trial balance (before any adjustments) in the first pair of amount columns</a:t>
            </a:r>
          </a:p>
          <a:p>
            <a:pPr lvl="1"/>
            <a:r>
              <a:rPr lang="en-US" sz="2400" dirty="0">
                <a:latin typeface="Arial" pitchFamily="34" charset="0"/>
                <a:cs typeface="Arial" pitchFamily="34" charset="0"/>
              </a:rPr>
              <a:t>This is the same trial balance from Chapter 3, now being shown on a ten- column work sheet</a:t>
            </a:r>
          </a:p>
        </p:txBody>
      </p:sp>
    </p:spTree>
    <p:extLst>
      <p:ext uri="{BB962C8B-B14F-4D97-AF65-F5344CB8AC3E}">
        <p14:creationId xmlns:p14="http://schemas.microsoft.com/office/powerpoint/2010/main" val="33132958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51080"/>
          </a:xfrm>
        </p:spPr>
        <p:txBody>
          <a:bodyPr>
            <a:noAutofit/>
          </a:bodyPr>
          <a:lstStyle/>
          <a:p>
            <a:pPr>
              <a:spcBef>
                <a:spcPts val="0"/>
              </a:spcBef>
            </a:pPr>
            <a:r>
              <a:rPr lang="en-US" dirty="0">
                <a:latin typeface="Arial" pitchFamily="34" charset="0"/>
                <a:cs typeface="Arial" pitchFamily="34" charset="0"/>
              </a:rPr>
              <a:t>Worksheet Preparation Step-by-Step (2 of 9)</a:t>
            </a:r>
          </a:p>
        </p:txBody>
      </p:sp>
      <p:sp>
        <p:nvSpPr>
          <p:cNvPr id="3" name="Content Placeholder 2"/>
          <p:cNvSpPr>
            <a:spLocks noGrp="1"/>
          </p:cNvSpPr>
          <p:nvPr>
            <p:ph type="body" sz="quarter" idx="17"/>
          </p:nvPr>
        </p:nvSpPr>
        <p:spPr>
          <a:xfrm>
            <a:off x="743576" y="1304693"/>
            <a:ext cx="10711543" cy="3980985"/>
          </a:xfrm>
        </p:spPr>
        <p:txBody>
          <a:bodyPr>
            <a:normAutofit/>
          </a:bodyPr>
          <a:lstStyle/>
          <a:p>
            <a:r>
              <a:rPr lang="en-US" sz="2800" dirty="0"/>
              <a:t>Step 1: Prepare the Trial Balance</a:t>
            </a:r>
          </a:p>
          <a:p>
            <a:pPr lvl="1"/>
            <a:r>
              <a:rPr lang="en-US" sz="2400" dirty="0"/>
              <a:t>Write the heading, account titles, and the debit and credit amounts from the general ledger</a:t>
            </a:r>
          </a:p>
          <a:p>
            <a:pPr lvl="1"/>
            <a:r>
              <a:rPr lang="en-US" sz="2400" dirty="0"/>
              <a:t>Place a single rule across the Trial Balance columns and total the debit and credit amounts</a:t>
            </a:r>
          </a:p>
          <a:p>
            <a:pPr lvl="1"/>
            <a:r>
              <a:rPr lang="en-US" sz="2400" dirty="0"/>
              <a:t>Place a double rule under the totals for each column</a:t>
            </a:r>
          </a:p>
          <a:p>
            <a:pPr lvl="1"/>
            <a:r>
              <a:rPr lang="en-US" sz="2400" dirty="0"/>
              <a:t>Total debits must equal total credits</a:t>
            </a:r>
          </a:p>
        </p:txBody>
      </p:sp>
    </p:spTree>
    <p:extLst>
      <p:ext uri="{BB962C8B-B14F-4D97-AF65-F5344CB8AC3E}">
        <p14:creationId xmlns:p14="http://schemas.microsoft.com/office/powerpoint/2010/main" val="11093799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51080"/>
          </a:xfrm>
        </p:spPr>
        <p:txBody>
          <a:bodyPr>
            <a:noAutofit/>
          </a:bodyPr>
          <a:lstStyle/>
          <a:p>
            <a:pPr>
              <a:spcBef>
                <a:spcPts val="0"/>
              </a:spcBef>
            </a:pPr>
            <a:r>
              <a:rPr lang="en-US" dirty="0">
                <a:latin typeface="Arial" pitchFamily="34" charset="0"/>
                <a:cs typeface="Arial" pitchFamily="34" charset="0"/>
              </a:rPr>
              <a:t>Worksheet Preparation Step-by-Step (3 of 9)</a:t>
            </a:r>
          </a:p>
        </p:txBody>
      </p:sp>
      <p:sp>
        <p:nvSpPr>
          <p:cNvPr id="3" name="Content Placeholder 2"/>
          <p:cNvSpPr>
            <a:spLocks noGrp="1"/>
          </p:cNvSpPr>
          <p:nvPr>
            <p:ph type="body" sz="quarter" idx="17"/>
          </p:nvPr>
        </p:nvSpPr>
        <p:spPr>
          <a:xfrm>
            <a:off x="743576" y="1583473"/>
            <a:ext cx="10711543" cy="3691054"/>
          </a:xfrm>
        </p:spPr>
        <p:txBody>
          <a:bodyPr>
            <a:normAutofit/>
          </a:bodyPr>
          <a:lstStyle/>
          <a:p>
            <a:r>
              <a:rPr lang="en-US" sz="2800" dirty="0"/>
              <a:t>Step 2: Prepare the Adjustments</a:t>
            </a:r>
          </a:p>
          <a:p>
            <a:pPr lvl="1"/>
            <a:r>
              <a:rPr lang="en-US" sz="2400" dirty="0"/>
              <a:t>Record the adjustments.</a:t>
            </a:r>
          </a:p>
          <a:p>
            <a:pPr lvl="2"/>
            <a:r>
              <a:rPr lang="en-US" dirty="0"/>
              <a:t>Make certain that each adjustment is on the same line as the account name and in the appropriate column</a:t>
            </a:r>
          </a:p>
          <a:p>
            <a:pPr lvl="2"/>
            <a:r>
              <a:rPr lang="en-US" dirty="0"/>
              <a:t>Identify each adjusting entry by a letter in parentheses</a:t>
            </a:r>
          </a:p>
          <a:p>
            <a:pPr lvl="1"/>
            <a:r>
              <a:rPr lang="en-US" sz="2400" dirty="0"/>
              <a:t>Rule the Adjustments columns</a:t>
            </a:r>
          </a:p>
          <a:p>
            <a:pPr lvl="1"/>
            <a:r>
              <a:rPr lang="en-US" sz="2400" dirty="0"/>
              <a:t>Total the Debit and Credit columns and double rule the columns</a:t>
            </a:r>
          </a:p>
          <a:p>
            <a:pPr lvl="1"/>
            <a:r>
              <a:rPr lang="en-US" sz="2400" dirty="0"/>
              <a:t>Total debits must equal total credits</a:t>
            </a:r>
            <a:endParaRPr lang="en-US" sz="3600" dirty="0">
              <a:latin typeface="Arial" pitchFamily="34" charset="0"/>
              <a:cs typeface="Arial" pitchFamily="34" charset="0"/>
            </a:endParaRPr>
          </a:p>
        </p:txBody>
      </p:sp>
    </p:spTree>
    <p:extLst>
      <p:ext uri="{BB962C8B-B14F-4D97-AF65-F5344CB8AC3E}">
        <p14:creationId xmlns:p14="http://schemas.microsoft.com/office/powerpoint/2010/main" val="14448889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244EE-9BF3-46A9-BE02-062D426393AB}"/>
              </a:ext>
            </a:extLst>
          </p:cNvPr>
          <p:cNvSpPr>
            <a:spLocks noGrp="1"/>
          </p:cNvSpPr>
          <p:nvPr>
            <p:ph type="title"/>
          </p:nvPr>
        </p:nvSpPr>
        <p:spPr/>
        <p:txBody>
          <a:bodyPr/>
          <a:lstStyle/>
          <a:p>
            <a:r>
              <a:rPr lang="en-US" dirty="0">
                <a:latin typeface="Arial" pitchFamily="34" charset="0"/>
                <a:cs typeface="Arial" pitchFamily="34" charset="0"/>
              </a:rPr>
              <a:t>Worksheet Preparation Step-by-Step (4 of 9)</a:t>
            </a:r>
            <a:endParaRPr lang="en-US" dirty="0"/>
          </a:p>
        </p:txBody>
      </p:sp>
      <p:pic>
        <p:nvPicPr>
          <p:cNvPr id="4" name="Picture Placeholder 3" descr="The figure shows a visual representation of a chart showing the preparation of the work sheet titled, Mitchell’s work sheet for month ended June 30. There are six columns namely account title, trial balance, adjustments, adjustment trial balance, income statement, balance sheet. Trial balance, adjustments, adjustment trial balance, income statement and balance sheet has two sub divisions each namely debit and credit. The entries are as follows. Row 1 cash, trial balance debit 470.00. Row 2. Accounts receivable, trial balance debit 3100.00. Row 3. Supplies trial balance debit 80.00, adjustment credit a. 60.00. Row 4. Prepaid insurance trial balance debit 700.00, adjustment b. 70.00. Row 5 .delivery equipment, trial balance debit 4,800.00 . Row 6 . Accumulated depreciation- delivery equipment, adjustment credit d. 80.00. Row 7 .accounts payable, trial balance credit 1,900.00. Row 8. Wages payable, adjustment credit c. 400.00. Row 9. Mitchell Williams, capital trial balance credit 5000.00. Row 10. Mitchell Williams, drawing, trial balance, debit 3000.00. Row 11. Delivery fees, trial balance, credit, 8000.00. Row 12. Wages expanse, trial balance, debit 1,650.00, adjustment debit (c) 4000. Row 13. Rent expense, trial balance , debit 1000.00. Row 14. Supplies expense, adjustment, debit (a) 60.00. Row 15. Phone expense, trial balance, debit 100.00. Row 16. Insurance expense , adjustment , debit (b) 70.00. Row 17. Depreciation Expense—delivery equipment, adjustment, debit d. 80.00. Row 18.  Trial balance debit 14,900.00, trial balance credit 14,900.00, adjustment debit 610.00, adjustment credit 610.00. Foot notes. Step 1: prepare the trial balance.1. Write the heading, account titles, and the debit and credit amounts from the general ledger. 2. Place a single rule across the trial balance columns and total the debit and credit amounts. 3. Place a double rule under the totals for each column.4. Total debits must equal total credits. Step 2: prepare the adjustments. 1. Record the adjustments. Hint: make certain that each adjustment is on the same line as the account name and in the appropriate column. Hint: identify each adjusting entry by a letter in parentheses. 2. Rule the adjustments columns.3. Total the debit and credit columns and double rule the columns. 4. Total debits must equal total credits. ">
            <a:extLst>
              <a:ext uri="{FF2B5EF4-FFF2-40B4-BE49-F238E27FC236}">
                <a16:creationId xmlns:a16="http://schemas.microsoft.com/office/drawing/2014/main" id="{9924AA04-436A-450F-A53B-BAFFF6CE3623}"/>
              </a:ext>
            </a:extLst>
          </p:cNvPr>
          <p:cNvPicPr>
            <a:picLocks noGrp="1" noChangeAspect="1"/>
          </p:cNvPicPr>
          <p:nvPr>
            <p:ph type="pic" sz="quarter" idx="11"/>
          </p:nvPr>
        </p:nvPicPr>
        <p:blipFill rotWithShape="1">
          <a:blip r:embed="rId2"/>
          <a:srcRect l="-1" t="1" r="-1" b="-540"/>
          <a:stretch/>
        </p:blipFill>
        <p:spPr>
          <a:xfrm>
            <a:off x="3479166" y="1131498"/>
            <a:ext cx="5233667" cy="4053244"/>
          </a:xfrm>
          <a:prstGeom prst="rect">
            <a:avLst/>
          </a:prstGeom>
        </p:spPr>
      </p:pic>
      <p:sp>
        <p:nvSpPr>
          <p:cNvPr id="3" name="Text Placeholder 2">
            <a:extLst>
              <a:ext uri="{FF2B5EF4-FFF2-40B4-BE49-F238E27FC236}">
                <a16:creationId xmlns:a16="http://schemas.microsoft.com/office/drawing/2014/main" id="{74E72A4A-1B12-4AB1-9E5D-31ED689DFD46}"/>
              </a:ext>
            </a:extLst>
          </p:cNvPr>
          <p:cNvSpPr>
            <a:spLocks noGrp="1"/>
          </p:cNvSpPr>
          <p:nvPr>
            <p:ph type="body" sz="quarter" idx="12"/>
          </p:nvPr>
        </p:nvSpPr>
        <p:spPr>
          <a:xfrm>
            <a:off x="1030288" y="5643561"/>
            <a:ext cx="10323512" cy="266701"/>
          </a:xfrm>
        </p:spPr>
        <p:txBody>
          <a:bodyPr/>
          <a:lstStyle/>
          <a:p>
            <a:pPr algn="ctr"/>
            <a:r>
              <a:rPr lang="en-US" sz="2000" dirty="0"/>
              <a:t>FIGURE 5-16 </a:t>
            </a:r>
            <a:r>
              <a:rPr lang="en-US" sz="2000" b="1" dirty="0"/>
              <a:t>Step 1: Prepare the Trial Balance; Step 2: Prepare the Adjustments</a:t>
            </a:r>
            <a:endParaRPr lang="en-US" sz="2000" dirty="0"/>
          </a:p>
        </p:txBody>
      </p:sp>
    </p:spTree>
    <p:extLst>
      <p:ext uri="{BB962C8B-B14F-4D97-AF65-F5344CB8AC3E}">
        <p14:creationId xmlns:p14="http://schemas.microsoft.com/office/powerpoint/2010/main" val="35479671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51080"/>
          </a:xfrm>
        </p:spPr>
        <p:txBody>
          <a:bodyPr>
            <a:noAutofit/>
          </a:bodyPr>
          <a:lstStyle/>
          <a:p>
            <a:pPr>
              <a:spcBef>
                <a:spcPts val="0"/>
              </a:spcBef>
            </a:pPr>
            <a:r>
              <a:rPr lang="en-US" dirty="0">
                <a:latin typeface="Arial" pitchFamily="34" charset="0"/>
                <a:cs typeface="Arial" pitchFamily="34" charset="0"/>
              </a:rPr>
              <a:t>Worksheet Preparation Step-by-Step (5 of 9)</a:t>
            </a:r>
          </a:p>
        </p:txBody>
      </p:sp>
      <p:sp>
        <p:nvSpPr>
          <p:cNvPr id="3" name="Content Placeholder 2"/>
          <p:cNvSpPr>
            <a:spLocks noGrp="1"/>
          </p:cNvSpPr>
          <p:nvPr>
            <p:ph type="body" sz="quarter" idx="17"/>
          </p:nvPr>
        </p:nvSpPr>
        <p:spPr>
          <a:xfrm>
            <a:off x="743576" y="1416204"/>
            <a:ext cx="10711543" cy="4527395"/>
          </a:xfrm>
        </p:spPr>
        <p:txBody>
          <a:bodyPr>
            <a:normAutofit/>
          </a:bodyPr>
          <a:lstStyle/>
          <a:p>
            <a:r>
              <a:rPr lang="en-US" sz="3000" dirty="0"/>
              <a:t>Step 3: Prepare the Adjusted Trial Balance</a:t>
            </a:r>
          </a:p>
          <a:p>
            <a:pPr lvl="1"/>
            <a:r>
              <a:rPr lang="en-US" sz="2400" dirty="0"/>
              <a:t>Extend those debits and credits that are not adjusted directly to the appropriate Adjusted Trial Balance column</a:t>
            </a:r>
          </a:p>
          <a:p>
            <a:pPr lvl="1"/>
            <a:r>
              <a:rPr lang="en-US" sz="2400" dirty="0"/>
              <a:t>Enter the adjusted balances in the appropriate Adjusted Trial Balance column</a:t>
            </a:r>
          </a:p>
          <a:p>
            <a:pPr lvl="2"/>
            <a:r>
              <a:rPr lang="en-US" dirty="0"/>
              <a:t>If an account has a debit and a credit, subtract the adjustment</a:t>
            </a:r>
          </a:p>
          <a:p>
            <a:pPr lvl="2"/>
            <a:r>
              <a:rPr lang="en-US" dirty="0"/>
              <a:t>If an account has two debits or two credits, add the adjustment</a:t>
            </a:r>
          </a:p>
          <a:p>
            <a:pPr lvl="1"/>
            <a:r>
              <a:rPr lang="en-US" sz="2400" dirty="0"/>
              <a:t>Single rule the Adjusted Trial Balance columns</a:t>
            </a:r>
          </a:p>
          <a:p>
            <a:pPr lvl="1"/>
            <a:r>
              <a:rPr lang="en-US" sz="2400" dirty="0"/>
              <a:t>Total and double rule the Debit and Credit columns</a:t>
            </a:r>
          </a:p>
          <a:p>
            <a:pPr lvl="1"/>
            <a:r>
              <a:rPr lang="en-US" sz="2400" dirty="0"/>
              <a:t>Total debits must equal total credits</a:t>
            </a:r>
            <a:endParaRPr lang="en-US" sz="3200" dirty="0">
              <a:latin typeface="Arial" pitchFamily="34" charset="0"/>
              <a:cs typeface="Arial" pitchFamily="34" charset="0"/>
            </a:endParaRPr>
          </a:p>
        </p:txBody>
      </p:sp>
    </p:spTree>
    <p:extLst>
      <p:ext uri="{BB962C8B-B14F-4D97-AF65-F5344CB8AC3E}">
        <p14:creationId xmlns:p14="http://schemas.microsoft.com/office/powerpoint/2010/main" val="101408139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244EE-9BF3-46A9-BE02-062D426393AB}"/>
              </a:ext>
            </a:extLst>
          </p:cNvPr>
          <p:cNvSpPr>
            <a:spLocks noGrp="1"/>
          </p:cNvSpPr>
          <p:nvPr>
            <p:ph type="title"/>
          </p:nvPr>
        </p:nvSpPr>
        <p:spPr>
          <a:xfrm>
            <a:off x="838200" y="365125"/>
            <a:ext cx="10515600" cy="502141"/>
          </a:xfrm>
        </p:spPr>
        <p:txBody>
          <a:bodyPr/>
          <a:lstStyle/>
          <a:p>
            <a:r>
              <a:rPr lang="en-US" dirty="0">
                <a:latin typeface="Arial" pitchFamily="34" charset="0"/>
                <a:cs typeface="Arial" pitchFamily="34" charset="0"/>
              </a:rPr>
              <a:t>Worksheet Preparation Step-by-Step (6 of 9)</a:t>
            </a:r>
            <a:endParaRPr lang="en-US" dirty="0"/>
          </a:p>
        </p:txBody>
      </p:sp>
      <p:pic>
        <p:nvPicPr>
          <p:cNvPr id="4" name="Picture Placeholder 3" descr="The figure shows a chart for the preparation of the work sheet titled, Mitchell’s work sheet for month ended June 30. There are six columns namely account title, trial balance, adjustments, adjustment trial balance, income statement, balance sheet. Trial balance, adjustments, adjustment trial balance, income statement and balance sheet each has two sub divisions each namely debit and credit. The entries are as follows. Row 1 cash, trial balance debit 470.00 adjusted trial balance debit. 4,70.00. Row 2. Accounts receivable, trial balance debit 3100.00 , adjusted trial balance ,debit 3100.00 . Row 3. Supplies trial balance debit 80.00 adjustment credit a. 60.00, adjusted trial balance 20.00. Row 4. Prepaid insurance trial balance debit 700.00, adjustment b. 70.00, adjusted trial balance 630.00. Row 5 .delivery equipment, trial balance debit 4,800.00,adjusted trial balance 4,800.00 . Row 6 . Accumulated Depreciation- delivery equipment, adjustment credit d. 80.00, adjusted trial balance credit 80.00 . Row 7 .accounts payable, trial balance credit 1,900.00 adjusted trial balance credit, 1900.00. Row 8. Wages payable, adjustment credit c. 400.00 , adjusted trial balance credit 400.00. Row 9. Mitchell Williams, capital trial balance credit 5000.00, adjusted trial balance credit 5000.00. Row 10. Mitchell Williams, drawing,  trial balance , debit 3000.00 , adjusted trial balance debit ,3000.00. Row 11. Delivery fees, trial balance, credit  8000.00, adjusted trial balance credit 8000.00. Row 12. Wages expanse, trial balance, debit 1,650.00 , adjustment debit (c) 4000.00 , adjusted trial balance debit 2050.00 . Row 13. Rent expense, trial balance , debit 1000.00, adjusted trial balance debit 1000.00. Row 14. Supplies expense, adjustment, debit a. 60.00, adjusted trial balance debit 60.00. Row 15. Phone expense, trial balance , debit 100.00 adjusted trial balance debit 100.00. Row 16. Insurance expense, adjustment, debit b. 70.00, adjusted trial balance debit 70.00. Row 17. Depreciation expense- delivery equipment, adjustment, debit d. 80.00, adjusted trial balance debit 80.00. Row 18.  Trial balance debit 14,900.00, trial balance credit 14,900.00, adjustment debit 610.00, adjustment credit 610.00, adjusted trial balance debit 1530.00, adjusted trial balance credit 15380.00. Foot notes. Step 3: prepare the adjusted trial balance.1.extend those debits and credits that are not adjusted directly to the appropriate adjusted trial balance column. 2. Enter the adjusted balances in the appropriate adjusted trial balance column. Hint: if an account has a debit and a credit, subtract the adjustment. If an account has two debits or two credits, add the adjustment. 3. Single rule the adjusted trial balance columns. Total and double rule the debit and credit columns. 4. Total debits must equal total credits.">
            <a:extLst>
              <a:ext uri="{FF2B5EF4-FFF2-40B4-BE49-F238E27FC236}">
                <a16:creationId xmlns:a16="http://schemas.microsoft.com/office/drawing/2014/main" id="{9924AA04-436A-450F-A53B-BAFFF6CE3623}"/>
              </a:ext>
            </a:extLst>
          </p:cNvPr>
          <p:cNvPicPr>
            <a:picLocks noGrp="1" noChangeAspect="1"/>
          </p:cNvPicPr>
          <p:nvPr>
            <p:ph type="pic" sz="quarter" idx="11"/>
          </p:nvPr>
        </p:nvPicPr>
        <p:blipFill rotWithShape="1">
          <a:blip r:embed="rId2"/>
          <a:srcRect b="404"/>
          <a:stretch/>
        </p:blipFill>
        <p:spPr>
          <a:xfrm>
            <a:off x="3116467" y="1037230"/>
            <a:ext cx="5959066" cy="4571728"/>
          </a:xfrm>
          <a:prstGeom prst="rect">
            <a:avLst/>
          </a:prstGeom>
        </p:spPr>
      </p:pic>
      <p:sp>
        <p:nvSpPr>
          <p:cNvPr id="3" name="Text Placeholder 2">
            <a:extLst>
              <a:ext uri="{FF2B5EF4-FFF2-40B4-BE49-F238E27FC236}">
                <a16:creationId xmlns:a16="http://schemas.microsoft.com/office/drawing/2014/main" id="{F200F558-7F6A-4582-94D5-5870FF23B90E}"/>
              </a:ext>
            </a:extLst>
          </p:cNvPr>
          <p:cNvSpPr>
            <a:spLocks noGrp="1"/>
          </p:cNvSpPr>
          <p:nvPr>
            <p:ph type="body" sz="quarter" idx="12"/>
          </p:nvPr>
        </p:nvSpPr>
        <p:spPr>
          <a:xfrm>
            <a:off x="1030288" y="5910262"/>
            <a:ext cx="10323512" cy="266701"/>
          </a:xfrm>
        </p:spPr>
        <p:txBody>
          <a:bodyPr/>
          <a:lstStyle/>
          <a:p>
            <a:pPr algn="ctr"/>
            <a:r>
              <a:rPr lang="en-US" sz="2000" dirty="0"/>
              <a:t>FIGURE 5-17 </a:t>
            </a:r>
            <a:r>
              <a:rPr lang="en-US" sz="2000" b="1" dirty="0"/>
              <a:t>Step 3: Prepare the Adjusted Trial Balance</a:t>
            </a:r>
            <a:endParaRPr lang="en-US" sz="2000" dirty="0"/>
          </a:p>
        </p:txBody>
      </p:sp>
    </p:spTree>
    <p:extLst>
      <p:ext uri="{BB962C8B-B14F-4D97-AF65-F5344CB8AC3E}">
        <p14:creationId xmlns:p14="http://schemas.microsoft.com/office/powerpoint/2010/main" val="3184544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51080"/>
          </a:xfrm>
        </p:spPr>
        <p:txBody>
          <a:bodyPr>
            <a:noAutofit/>
          </a:bodyPr>
          <a:lstStyle/>
          <a:p>
            <a:pPr>
              <a:spcBef>
                <a:spcPts val="0"/>
              </a:spcBef>
            </a:pPr>
            <a:r>
              <a:rPr lang="en-US" dirty="0">
                <a:latin typeface="Arial" pitchFamily="34" charset="0"/>
                <a:cs typeface="Arial" pitchFamily="34" charset="0"/>
              </a:rPr>
              <a:t>Worksheet Preparation Step-by-Step (7 of 9)</a:t>
            </a:r>
          </a:p>
        </p:txBody>
      </p:sp>
      <p:sp>
        <p:nvSpPr>
          <p:cNvPr id="3" name="Content Placeholder 2"/>
          <p:cNvSpPr>
            <a:spLocks noGrp="1"/>
          </p:cNvSpPr>
          <p:nvPr>
            <p:ph type="body" sz="quarter" idx="17"/>
          </p:nvPr>
        </p:nvSpPr>
        <p:spPr>
          <a:xfrm>
            <a:off x="743576" y="1416204"/>
            <a:ext cx="10711543" cy="4527395"/>
          </a:xfrm>
        </p:spPr>
        <p:txBody>
          <a:bodyPr>
            <a:normAutofit/>
          </a:bodyPr>
          <a:lstStyle/>
          <a:p>
            <a:r>
              <a:rPr lang="en-US" sz="2800" b="1" dirty="0"/>
              <a:t>Step 4: Extend Adjusted Balances to the Income Statement and Balance Sheet Columns</a:t>
            </a:r>
          </a:p>
          <a:p>
            <a:pPr lvl="1"/>
            <a:r>
              <a:rPr lang="en-US" sz="2400" dirty="0"/>
              <a:t>Extend all revenue accounts to the Income Statement Credit column</a:t>
            </a:r>
          </a:p>
          <a:p>
            <a:pPr lvl="1"/>
            <a:r>
              <a:rPr lang="en-US" sz="2400" dirty="0"/>
              <a:t>Extend all expense accounts to the Income Statement Debit column</a:t>
            </a:r>
          </a:p>
          <a:p>
            <a:pPr lvl="1"/>
            <a:r>
              <a:rPr lang="en-US" sz="2400" dirty="0"/>
              <a:t>Extend the asset and drawing accounts to the Balance Sheet Debit column</a:t>
            </a:r>
          </a:p>
          <a:p>
            <a:pPr lvl="1"/>
            <a:r>
              <a:rPr lang="en-US" sz="2400" dirty="0"/>
              <a:t>Extend the liability and owner’s capital accounts to the Balance Sheet Credit columns</a:t>
            </a:r>
            <a:endParaRPr lang="en-US" sz="3600" dirty="0">
              <a:latin typeface="Arial" pitchFamily="34" charset="0"/>
              <a:cs typeface="Arial" pitchFamily="34" charset="0"/>
            </a:endParaRPr>
          </a:p>
        </p:txBody>
      </p:sp>
    </p:spTree>
    <p:extLst>
      <p:ext uri="{BB962C8B-B14F-4D97-AF65-F5344CB8AC3E}">
        <p14:creationId xmlns:p14="http://schemas.microsoft.com/office/powerpoint/2010/main" val="185655954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49276"/>
          </a:xfrm>
        </p:spPr>
        <p:txBody>
          <a:bodyPr>
            <a:noAutofit/>
          </a:bodyPr>
          <a:lstStyle/>
          <a:p>
            <a:pPr>
              <a:spcBef>
                <a:spcPts val="0"/>
              </a:spcBef>
            </a:pPr>
            <a:r>
              <a:rPr lang="en-US" dirty="0">
                <a:latin typeface="Arial" pitchFamily="34" charset="0"/>
                <a:cs typeface="Arial" pitchFamily="34" charset="0"/>
              </a:rPr>
              <a:t>Worksheet Preparation Step-by-Step (8 of 9)</a:t>
            </a:r>
          </a:p>
        </p:txBody>
      </p:sp>
      <p:sp>
        <p:nvSpPr>
          <p:cNvPr id="3" name="Content Placeholder 2"/>
          <p:cNvSpPr>
            <a:spLocks noGrp="1"/>
          </p:cNvSpPr>
          <p:nvPr>
            <p:ph type="body" sz="quarter" idx="17"/>
          </p:nvPr>
        </p:nvSpPr>
        <p:spPr>
          <a:xfrm>
            <a:off x="743576" y="1048215"/>
            <a:ext cx="10711543" cy="5084955"/>
          </a:xfrm>
        </p:spPr>
        <p:txBody>
          <a:bodyPr>
            <a:normAutofit/>
          </a:bodyPr>
          <a:lstStyle/>
          <a:p>
            <a:r>
              <a:rPr lang="en-US" sz="2800" b="1" dirty="0"/>
              <a:t>Step 5: Complete the Work Sheet</a:t>
            </a:r>
          </a:p>
          <a:p>
            <a:pPr lvl="1"/>
            <a:r>
              <a:rPr lang="en-US" sz="2400" dirty="0"/>
              <a:t>Rule and total the Income Statement and Balance Sheet columns</a:t>
            </a:r>
          </a:p>
          <a:p>
            <a:pPr lvl="1"/>
            <a:r>
              <a:rPr lang="en-US" sz="2400" dirty="0"/>
              <a:t>Calculate the difference between the Income Statement Debit and Credit columns</a:t>
            </a:r>
          </a:p>
          <a:p>
            <a:pPr lvl="1"/>
            <a:r>
              <a:rPr lang="en-US" sz="2400" dirty="0"/>
              <a:t>Calculate the difference between the Balance Sheet Debit and Credit columns</a:t>
            </a:r>
          </a:p>
          <a:p>
            <a:pPr lvl="2"/>
            <a:r>
              <a:rPr lang="en-US" dirty="0">
                <a:solidFill>
                  <a:srgbClr val="000000"/>
                </a:solidFill>
              </a:rPr>
              <a:t>Difference between the Balance Sheet columns should be the same as the difference between the Income Statement columns</a:t>
            </a:r>
          </a:p>
          <a:p>
            <a:pPr lvl="1"/>
            <a:r>
              <a:rPr lang="en-US" sz="2400" dirty="0"/>
              <a:t>Add the net income to the Income Statement Debit column or add the net loss to the Income Statement Credit column</a:t>
            </a:r>
          </a:p>
          <a:p>
            <a:pPr lvl="1"/>
            <a:r>
              <a:rPr lang="en-US" sz="2400" dirty="0"/>
              <a:t>Add the net income to the Balance Sheet credit column or the net loss to the Balance Sheet Debit column</a:t>
            </a:r>
          </a:p>
          <a:p>
            <a:pPr lvl="1"/>
            <a:r>
              <a:rPr lang="en-US" sz="2400" dirty="0"/>
              <a:t>Write "Net income" or “Net Loss” in the Account Title column.</a:t>
            </a:r>
          </a:p>
          <a:p>
            <a:pPr lvl="1"/>
            <a:r>
              <a:rPr lang="en-US" sz="2400" dirty="0"/>
              <a:t>Total and double rule the columns.</a:t>
            </a:r>
            <a:endParaRPr lang="en-US" sz="4000" dirty="0">
              <a:latin typeface="Arial" pitchFamily="34" charset="0"/>
              <a:cs typeface="Arial" pitchFamily="34" charset="0"/>
            </a:endParaRPr>
          </a:p>
        </p:txBody>
      </p:sp>
    </p:spTree>
    <p:extLst>
      <p:ext uri="{BB962C8B-B14F-4D97-AF65-F5344CB8AC3E}">
        <p14:creationId xmlns:p14="http://schemas.microsoft.com/office/powerpoint/2010/main" val="139770865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244EE-9BF3-46A9-BE02-062D426393AB}"/>
              </a:ext>
            </a:extLst>
          </p:cNvPr>
          <p:cNvSpPr>
            <a:spLocks noGrp="1"/>
          </p:cNvSpPr>
          <p:nvPr>
            <p:ph type="title"/>
          </p:nvPr>
        </p:nvSpPr>
        <p:spPr>
          <a:xfrm>
            <a:off x="838200" y="365125"/>
            <a:ext cx="10515600" cy="518131"/>
          </a:xfrm>
        </p:spPr>
        <p:txBody>
          <a:bodyPr/>
          <a:lstStyle/>
          <a:p>
            <a:r>
              <a:rPr lang="en-US" dirty="0">
                <a:latin typeface="Arial" pitchFamily="34" charset="0"/>
                <a:cs typeface="Arial" pitchFamily="34" charset="0"/>
              </a:rPr>
              <a:t>Worksheet Preparation Step-by-Step (9 of 9)</a:t>
            </a:r>
            <a:endParaRPr lang="en-US" dirty="0"/>
          </a:p>
        </p:txBody>
      </p:sp>
      <p:pic>
        <p:nvPicPr>
          <p:cNvPr id="4" name="Picture Placeholder 3" descr="The figure shows a chart for preparation work sheet titled, Mitchell’s work sheet for month ending on June 30. There are six columns namely account title, trial balance, adjustments, adjustment trial balance, income statement ,balance sheet. Trial balance, adjustments, adjustment trial balance, income statement and balance sheet each one has sub divisions named debit and credit. The entries are as follows. Row 1 cash, trial balance debit 470.00, adjusted trial balance debit. 4,70.00, balance sheet debit  470.00 . Row 2. Accounts receivable, trial balance debit 3100.00, adjusted trial balance, debit 3100.00, balance sheet debit, 3100.00  . Row 3. Supplies trial balance debit 80.00 adjustment credit (a) 60.00, adjusted trial balance 20.00 balance sheet debit 20.00. Row 4. Prepaid insurance trial balance debit 700.00, adjustment (b) 70.00, adjusted trial balance 630.00, balance sheet debit  630.00. Row 5 .delivery equipment, trial balance debit 4,800.00,adjusted trial balance 4,800.00, balance sheet debit  4800.00  . Row 6. Accumulated depreciation- delivery equipment, adjustment credit d. 80.00, adjusted trial balance credit 80.00, balance sheet credit 80.00. Row 7 .accounts payable, trial balance credit 1,900.00 adjusted trial balance, credit 1900.00, balance sheet debit 1900.00. Row 8. Wages payable, adjustment credit (c) 400.00 , adjusted trial balance credit 400.00, balance sheet credit  400.00. Row 9. Mitchell Williams, capital trial balance credit 5000.00, adjusted trial balance credit 5000.00, balance sheet credit 5000.00. Row 10. Mitchell Williams, drawing,  trial balance , debit 3000.00 , adjusted trial balance debit ,3000.00, balance sheet debit  3000.00. Row 11. Delivery fees,  trial balance, credit  8000.00, adjusted trial balance credit, 8000.00,income statement credit 8000.00. Row 12. Wages expanse, trial balance , debit 1,650.00, adjustment debit, c. 4000.00 , adjusted trial balance debit 2050.00 ,income statement debit 2050.00 . Row 13. Rent expense, trial balance, debit 1000.00, adjusted trial balance debit 1000.00, income statement debit 1000.00. Row 14. Supplies expense, adjustment, debit, a. 60.00, adjusted trial balance debit 60.00, income statement debit 60.00. Row 15. Phone expense, trial balance, debit 100.00 adjusted trial balance debit 100.00 income statement debit 100.00. Row 16. Insurance expense, adjustment , debit (b) 70.00, adjusted trial balance debit 70.00, income statement debit 70.00. Row 17. Depreciation expense- delivery equipment, adjustment, debit, b. 80.00, adjusted trial balance debit 80.00 income statement debit 80.00. Row 18. Trial balance debit 14,900.00, trial balance credit 14,900.00, adjustment debit 610.00, adjustment credit 610.00, adjusted trial balance debit 1530.00, adjusted trial balance credit, 15380.00, income statement debit 3360.00, income statement credit 8000.00, balance sheet debit 12020.00, balance sheet credit, 7380.00. Income statement debit 4640.00, balance sheet 4640.00. Foot notes. Step 4: extend adjusted balances to the income statement and balance sheet columns.1 extend all revenue accounts to the income statement credit column. 2. extend all expense accounts to the income statement debit column.3 extend the asset and drawing accounts to the balance sheet debit column.4 extend the liability and owner’s capital accounts to the balance sheet credit columns. Step 5: complete the work sheet. 1 Rule and total the Income Statement and Balance Sheet columns. 2 Calculate the difference between the Income Statement Debit and Credit columns. 3. Calculate the difference between the Balance Sheet Debit and Credit columns. Hint: If the Income Statement credits exceed debits, net income has occurred; otherwise a net loss has occurred. If the Balance Sheet debits exceed the credits, the deference is net income; otherwise a net loss has occurred. Hint: The deference between the Balance Sheet columns should be the same as the deference between the Income Statement columns. 4 Add the net income to the Income Statement Debit column or add the net loss to the Income Statement Credit column. Add the net income to the Balance Sheet credit column or the net loss to the Balance Sheet Debit column. Write Net income or Net Loss in the Account Title column. 5 Total and double rule the columns.">
            <a:extLst>
              <a:ext uri="{FF2B5EF4-FFF2-40B4-BE49-F238E27FC236}">
                <a16:creationId xmlns:a16="http://schemas.microsoft.com/office/drawing/2014/main" id="{9924AA04-436A-450F-A53B-BAFFF6CE3623}"/>
              </a:ext>
            </a:extLst>
          </p:cNvPr>
          <p:cNvPicPr>
            <a:picLocks noGrp="1" noChangeAspect="1"/>
          </p:cNvPicPr>
          <p:nvPr>
            <p:ph type="pic" sz="quarter" idx="11"/>
          </p:nvPr>
        </p:nvPicPr>
        <p:blipFill rotWithShape="1">
          <a:blip r:embed="rId2"/>
          <a:srcRect l="-1" t="-1" r="1690" b="-742"/>
          <a:stretch/>
        </p:blipFill>
        <p:spPr>
          <a:xfrm>
            <a:off x="3420444" y="988194"/>
            <a:ext cx="5543200" cy="4451071"/>
          </a:xfrm>
          <a:prstGeom prst="rect">
            <a:avLst/>
          </a:prstGeom>
        </p:spPr>
      </p:pic>
      <p:sp>
        <p:nvSpPr>
          <p:cNvPr id="3" name="Text Placeholder 2">
            <a:extLst>
              <a:ext uri="{FF2B5EF4-FFF2-40B4-BE49-F238E27FC236}">
                <a16:creationId xmlns:a16="http://schemas.microsoft.com/office/drawing/2014/main" id="{252333C3-E56D-4B13-84D6-F88D7913E2B1}"/>
              </a:ext>
            </a:extLst>
          </p:cNvPr>
          <p:cNvSpPr>
            <a:spLocks noGrp="1"/>
          </p:cNvSpPr>
          <p:nvPr>
            <p:ph type="body" sz="quarter" idx="12"/>
          </p:nvPr>
        </p:nvSpPr>
        <p:spPr>
          <a:xfrm>
            <a:off x="1030288" y="5643562"/>
            <a:ext cx="10323512" cy="518131"/>
          </a:xfrm>
        </p:spPr>
        <p:txBody>
          <a:bodyPr/>
          <a:lstStyle/>
          <a:p>
            <a:pPr algn="ctr"/>
            <a:r>
              <a:rPr lang="en-US" sz="2000" dirty="0"/>
              <a:t>FIGURE 5-18 </a:t>
            </a:r>
            <a:r>
              <a:rPr lang="en-US" sz="2000" b="1" dirty="0"/>
              <a:t>Step 4: Extend Adjusted Balances to the Income Statement &amp; Balance Sheet Columns; Step 5: Complete the Work Sheet</a:t>
            </a:r>
            <a:endParaRPr lang="en-US" sz="2000" dirty="0"/>
          </a:p>
        </p:txBody>
      </p:sp>
    </p:spTree>
    <p:extLst>
      <p:ext uri="{BB962C8B-B14F-4D97-AF65-F5344CB8AC3E}">
        <p14:creationId xmlns:p14="http://schemas.microsoft.com/office/powerpoint/2010/main" val="41140516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latin typeface="Arial" pitchFamily="34" charset="0"/>
                <a:cs typeface="Arial" pitchFamily="34" charset="0"/>
              </a:rPr>
              <a:t>Learning Objective 4</a:t>
            </a:r>
          </a:p>
        </p:txBody>
      </p:sp>
      <p:sp>
        <p:nvSpPr>
          <p:cNvPr id="3" name="Content Placeholder 2"/>
          <p:cNvSpPr>
            <a:spLocks noGrp="1"/>
          </p:cNvSpPr>
          <p:nvPr>
            <p:ph type="body" sz="quarter" idx="15"/>
          </p:nvPr>
        </p:nvSpPr>
        <p:spPr/>
        <p:txBody>
          <a:bodyPr/>
          <a:lstStyle/>
          <a:p>
            <a:pPr algn="ctr"/>
            <a:r>
              <a:rPr lang="en-US" sz="2800" dirty="0">
                <a:latin typeface="Arial" pitchFamily="34" charset="0"/>
                <a:cs typeface="Arial" pitchFamily="34" charset="0"/>
              </a:rPr>
              <a:t>Describe methods for finding errors on the work sheet</a:t>
            </a:r>
          </a:p>
        </p:txBody>
      </p:sp>
    </p:spTree>
    <p:extLst>
      <p:ext uri="{BB962C8B-B14F-4D97-AF65-F5344CB8AC3E}">
        <p14:creationId xmlns:p14="http://schemas.microsoft.com/office/powerpoint/2010/main" val="266526293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itchFamily="34" charset="0"/>
                <a:cs typeface="Arial" pitchFamily="34" charset="0"/>
              </a:rPr>
              <a:t>Finding Errors on the Work Sheet</a:t>
            </a:r>
            <a:endParaRPr lang="en-IN" dirty="0">
              <a:latin typeface="Arial" pitchFamily="34" charset="0"/>
              <a:cs typeface="Arial" pitchFamily="34" charset="0"/>
            </a:endParaRPr>
          </a:p>
        </p:txBody>
      </p:sp>
      <p:sp>
        <p:nvSpPr>
          <p:cNvPr id="3" name="Content Placeholder 2"/>
          <p:cNvSpPr>
            <a:spLocks noGrp="1"/>
          </p:cNvSpPr>
          <p:nvPr>
            <p:ph type="body" sz="quarter" idx="17"/>
          </p:nvPr>
        </p:nvSpPr>
        <p:spPr/>
        <p:txBody>
          <a:bodyPr/>
          <a:lstStyle/>
          <a:p>
            <a:r>
              <a:rPr lang="en-US" sz="2800" dirty="0">
                <a:latin typeface="Arial" pitchFamily="34" charset="0"/>
                <a:cs typeface="Arial" pitchFamily="34" charset="0"/>
              </a:rPr>
              <a:t>If any of the columns on the work sheet do not balance, you must find the error before you continue</a:t>
            </a:r>
          </a:p>
          <a:p>
            <a:r>
              <a:rPr lang="en-US" sz="2800" dirty="0">
                <a:latin typeface="Arial" pitchFamily="34" charset="0"/>
                <a:cs typeface="Arial" pitchFamily="34" charset="0"/>
              </a:rPr>
              <a:t>Tips for finding errors:</a:t>
            </a:r>
          </a:p>
          <a:p>
            <a:pPr lvl="1"/>
            <a:r>
              <a:rPr lang="en-US" sz="2400" dirty="0">
                <a:latin typeface="Arial" pitchFamily="34" charset="0"/>
                <a:cs typeface="Arial" pitchFamily="34" charset="0"/>
              </a:rPr>
              <a:t>Check the addition of all columns</a:t>
            </a:r>
          </a:p>
          <a:p>
            <a:pPr lvl="1"/>
            <a:r>
              <a:rPr lang="en-US" sz="2400" dirty="0">
                <a:latin typeface="Arial" pitchFamily="34" charset="0"/>
                <a:cs typeface="Arial" pitchFamily="34" charset="0"/>
              </a:rPr>
              <a:t>Check the addition and subtraction required when extending to the Adjusted Trial Balance columns</a:t>
            </a:r>
          </a:p>
          <a:p>
            <a:pPr lvl="1"/>
            <a:r>
              <a:rPr lang="en-US" sz="2400" dirty="0">
                <a:latin typeface="Arial" pitchFamily="34" charset="0"/>
                <a:cs typeface="Arial" pitchFamily="34" charset="0"/>
              </a:rPr>
              <a:t>Make sure the adjusted account balances have been extended to the appropriate columns</a:t>
            </a:r>
          </a:p>
          <a:p>
            <a:pPr lvl="1"/>
            <a:r>
              <a:rPr lang="en-US" sz="2400" dirty="0">
                <a:latin typeface="Arial" pitchFamily="34" charset="0"/>
                <a:cs typeface="Arial" pitchFamily="34" charset="0"/>
              </a:rPr>
              <a:t>Make sure that the net income or net loss has been added to the appropriate columns</a:t>
            </a:r>
          </a:p>
          <a:p>
            <a:endParaRPr lang="en-US" dirty="0">
              <a:latin typeface="Arial" pitchFamily="34" charset="0"/>
              <a:cs typeface="Arial" pitchFamily="34" charset="0"/>
            </a:endParaRPr>
          </a:p>
        </p:txBody>
      </p:sp>
    </p:spTree>
    <p:extLst>
      <p:ext uri="{BB962C8B-B14F-4D97-AF65-F5344CB8AC3E}">
        <p14:creationId xmlns:p14="http://schemas.microsoft.com/office/powerpoint/2010/main" val="19613988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latin typeface="Arial" pitchFamily="34" charset="0"/>
                <a:cs typeface="Arial" pitchFamily="34" charset="0"/>
              </a:rPr>
              <a:t>Learning Objective 5</a:t>
            </a:r>
          </a:p>
        </p:txBody>
      </p:sp>
      <p:sp>
        <p:nvSpPr>
          <p:cNvPr id="3" name="Content Placeholder 2"/>
          <p:cNvSpPr>
            <a:spLocks noGrp="1"/>
          </p:cNvSpPr>
          <p:nvPr>
            <p:ph type="body" sz="quarter" idx="15"/>
          </p:nvPr>
        </p:nvSpPr>
        <p:spPr/>
        <p:txBody>
          <a:bodyPr/>
          <a:lstStyle/>
          <a:p>
            <a:pPr algn="ctr"/>
            <a:r>
              <a:rPr lang="en-US" sz="2800" dirty="0">
                <a:latin typeface="Arial" pitchFamily="34" charset="0"/>
                <a:cs typeface="Arial" pitchFamily="34" charset="0"/>
              </a:rPr>
              <a:t>Journalize adjusting entries from the work sheet</a:t>
            </a:r>
          </a:p>
        </p:txBody>
      </p:sp>
    </p:spTree>
    <p:extLst>
      <p:ext uri="{BB962C8B-B14F-4D97-AF65-F5344CB8AC3E}">
        <p14:creationId xmlns:p14="http://schemas.microsoft.com/office/powerpoint/2010/main" val="395493625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itchFamily="34" charset="0"/>
                <a:cs typeface="Arial" pitchFamily="34" charset="0"/>
              </a:rPr>
              <a:t>Journalizing Adjusting Entries</a:t>
            </a:r>
            <a:endParaRPr lang="en-IN" dirty="0">
              <a:latin typeface="Arial" pitchFamily="34" charset="0"/>
              <a:cs typeface="Arial" pitchFamily="34" charset="0"/>
            </a:endParaRPr>
          </a:p>
        </p:txBody>
      </p:sp>
      <p:sp>
        <p:nvSpPr>
          <p:cNvPr id="3" name="Content Placeholder 2"/>
          <p:cNvSpPr>
            <a:spLocks noGrp="1"/>
          </p:cNvSpPr>
          <p:nvPr>
            <p:ph type="body" sz="quarter" idx="17"/>
          </p:nvPr>
        </p:nvSpPr>
        <p:spPr/>
        <p:txBody>
          <a:bodyPr>
            <a:normAutofit/>
          </a:bodyPr>
          <a:lstStyle/>
          <a:p>
            <a:r>
              <a:rPr lang="en-US" sz="2800" dirty="0">
                <a:latin typeface="Arial" pitchFamily="34" charset="0"/>
                <a:cs typeface="Arial" pitchFamily="34" charset="0"/>
              </a:rPr>
              <a:t>The work sheet helps the accountant organize the end-of-period financial information, including adjusting entries</a:t>
            </a:r>
          </a:p>
          <a:p>
            <a:r>
              <a:rPr lang="en-US" sz="2800" dirty="0">
                <a:latin typeface="Arial" pitchFamily="34" charset="0"/>
                <a:cs typeface="Arial" pitchFamily="34" charset="0"/>
              </a:rPr>
              <a:t>The accounts are not adjusted until a general journal entry is made and posted to the general ledger accounts</a:t>
            </a:r>
          </a:p>
        </p:txBody>
      </p:sp>
    </p:spTree>
    <p:extLst>
      <p:ext uri="{BB962C8B-B14F-4D97-AF65-F5344CB8AC3E}">
        <p14:creationId xmlns:p14="http://schemas.microsoft.com/office/powerpoint/2010/main" val="291180008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10299" y="1231507"/>
            <a:ext cx="4214567" cy="1925588"/>
          </a:xfrm>
        </p:spPr>
        <p:txBody>
          <a:bodyPr>
            <a:noAutofit/>
          </a:bodyPr>
          <a:lstStyle/>
          <a:p>
            <a:r>
              <a:rPr lang="en-US" dirty="0"/>
              <a:t>Journalizing Adjusting Entries from the Work Sheet</a:t>
            </a:r>
          </a:p>
        </p:txBody>
      </p:sp>
      <p:pic>
        <p:nvPicPr>
          <p:cNvPr id="8" name="Picture 2" descr="Two statements. Statement 1. A trial balance of Mitchell’s campus delivery services as of June thirty of the current year. There are three columns. The headings of the columns are as follows: account title, trial balance and adjustments. The trial balance and adjustments are further subdivided into two columns each, debit and credit.  The entries are as follows: row 1. Account title. Cash. Trial balance. Debit, 470.00. Row 2. Account title. Accounts receivable. Trial balance. Debit, 3,100.00. Row 3. Account title. Supplies. Trial balance. Debit, 80.00. Adjustments. Credit, a. 60.00. Row 4. Account title. Prepaid insurance. Trial balance. Debit, 700.00. Adjustments. Credit, b. 70.00. Row 5. Account title. Delivery equipment. Debit balance. 4,800.00. Row 6. Account title. Accumulated depreciation dash delivery equipment. Adjustments. Credit, d. 80.00. Row 7. Account title. Accounts payable. Trial balance. Credit, 1,900.00. Row 8. Account title. Wages payable. Adjustments. Credit, 400.00. Row 9. Account title. Mitchell Williams, capital. Trial balance. Credit, 5,000.00. Row 10. Account title. Mitchell Williams, drawing. Trial balance. Debit, 3,000.00. Row 11. Account title. Delivery fees. Trial balance. Credit, 8,000.00. Row 12. Account title. Wages expense. Trial balance. Debit, 1650.00. Adjustments. Debit, c. 400.00. Row 13. Account title. Rent expense. Trial balance. Debit, 1,000.00. Row 14. Account title. Supplies expense. Adjustments. Debit, a. 60.00. Row 15. Account title. Phone expense. Trial balance. Debit, 100.00. Row 16. Account title. Insurance expense. Adjustments. Debit, b. 70.00. Row 17. Account title. Depreciation expense- delivery equipment. Adjustments. Debit, d. 80.00. Row 18. Account title. Blank. Trial balance. Debit, 14,900.00, double underlined. Credit, 14,900.00, double underlined. Adjustments. Debit, 610.00, double underline. Credit, 610.00, double underline. Double under line indicates totals. Statement 2. A visual representation of a general journal. It has five columns and twelve rows. The headings of the columns are as follows: date, description, post reference, debit and credit. The date column is further subdivided into two columns. The entries are as follows: row 1. Description. Adjusting entries. Row 2. Date. First column, 20 June. Second column 30. Supplies expense. Post reference, 523. Debit, 60.00. Row 3. Description. Supplies. Post reference, 141. Credit, 60.00. Row 4. Blank. Row 5. Date. Second column, 30. Description. Insurance expense. Post reference, 535. Debit, 70.00. Row 6. Description. Prepaid insurance. Post reference, 145. Credit, 70.00. Row 7. Blank. Row 8. Date. Second column, 30. Description. Wages expense. Post reference, 511. Debit, 400.00. Row 9. Description. Wages payable. Post reference, 219. Credit, 400.00. Row 10. Blank. Row 11. Date. Second column, 30. Description. Depreciation expense- delivery equipment. Post reference, 541. Debit. 80.00. Row 12. Description. Accumulation depreciation- delivery equipment. Post reference, 185.1. Credit, 80.00. Supplies expense and supplies are labeled as a. Insurance expense and prepaid insurance are labeled as b. Wages expense and wages payable are labeled as c. Depreciation expense dash delivery equipment and accumulation expense- delivery equipment are labeled as d."/>
          <p:cNvPicPr>
            <a:picLocks noGrp="1" noChangeAspect="1"/>
          </p:cNvPicPr>
          <p:nvPr>
            <p:ph type="pic" sz="quarter" idx="11"/>
          </p:nvPr>
        </p:nvPicPr>
        <p:blipFill rotWithShape="1">
          <a:blip r:embed="rId2"/>
          <a:srcRect l="1" t="-1" r="419" b="-562"/>
          <a:stretch/>
        </p:blipFill>
        <p:spPr>
          <a:xfrm>
            <a:off x="5821248" y="341753"/>
            <a:ext cx="4177002" cy="5757046"/>
          </a:xfrm>
          <a:prstGeom prst="rect">
            <a:avLst/>
          </a:prstGeom>
        </p:spPr>
      </p:pic>
      <p:sp>
        <p:nvSpPr>
          <p:cNvPr id="2" name="Text Placeholder 1">
            <a:extLst>
              <a:ext uri="{FF2B5EF4-FFF2-40B4-BE49-F238E27FC236}">
                <a16:creationId xmlns:a16="http://schemas.microsoft.com/office/drawing/2014/main" id="{885A53AD-981E-4AF5-9552-8E54707606F7}"/>
              </a:ext>
            </a:extLst>
          </p:cNvPr>
          <p:cNvSpPr>
            <a:spLocks noGrp="1"/>
          </p:cNvSpPr>
          <p:nvPr>
            <p:ph type="body" sz="quarter" idx="12"/>
          </p:nvPr>
        </p:nvSpPr>
        <p:spPr>
          <a:xfrm>
            <a:off x="838200" y="4663699"/>
            <a:ext cx="2467056" cy="1435100"/>
          </a:xfrm>
        </p:spPr>
        <p:txBody>
          <a:bodyPr/>
          <a:lstStyle/>
          <a:p>
            <a:pPr algn="ctr"/>
            <a:r>
              <a:rPr lang="en-US" sz="2000" dirty="0"/>
              <a:t>FIGURE 5-21 </a:t>
            </a:r>
            <a:r>
              <a:rPr lang="en-US" sz="2000" b="1" dirty="0"/>
              <a:t>Journalizing Adjusting Entries from the Work Sheet</a:t>
            </a:r>
            <a:endParaRPr lang="en-US" sz="2000" dirty="0"/>
          </a:p>
        </p:txBody>
      </p:sp>
    </p:spTree>
    <p:extLst>
      <p:ext uri="{BB962C8B-B14F-4D97-AF65-F5344CB8AC3E}">
        <p14:creationId xmlns:p14="http://schemas.microsoft.com/office/powerpoint/2010/main" val="424043937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latin typeface="Arial" pitchFamily="34" charset="0"/>
                <a:cs typeface="Arial" pitchFamily="34" charset="0"/>
              </a:rPr>
              <a:t>Learning Objective 6</a:t>
            </a:r>
          </a:p>
        </p:txBody>
      </p:sp>
      <p:sp>
        <p:nvSpPr>
          <p:cNvPr id="3" name="Content Placeholder 2"/>
          <p:cNvSpPr>
            <a:spLocks noGrp="1"/>
          </p:cNvSpPr>
          <p:nvPr>
            <p:ph type="body" sz="quarter" idx="15"/>
          </p:nvPr>
        </p:nvSpPr>
        <p:spPr/>
        <p:txBody>
          <a:bodyPr/>
          <a:lstStyle/>
          <a:p>
            <a:pPr algn="ctr"/>
            <a:r>
              <a:rPr lang="en-US" sz="2800" dirty="0">
                <a:latin typeface="Arial" pitchFamily="34" charset="0"/>
                <a:cs typeface="Arial" pitchFamily="34" charset="0"/>
              </a:rPr>
              <a:t>Explain the cash, modified cash, and accrual bases of accounting</a:t>
            </a:r>
          </a:p>
        </p:txBody>
      </p:sp>
    </p:spTree>
    <p:extLst>
      <p:ext uri="{BB962C8B-B14F-4D97-AF65-F5344CB8AC3E}">
        <p14:creationId xmlns:p14="http://schemas.microsoft.com/office/powerpoint/2010/main" val="205847204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itchFamily="34" charset="0"/>
                <a:cs typeface="Arial" pitchFamily="34" charset="0"/>
              </a:rPr>
              <a:t>Accrual Basis of Accounting</a:t>
            </a:r>
            <a:endParaRPr lang="en-IN" dirty="0">
              <a:latin typeface="Arial" pitchFamily="34" charset="0"/>
              <a:cs typeface="Arial" pitchFamily="34" charset="0"/>
            </a:endParaRPr>
          </a:p>
        </p:txBody>
      </p:sp>
      <p:sp>
        <p:nvSpPr>
          <p:cNvPr id="3" name="Content Placeholder 2"/>
          <p:cNvSpPr>
            <a:spLocks noGrp="1"/>
          </p:cNvSpPr>
          <p:nvPr>
            <p:ph type="body" sz="quarter" idx="17"/>
          </p:nvPr>
        </p:nvSpPr>
        <p:spPr/>
        <p:txBody>
          <a:bodyPr/>
          <a:lstStyle/>
          <a:p>
            <a:r>
              <a:rPr lang="en-US" sz="2800" dirty="0">
                <a:latin typeface="Arial" pitchFamily="34" charset="0"/>
                <a:cs typeface="Arial" pitchFamily="34" charset="0"/>
              </a:rPr>
              <a:t>Revenues are recorded when </a:t>
            </a:r>
            <a:r>
              <a:rPr lang="en-US" sz="2800" b="1" dirty="0">
                <a:solidFill>
                  <a:schemeClr val="tx2"/>
                </a:solidFill>
                <a:latin typeface="Arial" pitchFamily="34" charset="0"/>
                <a:cs typeface="Arial" pitchFamily="34" charset="0"/>
              </a:rPr>
              <a:t>earned</a:t>
            </a:r>
          </a:p>
          <a:p>
            <a:r>
              <a:rPr lang="en-US" sz="2800" dirty="0">
                <a:latin typeface="Arial" pitchFamily="34" charset="0"/>
                <a:cs typeface="Arial" pitchFamily="34" charset="0"/>
              </a:rPr>
              <a:t>Expenses are recorded when </a:t>
            </a:r>
            <a:r>
              <a:rPr lang="en-US" sz="2800" b="1" dirty="0">
                <a:solidFill>
                  <a:schemeClr val="tx2"/>
                </a:solidFill>
                <a:latin typeface="Arial" pitchFamily="34" charset="0"/>
                <a:cs typeface="Arial" pitchFamily="34" charset="0"/>
              </a:rPr>
              <a:t>incurred</a:t>
            </a:r>
          </a:p>
          <a:p>
            <a:r>
              <a:rPr lang="en-US" sz="2800" dirty="0">
                <a:latin typeface="Arial" pitchFamily="34" charset="0"/>
                <a:cs typeface="Arial" pitchFamily="34" charset="0"/>
              </a:rPr>
              <a:t>Recognizes receivables and payables</a:t>
            </a:r>
          </a:p>
          <a:p>
            <a:r>
              <a:rPr lang="en-US" sz="2800" dirty="0">
                <a:latin typeface="Arial" pitchFamily="34" charset="0"/>
                <a:cs typeface="Arial" pitchFamily="34" charset="0"/>
              </a:rPr>
              <a:t>Offers the best matching of revenues and expenses</a:t>
            </a:r>
          </a:p>
          <a:p>
            <a:pPr lvl="1"/>
            <a:r>
              <a:rPr lang="en-US" sz="2400" dirty="0">
                <a:latin typeface="Arial" pitchFamily="34" charset="0"/>
                <a:cs typeface="Arial" pitchFamily="34" charset="0"/>
              </a:rPr>
              <a:t>The best method of measuring income for most businesses </a:t>
            </a:r>
          </a:p>
          <a:p>
            <a:pPr lvl="1"/>
            <a:r>
              <a:rPr lang="en-US" sz="2400" dirty="0">
                <a:latin typeface="Arial" pitchFamily="34" charset="0"/>
                <a:cs typeface="Arial" pitchFamily="34" charset="0"/>
              </a:rPr>
              <a:t>Smaller service organizations often use the cash or modified cash basis</a:t>
            </a:r>
          </a:p>
        </p:txBody>
      </p:sp>
    </p:spTree>
    <p:extLst>
      <p:ext uri="{BB962C8B-B14F-4D97-AF65-F5344CB8AC3E}">
        <p14:creationId xmlns:p14="http://schemas.microsoft.com/office/powerpoint/2010/main" val="76653758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itchFamily="34" charset="0"/>
                <a:cs typeface="Arial" pitchFamily="34" charset="0"/>
              </a:rPr>
              <a:t>Cash Basis of Accounting</a:t>
            </a:r>
            <a:endParaRPr lang="en-IN" dirty="0">
              <a:latin typeface="Arial" pitchFamily="34" charset="0"/>
              <a:cs typeface="Arial" pitchFamily="34" charset="0"/>
            </a:endParaRPr>
          </a:p>
        </p:txBody>
      </p:sp>
      <p:sp>
        <p:nvSpPr>
          <p:cNvPr id="3" name="Content Placeholder 2"/>
          <p:cNvSpPr>
            <a:spLocks noGrp="1"/>
          </p:cNvSpPr>
          <p:nvPr>
            <p:ph type="body" sz="quarter" idx="17"/>
          </p:nvPr>
        </p:nvSpPr>
        <p:spPr/>
        <p:txBody>
          <a:bodyPr>
            <a:normAutofit/>
          </a:bodyPr>
          <a:lstStyle/>
          <a:p>
            <a:r>
              <a:rPr lang="en-US" sz="2800" dirty="0">
                <a:latin typeface="Arial" pitchFamily="34" charset="0"/>
                <a:cs typeface="Arial" pitchFamily="34" charset="0"/>
              </a:rPr>
              <a:t>Revenues are recorded when cash is </a:t>
            </a:r>
            <a:r>
              <a:rPr lang="en-US" sz="2800" b="1" dirty="0">
                <a:solidFill>
                  <a:schemeClr val="tx2"/>
                </a:solidFill>
                <a:latin typeface="Arial" pitchFamily="34" charset="0"/>
                <a:cs typeface="Arial" pitchFamily="34" charset="0"/>
              </a:rPr>
              <a:t>received</a:t>
            </a:r>
          </a:p>
          <a:p>
            <a:r>
              <a:rPr lang="en-US" sz="2800" dirty="0">
                <a:latin typeface="Arial" pitchFamily="34" charset="0"/>
                <a:cs typeface="Arial" pitchFamily="34" charset="0"/>
              </a:rPr>
              <a:t>Expenses are recorded when cash is </a:t>
            </a:r>
            <a:r>
              <a:rPr lang="en-US" sz="2800" b="1" dirty="0">
                <a:solidFill>
                  <a:schemeClr val="tx2"/>
                </a:solidFill>
                <a:latin typeface="Arial" pitchFamily="34" charset="0"/>
                <a:cs typeface="Arial" pitchFamily="34" charset="0"/>
              </a:rPr>
              <a:t>paid</a:t>
            </a:r>
          </a:p>
          <a:p>
            <a:r>
              <a:rPr lang="en-US" sz="2800" dirty="0">
                <a:latin typeface="Arial" pitchFamily="34" charset="0"/>
                <a:cs typeface="Arial" pitchFamily="34" charset="0"/>
              </a:rPr>
              <a:t>Similar to the accrual basis if there are few receivables, payables, and assets</a:t>
            </a:r>
          </a:p>
          <a:p>
            <a:r>
              <a:rPr lang="en-US" sz="2800" dirty="0">
                <a:latin typeface="Arial" pitchFamily="34" charset="0"/>
                <a:cs typeface="Arial" pitchFamily="34" charset="0"/>
              </a:rPr>
              <a:t>Can vary significantly if a business has many receivables, payables, and assets</a:t>
            </a:r>
          </a:p>
        </p:txBody>
      </p:sp>
    </p:spTree>
    <p:extLst>
      <p:ext uri="{BB962C8B-B14F-4D97-AF65-F5344CB8AC3E}">
        <p14:creationId xmlns:p14="http://schemas.microsoft.com/office/powerpoint/2010/main" val="120539416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080AA-C389-4A2B-9CB0-29F5056EE59E}"/>
              </a:ext>
            </a:extLst>
          </p:cNvPr>
          <p:cNvSpPr>
            <a:spLocks noGrp="1"/>
          </p:cNvSpPr>
          <p:nvPr>
            <p:ph type="title"/>
          </p:nvPr>
        </p:nvSpPr>
        <p:spPr>
          <a:xfrm>
            <a:off x="838200" y="365125"/>
            <a:ext cx="10515600" cy="520995"/>
          </a:xfrm>
        </p:spPr>
        <p:txBody>
          <a:bodyPr/>
          <a:lstStyle/>
          <a:p>
            <a:r>
              <a:rPr lang="en-US" dirty="0"/>
              <a:t>Cash vs. Accrual Accounting</a:t>
            </a:r>
          </a:p>
        </p:txBody>
      </p:sp>
      <p:pic>
        <p:nvPicPr>
          <p:cNvPr id="4" name="Picture Placeholder 3" descr="A statement is exemplifying recognition of revenues and expenses: accrual basis versus Cash basis. It has two columns: &quot;Transaction&quot; and &quot;Method of Accounting.&quot; &quot;Method of Accounting&quot; is subdivided into, &quot;Accrual Basis&quot; and &quot;Cash Basis.&quot; Accrual basis and cash basis are further subdivided into two columns each, namely: expense and revenue. The entries are as follows: Row a. Transaction. Provided services on account, $600. Method of accounting. Actual basis. Revenue, $600. Row b. Transaction. Paid wages earned this period, $300. Method of accounting. Accrual basis. Expense, $300. Cash basis. Expense, $300. Row c. Transaction. Received cash for service performed on account of last month, $200. Method of accounting. Cash basis. Revenue, $200. Row d. Transaction. Received cleaning bill for month, $250. Method of accounting. Accrual basis. Expense, 250. Row e. Transaction. Paid on account for last month's advertising, $100. Method of accounting. Cash basis. Expense, 100. Row f. Transaction. Purchase of supplies, $50. Method of accounting. Cash basis. Expense, 50. Row g. Transaction. Supplies used during month, $40. Method of accounting. Accrual basis. Expense, 40. Subtotal. Accrual basis. Expense, $590. Revenue, $600. Subtotal. Cash basis. Expense, $450. Revenue, $200. Accrual basis. Revenue $600 minus expense $590, single underline, is equal to net income loss, $10, double underline. Cash basis. Revenue $200 minus expense $450, single underline, is equal to net income negative $250, double underline. In accrual basis method of accounting, revenues are recognized when earned and expenses are recognized when incurred. In cash basis method of accounting, revenues are recognized when cash is received and expenses are recognized when cash is paid.">
            <a:extLst>
              <a:ext uri="{FF2B5EF4-FFF2-40B4-BE49-F238E27FC236}">
                <a16:creationId xmlns:a16="http://schemas.microsoft.com/office/drawing/2014/main" id="{E1F79457-BF75-40D4-B92C-92DBCFC2E9DC}"/>
              </a:ext>
            </a:extLst>
          </p:cNvPr>
          <p:cNvPicPr>
            <a:picLocks noGrp="1" noChangeAspect="1"/>
          </p:cNvPicPr>
          <p:nvPr>
            <p:ph type="pic" sz="quarter" idx="11"/>
          </p:nvPr>
        </p:nvPicPr>
        <p:blipFill rotWithShape="1">
          <a:blip r:embed="rId2"/>
          <a:srcRect t="1" b="-306"/>
          <a:stretch/>
        </p:blipFill>
        <p:spPr>
          <a:xfrm>
            <a:off x="3167651" y="1169205"/>
            <a:ext cx="5856697" cy="4143286"/>
          </a:xfrm>
          <a:prstGeom prst="rect">
            <a:avLst/>
          </a:prstGeom>
        </p:spPr>
      </p:pic>
      <p:sp>
        <p:nvSpPr>
          <p:cNvPr id="3" name="Text Placeholder 2">
            <a:extLst>
              <a:ext uri="{FF2B5EF4-FFF2-40B4-BE49-F238E27FC236}">
                <a16:creationId xmlns:a16="http://schemas.microsoft.com/office/drawing/2014/main" id="{570CAB2F-5284-499B-B644-EE1308D41803}"/>
              </a:ext>
            </a:extLst>
          </p:cNvPr>
          <p:cNvSpPr>
            <a:spLocks noGrp="1"/>
          </p:cNvSpPr>
          <p:nvPr>
            <p:ph type="body" sz="quarter" idx="12"/>
          </p:nvPr>
        </p:nvSpPr>
        <p:spPr>
          <a:xfrm>
            <a:off x="1030288" y="5776911"/>
            <a:ext cx="10323512" cy="266701"/>
          </a:xfrm>
        </p:spPr>
        <p:txBody>
          <a:bodyPr/>
          <a:lstStyle/>
          <a:p>
            <a:pPr algn="ctr"/>
            <a:r>
              <a:rPr lang="en-US" sz="2000" dirty="0"/>
              <a:t>FIGURE 5-22 </a:t>
            </a:r>
            <a:r>
              <a:rPr lang="en-US" sz="2000" b="1" dirty="0"/>
              <a:t>Cash vs. Accrual Accounting</a:t>
            </a:r>
            <a:endParaRPr lang="en-US" sz="2000" dirty="0"/>
          </a:p>
        </p:txBody>
      </p:sp>
    </p:spTree>
    <p:extLst>
      <p:ext uri="{BB962C8B-B14F-4D97-AF65-F5344CB8AC3E}">
        <p14:creationId xmlns:p14="http://schemas.microsoft.com/office/powerpoint/2010/main" val="383228132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itchFamily="34" charset="0"/>
                <a:cs typeface="Arial" pitchFamily="34" charset="0"/>
              </a:rPr>
              <a:t>Modified Cash Basis</a:t>
            </a:r>
            <a:endParaRPr lang="en-IN" dirty="0">
              <a:latin typeface="Arial" pitchFamily="34" charset="0"/>
              <a:cs typeface="Arial" pitchFamily="34" charset="0"/>
            </a:endParaRPr>
          </a:p>
        </p:txBody>
      </p:sp>
      <p:sp>
        <p:nvSpPr>
          <p:cNvPr id="3" name="Content Placeholder 2"/>
          <p:cNvSpPr>
            <a:spLocks noGrp="1"/>
          </p:cNvSpPr>
          <p:nvPr>
            <p:ph type="body" sz="quarter" idx="17"/>
          </p:nvPr>
        </p:nvSpPr>
        <p:spPr>
          <a:xfrm>
            <a:off x="743576" y="1037230"/>
            <a:ext cx="10711543" cy="4995270"/>
          </a:xfrm>
        </p:spPr>
        <p:txBody>
          <a:bodyPr>
            <a:normAutofit lnSpcReduction="10000"/>
          </a:bodyPr>
          <a:lstStyle/>
          <a:p>
            <a:r>
              <a:rPr lang="en-US" sz="2800" dirty="0">
                <a:latin typeface="Arial" pitchFamily="34" charset="0"/>
                <a:cs typeface="Arial" pitchFamily="34" charset="0"/>
              </a:rPr>
              <a:t>Combines aspects of the cash and accrual methods</a:t>
            </a:r>
          </a:p>
          <a:p>
            <a:r>
              <a:rPr lang="en-US" sz="2800" dirty="0">
                <a:latin typeface="Arial" pitchFamily="34" charset="0"/>
                <a:cs typeface="Arial" pitchFamily="34" charset="0"/>
              </a:rPr>
              <a:t>A business uses the cash basis for recording revenues and most expenses</a:t>
            </a:r>
          </a:p>
          <a:p>
            <a:r>
              <a:rPr lang="en-US" sz="2800" dirty="0">
                <a:latin typeface="Arial" pitchFamily="34" charset="0"/>
                <a:cs typeface="Arial" pitchFamily="34" charset="0"/>
              </a:rPr>
              <a:t>Exceptions are made when cash is paid for assets with useful lives greater than one accounting period</a:t>
            </a:r>
          </a:p>
          <a:p>
            <a:pPr lvl="1"/>
            <a:r>
              <a:rPr lang="en-US" sz="2400" dirty="0">
                <a:latin typeface="Arial" pitchFamily="34" charset="0"/>
                <a:cs typeface="Arial" pitchFamily="34" charset="0"/>
              </a:rPr>
              <a:t>If cash is paid for equipment, buildings, supplies, or insurance, these are recorded as assets, and adjustments are made each period as under the accrual basis</a:t>
            </a:r>
          </a:p>
          <a:p>
            <a:r>
              <a:rPr lang="en-US" sz="2800" dirty="0">
                <a:latin typeface="Arial" pitchFamily="34" charset="0"/>
                <a:cs typeface="Arial" pitchFamily="34" charset="0"/>
              </a:rPr>
              <a:t>Liabilities associated with the acquisition of these assets are also recognized</a:t>
            </a:r>
          </a:p>
          <a:p>
            <a:r>
              <a:rPr lang="en-US" sz="2800" dirty="0"/>
              <a:t>Does not account for receivables or for payables for services received</a:t>
            </a:r>
            <a:endParaRPr lang="en-US" sz="2800" dirty="0">
              <a:latin typeface="Arial" pitchFamily="34" charset="0"/>
              <a:cs typeface="Arial" pitchFamily="34" charset="0"/>
            </a:endParaRPr>
          </a:p>
        </p:txBody>
      </p:sp>
    </p:spTree>
    <p:extLst>
      <p:ext uri="{BB962C8B-B14F-4D97-AF65-F5344CB8AC3E}">
        <p14:creationId xmlns:p14="http://schemas.microsoft.com/office/powerpoint/2010/main" val="49009403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latin typeface="Arial" pitchFamily="34" charset="0"/>
                <a:cs typeface="Arial" pitchFamily="34" charset="0"/>
              </a:rPr>
              <a:t>Comparison of Cash, Modified Cash, and Accrual Methods (1 of 2)</a:t>
            </a:r>
            <a:endParaRPr lang="en-IN" dirty="0">
              <a:latin typeface="Arial" pitchFamily="34" charset="0"/>
              <a:cs typeface="Arial" pitchFamily="34" charset="0"/>
            </a:endParaRPr>
          </a:p>
        </p:txBody>
      </p:sp>
      <p:graphicFrame>
        <p:nvGraphicFramePr>
          <p:cNvPr id="8" name="Table Placeholder 7" descr="Entries Made Under Each Accounting Method: Event&#10;Revenues: Perform services for cash &#10;Entries Made Under Each Accounting Method: Cash&#10;Cash&#10;  Professional Fees&#10;Entries Made Under Each Accounting Method: Modified Cash&#10;Cash&#10;  Professional Fees&#10;Entries Made Under Each Accounting Method: Accrual&#10;Cash&#10;  Professional Fees&#10;&#10;Entries Made Under Each Accounting Method: Event&#10;Perform services on account&#10;Entries Made Under Each Accounting Method: Cash&#10;No entry&#10;Entries Made Under Each Accounting Method: Modified Cash&#10;No entry&#10;Entries Made Under Each Accounting Method: Accrual&#10;Accounts Receivable&#10;Professional Fees&#10;&#10;Entries Made Under Each Accounting Method: Event&#10;Expenses: Pay cash for operating expenses i.e. wages, advertising, rent,  phone, etc.&#10;Entries Made Under Each Accounting Method: Cash&#10;Expense&#10;  Cash&#10;Entries Made Under Each Accounting Method: Modified Cash&#10;Expense&#10;  Cash&#10;Entries Made Under Each Accounting Method: Accrual&#10;Expense&#10;  Cash&#10;Entries Made Under Each Accounting Method: Event&#10;Pay cash for prepaid items: insurance, supplies, etc.&#10;Entries Made Under Each Accounting Method: Cash&#10;Expense&#10;  Cash&#10;Entries Made Under Each Accounting Method: Modified Cash&#10;Prepaid Asset&#10;  Cash&#10;Entries Made Under Each Accounting Method: Accrual&#10;Prepaid Asset&#10;  Cash&#10;&#10;">
            <a:extLst>
              <a:ext uri="{FF2B5EF4-FFF2-40B4-BE49-F238E27FC236}">
                <a16:creationId xmlns:a16="http://schemas.microsoft.com/office/drawing/2014/main" id="{5FB2B578-1A2B-4CCF-BB99-4078C3837E41}"/>
              </a:ext>
            </a:extLst>
          </p:cNvPr>
          <p:cNvGraphicFramePr>
            <a:graphicFrameLocks noGrp="1"/>
          </p:cNvGraphicFramePr>
          <p:nvPr>
            <p:ph type="tbl" sz="quarter" idx="10"/>
            <p:extLst>
              <p:ext uri="{D42A27DB-BD31-4B8C-83A1-F6EECF244321}">
                <p14:modId xmlns:p14="http://schemas.microsoft.com/office/powerpoint/2010/main" val="1269362270"/>
              </p:ext>
            </p:extLst>
          </p:nvPr>
        </p:nvGraphicFramePr>
        <p:xfrm>
          <a:off x="1366838" y="1417132"/>
          <a:ext cx="9458324" cy="4602745"/>
        </p:xfrm>
        <a:graphic>
          <a:graphicData uri="http://schemas.openxmlformats.org/drawingml/2006/table">
            <a:tbl>
              <a:tblPr firstRow="1" bandRow="1">
                <a:tableStyleId>{5C22544A-7EE6-4342-B048-85BDC9FD1C3A}</a:tableStyleId>
              </a:tblPr>
              <a:tblGrid>
                <a:gridCol w="2364581">
                  <a:extLst>
                    <a:ext uri="{9D8B030D-6E8A-4147-A177-3AD203B41FA5}">
                      <a16:colId xmlns:a16="http://schemas.microsoft.com/office/drawing/2014/main" val="3101830913"/>
                    </a:ext>
                  </a:extLst>
                </a:gridCol>
                <a:gridCol w="2364581">
                  <a:extLst>
                    <a:ext uri="{9D8B030D-6E8A-4147-A177-3AD203B41FA5}">
                      <a16:colId xmlns:a16="http://schemas.microsoft.com/office/drawing/2014/main" val="3160717809"/>
                    </a:ext>
                  </a:extLst>
                </a:gridCol>
                <a:gridCol w="2364581">
                  <a:extLst>
                    <a:ext uri="{9D8B030D-6E8A-4147-A177-3AD203B41FA5}">
                      <a16:colId xmlns:a16="http://schemas.microsoft.com/office/drawing/2014/main" val="1225247437"/>
                    </a:ext>
                  </a:extLst>
                </a:gridCol>
                <a:gridCol w="2364581">
                  <a:extLst>
                    <a:ext uri="{9D8B030D-6E8A-4147-A177-3AD203B41FA5}">
                      <a16:colId xmlns:a16="http://schemas.microsoft.com/office/drawing/2014/main" val="2349357269"/>
                    </a:ext>
                  </a:extLst>
                </a:gridCol>
              </a:tblGrid>
              <a:tr h="811139">
                <a:tc>
                  <a:txBody>
                    <a:bodyPr/>
                    <a:lstStyle/>
                    <a:p>
                      <a:r>
                        <a:rPr lang="en-US" sz="1600" b="1" dirty="0">
                          <a:latin typeface="Arial" pitchFamily="34" charset="0"/>
                          <a:cs typeface="Arial" pitchFamily="34" charset="0"/>
                        </a:rPr>
                        <a:t>Entries Made Under Each Accounting</a:t>
                      </a:r>
                      <a:r>
                        <a:rPr lang="en-US" sz="1600" b="1" baseline="0" dirty="0">
                          <a:latin typeface="Arial" pitchFamily="34" charset="0"/>
                          <a:cs typeface="Arial" pitchFamily="34" charset="0"/>
                        </a:rPr>
                        <a:t> Method: Event</a:t>
                      </a:r>
                      <a:endParaRPr lang="en-US" sz="1600" b="1" dirty="0">
                        <a:latin typeface="Arial" pitchFamily="34" charset="0"/>
                        <a:cs typeface="Arial" pitchFamily="34" charset="0"/>
                      </a:endParaRPr>
                    </a:p>
                  </a:txBody>
                  <a:tcPr anchor="ctr">
                    <a:solidFill>
                      <a:schemeClr val="tx2"/>
                    </a:solidFill>
                  </a:tcPr>
                </a:tc>
                <a:tc>
                  <a:txBody>
                    <a:bodyPr/>
                    <a:lstStyle/>
                    <a:p>
                      <a:r>
                        <a:rPr lang="en-US" sz="1600" b="1" dirty="0">
                          <a:latin typeface="Arial" pitchFamily="34" charset="0"/>
                          <a:cs typeface="Arial" pitchFamily="34" charset="0"/>
                        </a:rPr>
                        <a:t>Entries Made Under Each Accounting</a:t>
                      </a:r>
                      <a:r>
                        <a:rPr lang="en-US" sz="1600" b="1" baseline="0" dirty="0">
                          <a:latin typeface="Arial" pitchFamily="34" charset="0"/>
                          <a:cs typeface="Arial" pitchFamily="34" charset="0"/>
                        </a:rPr>
                        <a:t> Method: Cash</a:t>
                      </a:r>
                      <a:endParaRPr lang="en-US" sz="1600" b="1" dirty="0">
                        <a:latin typeface="Arial" pitchFamily="34" charset="0"/>
                        <a:cs typeface="Arial" pitchFamily="34" charset="0"/>
                      </a:endParaRPr>
                    </a:p>
                  </a:txBody>
                  <a:tcPr anchor="ctr">
                    <a:solidFill>
                      <a:schemeClr val="tx2"/>
                    </a:solidFill>
                  </a:tcPr>
                </a:tc>
                <a:tc>
                  <a:txBody>
                    <a:bodyPr/>
                    <a:lstStyle/>
                    <a:p>
                      <a:r>
                        <a:rPr lang="en-US" sz="1600" b="1" dirty="0">
                          <a:latin typeface="Arial" pitchFamily="34" charset="0"/>
                          <a:cs typeface="Arial" pitchFamily="34" charset="0"/>
                        </a:rPr>
                        <a:t>Entries Made Under Each Accounting</a:t>
                      </a:r>
                      <a:r>
                        <a:rPr lang="en-US" sz="1600" b="1" baseline="0" dirty="0">
                          <a:latin typeface="Arial" pitchFamily="34" charset="0"/>
                          <a:cs typeface="Arial" pitchFamily="34" charset="0"/>
                        </a:rPr>
                        <a:t> Method: Modified Cash</a:t>
                      </a:r>
                      <a:endParaRPr lang="en-US" sz="1600" b="1" dirty="0">
                        <a:latin typeface="Arial" pitchFamily="34" charset="0"/>
                        <a:cs typeface="Arial" pitchFamily="34" charset="0"/>
                      </a:endParaRPr>
                    </a:p>
                  </a:txBody>
                  <a:tcPr anchor="ctr">
                    <a:solidFill>
                      <a:schemeClr val="tx2"/>
                    </a:solidFill>
                  </a:tcPr>
                </a:tc>
                <a:tc>
                  <a:txBody>
                    <a:bodyPr/>
                    <a:lstStyle/>
                    <a:p>
                      <a:r>
                        <a:rPr lang="en-US" sz="1600" b="1" dirty="0">
                          <a:latin typeface="Arial" pitchFamily="34" charset="0"/>
                          <a:cs typeface="Arial" pitchFamily="34" charset="0"/>
                        </a:rPr>
                        <a:t>Entries Made Under Each Accounting</a:t>
                      </a:r>
                      <a:r>
                        <a:rPr lang="en-US" sz="1600" b="1" baseline="0" dirty="0">
                          <a:latin typeface="Arial" pitchFamily="34" charset="0"/>
                          <a:cs typeface="Arial" pitchFamily="34" charset="0"/>
                        </a:rPr>
                        <a:t> Method: Accrual</a:t>
                      </a:r>
                      <a:endParaRPr lang="en-US" sz="1600" b="1" dirty="0">
                        <a:latin typeface="Arial" pitchFamily="34" charset="0"/>
                        <a:cs typeface="Arial" pitchFamily="34" charset="0"/>
                      </a:endParaRPr>
                    </a:p>
                  </a:txBody>
                  <a:tcPr anchor="ctr">
                    <a:solidFill>
                      <a:schemeClr val="tx2"/>
                    </a:solidFill>
                  </a:tcPr>
                </a:tc>
                <a:extLst>
                  <a:ext uri="{0D108BD9-81ED-4DB2-BD59-A6C34878D82A}">
                    <a16:rowId xmlns:a16="http://schemas.microsoft.com/office/drawing/2014/main" val="3293651961"/>
                  </a:ext>
                </a:extLst>
              </a:tr>
              <a:tr h="579385">
                <a:tc>
                  <a:txBody>
                    <a:bodyPr/>
                    <a:lstStyle/>
                    <a:p>
                      <a:r>
                        <a:rPr lang="en-US" sz="1600" dirty="0">
                          <a:latin typeface="Arial" pitchFamily="34" charset="0"/>
                          <a:cs typeface="Arial" pitchFamily="34" charset="0"/>
                        </a:rPr>
                        <a:t>Revenues:</a:t>
                      </a:r>
                    </a:p>
                    <a:p>
                      <a:r>
                        <a:rPr lang="en-US" sz="1600" dirty="0">
                          <a:latin typeface="Arial" pitchFamily="34" charset="0"/>
                          <a:cs typeface="Arial" pitchFamily="34" charset="0"/>
                        </a:rPr>
                        <a:t>Perform</a:t>
                      </a:r>
                      <a:r>
                        <a:rPr lang="en-US" sz="1600" baseline="0" dirty="0">
                          <a:latin typeface="Arial" pitchFamily="34" charset="0"/>
                          <a:cs typeface="Arial" pitchFamily="34" charset="0"/>
                        </a:rPr>
                        <a:t> services for cash </a:t>
                      </a:r>
                      <a:endParaRPr lang="en-US" sz="1600" dirty="0">
                        <a:latin typeface="Arial" pitchFamily="34" charset="0"/>
                        <a:cs typeface="Arial" pitchFamily="34" charset="0"/>
                      </a:endParaRPr>
                    </a:p>
                  </a:txBody>
                  <a:tcPr anchor="ctr"/>
                </a:tc>
                <a:tc>
                  <a:txBody>
                    <a:bodyPr/>
                    <a:lstStyle/>
                    <a:p>
                      <a:r>
                        <a:rPr lang="en-US" sz="1600" dirty="0">
                          <a:latin typeface="Arial" pitchFamily="34" charset="0"/>
                          <a:cs typeface="Arial" pitchFamily="34" charset="0"/>
                        </a:rPr>
                        <a:t>Cash</a:t>
                      </a:r>
                    </a:p>
                    <a:p>
                      <a:r>
                        <a:rPr lang="en-US" sz="1600" baseline="0" dirty="0">
                          <a:latin typeface="Arial" pitchFamily="34" charset="0"/>
                          <a:cs typeface="Arial" pitchFamily="34" charset="0"/>
                        </a:rPr>
                        <a:t>  Professional Fees</a:t>
                      </a:r>
                      <a:endParaRPr lang="en-US" sz="1600" dirty="0">
                        <a:latin typeface="Arial" pitchFamily="34" charset="0"/>
                        <a:cs typeface="Arial" pitchFamily="34" charset="0"/>
                      </a:endParaRPr>
                    </a:p>
                  </a:txBody>
                  <a:tcPr anchor="ctr"/>
                </a:tc>
                <a:tc>
                  <a:txBody>
                    <a:bodyPr/>
                    <a:lstStyle/>
                    <a:p>
                      <a:r>
                        <a:rPr lang="en-US" sz="1600" dirty="0">
                          <a:latin typeface="Arial" pitchFamily="34" charset="0"/>
                          <a:cs typeface="Arial" pitchFamily="34" charset="0"/>
                        </a:rPr>
                        <a:t>Cash</a:t>
                      </a:r>
                    </a:p>
                    <a:p>
                      <a:r>
                        <a:rPr lang="en-US" sz="1600" baseline="0" dirty="0">
                          <a:latin typeface="Arial" pitchFamily="34" charset="0"/>
                          <a:cs typeface="Arial" pitchFamily="34" charset="0"/>
                        </a:rPr>
                        <a:t>  Professional Fees</a:t>
                      </a:r>
                      <a:endParaRPr lang="en-US" sz="1600" dirty="0">
                        <a:latin typeface="Arial" pitchFamily="34" charset="0"/>
                        <a:cs typeface="Arial" pitchFamily="34" charset="0"/>
                      </a:endParaRPr>
                    </a:p>
                  </a:txBody>
                  <a:tcPr anchor="ctr"/>
                </a:tc>
                <a:tc>
                  <a:txBody>
                    <a:bodyPr/>
                    <a:lstStyle/>
                    <a:p>
                      <a:r>
                        <a:rPr lang="en-US" sz="1600" dirty="0">
                          <a:latin typeface="Arial" pitchFamily="34" charset="0"/>
                          <a:cs typeface="Arial" pitchFamily="34" charset="0"/>
                        </a:rPr>
                        <a:t>Cash</a:t>
                      </a:r>
                    </a:p>
                    <a:p>
                      <a:r>
                        <a:rPr lang="en-US" sz="1600" baseline="0" dirty="0">
                          <a:latin typeface="Arial" pitchFamily="34" charset="0"/>
                          <a:cs typeface="Arial" pitchFamily="34" charset="0"/>
                        </a:rPr>
                        <a:t>  Professional Fees</a:t>
                      </a:r>
                      <a:endParaRPr lang="en-US" sz="1600" dirty="0">
                        <a:latin typeface="Arial" pitchFamily="34" charset="0"/>
                        <a:cs typeface="Arial" pitchFamily="34" charset="0"/>
                      </a:endParaRPr>
                    </a:p>
                  </a:txBody>
                  <a:tcPr anchor="ctr"/>
                </a:tc>
                <a:extLst>
                  <a:ext uri="{0D108BD9-81ED-4DB2-BD59-A6C34878D82A}">
                    <a16:rowId xmlns:a16="http://schemas.microsoft.com/office/drawing/2014/main" val="670697374"/>
                  </a:ext>
                </a:extLst>
              </a:tr>
              <a:tr h="579385">
                <a:tc>
                  <a:txBody>
                    <a:bodyPr/>
                    <a:lstStyle/>
                    <a:p>
                      <a:r>
                        <a:rPr lang="en-US" sz="1600" dirty="0">
                          <a:latin typeface="Arial" pitchFamily="34" charset="0"/>
                          <a:cs typeface="Arial" pitchFamily="34" charset="0"/>
                        </a:rPr>
                        <a:t>Perform services on account</a:t>
                      </a:r>
                    </a:p>
                  </a:txBody>
                  <a:tcPr anchor="ctr"/>
                </a:tc>
                <a:tc>
                  <a:txBody>
                    <a:bodyPr/>
                    <a:lstStyle/>
                    <a:p>
                      <a:r>
                        <a:rPr lang="en-US" sz="1600" dirty="0">
                          <a:latin typeface="Arial" pitchFamily="34" charset="0"/>
                          <a:cs typeface="Arial" pitchFamily="34" charset="0"/>
                        </a:rPr>
                        <a:t>No entry</a:t>
                      </a: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itchFamily="34" charset="0"/>
                          <a:cs typeface="Arial" pitchFamily="34" charset="0"/>
                        </a:rPr>
                        <a:t>No entry</a:t>
                      </a:r>
                    </a:p>
                  </a:txBody>
                  <a:tcPr anchor="ctr"/>
                </a:tc>
                <a:tc>
                  <a:txBody>
                    <a:bodyPr/>
                    <a:lstStyle/>
                    <a:p>
                      <a:r>
                        <a:rPr lang="en-US" sz="1600" dirty="0">
                          <a:latin typeface="Arial" pitchFamily="34" charset="0"/>
                          <a:cs typeface="Arial" pitchFamily="34" charset="0"/>
                        </a:rPr>
                        <a:t>Accounts Receivable</a:t>
                      </a:r>
                    </a:p>
                    <a:p>
                      <a:pPr marL="0" marR="0" indent="0" algn="l" defTabSz="914400" rtl="0" eaLnBrk="1" fontAlgn="auto" latinLnBrk="0" hangingPunct="1">
                        <a:lnSpc>
                          <a:spcPct val="100000"/>
                        </a:lnSpc>
                        <a:spcBef>
                          <a:spcPts val="0"/>
                        </a:spcBef>
                        <a:spcAft>
                          <a:spcPts val="0"/>
                        </a:spcAft>
                        <a:buClrTx/>
                        <a:buSzTx/>
                        <a:buFontTx/>
                        <a:buNone/>
                        <a:tabLst/>
                        <a:defRPr/>
                      </a:pPr>
                      <a:r>
                        <a:rPr lang="en-US" sz="1600" baseline="0" dirty="0">
                          <a:latin typeface="Arial" pitchFamily="34" charset="0"/>
                          <a:cs typeface="Arial" pitchFamily="34" charset="0"/>
                        </a:rPr>
                        <a:t>Professional Fees</a:t>
                      </a:r>
                      <a:endParaRPr lang="en-US" sz="1600" dirty="0">
                        <a:latin typeface="Arial" pitchFamily="34" charset="0"/>
                        <a:cs typeface="Arial" pitchFamily="34" charset="0"/>
                      </a:endParaRPr>
                    </a:p>
                  </a:txBody>
                  <a:tcPr anchor="ctr"/>
                </a:tc>
                <a:extLst>
                  <a:ext uri="{0D108BD9-81ED-4DB2-BD59-A6C34878D82A}">
                    <a16:rowId xmlns:a16="http://schemas.microsoft.com/office/drawing/2014/main" val="927121308"/>
                  </a:ext>
                </a:extLst>
              </a:tr>
              <a:tr h="1274646">
                <a:tc>
                  <a:txBody>
                    <a:bodyPr/>
                    <a:lstStyle/>
                    <a:p>
                      <a:r>
                        <a:rPr lang="en-US" sz="1600" dirty="0">
                          <a:latin typeface="Arial" pitchFamily="34" charset="0"/>
                          <a:cs typeface="Arial" pitchFamily="34" charset="0"/>
                        </a:rPr>
                        <a:t>Expenses:</a:t>
                      </a:r>
                    </a:p>
                    <a:p>
                      <a:r>
                        <a:rPr lang="en-US" sz="1600" dirty="0">
                          <a:latin typeface="Arial" pitchFamily="34" charset="0"/>
                          <a:cs typeface="Arial" pitchFamily="34" charset="0"/>
                        </a:rPr>
                        <a:t>Pay</a:t>
                      </a:r>
                      <a:r>
                        <a:rPr lang="en-US" sz="1600" baseline="0" dirty="0">
                          <a:latin typeface="Arial" pitchFamily="34" charset="0"/>
                          <a:cs typeface="Arial" pitchFamily="34" charset="0"/>
                        </a:rPr>
                        <a:t> cash for operating expenses i.e. wages, advertising, rent,  phone, etc.</a:t>
                      </a:r>
                      <a:endParaRPr lang="en-US" sz="1600" dirty="0">
                        <a:latin typeface="Arial" pitchFamily="34" charset="0"/>
                        <a:cs typeface="Arial" pitchFamily="34" charset="0"/>
                      </a:endParaRPr>
                    </a:p>
                  </a:txBody>
                  <a:tcPr anchor="ctr"/>
                </a:tc>
                <a:tc>
                  <a:txBody>
                    <a:bodyPr/>
                    <a:lstStyle/>
                    <a:p>
                      <a:r>
                        <a:rPr lang="en-US" sz="1600" dirty="0">
                          <a:latin typeface="Arial" pitchFamily="34" charset="0"/>
                          <a:cs typeface="Arial" pitchFamily="34" charset="0"/>
                        </a:rPr>
                        <a:t>Expense</a:t>
                      </a:r>
                    </a:p>
                    <a:p>
                      <a:r>
                        <a:rPr lang="en-US" sz="1600" dirty="0">
                          <a:latin typeface="Arial" pitchFamily="34" charset="0"/>
                          <a:cs typeface="Arial" pitchFamily="34" charset="0"/>
                        </a:rPr>
                        <a:t>  Cash</a:t>
                      </a: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itchFamily="34" charset="0"/>
                          <a:cs typeface="Arial" pitchFamily="34" charset="0"/>
                        </a:rPr>
                        <a:t>Expense</a:t>
                      </a:r>
                    </a:p>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itchFamily="34" charset="0"/>
                          <a:cs typeface="Arial" pitchFamily="34" charset="0"/>
                        </a:rPr>
                        <a:t>  Cash</a:t>
                      </a: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itchFamily="34" charset="0"/>
                          <a:cs typeface="Arial" pitchFamily="34" charset="0"/>
                        </a:rPr>
                        <a:t>Expense</a:t>
                      </a:r>
                    </a:p>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itchFamily="34" charset="0"/>
                          <a:cs typeface="Arial" pitchFamily="34" charset="0"/>
                        </a:rPr>
                        <a:t>  Cash</a:t>
                      </a:r>
                    </a:p>
                  </a:txBody>
                  <a:tcPr anchor="ctr"/>
                </a:tc>
                <a:extLst>
                  <a:ext uri="{0D108BD9-81ED-4DB2-BD59-A6C34878D82A}">
                    <a16:rowId xmlns:a16="http://schemas.microsoft.com/office/drawing/2014/main" val="1076483353"/>
                  </a:ext>
                </a:extLst>
              </a:tr>
              <a:tr h="57938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itchFamily="34" charset="0"/>
                          <a:cs typeface="Arial" pitchFamily="34" charset="0"/>
                        </a:rPr>
                        <a:t>Pay cash for prepaid items: insurance,</a:t>
                      </a:r>
                      <a:r>
                        <a:rPr lang="en-US" sz="1600" baseline="0" dirty="0">
                          <a:latin typeface="Arial" pitchFamily="34" charset="0"/>
                          <a:cs typeface="Arial" pitchFamily="34" charset="0"/>
                        </a:rPr>
                        <a:t> supplies, etc.</a:t>
                      </a:r>
                      <a:endParaRPr lang="en-US" sz="1600" dirty="0">
                        <a:latin typeface="Arial" pitchFamily="34" charset="0"/>
                        <a:cs typeface="Arial" pitchFamily="34" charset="0"/>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itchFamily="34" charset="0"/>
                          <a:cs typeface="Arial" pitchFamily="34" charset="0"/>
                        </a:rPr>
                        <a:t>Expense</a:t>
                      </a:r>
                    </a:p>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itchFamily="34" charset="0"/>
                          <a:cs typeface="Arial" pitchFamily="34" charset="0"/>
                        </a:rPr>
                        <a:t>  Cash</a:t>
                      </a: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itchFamily="34" charset="0"/>
                          <a:cs typeface="Arial" pitchFamily="34" charset="0"/>
                        </a:rPr>
                        <a:t>Prepaid Asset</a:t>
                      </a:r>
                    </a:p>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itchFamily="34" charset="0"/>
                          <a:cs typeface="Arial" pitchFamily="34" charset="0"/>
                        </a:rPr>
                        <a:t>  Cash</a:t>
                      </a: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itchFamily="34" charset="0"/>
                          <a:cs typeface="Arial" pitchFamily="34" charset="0"/>
                        </a:rPr>
                        <a:t>Prepaid Asset</a:t>
                      </a:r>
                    </a:p>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itchFamily="34" charset="0"/>
                          <a:cs typeface="Arial" pitchFamily="34" charset="0"/>
                        </a:rPr>
                        <a:t>  Cash</a:t>
                      </a:r>
                    </a:p>
                  </a:txBody>
                  <a:tcPr anchor="ctr"/>
                </a:tc>
                <a:extLst>
                  <a:ext uri="{0D108BD9-81ED-4DB2-BD59-A6C34878D82A}">
                    <a16:rowId xmlns:a16="http://schemas.microsoft.com/office/drawing/2014/main" val="1896525119"/>
                  </a:ext>
                </a:extLst>
              </a:tr>
            </a:tbl>
          </a:graphicData>
        </a:graphic>
      </p:graphicFrame>
    </p:spTree>
    <p:extLst>
      <p:ext uri="{BB962C8B-B14F-4D97-AF65-F5344CB8AC3E}">
        <p14:creationId xmlns:p14="http://schemas.microsoft.com/office/powerpoint/2010/main" val="426963635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17265"/>
          </a:xfrm>
        </p:spPr>
        <p:txBody>
          <a:bodyPr>
            <a:noAutofit/>
          </a:bodyPr>
          <a:lstStyle/>
          <a:p>
            <a:r>
              <a:rPr lang="en-US" dirty="0">
                <a:latin typeface="Arial" pitchFamily="34" charset="0"/>
                <a:cs typeface="Arial" pitchFamily="34" charset="0"/>
              </a:rPr>
              <a:t>Comparison of Cash, Modified Cash, and Accrual Methods (2 of 2)</a:t>
            </a:r>
            <a:endParaRPr lang="en-IN" dirty="0">
              <a:latin typeface="Arial" pitchFamily="34" charset="0"/>
              <a:cs typeface="Arial" pitchFamily="34" charset="0"/>
            </a:endParaRPr>
          </a:p>
        </p:txBody>
      </p:sp>
      <p:graphicFrame>
        <p:nvGraphicFramePr>
          <p:cNvPr id="8" name="Table Placeholder 7" descr="Entries Made Under Each Accounting Method: Event&#10;Pay cash for property, plant, and equipment (PP&amp;E)&#10;Entries Made Under Each Accounting Method: Cash&#10;Expense&#10;  Cash&#10;Entries Made Under Each Accounting Method: Modified Cash&#10;PP&amp;E Asset&#10;  Cash&#10;Entries Made Under Each Accounting Method: Accrual&#10;PP&amp;E Asset&#10;  Cash&#10;&#10;Under Each Accounting Method: Event&#10;Receive bill for services received&#10;Entries Made Under Each Accounting Method: Cash&#10;No entry&#10;Entries Made Under Each Accounting Method: Modified Cash&#10;No entry&#10;Entries Made Under Each Accounting Method: Accrual&#10;Expense&#10;  Accounts Payable&#10;&#10;Under Each Accounting Method: Event&#10;End-of-period adjustments:&#10;Wages earned by employees but not paid&#10;Entries Made Under Each Accounting Method: Cash&#10;No entry&#10;Entries Made Under Each Accounting Method: Modified Cash&#10;No entry&#10;Entries Made Under Each Accounting Method: Accrual&#10;Wages Expense &#10;  Wages Payable&#10;&#10;Under Each Accounting Method: Event&#10;Prepaid items used&#10;Entries Made Under Each Accounting Method: Cash&#10;No entry&#10;Entries Made Under Each Accounting Method: Modified Cash&#10;Expense&#10;  Prepaid Asset&#10;Entries Made Under Each Accounting Method: Accrual&#10;Expense&#10;  Prepaid Asset&#10;&#10;Under Each Accounting Method: Event&#10;Depreciation on property, plant, and equipment&#10;Entries Made Under Each Accounting Method: Cash&#10;No entry&#10;Entries Made Under Each Accounting Method: Modified Cash&#10;Depreciation Expense, Accumulated Depreciation&#10;Entries Made Under Each Accounting Method: Accrual&#10;Depreciation Expense, Accumulated Depreciation&#10;&#10;Entries Made Under Each Accounting Method: Event&#10;Other: Purchase of assets on account&#10;Entries Made Under Each Accounting Method: Cash&#10;No entry&#10;Entries Made Under Each Accounting Method: Modified Cash&#10;Asset &#10;  Accounts Payable&#10;Entries Made Under Each Accounting Method: Accrual&#10;Asset&#10;   Accounts Payable&#10;&#10;Entries Made Under Each Accounting Method: Event&#10;Payments for assets purchased on account&#10;Entries Made Under Each Accounting Method: Cash&#10;Expense&#10;  Cash&#10;Entries Made Under Each Accounting Method: Modified Cash&#10;Accounts Payable&#10;   Cash&#10;Entries Made Under Each Accounting Method: Accrual&#10;Accounts Payable&#10;  Cash&#10;">
            <a:extLst>
              <a:ext uri="{FF2B5EF4-FFF2-40B4-BE49-F238E27FC236}">
                <a16:creationId xmlns:a16="http://schemas.microsoft.com/office/drawing/2014/main" id="{5FB2B578-1A2B-4CCF-BB99-4078C3837E41}"/>
              </a:ext>
            </a:extLst>
          </p:cNvPr>
          <p:cNvGraphicFramePr>
            <a:graphicFrameLocks noGrp="1"/>
          </p:cNvGraphicFramePr>
          <p:nvPr>
            <p:ph type="tbl" sz="quarter" idx="10"/>
            <p:extLst>
              <p:ext uri="{D42A27DB-BD31-4B8C-83A1-F6EECF244321}">
                <p14:modId xmlns:p14="http://schemas.microsoft.com/office/powerpoint/2010/main" val="1159476605"/>
              </p:ext>
            </p:extLst>
          </p:nvPr>
        </p:nvGraphicFramePr>
        <p:xfrm>
          <a:off x="1716766" y="1417132"/>
          <a:ext cx="8758468" cy="4626826"/>
        </p:xfrm>
        <a:graphic>
          <a:graphicData uri="http://schemas.openxmlformats.org/drawingml/2006/table">
            <a:tbl>
              <a:tblPr firstRow="1" bandRow="1">
                <a:tableStyleId>{5C22544A-7EE6-4342-B048-85BDC9FD1C3A}</a:tableStyleId>
              </a:tblPr>
              <a:tblGrid>
                <a:gridCol w="2189617">
                  <a:extLst>
                    <a:ext uri="{9D8B030D-6E8A-4147-A177-3AD203B41FA5}">
                      <a16:colId xmlns:a16="http://schemas.microsoft.com/office/drawing/2014/main" val="3101830913"/>
                    </a:ext>
                  </a:extLst>
                </a:gridCol>
                <a:gridCol w="2189617">
                  <a:extLst>
                    <a:ext uri="{9D8B030D-6E8A-4147-A177-3AD203B41FA5}">
                      <a16:colId xmlns:a16="http://schemas.microsoft.com/office/drawing/2014/main" val="3160717809"/>
                    </a:ext>
                  </a:extLst>
                </a:gridCol>
                <a:gridCol w="2189617">
                  <a:extLst>
                    <a:ext uri="{9D8B030D-6E8A-4147-A177-3AD203B41FA5}">
                      <a16:colId xmlns:a16="http://schemas.microsoft.com/office/drawing/2014/main" val="1225247437"/>
                    </a:ext>
                  </a:extLst>
                </a:gridCol>
                <a:gridCol w="2189617">
                  <a:extLst>
                    <a:ext uri="{9D8B030D-6E8A-4147-A177-3AD203B41FA5}">
                      <a16:colId xmlns:a16="http://schemas.microsoft.com/office/drawing/2014/main" val="2349357269"/>
                    </a:ext>
                  </a:extLst>
                </a:gridCol>
              </a:tblGrid>
              <a:tr h="67474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Entries Made Under Each Accounting</a:t>
                      </a:r>
                      <a:r>
                        <a:rPr lang="en-US" sz="1200" baseline="0" dirty="0"/>
                        <a:t> Method: Event</a:t>
                      </a:r>
                      <a:endParaRPr lang="en-US" sz="1200" b="1" dirty="0">
                        <a:latin typeface="Arial" pitchFamily="34" charset="0"/>
                        <a:cs typeface="Arial" pitchFamily="34" charset="0"/>
                      </a:endParaRPr>
                    </a:p>
                  </a:txBody>
                  <a:tcPr anchor="ctr">
                    <a:solidFill>
                      <a:schemeClr val="tx2"/>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Entries Made Under Each Accounting</a:t>
                      </a:r>
                      <a:r>
                        <a:rPr lang="en-US" sz="1200" baseline="0" dirty="0"/>
                        <a:t> Method: Cash</a:t>
                      </a:r>
                      <a:endParaRPr lang="en-US" sz="1200" b="1" dirty="0">
                        <a:latin typeface="Arial" pitchFamily="34" charset="0"/>
                        <a:cs typeface="Arial" pitchFamily="34" charset="0"/>
                      </a:endParaRPr>
                    </a:p>
                  </a:txBody>
                  <a:tcPr anchor="ctr">
                    <a:solidFill>
                      <a:schemeClr val="tx2"/>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Entries Made Under Each Accounting</a:t>
                      </a:r>
                      <a:r>
                        <a:rPr lang="en-US" sz="1200" baseline="0" dirty="0"/>
                        <a:t> Method: Modified Cash</a:t>
                      </a:r>
                      <a:endParaRPr lang="en-US" sz="1200" b="1" dirty="0">
                        <a:latin typeface="Arial" pitchFamily="34" charset="0"/>
                        <a:cs typeface="Arial" pitchFamily="34" charset="0"/>
                      </a:endParaRPr>
                    </a:p>
                  </a:txBody>
                  <a:tcPr anchor="ctr">
                    <a:solidFill>
                      <a:schemeClr val="tx2"/>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Entries Made Under Each Accounting</a:t>
                      </a:r>
                      <a:r>
                        <a:rPr lang="en-US" sz="1200" baseline="0" dirty="0"/>
                        <a:t> Method: Accrual</a:t>
                      </a:r>
                      <a:endParaRPr lang="en-US" sz="1200" b="1" dirty="0">
                        <a:latin typeface="Arial" pitchFamily="34" charset="0"/>
                        <a:cs typeface="Arial" pitchFamily="34" charset="0"/>
                      </a:endParaRPr>
                    </a:p>
                  </a:txBody>
                  <a:tcPr anchor="ctr">
                    <a:solidFill>
                      <a:schemeClr val="tx2"/>
                    </a:solidFill>
                  </a:tcPr>
                </a:tc>
                <a:extLst>
                  <a:ext uri="{0D108BD9-81ED-4DB2-BD59-A6C34878D82A}">
                    <a16:rowId xmlns:a16="http://schemas.microsoft.com/office/drawing/2014/main" val="3293651961"/>
                  </a:ext>
                </a:extLst>
              </a:tr>
              <a:tr h="481961">
                <a:tc>
                  <a:txBody>
                    <a:bodyPr/>
                    <a:lstStyle/>
                    <a:p>
                      <a:r>
                        <a:rPr lang="en-US" sz="1200" dirty="0"/>
                        <a:t>Pay cash for property</a:t>
                      </a:r>
                      <a:r>
                        <a:rPr lang="en-US" sz="1200" baseline="0" dirty="0"/>
                        <a:t>, plant, and equipment (PP&amp;E)</a:t>
                      </a:r>
                      <a:endParaRPr lang="en-US" sz="1200" dirty="0">
                        <a:latin typeface="Arial" pitchFamily="34" charset="0"/>
                        <a:cs typeface="Arial" pitchFamily="34" charset="0"/>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Expense</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  Cash</a:t>
                      </a:r>
                      <a:endParaRPr lang="en-US" sz="1200" dirty="0">
                        <a:latin typeface="Arial" pitchFamily="34" charset="0"/>
                        <a:cs typeface="Arial" pitchFamily="34" charset="0"/>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PP&amp;E Asset</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  Cash</a:t>
                      </a:r>
                      <a:endParaRPr lang="en-US" sz="1200" dirty="0">
                        <a:latin typeface="Arial" pitchFamily="34" charset="0"/>
                        <a:cs typeface="Arial" pitchFamily="34" charset="0"/>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PP&amp;E Asset</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  Cash</a:t>
                      </a:r>
                      <a:endParaRPr lang="en-US" sz="1200" dirty="0">
                        <a:latin typeface="Arial" pitchFamily="34" charset="0"/>
                        <a:cs typeface="Arial" pitchFamily="34" charset="0"/>
                      </a:endParaRPr>
                    </a:p>
                  </a:txBody>
                  <a:tcPr anchor="ctr"/>
                </a:tc>
                <a:extLst>
                  <a:ext uri="{0D108BD9-81ED-4DB2-BD59-A6C34878D82A}">
                    <a16:rowId xmlns:a16="http://schemas.microsoft.com/office/drawing/2014/main" val="670697374"/>
                  </a:ext>
                </a:extLst>
              </a:tr>
              <a:tr h="481961">
                <a:tc>
                  <a:txBody>
                    <a:bodyPr/>
                    <a:lstStyle/>
                    <a:p>
                      <a:r>
                        <a:rPr lang="en-US" sz="1200" dirty="0"/>
                        <a:t>Receive</a:t>
                      </a:r>
                      <a:r>
                        <a:rPr lang="en-US" sz="1200" baseline="0" dirty="0"/>
                        <a:t> bill for services received</a:t>
                      </a:r>
                      <a:endParaRPr lang="en-US" sz="1200" dirty="0">
                        <a:latin typeface="Arial" pitchFamily="34" charset="0"/>
                        <a:cs typeface="Arial" pitchFamily="34" charset="0"/>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No entry</a:t>
                      </a:r>
                      <a:endParaRPr lang="en-US" sz="1200" dirty="0">
                        <a:latin typeface="Arial" pitchFamily="34" charset="0"/>
                        <a:cs typeface="Arial" pitchFamily="34" charset="0"/>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No entry</a:t>
                      </a:r>
                      <a:endParaRPr lang="en-US" sz="1200" dirty="0">
                        <a:latin typeface="Arial" pitchFamily="34" charset="0"/>
                        <a:cs typeface="Arial" pitchFamily="34" charset="0"/>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Expense</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  Accounts Payable</a:t>
                      </a:r>
                      <a:endParaRPr lang="en-US" sz="1200" dirty="0">
                        <a:latin typeface="Arial" pitchFamily="34" charset="0"/>
                        <a:cs typeface="Arial" pitchFamily="34" charset="0"/>
                      </a:endParaRPr>
                    </a:p>
                  </a:txBody>
                  <a:tcPr anchor="ctr"/>
                </a:tc>
                <a:extLst>
                  <a:ext uri="{0D108BD9-81ED-4DB2-BD59-A6C34878D82A}">
                    <a16:rowId xmlns:a16="http://schemas.microsoft.com/office/drawing/2014/main" val="927121308"/>
                  </a:ext>
                </a:extLst>
              </a:tr>
              <a:tr h="1060314">
                <a:tc>
                  <a:txBody>
                    <a:bodyPr/>
                    <a:lstStyle/>
                    <a:p>
                      <a:r>
                        <a:rPr lang="en-US" sz="1200" dirty="0"/>
                        <a:t>End-of-period adjustments:</a:t>
                      </a:r>
                    </a:p>
                    <a:p>
                      <a:r>
                        <a:rPr lang="en-US" sz="1200" dirty="0"/>
                        <a:t>Wages earned by employees but not paid</a:t>
                      </a:r>
                      <a:endParaRPr lang="en-US" sz="1200" dirty="0">
                        <a:latin typeface="Arial" pitchFamily="34" charset="0"/>
                        <a:cs typeface="Arial" pitchFamily="34" charset="0"/>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No entry</a:t>
                      </a:r>
                      <a:endParaRPr lang="en-US" sz="1200" dirty="0">
                        <a:latin typeface="Arial" pitchFamily="34" charset="0"/>
                        <a:cs typeface="Arial" pitchFamily="34" charset="0"/>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No entry</a:t>
                      </a:r>
                      <a:endParaRPr lang="en-US" sz="1200" dirty="0">
                        <a:latin typeface="Arial" pitchFamily="34" charset="0"/>
                        <a:cs typeface="Arial" pitchFamily="34" charset="0"/>
                      </a:endParaRPr>
                    </a:p>
                  </a:txBody>
                  <a:tcPr anchor="ctr"/>
                </a:tc>
                <a:tc>
                  <a:txBody>
                    <a:bodyPr/>
                    <a:lstStyle/>
                    <a:p>
                      <a:r>
                        <a:rPr lang="en-US" sz="1200" dirty="0"/>
                        <a:t>Wages Expense</a:t>
                      </a:r>
                      <a:r>
                        <a:rPr lang="en-US" sz="1200" baseline="0" dirty="0"/>
                        <a:t> </a:t>
                      </a:r>
                    </a:p>
                    <a:p>
                      <a:r>
                        <a:rPr lang="en-US" sz="1200" baseline="0" dirty="0"/>
                        <a:t>  Wages Payable</a:t>
                      </a:r>
                      <a:endParaRPr lang="en-US" sz="1200" dirty="0">
                        <a:latin typeface="Arial" pitchFamily="34" charset="0"/>
                        <a:cs typeface="Arial" pitchFamily="34" charset="0"/>
                      </a:endParaRPr>
                    </a:p>
                  </a:txBody>
                  <a:tcPr anchor="ctr"/>
                </a:tc>
                <a:extLst>
                  <a:ext uri="{0D108BD9-81ED-4DB2-BD59-A6C34878D82A}">
                    <a16:rowId xmlns:a16="http://schemas.microsoft.com/office/drawing/2014/main" val="1076483353"/>
                  </a:ext>
                </a:extLst>
              </a:tr>
              <a:tr h="481961">
                <a:tc>
                  <a:txBody>
                    <a:bodyPr/>
                    <a:lstStyle/>
                    <a:p>
                      <a:r>
                        <a:rPr lang="en-US" sz="1200" dirty="0"/>
                        <a:t>Prepaid</a:t>
                      </a:r>
                      <a:r>
                        <a:rPr lang="en-US" sz="1200" baseline="0" dirty="0"/>
                        <a:t> items used</a:t>
                      </a:r>
                      <a:endParaRPr lang="en-US" sz="1200" dirty="0">
                        <a:latin typeface="Arial" pitchFamily="34" charset="0"/>
                        <a:cs typeface="Arial" pitchFamily="34" charset="0"/>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No entry</a:t>
                      </a:r>
                      <a:endParaRPr lang="en-US" sz="1200" dirty="0">
                        <a:latin typeface="Arial" pitchFamily="34" charset="0"/>
                        <a:cs typeface="Arial" pitchFamily="34" charset="0"/>
                      </a:endParaRPr>
                    </a:p>
                  </a:txBody>
                  <a:tcPr anchor="ctr"/>
                </a:tc>
                <a:tc>
                  <a:txBody>
                    <a:bodyPr/>
                    <a:lstStyle/>
                    <a:p>
                      <a:r>
                        <a:rPr lang="en-US" sz="1200" dirty="0"/>
                        <a:t>Expense</a:t>
                      </a:r>
                    </a:p>
                    <a:p>
                      <a:r>
                        <a:rPr lang="en-US" sz="1200" baseline="0" dirty="0"/>
                        <a:t>  Prepaid Asset</a:t>
                      </a:r>
                      <a:endParaRPr lang="en-US" sz="1200" dirty="0">
                        <a:latin typeface="Arial" pitchFamily="34" charset="0"/>
                        <a:cs typeface="Arial" pitchFamily="34" charset="0"/>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Expense</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aseline="0" dirty="0"/>
                        <a:t>  Prepaid Asset</a:t>
                      </a:r>
                      <a:endParaRPr lang="en-US" sz="1200" dirty="0">
                        <a:latin typeface="Arial" pitchFamily="34" charset="0"/>
                        <a:cs typeface="Arial" pitchFamily="34" charset="0"/>
                      </a:endParaRPr>
                    </a:p>
                  </a:txBody>
                  <a:tcPr anchor="ctr"/>
                </a:tc>
                <a:extLst>
                  <a:ext uri="{0D108BD9-81ED-4DB2-BD59-A6C34878D82A}">
                    <a16:rowId xmlns:a16="http://schemas.microsoft.com/office/drawing/2014/main" val="1896525119"/>
                  </a:ext>
                </a:extLst>
              </a:tr>
              <a:tr h="481961">
                <a:tc>
                  <a:txBody>
                    <a:bodyPr/>
                    <a:lstStyle/>
                    <a:p>
                      <a:r>
                        <a:rPr lang="en-US" sz="1200" dirty="0"/>
                        <a:t>Depreciation on</a:t>
                      </a:r>
                      <a:r>
                        <a:rPr lang="en-US" sz="1200" baseline="0" dirty="0"/>
                        <a:t> property, plant, and equipment</a:t>
                      </a:r>
                      <a:endParaRPr lang="en-US" sz="1200" dirty="0">
                        <a:latin typeface="Arial" pitchFamily="34" charset="0"/>
                        <a:cs typeface="Arial" pitchFamily="34" charset="0"/>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No entry</a:t>
                      </a:r>
                      <a:endParaRPr lang="en-US" sz="1200" dirty="0">
                        <a:latin typeface="Arial" pitchFamily="34" charset="0"/>
                        <a:cs typeface="Arial" pitchFamily="34" charset="0"/>
                      </a:endParaRPr>
                    </a:p>
                  </a:txBody>
                  <a:tcPr anchor="ctr"/>
                </a:tc>
                <a:tc>
                  <a:txBody>
                    <a:bodyPr/>
                    <a:lstStyle/>
                    <a:p>
                      <a:r>
                        <a:rPr lang="en-US" sz="1200" dirty="0"/>
                        <a:t>Depreciation</a:t>
                      </a:r>
                      <a:r>
                        <a:rPr lang="en-US" sz="1200" baseline="0" dirty="0"/>
                        <a:t> Expense          Accumulated Depreciation</a:t>
                      </a:r>
                      <a:endParaRPr lang="en-US" sz="1200" dirty="0">
                        <a:latin typeface="Arial" pitchFamily="34" charset="0"/>
                        <a:cs typeface="Arial" pitchFamily="34" charset="0"/>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Depreciation</a:t>
                      </a:r>
                      <a:r>
                        <a:rPr lang="en-US" sz="1200" baseline="0" dirty="0"/>
                        <a:t> Expense Accumulated Depreciation</a:t>
                      </a:r>
                      <a:endParaRPr lang="en-US" sz="1200" dirty="0">
                        <a:latin typeface="Arial" pitchFamily="34" charset="0"/>
                        <a:cs typeface="Arial" pitchFamily="34" charset="0"/>
                      </a:endParaRPr>
                    </a:p>
                  </a:txBody>
                  <a:tcPr anchor="ctr"/>
                </a:tc>
                <a:extLst>
                  <a:ext uri="{0D108BD9-81ED-4DB2-BD59-A6C34878D82A}">
                    <a16:rowId xmlns:a16="http://schemas.microsoft.com/office/drawing/2014/main" val="3229339199"/>
                  </a:ext>
                </a:extLst>
              </a:tr>
              <a:tr h="481961">
                <a:tc>
                  <a:txBody>
                    <a:bodyPr/>
                    <a:lstStyle/>
                    <a:p>
                      <a:r>
                        <a:rPr lang="en-US" sz="1200" dirty="0"/>
                        <a:t>Other:</a:t>
                      </a:r>
                    </a:p>
                    <a:p>
                      <a:r>
                        <a:rPr lang="en-US" sz="1200" dirty="0"/>
                        <a:t>Purchase of assets</a:t>
                      </a:r>
                      <a:r>
                        <a:rPr lang="en-US" sz="1200" baseline="0" dirty="0"/>
                        <a:t> on account</a:t>
                      </a:r>
                      <a:endParaRPr lang="en-US" sz="1200" dirty="0">
                        <a:latin typeface="Arial" pitchFamily="34" charset="0"/>
                        <a:cs typeface="Arial" pitchFamily="34" charset="0"/>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No entry</a:t>
                      </a:r>
                      <a:endParaRPr lang="en-US" sz="1200" dirty="0">
                        <a:latin typeface="Arial" pitchFamily="34" charset="0"/>
                        <a:cs typeface="Arial" pitchFamily="34" charset="0"/>
                      </a:endParaRPr>
                    </a:p>
                  </a:txBody>
                  <a:tcPr anchor="ctr"/>
                </a:tc>
                <a:tc>
                  <a:txBody>
                    <a:bodyPr/>
                    <a:lstStyle/>
                    <a:p>
                      <a:r>
                        <a:rPr lang="en-US" sz="1200" dirty="0"/>
                        <a:t>Asset</a:t>
                      </a:r>
                      <a:r>
                        <a:rPr lang="en-US" sz="1200" baseline="0" dirty="0"/>
                        <a:t> </a:t>
                      </a:r>
                    </a:p>
                    <a:p>
                      <a:r>
                        <a:rPr lang="en-US" sz="1200" baseline="0" dirty="0"/>
                        <a:t>  </a:t>
                      </a:r>
                      <a:r>
                        <a:rPr lang="en-US" sz="1200" dirty="0"/>
                        <a:t>Accounts Payable</a:t>
                      </a:r>
                      <a:endParaRPr lang="en-US" sz="1200" dirty="0">
                        <a:latin typeface="Arial" pitchFamily="34" charset="0"/>
                        <a:cs typeface="Arial" pitchFamily="34" charset="0"/>
                      </a:endParaRPr>
                    </a:p>
                  </a:txBody>
                  <a:tcPr anchor="ctr"/>
                </a:tc>
                <a:tc>
                  <a:txBody>
                    <a:bodyPr/>
                    <a:lstStyle/>
                    <a:p>
                      <a:r>
                        <a:rPr lang="en-US" sz="1200" dirty="0"/>
                        <a:t>Asset</a:t>
                      </a:r>
                    </a:p>
                    <a:p>
                      <a:r>
                        <a:rPr lang="en-US" sz="1200" baseline="0" dirty="0"/>
                        <a:t>   </a:t>
                      </a:r>
                      <a:r>
                        <a:rPr lang="en-US" sz="1200" dirty="0"/>
                        <a:t>Accounts Payable</a:t>
                      </a:r>
                      <a:endParaRPr lang="en-US" sz="1200" dirty="0">
                        <a:latin typeface="Arial" pitchFamily="34" charset="0"/>
                        <a:cs typeface="Arial" pitchFamily="34" charset="0"/>
                      </a:endParaRPr>
                    </a:p>
                  </a:txBody>
                  <a:tcPr anchor="ctr"/>
                </a:tc>
                <a:extLst>
                  <a:ext uri="{0D108BD9-81ED-4DB2-BD59-A6C34878D82A}">
                    <a16:rowId xmlns:a16="http://schemas.microsoft.com/office/drawing/2014/main" val="2361093286"/>
                  </a:ext>
                </a:extLst>
              </a:tr>
              <a:tr h="481961">
                <a:tc>
                  <a:txBody>
                    <a:bodyPr/>
                    <a:lstStyle/>
                    <a:p>
                      <a:r>
                        <a:rPr lang="en-US" sz="1200" dirty="0"/>
                        <a:t>Payments for assets</a:t>
                      </a:r>
                      <a:r>
                        <a:rPr lang="en-US" sz="1200" baseline="0" dirty="0"/>
                        <a:t> purchased on account</a:t>
                      </a:r>
                      <a:endParaRPr lang="en-US" sz="1200" dirty="0">
                        <a:latin typeface="Arial" pitchFamily="34" charset="0"/>
                        <a:cs typeface="Arial" pitchFamily="34" charset="0"/>
                      </a:endParaRPr>
                    </a:p>
                  </a:txBody>
                  <a:tcPr anchor="ctr"/>
                </a:tc>
                <a:tc>
                  <a:txBody>
                    <a:bodyPr/>
                    <a:lstStyle/>
                    <a:p>
                      <a:r>
                        <a:rPr lang="en-US" sz="1200" dirty="0"/>
                        <a:t>Expense</a:t>
                      </a:r>
                    </a:p>
                    <a:p>
                      <a:r>
                        <a:rPr lang="en-US" sz="1200" dirty="0"/>
                        <a:t>  Cash</a:t>
                      </a:r>
                      <a:endParaRPr lang="en-US" sz="1200" dirty="0">
                        <a:latin typeface="Arial" pitchFamily="34" charset="0"/>
                        <a:cs typeface="Arial" pitchFamily="34" charset="0"/>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Accounts Payable</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   Cash</a:t>
                      </a:r>
                      <a:endParaRPr lang="en-US" sz="1200" dirty="0">
                        <a:latin typeface="Arial" pitchFamily="34" charset="0"/>
                        <a:cs typeface="Arial" pitchFamily="34" charset="0"/>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Accounts Payable</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  Cash</a:t>
                      </a:r>
                      <a:endParaRPr lang="en-US" sz="1200" dirty="0">
                        <a:latin typeface="Arial" pitchFamily="34" charset="0"/>
                        <a:cs typeface="Arial" pitchFamily="34" charset="0"/>
                      </a:endParaRPr>
                    </a:p>
                  </a:txBody>
                  <a:tcPr anchor="ctr"/>
                </a:tc>
                <a:extLst>
                  <a:ext uri="{0D108BD9-81ED-4DB2-BD59-A6C34878D82A}">
                    <a16:rowId xmlns:a16="http://schemas.microsoft.com/office/drawing/2014/main" val="67658646"/>
                  </a:ext>
                </a:extLst>
              </a:tr>
            </a:tbl>
          </a:graphicData>
        </a:graphic>
      </p:graphicFrame>
    </p:spTree>
    <p:extLst>
      <p:ext uri="{BB962C8B-B14F-4D97-AF65-F5344CB8AC3E}">
        <p14:creationId xmlns:p14="http://schemas.microsoft.com/office/powerpoint/2010/main" val="195141498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1"/>
          </p:nvPr>
        </p:nvSpPr>
        <p:spPr>
          <a:xfrm>
            <a:off x="3996909" y="3112899"/>
            <a:ext cx="4444563" cy="618014"/>
          </a:xfrm>
        </p:spPr>
        <p:txBody>
          <a:bodyPr/>
          <a:lstStyle/>
          <a:p>
            <a:r>
              <a:rPr lang="en-US" dirty="0"/>
              <a:t>Chapter 5 Appendix </a:t>
            </a:r>
          </a:p>
        </p:txBody>
      </p:sp>
      <p:sp>
        <p:nvSpPr>
          <p:cNvPr id="5" name="Title 4"/>
          <p:cNvSpPr>
            <a:spLocks noGrp="1"/>
          </p:cNvSpPr>
          <p:nvPr>
            <p:ph type="title"/>
          </p:nvPr>
        </p:nvSpPr>
        <p:spPr>
          <a:xfrm>
            <a:off x="3996910" y="4035474"/>
            <a:ext cx="6402684" cy="998080"/>
          </a:xfrm>
        </p:spPr>
        <p:txBody>
          <a:bodyPr/>
          <a:lstStyle/>
          <a:p>
            <a:r>
              <a:rPr lang="en-US" dirty="0"/>
              <a:t>Depreciation Methods</a:t>
            </a:r>
          </a:p>
        </p:txBody>
      </p:sp>
      <p:pic>
        <p:nvPicPr>
          <p:cNvPr id="3" name="Picture Placeholder 2" descr="Book cover reads title, edition number, and name of the author as follows: &quot;COLLEGE ACCOUNTING,&quot; &quot;Twenty Third Edition,&quot; and &quot;Heintz and Parry.&quot; A photo on the cover page shows a person working on a taplet computer generating a spreadsheet and bar graph.">
            <a:extLst>
              <a:ext uri="{FF2B5EF4-FFF2-40B4-BE49-F238E27FC236}">
                <a16:creationId xmlns:a16="http://schemas.microsoft.com/office/drawing/2014/main" id="{4F6F150E-F66D-4149-B445-1BD02BF554F7}"/>
              </a:ext>
            </a:extLst>
          </p:cNvPr>
          <p:cNvPicPr>
            <a:picLocks noGrp="1" noChangeAspect="1"/>
          </p:cNvPicPr>
          <p:nvPr>
            <p:ph type="pic" sz="quarter" idx="12"/>
          </p:nvPr>
        </p:nvPicPr>
        <p:blipFill>
          <a:blip r:embed="rId2"/>
          <a:srcRect l="3197" r="3197"/>
          <a:stretch>
            <a:fillRect/>
          </a:stretch>
        </p:blipFill>
        <p:spPr/>
      </p:pic>
      <p:sp>
        <p:nvSpPr>
          <p:cNvPr id="8" name="Footer Placeholder 7"/>
          <p:cNvSpPr>
            <a:spLocks noGrp="1"/>
          </p:cNvSpPr>
          <p:nvPr>
            <p:ph type="ftr" sz="quarter" idx="3"/>
          </p:nvPr>
        </p:nvSpPr>
        <p:spPr/>
        <p:txBody>
          <a:bodyPr/>
          <a:lstStyle/>
          <a:p>
            <a:r>
              <a:rPr lang="en-US" dirty="0"/>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329916826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Appendix Learning Objective 1</a:t>
            </a:r>
          </a:p>
        </p:txBody>
      </p:sp>
      <p:sp>
        <p:nvSpPr>
          <p:cNvPr id="3" name="Content Placeholder 2"/>
          <p:cNvSpPr>
            <a:spLocks noGrp="1"/>
          </p:cNvSpPr>
          <p:nvPr>
            <p:ph type="body" sz="quarter" idx="15"/>
          </p:nvPr>
        </p:nvSpPr>
        <p:spPr/>
        <p:txBody>
          <a:bodyPr/>
          <a:lstStyle/>
          <a:p>
            <a:pPr marL="355600" indent="-355600" algn="ctr"/>
            <a:r>
              <a:rPr sz="2800" dirty="0"/>
              <a:t>Prepare a depreciation schedule using the straight-line method</a:t>
            </a:r>
          </a:p>
        </p:txBody>
      </p:sp>
    </p:spTree>
    <p:extLst>
      <p:ext uri="{BB962C8B-B14F-4D97-AF65-F5344CB8AC3E}">
        <p14:creationId xmlns:p14="http://schemas.microsoft.com/office/powerpoint/2010/main" val="112869445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Four Depreciation Methods</a:t>
            </a:r>
            <a:endParaRPr lang="en-IN" dirty="0"/>
          </a:p>
        </p:txBody>
      </p:sp>
      <p:sp>
        <p:nvSpPr>
          <p:cNvPr id="3" name="Content Placeholder 2"/>
          <p:cNvSpPr>
            <a:spLocks noGrp="1"/>
          </p:cNvSpPr>
          <p:nvPr>
            <p:ph type="body" sz="quarter" idx="17"/>
          </p:nvPr>
        </p:nvSpPr>
        <p:spPr/>
        <p:txBody>
          <a:bodyPr>
            <a:normAutofit/>
          </a:bodyPr>
          <a:lstStyle/>
          <a:p>
            <a:pPr marL="355600" indent="-355600"/>
            <a:r>
              <a:rPr sz="2800" dirty="0"/>
              <a:t>Straight-line</a:t>
            </a:r>
          </a:p>
          <a:p>
            <a:pPr marL="355600" indent="-355600"/>
            <a:r>
              <a:rPr sz="2800" dirty="0"/>
              <a:t>Sum-of-the-years’-digits</a:t>
            </a:r>
          </a:p>
          <a:p>
            <a:pPr marL="355600" indent="-355600"/>
            <a:r>
              <a:rPr sz="2800" dirty="0"/>
              <a:t>Double</a:t>
            </a:r>
            <a:r>
              <a:rPr lang="en-US" sz="2800" dirty="0"/>
              <a:t> d</a:t>
            </a:r>
            <a:r>
              <a:rPr sz="2800" dirty="0"/>
              <a:t>eclining</a:t>
            </a:r>
            <a:r>
              <a:rPr lang="en-US" sz="2800" dirty="0"/>
              <a:t> b</a:t>
            </a:r>
            <a:r>
              <a:rPr sz="2800" dirty="0"/>
              <a:t>alance</a:t>
            </a:r>
          </a:p>
          <a:p>
            <a:pPr marL="355600" indent="-355600"/>
            <a:r>
              <a:rPr sz="2800" dirty="0"/>
              <a:t>Modified Accelerated Cost Recovery System</a:t>
            </a:r>
          </a:p>
        </p:txBody>
      </p:sp>
    </p:spTree>
    <p:extLst>
      <p:ext uri="{BB962C8B-B14F-4D97-AF65-F5344CB8AC3E}">
        <p14:creationId xmlns:p14="http://schemas.microsoft.com/office/powerpoint/2010/main" val="172457255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Conditions</a:t>
            </a:r>
            <a:endParaRPr lang="en-IN" dirty="0"/>
          </a:p>
        </p:txBody>
      </p:sp>
      <p:sp>
        <p:nvSpPr>
          <p:cNvPr id="3" name="Content Placeholder 2"/>
          <p:cNvSpPr>
            <a:spLocks noGrp="1"/>
          </p:cNvSpPr>
          <p:nvPr>
            <p:ph type="body" sz="quarter" idx="17"/>
          </p:nvPr>
        </p:nvSpPr>
        <p:spPr/>
        <p:txBody>
          <a:bodyPr>
            <a:normAutofit/>
          </a:bodyPr>
          <a:lstStyle/>
          <a:p>
            <a:pPr marL="355600" indent="-355600"/>
            <a:r>
              <a:rPr sz="2800" dirty="0"/>
              <a:t>For all illustrations in this appendix, we will assume that a delivery van was purchased for $40,000</a:t>
            </a:r>
            <a:endParaRPr lang="en-US" sz="2800" dirty="0"/>
          </a:p>
          <a:p>
            <a:pPr marL="698500" lvl="1" indent="-355600"/>
            <a:r>
              <a:rPr lang="en-US" sz="2800" dirty="0"/>
              <a:t>F</a:t>
            </a:r>
            <a:r>
              <a:rPr sz="2800" dirty="0"/>
              <a:t>ive-year useful life</a:t>
            </a:r>
            <a:endParaRPr lang="en-US" sz="2800" dirty="0"/>
          </a:p>
          <a:p>
            <a:pPr marL="698500" lvl="1" indent="-355600"/>
            <a:r>
              <a:rPr lang="en-US" sz="2800" dirty="0"/>
              <a:t>S</a:t>
            </a:r>
            <a:r>
              <a:rPr sz="2800" dirty="0"/>
              <a:t>alvage value of $4,000</a:t>
            </a:r>
          </a:p>
        </p:txBody>
      </p:sp>
    </p:spTree>
    <p:extLst>
      <p:ext uri="{BB962C8B-B14F-4D97-AF65-F5344CB8AC3E}">
        <p14:creationId xmlns:p14="http://schemas.microsoft.com/office/powerpoint/2010/main" val="33799443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Straight-Line Method (1 of 3)</a:t>
            </a:r>
            <a:endParaRPr lang="en-IN" dirty="0"/>
          </a:p>
        </p:txBody>
      </p:sp>
      <p:sp>
        <p:nvSpPr>
          <p:cNvPr id="3" name="Content Placeholder 2"/>
          <p:cNvSpPr>
            <a:spLocks noGrp="1"/>
          </p:cNvSpPr>
          <p:nvPr>
            <p:ph type="body" sz="quarter" idx="17"/>
          </p:nvPr>
        </p:nvSpPr>
        <p:spPr/>
        <p:txBody>
          <a:bodyPr>
            <a:normAutofit/>
          </a:bodyPr>
          <a:lstStyle/>
          <a:p>
            <a:pPr marL="355600" indent="-355600"/>
            <a:r>
              <a:rPr sz="2800" dirty="0"/>
              <a:t>Under this method, an equal amount of depreciation will be taken each period</a:t>
            </a:r>
          </a:p>
          <a:p>
            <a:r>
              <a:rPr sz="2800" dirty="0"/>
              <a:t>S</a:t>
            </a:r>
            <a:r>
              <a:rPr lang="en-US" sz="2800" dirty="0"/>
              <a:t>tep</a:t>
            </a:r>
            <a:r>
              <a:rPr sz="2800" dirty="0"/>
              <a:t> 1: Compute the depreciable cost</a:t>
            </a:r>
          </a:p>
          <a:p>
            <a:pPr marL="698500" lvl="1" indent="-355600"/>
            <a:r>
              <a:rPr lang="en-US" sz="2800" b="1" dirty="0"/>
              <a:t>COST less SALVAGE VALUE = DEPRECIABLE COST</a:t>
            </a:r>
          </a:p>
          <a:p>
            <a:pPr marL="698500" lvl="1" indent="-355600"/>
            <a:r>
              <a:rPr sz="2800" dirty="0"/>
              <a:t>$40,000 - $4,000 = $36,000</a:t>
            </a:r>
            <a:endParaRPr sz="2800" b="1" dirty="0"/>
          </a:p>
        </p:txBody>
      </p:sp>
    </p:spTree>
    <p:extLst>
      <p:ext uri="{BB962C8B-B14F-4D97-AF65-F5344CB8AC3E}">
        <p14:creationId xmlns:p14="http://schemas.microsoft.com/office/powerpoint/2010/main" val="94399525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Straight-Line Method (2 of 3)</a:t>
            </a:r>
            <a:endParaRPr lang="en-IN" dirty="0"/>
          </a:p>
        </p:txBody>
      </p:sp>
      <p:sp>
        <p:nvSpPr>
          <p:cNvPr id="3" name="Content Placeholder 2"/>
          <p:cNvSpPr>
            <a:spLocks noGrp="1"/>
          </p:cNvSpPr>
          <p:nvPr>
            <p:ph sz="quarter" idx="4294967295"/>
          </p:nvPr>
        </p:nvSpPr>
        <p:spPr>
          <a:xfrm>
            <a:off x="614362" y="1285862"/>
            <a:ext cx="10739438" cy="889000"/>
          </a:xfrm>
        </p:spPr>
        <p:txBody>
          <a:bodyPr>
            <a:noAutofit/>
          </a:bodyPr>
          <a:lstStyle/>
          <a:p>
            <a:pPr marL="457200" indent="-457200">
              <a:buFont typeface="Arial" panose="020B0604020202020204" pitchFamily="34" charset="0"/>
              <a:buChar char="•"/>
            </a:pPr>
            <a:r>
              <a:rPr dirty="0"/>
              <a:t>S</a:t>
            </a:r>
            <a:r>
              <a:rPr lang="en-US" dirty="0"/>
              <a:t>tep</a:t>
            </a:r>
            <a:r>
              <a:rPr dirty="0"/>
              <a:t> #2: Divide the depreciable cost by the expected life of the asset</a:t>
            </a:r>
          </a:p>
        </p:txBody>
      </p:sp>
      <p:pic>
        <p:nvPicPr>
          <p:cNvPr id="6" name="Picture 98" descr="A formula shows the following:  Depreciable cost divided by years of life equals Depreciation Expense per year; 36,000 dollars divided by 5 years equals 7,200 dollars per year.">
            <a:extLst>
              <a:ext uri="{FF2B5EF4-FFF2-40B4-BE49-F238E27FC236}">
                <a16:creationId xmlns:a16="http://schemas.microsoft.com/office/drawing/2014/main" id="{1A260656-7F43-4B30-A6E2-3E645474F00A}"/>
              </a:ext>
            </a:extLst>
          </p:cNvPr>
          <p:cNvPicPr>
            <a:picLocks noGrp="1" noChangeAspect="1" noChangeArrowheads="1"/>
          </p:cNvPicPr>
          <p:nvPr>
            <p:ph type="pic" sz="quarter" idx="11"/>
          </p:nvPr>
        </p:nvPicPr>
        <p:blipFill rotWithShape="1">
          <a:blip r:embed="rId2">
            <a:extLst>
              <a:ext uri="{28A0092B-C50C-407E-A947-70E740481C1C}">
                <a14:useLocalDpi xmlns:a14="http://schemas.microsoft.com/office/drawing/2010/main" val="0"/>
              </a:ext>
            </a:extLst>
          </a:blip>
          <a:srcRect l="-1300" r="-781"/>
          <a:stretch/>
        </p:blipFill>
        <p:spPr bwMode="auto">
          <a:xfrm>
            <a:off x="3130148" y="2745577"/>
            <a:ext cx="5752596" cy="24221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2610214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Straight-Line Method (3 of 3)</a:t>
            </a:r>
            <a:endParaRPr lang="en-IN" dirty="0"/>
          </a:p>
        </p:txBody>
      </p:sp>
      <p:sp>
        <p:nvSpPr>
          <p:cNvPr id="3" name="Content Placeholder 2"/>
          <p:cNvSpPr>
            <a:spLocks noGrp="1"/>
          </p:cNvSpPr>
          <p:nvPr>
            <p:ph type="body" sz="quarter" idx="12"/>
          </p:nvPr>
        </p:nvSpPr>
        <p:spPr>
          <a:xfrm>
            <a:off x="1030288" y="1320800"/>
            <a:ext cx="10323512" cy="1435100"/>
          </a:xfrm>
        </p:spPr>
        <p:txBody>
          <a:bodyPr>
            <a:normAutofit/>
          </a:bodyPr>
          <a:lstStyle/>
          <a:p>
            <a:pPr marL="457200" indent="-457200">
              <a:buFont typeface="Arial" panose="020B0604020202020204" pitchFamily="34" charset="0"/>
              <a:buChar char="•"/>
            </a:pPr>
            <a:r>
              <a:rPr dirty="0"/>
              <a:t>It is often convenient to use a depreciation rate per year</a:t>
            </a:r>
          </a:p>
          <a:p>
            <a:pPr marL="457200" indent="-457200">
              <a:buFont typeface="Arial" panose="020B0604020202020204" pitchFamily="34" charset="0"/>
              <a:buChar char="•"/>
            </a:pPr>
            <a:r>
              <a:rPr dirty="0">
                <a:ea typeface="ＭＳ Ｐゴシック"/>
              </a:rPr>
              <a:t>20% of the asset’s depreciable cost will be recognized as </a:t>
            </a:r>
            <a:r>
              <a:rPr lang="en-US" dirty="0">
                <a:ea typeface="ＭＳ Ｐゴシック"/>
              </a:rPr>
              <a:t>d</a:t>
            </a:r>
            <a:r>
              <a:rPr dirty="0">
                <a:ea typeface="ＭＳ Ｐゴシック"/>
              </a:rPr>
              <a:t>epreciation </a:t>
            </a:r>
            <a:r>
              <a:rPr lang="en-US" dirty="0">
                <a:ea typeface="ＭＳ Ｐゴシック"/>
              </a:rPr>
              <a:t>e</a:t>
            </a:r>
            <a:r>
              <a:rPr dirty="0">
                <a:ea typeface="ＭＳ Ｐゴシック"/>
              </a:rPr>
              <a:t>xpense each year</a:t>
            </a:r>
          </a:p>
        </p:txBody>
      </p:sp>
      <p:pic>
        <p:nvPicPr>
          <p:cNvPr id="6" name="Picture 100" descr="A formula shows the following:  Depreciation rate per year equals 100 percent divided by years of life; 20 percent equals 100 percent divided by 5 years.">
            <a:extLst>
              <a:ext uri="{FF2B5EF4-FFF2-40B4-BE49-F238E27FC236}">
                <a16:creationId xmlns:a16="http://schemas.microsoft.com/office/drawing/2014/main" id="{096A9346-3333-4C6F-A7AE-DDF2AB118C2B}"/>
              </a:ext>
            </a:extLst>
          </p:cNvPr>
          <p:cNvPicPr>
            <a:picLocks noGrp="1" noChangeAspect="1" noChangeArrowheads="1"/>
          </p:cNvPicPr>
          <p:nvPr>
            <p:ph type="pic" sz="quarter" idx="11"/>
          </p:nvPr>
        </p:nvPicPr>
        <p:blipFill rotWithShape="1">
          <a:blip r:embed="rId2">
            <a:extLst>
              <a:ext uri="{28A0092B-C50C-407E-A947-70E740481C1C}">
                <a14:useLocalDpi xmlns:a14="http://schemas.microsoft.com/office/drawing/2010/main" val="0"/>
              </a:ext>
            </a:extLst>
          </a:blip>
          <a:srcRect r="3129" b="-3123"/>
          <a:stretch/>
        </p:blipFill>
        <p:spPr bwMode="auto">
          <a:xfrm>
            <a:off x="2551778" y="3122937"/>
            <a:ext cx="6069708" cy="2414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397882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Straight-Line Depreciation Schedule</a:t>
            </a:r>
            <a:endParaRPr lang="en-IN" dirty="0"/>
          </a:p>
        </p:txBody>
      </p:sp>
      <p:graphicFrame>
        <p:nvGraphicFramePr>
          <p:cNvPr id="4" name="Table Placeholder 3" descr="Straight-Line Depreciation Schedule&#10;&#10;Depreciable Cost $36,000&#10;×&#10;Rate 20%&#10;=&#10;Depreciation Expense $7,200&#10;Accumulated Depreciation (End of Year) $7,200&#10;Book Value (End of Year) $32,800&#10;">
            <a:extLst>
              <a:ext uri="{FF2B5EF4-FFF2-40B4-BE49-F238E27FC236}">
                <a16:creationId xmlns:a16="http://schemas.microsoft.com/office/drawing/2014/main" id="{632B561A-946A-4188-8129-4BB36F3BD2D7}"/>
              </a:ext>
            </a:extLst>
          </p:cNvPr>
          <p:cNvGraphicFramePr>
            <a:graphicFrameLocks noGrp="1"/>
          </p:cNvGraphicFramePr>
          <p:nvPr>
            <p:ph type="tbl" sz="quarter" idx="10"/>
            <p:extLst>
              <p:ext uri="{D42A27DB-BD31-4B8C-83A1-F6EECF244321}">
                <p14:modId xmlns:p14="http://schemas.microsoft.com/office/powerpoint/2010/main" val="2753121392"/>
              </p:ext>
            </p:extLst>
          </p:nvPr>
        </p:nvGraphicFramePr>
        <p:xfrm>
          <a:off x="955288" y="1037230"/>
          <a:ext cx="10653133" cy="5219575"/>
        </p:xfrm>
        <a:graphic>
          <a:graphicData uri="http://schemas.openxmlformats.org/drawingml/2006/table">
            <a:tbl>
              <a:tblPr firstRow="1" bandRow="1">
                <a:tableStyleId>{5C22544A-7EE6-4342-B048-85BDC9FD1C3A}</a:tableStyleId>
              </a:tblPr>
              <a:tblGrid>
                <a:gridCol w="760755">
                  <a:extLst>
                    <a:ext uri="{9D8B030D-6E8A-4147-A177-3AD203B41FA5}">
                      <a16:colId xmlns:a16="http://schemas.microsoft.com/office/drawing/2014/main" val="1897286337"/>
                    </a:ext>
                  </a:extLst>
                </a:gridCol>
                <a:gridCol w="1899770">
                  <a:extLst>
                    <a:ext uri="{9D8B030D-6E8A-4147-A177-3AD203B41FA5}">
                      <a16:colId xmlns:a16="http://schemas.microsoft.com/office/drawing/2014/main" val="2232220812"/>
                    </a:ext>
                  </a:extLst>
                </a:gridCol>
                <a:gridCol w="474942">
                  <a:extLst>
                    <a:ext uri="{9D8B030D-6E8A-4147-A177-3AD203B41FA5}">
                      <a16:colId xmlns:a16="http://schemas.microsoft.com/office/drawing/2014/main" val="474183250"/>
                    </a:ext>
                  </a:extLst>
                </a:gridCol>
                <a:gridCol w="1085583">
                  <a:extLst>
                    <a:ext uri="{9D8B030D-6E8A-4147-A177-3AD203B41FA5}">
                      <a16:colId xmlns:a16="http://schemas.microsoft.com/office/drawing/2014/main" val="625138198"/>
                    </a:ext>
                  </a:extLst>
                </a:gridCol>
                <a:gridCol w="624210">
                  <a:extLst>
                    <a:ext uri="{9D8B030D-6E8A-4147-A177-3AD203B41FA5}">
                      <a16:colId xmlns:a16="http://schemas.microsoft.com/office/drawing/2014/main" val="1885352040"/>
                    </a:ext>
                  </a:extLst>
                </a:gridCol>
                <a:gridCol w="1954049">
                  <a:extLst>
                    <a:ext uri="{9D8B030D-6E8A-4147-A177-3AD203B41FA5}">
                      <a16:colId xmlns:a16="http://schemas.microsoft.com/office/drawing/2014/main" val="505079988"/>
                    </a:ext>
                  </a:extLst>
                </a:gridCol>
                <a:gridCol w="2522182">
                  <a:extLst>
                    <a:ext uri="{9D8B030D-6E8A-4147-A177-3AD203B41FA5}">
                      <a16:colId xmlns:a16="http://schemas.microsoft.com/office/drawing/2014/main" val="3745327720"/>
                    </a:ext>
                  </a:extLst>
                </a:gridCol>
                <a:gridCol w="1331642">
                  <a:extLst>
                    <a:ext uri="{9D8B030D-6E8A-4147-A177-3AD203B41FA5}">
                      <a16:colId xmlns:a16="http://schemas.microsoft.com/office/drawing/2014/main" val="1179449370"/>
                    </a:ext>
                  </a:extLst>
                </a:gridCol>
              </a:tblGrid>
              <a:tr h="116321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t>Year</a:t>
                      </a:r>
                      <a:endParaRPr lang="en-US" sz="2400" dirty="0">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t>Depreciable Cost</a:t>
                      </a:r>
                      <a:endParaRPr lang="en-US" sz="2400" dirty="0">
                        <a:solidFill>
                          <a:schemeClr val="tx1"/>
                        </a:solidFill>
                        <a:latin typeface="Arial" pitchFamily="34" charset="0"/>
                        <a:cs typeface="Arial" pitchFamily="34" charset="0"/>
                      </a:endParaRPr>
                    </a:p>
                  </a:txBody>
                  <a:tcPr/>
                </a:tc>
                <a:tc>
                  <a:txBody>
                    <a:bodyPr/>
                    <a:lstStyle/>
                    <a:p>
                      <a:r>
                        <a:rPr lang="en-US" sz="2400" dirty="0"/>
                        <a:t>×</a:t>
                      </a:r>
                      <a:endParaRPr lang="en-US" sz="2400" dirty="0">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t>Rate</a:t>
                      </a:r>
                      <a:endParaRPr lang="en-US" sz="2400" dirty="0">
                        <a:solidFill>
                          <a:schemeClr val="tx1"/>
                        </a:solidFill>
                        <a:latin typeface="Arial" pitchFamily="34" charset="0"/>
                        <a:cs typeface="Arial" pitchFamily="34" charset="0"/>
                      </a:endParaRPr>
                    </a:p>
                  </a:txBody>
                  <a:tcPr/>
                </a:tc>
                <a:tc>
                  <a:txBody>
                    <a:bodyPr/>
                    <a:lstStyle/>
                    <a:p>
                      <a:r>
                        <a:rPr lang="en-US" sz="2400" dirty="0"/>
                        <a:t>=</a:t>
                      </a:r>
                      <a:endParaRPr lang="en-US" sz="2400" dirty="0">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t>Depreciation Expense</a:t>
                      </a:r>
                      <a:endParaRPr lang="en-US" sz="2400" dirty="0">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t>Accumulated Depreciation (End of Year)</a:t>
                      </a:r>
                      <a:endParaRPr lang="en-US" sz="2400" dirty="0">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t>Book Value (End of Year)</a:t>
                      </a:r>
                      <a:endParaRPr lang="en-US" sz="2400" dirty="0">
                        <a:solidFill>
                          <a:schemeClr val="tx1"/>
                        </a:solidFill>
                        <a:latin typeface="Arial" pitchFamily="34" charset="0"/>
                        <a:cs typeface="Arial" pitchFamily="34" charset="0"/>
                      </a:endParaRPr>
                    </a:p>
                  </a:txBody>
                  <a:tcPr/>
                </a:tc>
                <a:extLst>
                  <a:ext uri="{0D108BD9-81ED-4DB2-BD59-A6C34878D82A}">
                    <a16:rowId xmlns:a16="http://schemas.microsoft.com/office/drawing/2014/main" val="344208050"/>
                  </a:ext>
                </a:extLst>
              </a:tr>
              <a:tr h="733019">
                <a:tc>
                  <a:txBody>
                    <a:bodyPr/>
                    <a:lstStyle/>
                    <a:p>
                      <a:r>
                        <a:rPr lang="en-US" sz="2400" dirty="0"/>
                        <a:t>1</a:t>
                      </a:r>
                      <a:endParaRPr lang="en-US" sz="2400" dirty="0">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t>$36,000</a:t>
                      </a:r>
                      <a:endParaRPr lang="en-US" sz="2400" b="1" dirty="0">
                        <a:solidFill>
                          <a:schemeClr val="tx1"/>
                        </a:solidFill>
                        <a:latin typeface="Arial" pitchFamily="34" charset="0"/>
                        <a:cs typeface="Arial" pitchFamily="34" charset="0"/>
                      </a:endParaRPr>
                    </a:p>
                  </a:txBody>
                  <a:tcPr/>
                </a:tc>
                <a:tc>
                  <a:txBody>
                    <a:bodyPr/>
                    <a:lstStyle/>
                    <a:p>
                      <a:endParaRPr lang="en-US" sz="2400" dirty="0">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t>20%</a:t>
                      </a:r>
                      <a:endParaRPr lang="en-US" sz="2400" b="1" dirty="0">
                        <a:solidFill>
                          <a:schemeClr val="tx1"/>
                        </a:solidFill>
                        <a:latin typeface="Arial" pitchFamily="34" charset="0"/>
                        <a:cs typeface="Arial" pitchFamily="34" charset="0"/>
                      </a:endParaRPr>
                    </a:p>
                  </a:txBody>
                  <a:tcPr/>
                </a:tc>
                <a:tc>
                  <a:txBody>
                    <a:bodyPr/>
                    <a:lstStyle/>
                    <a:p>
                      <a:endParaRPr lang="en-US" sz="2400" dirty="0">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t>$7,200</a:t>
                      </a:r>
                      <a:endParaRPr lang="en-US" sz="2400" b="1" dirty="0">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t>$7,200</a:t>
                      </a:r>
                      <a:endParaRPr lang="en-US" sz="2400" b="1" dirty="0">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t>$32,800</a:t>
                      </a:r>
                      <a:endParaRPr lang="en-US" sz="2400" b="1" dirty="0">
                        <a:solidFill>
                          <a:schemeClr val="tx1"/>
                        </a:solidFill>
                        <a:latin typeface="Arial" pitchFamily="34" charset="0"/>
                        <a:cs typeface="Arial" pitchFamily="34" charset="0"/>
                      </a:endParaRPr>
                    </a:p>
                  </a:txBody>
                  <a:tcPr/>
                </a:tc>
                <a:extLst>
                  <a:ext uri="{0D108BD9-81ED-4DB2-BD59-A6C34878D82A}">
                    <a16:rowId xmlns:a16="http://schemas.microsoft.com/office/drawing/2014/main" val="2262384393"/>
                  </a:ext>
                </a:extLst>
              </a:tr>
              <a:tr h="733019">
                <a:tc>
                  <a:txBody>
                    <a:bodyPr/>
                    <a:lstStyle/>
                    <a:p>
                      <a:r>
                        <a:rPr lang="en-US" sz="2400" dirty="0"/>
                        <a:t>2</a:t>
                      </a:r>
                      <a:endParaRPr lang="en-US" sz="2400" dirty="0">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t>$36,000</a:t>
                      </a:r>
                      <a:endParaRPr lang="en-US" sz="2400" b="1" dirty="0">
                        <a:solidFill>
                          <a:schemeClr val="tx1"/>
                        </a:solidFill>
                        <a:latin typeface="Arial" pitchFamily="34" charset="0"/>
                        <a:cs typeface="Arial" pitchFamily="34" charset="0"/>
                      </a:endParaRPr>
                    </a:p>
                  </a:txBody>
                  <a:tcPr/>
                </a:tc>
                <a:tc>
                  <a:txBody>
                    <a:bodyPr/>
                    <a:lstStyle/>
                    <a:p>
                      <a:endParaRPr lang="en-US" sz="2400" dirty="0">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t>20%</a:t>
                      </a:r>
                      <a:endParaRPr lang="en-US" sz="2400" b="1" dirty="0">
                        <a:solidFill>
                          <a:schemeClr val="tx1"/>
                        </a:solidFill>
                        <a:latin typeface="Arial" pitchFamily="34" charset="0"/>
                        <a:cs typeface="Arial" pitchFamily="34" charset="0"/>
                      </a:endParaRPr>
                    </a:p>
                  </a:txBody>
                  <a:tcPr/>
                </a:tc>
                <a:tc>
                  <a:txBody>
                    <a:bodyPr/>
                    <a:lstStyle/>
                    <a:p>
                      <a:endParaRPr lang="en-US" sz="2400" dirty="0">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a:t>$7,200</a:t>
                      </a:r>
                      <a:endParaRPr lang="en-US" sz="2400" b="1" dirty="0">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t>$14,400</a:t>
                      </a:r>
                      <a:endParaRPr lang="en-US" sz="2400" b="1" dirty="0">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t>$25,600</a:t>
                      </a:r>
                      <a:endParaRPr lang="en-US" sz="2400" b="1" dirty="0">
                        <a:solidFill>
                          <a:schemeClr val="tx1"/>
                        </a:solidFill>
                        <a:latin typeface="Arial" pitchFamily="34" charset="0"/>
                        <a:cs typeface="Arial" pitchFamily="34" charset="0"/>
                      </a:endParaRPr>
                    </a:p>
                  </a:txBody>
                  <a:tcPr/>
                </a:tc>
                <a:extLst>
                  <a:ext uri="{0D108BD9-81ED-4DB2-BD59-A6C34878D82A}">
                    <a16:rowId xmlns:a16="http://schemas.microsoft.com/office/drawing/2014/main" val="3312503132"/>
                  </a:ext>
                </a:extLst>
              </a:tr>
              <a:tr h="733019">
                <a:tc>
                  <a:txBody>
                    <a:bodyPr/>
                    <a:lstStyle/>
                    <a:p>
                      <a:r>
                        <a:rPr lang="en-US" sz="2400" dirty="0"/>
                        <a:t>3</a:t>
                      </a:r>
                      <a:endParaRPr lang="en-US" sz="2400" dirty="0">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a:t>$36,000</a:t>
                      </a:r>
                      <a:endParaRPr lang="en-US" sz="2400" b="1" dirty="0">
                        <a:solidFill>
                          <a:schemeClr val="tx1"/>
                        </a:solidFill>
                        <a:latin typeface="Arial" pitchFamily="34" charset="0"/>
                        <a:cs typeface="Arial" pitchFamily="34" charset="0"/>
                      </a:endParaRPr>
                    </a:p>
                  </a:txBody>
                  <a:tcPr/>
                </a:tc>
                <a:tc>
                  <a:txBody>
                    <a:bodyPr/>
                    <a:lstStyle/>
                    <a:p>
                      <a:endParaRPr lang="en-US" sz="2400">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t>20%</a:t>
                      </a:r>
                      <a:endParaRPr lang="en-US" sz="2400" b="1" dirty="0">
                        <a:solidFill>
                          <a:schemeClr val="tx1"/>
                        </a:solidFill>
                        <a:latin typeface="Arial" pitchFamily="34" charset="0"/>
                        <a:cs typeface="Arial" pitchFamily="34" charset="0"/>
                      </a:endParaRPr>
                    </a:p>
                  </a:txBody>
                  <a:tcPr/>
                </a:tc>
                <a:tc>
                  <a:txBody>
                    <a:bodyPr/>
                    <a:lstStyle/>
                    <a:p>
                      <a:endParaRPr lang="en-US" sz="2400" dirty="0">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a:t>$7,200</a:t>
                      </a:r>
                      <a:endParaRPr lang="en-US" sz="2400" b="1" dirty="0">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t>$21,600</a:t>
                      </a:r>
                      <a:endParaRPr lang="en-US" sz="2400" b="1" dirty="0">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t>$18,400</a:t>
                      </a:r>
                      <a:endParaRPr lang="en-US" sz="2400" b="1" dirty="0">
                        <a:solidFill>
                          <a:schemeClr val="tx1"/>
                        </a:solidFill>
                        <a:latin typeface="Arial" pitchFamily="34" charset="0"/>
                        <a:cs typeface="Arial" pitchFamily="34" charset="0"/>
                      </a:endParaRPr>
                    </a:p>
                  </a:txBody>
                  <a:tcPr/>
                </a:tc>
                <a:extLst>
                  <a:ext uri="{0D108BD9-81ED-4DB2-BD59-A6C34878D82A}">
                    <a16:rowId xmlns:a16="http://schemas.microsoft.com/office/drawing/2014/main" val="1257749353"/>
                  </a:ext>
                </a:extLst>
              </a:tr>
              <a:tr h="733019">
                <a:tc>
                  <a:txBody>
                    <a:bodyPr/>
                    <a:lstStyle/>
                    <a:p>
                      <a:r>
                        <a:rPr lang="en-US" sz="2400" dirty="0"/>
                        <a:t>4</a:t>
                      </a:r>
                      <a:endParaRPr lang="en-US" sz="2400" dirty="0">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a:t>$36,000</a:t>
                      </a:r>
                      <a:endParaRPr lang="en-US" sz="2400" b="1" dirty="0">
                        <a:solidFill>
                          <a:schemeClr val="tx1"/>
                        </a:solidFill>
                        <a:latin typeface="Arial" pitchFamily="34" charset="0"/>
                        <a:cs typeface="Arial" pitchFamily="34" charset="0"/>
                      </a:endParaRPr>
                    </a:p>
                  </a:txBody>
                  <a:tcPr/>
                </a:tc>
                <a:tc>
                  <a:txBody>
                    <a:bodyPr/>
                    <a:lstStyle/>
                    <a:p>
                      <a:endParaRPr lang="en-US" sz="2400">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t>20%</a:t>
                      </a:r>
                      <a:endParaRPr lang="en-US" sz="2400" b="1" dirty="0">
                        <a:solidFill>
                          <a:schemeClr val="tx1"/>
                        </a:solidFill>
                        <a:latin typeface="Arial" pitchFamily="34" charset="0"/>
                        <a:cs typeface="Arial" pitchFamily="34" charset="0"/>
                      </a:endParaRPr>
                    </a:p>
                  </a:txBody>
                  <a:tcPr/>
                </a:tc>
                <a:tc>
                  <a:txBody>
                    <a:bodyPr/>
                    <a:lstStyle/>
                    <a:p>
                      <a:endParaRPr lang="en-US" sz="2400">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a:t>$7,200</a:t>
                      </a:r>
                      <a:endParaRPr lang="en-US" sz="2400" b="1" dirty="0">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t>$28,800</a:t>
                      </a:r>
                      <a:endParaRPr lang="en-US" sz="2400" b="1" dirty="0">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t>$11,200</a:t>
                      </a:r>
                      <a:endParaRPr lang="en-US" sz="2400" b="1" dirty="0">
                        <a:solidFill>
                          <a:schemeClr val="tx1"/>
                        </a:solidFill>
                        <a:latin typeface="Arial" pitchFamily="34" charset="0"/>
                        <a:cs typeface="Arial" pitchFamily="34" charset="0"/>
                      </a:endParaRPr>
                    </a:p>
                  </a:txBody>
                  <a:tcPr/>
                </a:tc>
                <a:extLst>
                  <a:ext uri="{0D108BD9-81ED-4DB2-BD59-A6C34878D82A}">
                    <a16:rowId xmlns:a16="http://schemas.microsoft.com/office/drawing/2014/main" val="3256330523"/>
                  </a:ext>
                </a:extLst>
              </a:tr>
              <a:tr h="733019">
                <a:tc>
                  <a:txBody>
                    <a:bodyPr/>
                    <a:lstStyle/>
                    <a:p>
                      <a:r>
                        <a:rPr lang="en-US" sz="2400" dirty="0"/>
                        <a:t>5</a:t>
                      </a:r>
                      <a:endParaRPr lang="en-US" sz="2400" dirty="0">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t>$36,000</a:t>
                      </a:r>
                      <a:endParaRPr lang="en-US" sz="2400" b="1" dirty="0">
                        <a:solidFill>
                          <a:schemeClr val="tx1"/>
                        </a:solidFill>
                        <a:latin typeface="Arial" pitchFamily="34" charset="0"/>
                        <a:cs typeface="Arial" pitchFamily="34" charset="0"/>
                      </a:endParaRPr>
                    </a:p>
                  </a:txBody>
                  <a:tcPr/>
                </a:tc>
                <a:tc>
                  <a:txBody>
                    <a:bodyPr/>
                    <a:lstStyle/>
                    <a:p>
                      <a:endParaRPr lang="en-US" sz="2400" dirty="0">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t>20%</a:t>
                      </a:r>
                      <a:endParaRPr lang="en-US" sz="2400" b="1" dirty="0">
                        <a:solidFill>
                          <a:schemeClr val="tx1"/>
                        </a:solidFill>
                        <a:latin typeface="Arial" pitchFamily="34" charset="0"/>
                        <a:cs typeface="Arial" pitchFamily="34" charset="0"/>
                      </a:endParaRPr>
                    </a:p>
                  </a:txBody>
                  <a:tcPr/>
                </a:tc>
                <a:tc>
                  <a:txBody>
                    <a:bodyPr/>
                    <a:lstStyle/>
                    <a:p>
                      <a:endParaRPr lang="en-US" sz="2400">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t>$7,200</a:t>
                      </a:r>
                      <a:endParaRPr lang="en-US" sz="2400" b="1" dirty="0">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t>$36,000</a:t>
                      </a:r>
                      <a:endParaRPr lang="en-US" sz="2400" b="1" dirty="0">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t>$4,000</a:t>
                      </a:r>
                      <a:endParaRPr lang="en-US" sz="2400" b="1" dirty="0">
                        <a:solidFill>
                          <a:schemeClr val="tx1"/>
                        </a:solidFill>
                        <a:latin typeface="Arial" pitchFamily="34" charset="0"/>
                        <a:cs typeface="Arial" pitchFamily="34" charset="0"/>
                      </a:endParaRPr>
                    </a:p>
                  </a:txBody>
                  <a:tcPr/>
                </a:tc>
                <a:extLst>
                  <a:ext uri="{0D108BD9-81ED-4DB2-BD59-A6C34878D82A}">
                    <a16:rowId xmlns:a16="http://schemas.microsoft.com/office/drawing/2014/main" val="2486939349"/>
                  </a:ext>
                </a:extLst>
              </a:tr>
            </a:tbl>
          </a:graphicData>
        </a:graphic>
      </p:graphicFrame>
    </p:spTree>
    <p:extLst>
      <p:ext uri="{BB962C8B-B14F-4D97-AF65-F5344CB8AC3E}">
        <p14:creationId xmlns:p14="http://schemas.microsoft.com/office/powerpoint/2010/main" val="210740763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Appendix Learning Objective 2</a:t>
            </a:r>
          </a:p>
        </p:txBody>
      </p:sp>
      <p:sp>
        <p:nvSpPr>
          <p:cNvPr id="3" name="Content Placeholder 2"/>
          <p:cNvSpPr>
            <a:spLocks noGrp="1"/>
          </p:cNvSpPr>
          <p:nvPr>
            <p:ph type="body" sz="quarter" idx="15"/>
          </p:nvPr>
        </p:nvSpPr>
        <p:spPr/>
        <p:txBody>
          <a:bodyPr/>
          <a:lstStyle/>
          <a:p>
            <a:pPr algn="ctr"/>
            <a:r>
              <a:rPr sz="2800" dirty="0"/>
              <a:t>Prepare a depreciation schedule using the sum-of-the-years’-digits method</a:t>
            </a:r>
          </a:p>
        </p:txBody>
      </p:sp>
    </p:spTree>
    <p:extLst>
      <p:ext uri="{BB962C8B-B14F-4D97-AF65-F5344CB8AC3E}">
        <p14:creationId xmlns:p14="http://schemas.microsoft.com/office/powerpoint/2010/main" val="151941440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Sum-of-the-Years’-Digits Method</a:t>
            </a:r>
            <a:endParaRPr lang="en-IN" dirty="0"/>
          </a:p>
        </p:txBody>
      </p:sp>
      <p:sp>
        <p:nvSpPr>
          <p:cNvPr id="3" name="Content Placeholder 2"/>
          <p:cNvSpPr>
            <a:spLocks noGrp="1"/>
          </p:cNvSpPr>
          <p:nvPr>
            <p:ph type="body" sz="quarter" idx="17"/>
          </p:nvPr>
        </p:nvSpPr>
        <p:spPr>
          <a:xfrm>
            <a:off x="743576" y="1338146"/>
            <a:ext cx="10711543" cy="4471639"/>
          </a:xfrm>
        </p:spPr>
        <p:txBody>
          <a:bodyPr>
            <a:normAutofit/>
          </a:bodyPr>
          <a:lstStyle/>
          <a:p>
            <a:r>
              <a:rPr sz="2800" dirty="0"/>
              <a:t>Depreciation is determined by multiplying the depreciable cost by a schedule of fractions</a:t>
            </a:r>
          </a:p>
          <a:p>
            <a:r>
              <a:rPr sz="2800" dirty="0"/>
              <a:t>The numerator (top) of the fraction for a specific year is the number of years of remaining useful life</a:t>
            </a:r>
          </a:p>
          <a:p>
            <a:r>
              <a:rPr sz="2800" dirty="0"/>
              <a:t>The denominator (bottom) of the fraction is determined by adding the digits of the years of the estimated life of the asset</a:t>
            </a:r>
            <a:endParaRPr lang="en-US" sz="2800" dirty="0"/>
          </a:p>
          <a:p>
            <a:pPr lvl="1"/>
            <a:r>
              <a:rPr lang="en-US" sz="2800" dirty="0"/>
              <a:t>For an asset with a five-year useful life:</a:t>
            </a:r>
          </a:p>
          <a:p>
            <a:pPr lvl="2"/>
            <a:r>
              <a:rPr lang="en-US" sz="2800" dirty="0">
                <a:solidFill>
                  <a:srgbClr val="000000"/>
                </a:solidFill>
              </a:rPr>
              <a:t>Sum-of-the-Years’-Digits = 5 + 4 + 3 + 2 + 1 = 15</a:t>
            </a:r>
          </a:p>
          <a:p>
            <a:r>
              <a:rPr lang="en-US" sz="2800" dirty="0"/>
              <a:t>Depreciation for the first year is 5/15 of depreciable cost</a:t>
            </a:r>
            <a:endParaRPr sz="2800" dirty="0">
              <a:solidFill>
                <a:srgbClr val="000000"/>
              </a:solidFill>
            </a:endParaRPr>
          </a:p>
        </p:txBody>
      </p:sp>
    </p:spTree>
    <p:extLst>
      <p:ext uri="{BB962C8B-B14F-4D97-AF65-F5344CB8AC3E}">
        <p14:creationId xmlns:p14="http://schemas.microsoft.com/office/powerpoint/2010/main" val="359857411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Sum-of-the-Years’-Digits Formula</a:t>
            </a:r>
            <a:endParaRPr lang="en-IN" dirty="0"/>
          </a:p>
        </p:txBody>
      </p:sp>
      <p:pic>
        <p:nvPicPr>
          <p:cNvPr id="6" name="Picture 98" descr="A formula shows the following:  Depreciable cost multiplied by years remaining divided by sum of the years’ digits">
            <a:extLst>
              <a:ext uri="{FF2B5EF4-FFF2-40B4-BE49-F238E27FC236}">
                <a16:creationId xmlns:a16="http://schemas.microsoft.com/office/drawing/2014/main" id="{11CBB556-F585-43B9-B1A9-2C8603200081}"/>
              </a:ext>
            </a:extLst>
          </p:cNvPr>
          <p:cNvPicPr>
            <a:picLocks noGrp="1" noChangeAspect="1" noChangeArrowheads="1"/>
          </p:cNvPicPr>
          <p:nvPr>
            <p:ph type="pic" sz="quarter" idx="11"/>
          </p:nvPr>
        </p:nvPicPr>
        <p:blipFill rotWithShape="1">
          <a:blip r:embed="rId2">
            <a:extLst>
              <a:ext uri="{28A0092B-C50C-407E-A947-70E740481C1C}">
                <a14:useLocalDpi xmlns:a14="http://schemas.microsoft.com/office/drawing/2010/main" val="0"/>
              </a:ext>
            </a:extLst>
          </a:blip>
          <a:srcRect t="24057" r="1244"/>
          <a:stretch/>
        </p:blipFill>
        <p:spPr bwMode="auto">
          <a:xfrm>
            <a:off x="2170422" y="1416204"/>
            <a:ext cx="8032944" cy="23954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 Placeholder 4">
            <a:extLst>
              <a:ext uri="{FF2B5EF4-FFF2-40B4-BE49-F238E27FC236}">
                <a16:creationId xmlns:a16="http://schemas.microsoft.com/office/drawing/2014/main" id="{94D89BF4-08BA-4215-96AC-9711D2D77570}"/>
              </a:ext>
            </a:extLst>
          </p:cNvPr>
          <p:cNvSpPr>
            <a:spLocks noGrp="1"/>
          </p:cNvSpPr>
          <p:nvPr>
            <p:ph type="body" sz="quarter" idx="12"/>
          </p:nvPr>
        </p:nvSpPr>
        <p:spPr/>
        <p:txBody>
          <a:bodyPr/>
          <a:lstStyle/>
          <a:p>
            <a:pPr marL="457200" indent="-457200">
              <a:buFont typeface="Arial" panose="020B0604020202020204" pitchFamily="34" charset="0"/>
              <a:buChar char="•"/>
            </a:pPr>
            <a:r>
              <a:rPr lang="en-US" dirty="0"/>
              <a:t>Sum-of-the-Years’-Digits = 5 + 4 + 3 + 2 + 1 = 15</a:t>
            </a:r>
          </a:p>
          <a:p>
            <a:pPr marL="457200" indent="-457200">
              <a:buFont typeface="Arial" panose="020B0604020202020204" pitchFamily="34" charset="0"/>
              <a:buChar char="•"/>
            </a:pPr>
            <a:r>
              <a:rPr lang="en-US" dirty="0"/>
              <a:t>Depreciation for the first year is 5/15 of depreciable cost</a:t>
            </a:r>
          </a:p>
          <a:p>
            <a:endParaRPr lang="en-US" dirty="0"/>
          </a:p>
        </p:txBody>
      </p:sp>
    </p:spTree>
    <p:extLst>
      <p:ext uri="{BB962C8B-B14F-4D97-AF65-F5344CB8AC3E}">
        <p14:creationId xmlns:p14="http://schemas.microsoft.com/office/powerpoint/2010/main" val="417619877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dirty="0"/>
              <a:t>Sum-of-the-Years’-Digits Depreciation Schedule</a:t>
            </a:r>
          </a:p>
        </p:txBody>
      </p:sp>
      <p:graphicFrame>
        <p:nvGraphicFramePr>
          <p:cNvPr id="3" name="Table Placeholder 2" descr="Sum-of-the-Years’-Digits Depreciation Schedule&#10;&#10;Year 1&#10;Depreciable Cost $36,000&#10;×&#10;Rate 5/15&#10;=&#10;Depreciation Expense $12,000&#10;Accumulated Depreciation (End of Year) $12,000&#10;Book Value (End of Year) $28,000">
            <a:extLst>
              <a:ext uri="{FF2B5EF4-FFF2-40B4-BE49-F238E27FC236}">
                <a16:creationId xmlns:a16="http://schemas.microsoft.com/office/drawing/2014/main" id="{F0FC7644-4D38-4C32-AD02-CFDFD4468739}"/>
              </a:ext>
            </a:extLst>
          </p:cNvPr>
          <p:cNvGraphicFramePr>
            <a:graphicFrameLocks noGrp="1"/>
          </p:cNvGraphicFramePr>
          <p:nvPr>
            <p:ph type="tbl" sz="quarter" idx="10"/>
            <p:extLst>
              <p:ext uri="{D42A27DB-BD31-4B8C-83A1-F6EECF244321}">
                <p14:modId xmlns:p14="http://schemas.microsoft.com/office/powerpoint/2010/main" val="4045219435"/>
              </p:ext>
            </p:extLst>
          </p:nvPr>
        </p:nvGraphicFramePr>
        <p:xfrm>
          <a:off x="959044" y="1138197"/>
          <a:ext cx="10394756" cy="4459717"/>
        </p:xfrm>
        <a:graphic>
          <a:graphicData uri="http://schemas.openxmlformats.org/drawingml/2006/table">
            <a:tbl>
              <a:tblPr firstRow="1" bandRow="1">
                <a:tableStyleId>{5C22544A-7EE6-4342-B048-85BDC9FD1C3A}</a:tableStyleId>
              </a:tblPr>
              <a:tblGrid>
                <a:gridCol w="755787">
                  <a:extLst>
                    <a:ext uri="{9D8B030D-6E8A-4147-A177-3AD203B41FA5}">
                      <a16:colId xmlns:a16="http://schemas.microsoft.com/office/drawing/2014/main" val="3241223848"/>
                    </a:ext>
                  </a:extLst>
                </a:gridCol>
                <a:gridCol w="1842901">
                  <a:extLst>
                    <a:ext uri="{9D8B030D-6E8A-4147-A177-3AD203B41FA5}">
                      <a16:colId xmlns:a16="http://schemas.microsoft.com/office/drawing/2014/main" val="2024513674"/>
                    </a:ext>
                  </a:extLst>
                </a:gridCol>
                <a:gridCol w="424614">
                  <a:extLst>
                    <a:ext uri="{9D8B030D-6E8A-4147-A177-3AD203B41FA5}">
                      <a16:colId xmlns:a16="http://schemas.microsoft.com/office/drawing/2014/main" val="341889444"/>
                    </a:ext>
                  </a:extLst>
                </a:gridCol>
                <a:gridCol w="898450">
                  <a:extLst>
                    <a:ext uri="{9D8B030D-6E8A-4147-A177-3AD203B41FA5}">
                      <a16:colId xmlns:a16="http://schemas.microsoft.com/office/drawing/2014/main" val="658723857"/>
                    </a:ext>
                  </a:extLst>
                </a:gridCol>
                <a:gridCol w="484877">
                  <a:extLst>
                    <a:ext uri="{9D8B030D-6E8A-4147-A177-3AD203B41FA5}">
                      <a16:colId xmlns:a16="http://schemas.microsoft.com/office/drawing/2014/main" val="3840373122"/>
                    </a:ext>
                  </a:extLst>
                </a:gridCol>
                <a:gridCol w="1853943">
                  <a:extLst>
                    <a:ext uri="{9D8B030D-6E8A-4147-A177-3AD203B41FA5}">
                      <a16:colId xmlns:a16="http://schemas.microsoft.com/office/drawing/2014/main" val="4235963909"/>
                    </a:ext>
                  </a:extLst>
                </a:gridCol>
                <a:gridCol w="2524213">
                  <a:extLst>
                    <a:ext uri="{9D8B030D-6E8A-4147-A177-3AD203B41FA5}">
                      <a16:colId xmlns:a16="http://schemas.microsoft.com/office/drawing/2014/main" val="2820314432"/>
                    </a:ext>
                  </a:extLst>
                </a:gridCol>
                <a:gridCol w="1609971">
                  <a:extLst>
                    <a:ext uri="{9D8B030D-6E8A-4147-A177-3AD203B41FA5}">
                      <a16:colId xmlns:a16="http://schemas.microsoft.com/office/drawing/2014/main" val="4109917236"/>
                    </a:ext>
                  </a:extLst>
                </a:gridCol>
              </a:tblGrid>
              <a:tr h="137091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t>Year</a:t>
                      </a:r>
                      <a:endParaRPr lang="en-US" sz="2400" dirty="0">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t>Depreciable Cost</a:t>
                      </a:r>
                      <a:endParaRPr lang="en-US" sz="2400" dirty="0">
                        <a:solidFill>
                          <a:schemeClr val="tx1"/>
                        </a:solidFill>
                        <a:latin typeface="Arial" pitchFamily="34" charset="0"/>
                        <a:cs typeface="Arial" pitchFamily="34" charset="0"/>
                      </a:endParaRPr>
                    </a:p>
                  </a:txBody>
                  <a:tcPr/>
                </a:tc>
                <a:tc>
                  <a:txBody>
                    <a:bodyPr/>
                    <a:lstStyle/>
                    <a:p>
                      <a:r>
                        <a:rPr lang="en-US" sz="2400"/>
                        <a:t>×</a:t>
                      </a:r>
                      <a:endParaRPr lang="en-US" sz="2400" dirty="0">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t>Rate</a:t>
                      </a:r>
                      <a:endParaRPr lang="en-US" sz="2400" dirty="0">
                        <a:solidFill>
                          <a:schemeClr val="tx1"/>
                        </a:solidFill>
                        <a:latin typeface="Arial" pitchFamily="34" charset="0"/>
                        <a:cs typeface="Arial" pitchFamily="34" charset="0"/>
                      </a:endParaRPr>
                    </a:p>
                  </a:txBody>
                  <a:tcPr/>
                </a:tc>
                <a:tc>
                  <a:txBody>
                    <a:bodyPr/>
                    <a:lstStyle/>
                    <a:p>
                      <a:r>
                        <a:rPr lang="en-US" sz="2400"/>
                        <a:t>=</a:t>
                      </a:r>
                      <a:endParaRPr lang="en-US" sz="2400" dirty="0">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t>Depreciation Expense</a:t>
                      </a:r>
                      <a:endParaRPr lang="en-US" sz="2400" dirty="0">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t>Accumulated Depreciation (End of Year)</a:t>
                      </a:r>
                      <a:endParaRPr lang="en-US" sz="2400" dirty="0">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a:t>Book Value (End of Year)</a:t>
                      </a:r>
                      <a:endParaRPr lang="en-US" sz="2400" dirty="0">
                        <a:solidFill>
                          <a:schemeClr val="tx1"/>
                        </a:solidFill>
                        <a:latin typeface="Arial" pitchFamily="34" charset="0"/>
                        <a:cs typeface="Arial" pitchFamily="34" charset="0"/>
                      </a:endParaRPr>
                    </a:p>
                  </a:txBody>
                  <a:tcPr/>
                </a:tc>
                <a:extLst>
                  <a:ext uri="{0D108BD9-81ED-4DB2-BD59-A6C34878D82A}">
                    <a16:rowId xmlns:a16="http://schemas.microsoft.com/office/drawing/2014/main" val="2318095683"/>
                  </a:ext>
                </a:extLst>
              </a:tr>
              <a:tr h="617760">
                <a:tc>
                  <a:txBody>
                    <a:bodyPr/>
                    <a:lstStyle/>
                    <a:p>
                      <a:r>
                        <a:rPr lang="en-US" sz="2400" dirty="0"/>
                        <a:t>1</a:t>
                      </a:r>
                      <a:endParaRPr lang="en-US" sz="2400" dirty="0">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t>$36,000</a:t>
                      </a:r>
                      <a:endParaRPr lang="en-US" sz="2400" b="1" dirty="0">
                        <a:solidFill>
                          <a:schemeClr val="tx1"/>
                        </a:solidFill>
                        <a:latin typeface="Arial" pitchFamily="34" charset="0"/>
                        <a:cs typeface="Arial" pitchFamily="34" charset="0"/>
                      </a:endParaRPr>
                    </a:p>
                  </a:txBody>
                  <a:tcPr/>
                </a:tc>
                <a:tc>
                  <a:txBody>
                    <a:bodyPr/>
                    <a:lstStyle/>
                    <a:p>
                      <a:endParaRPr lang="en-US" sz="2400" b="1" dirty="0">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t>5/15</a:t>
                      </a:r>
                      <a:endParaRPr lang="en-US" sz="2400" b="1" dirty="0">
                        <a:solidFill>
                          <a:schemeClr val="tx1"/>
                        </a:solidFill>
                        <a:latin typeface="Arial" pitchFamily="34" charset="0"/>
                        <a:cs typeface="Arial" pitchFamily="34" charset="0"/>
                      </a:endParaRPr>
                    </a:p>
                  </a:txBody>
                  <a:tcPr/>
                </a:tc>
                <a:tc>
                  <a:txBody>
                    <a:bodyPr/>
                    <a:lstStyle/>
                    <a:p>
                      <a:endParaRPr lang="en-US" sz="2400" b="1" dirty="0">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t>$12,000</a:t>
                      </a:r>
                      <a:endParaRPr lang="en-US" sz="2400" b="1" dirty="0">
                        <a:solidFill>
                          <a:schemeClr val="tx1"/>
                        </a:solidFill>
                        <a:latin typeface="+mn-lt"/>
                        <a:cs typeface="Calibri"/>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t>$12,000</a:t>
                      </a:r>
                      <a:endParaRPr lang="en-US" sz="2400" b="1" dirty="0">
                        <a:solidFill>
                          <a:schemeClr val="tx1"/>
                        </a:solidFill>
                        <a:latin typeface="+mn-lt"/>
                        <a:cs typeface="Calibri"/>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t>$28,000</a:t>
                      </a:r>
                      <a:endParaRPr lang="en-US" sz="2400" b="1" dirty="0">
                        <a:solidFill>
                          <a:schemeClr val="tx1"/>
                        </a:solidFill>
                        <a:latin typeface="+mn-lt"/>
                        <a:cs typeface="Calibri"/>
                      </a:endParaRPr>
                    </a:p>
                  </a:txBody>
                  <a:tcPr/>
                </a:tc>
                <a:extLst>
                  <a:ext uri="{0D108BD9-81ED-4DB2-BD59-A6C34878D82A}">
                    <a16:rowId xmlns:a16="http://schemas.microsoft.com/office/drawing/2014/main" val="288439680"/>
                  </a:ext>
                </a:extLst>
              </a:tr>
              <a:tr h="617760">
                <a:tc>
                  <a:txBody>
                    <a:bodyPr/>
                    <a:lstStyle/>
                    <a:p>
                      <a:r>
                        <a:rPr lang="en-US" sz="2400"/>
                        <a:t>2</a:t>
                      </a:r>
                      <a:endParaRPr lang="en-US" sz="2400" dirty="0">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t>$36,000</a:t>
                      </a:r>
                      <a:endParaRPr lang="en-US" sz="2400" b="1" dirty="0">
                        <a:solidFill>
                          <a:schemeClr val="tx1"/>
                        </a:solidFill>
                        <a:latin typeface="Arial" pitchFamily="34" charset="0"/>
                        <a:cs typeface="Arial" pitchFamily="34" charset="0"/>
                      </a:endParaRPr>
                    </a:p>
                  </a:txBody>
                  <a:tcPr/>
                </a:tc>
                <a:tc>
                  <a:txBody>
                    <a:bodyPr/>
                    <a:lstStyle/>
                    <a:p>
                      <a:endParaRPr lang="en-US" sz="2400" b="1">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t>4/15</a:t>
                      </a:r>
                      <a:endParaRPr lang="en-US" sz="2400" b="1" dirty="0">
                        <a:solidFill>
                          <a:schemeClr val="tx1"/>
                        </a:solidFill>
                        <a:latin typeface="Arial" pitchFamily="34" charset="0"/>
                        <a:cs typeface="Arial" pitchFamily="34" charset="0"/>
                      </a:endParaRPr>
                    </a:p>
                  </a:txBody>
                  <a:tcPr/>
                </a:tc>
                <a:tc>
                  <a:txBody>
                    <a:bodyPr/>
                    <a:lstStyle/>
                    <a:p>
                      <a:endParaRPr lang="en-US" sz="2400" b="1" dirty="0">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t>$9,600</a:t>
                      </a:r>
                      <a:endParaRPr lang="en-US" sz="2400" b="1" dirty="0">
                        <a:solidFill>
                          <a:schemeClr val="tx1"/>
                        </a:solidFill>
                        <a:latin typeface="+mn-lt"/>
                        <a:cs typeface="Calibri"/>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t>$21,600</a:t>
                      </a:r>
                      <a:endParaRPr lang="en-US" sz="2400" b="1" dirty="0">
                        <a:solidFill>
                          <a:schemeClr val="tx1"/>
                        </a:solidFill>
                        <a:latin typeface="+mn-lt"/>
                        <a:cs typeface="Calibri"/>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t>$18,400</a:t>
                      </a:r>
                      <a:endParaRPr lang="en-US" sz="2400" b="1" dirty="0">
                        <a:solidFill>
                          <a:schemeClr val="tx1"/>
                        </a:solidFill>
                        <a:latin typeface="+mn-lt"/>
                        <a:cs typeface="Calibri"/>
                      </a:endParaRPr>
                    </a:p>
                  </a:txBody>
                  <a:tcPr/>
                </a:tc>
                <a:extLst>
                  <a:ext uri="{0D108BD9-81ED-4DB2-BD59-A6C34878D82A}">
                    <a16:rowId xmlns:a16="http://schemas.microsoft.com/office/drawing/2014/main" val="2906603352"/>
                  </a:ext>
                </a:extLst>
              </a:tr>
              <a:tr h="617760">
                <a:tc>
                  <a:txBody>
                    <a:bodyPr/>
                    <a:lstStyle/>
                    <a:p>
                      <a:r>
                        <a:rPr lang="en-US" sz="2400"/>
                        <a:t>3</a:t>
                      </a:r>
                      <a:endParaRPr lang="en-US" sz="2400" dirty="0">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t>$36,000</a:t>
                      </a:r>
                      <a:endParaRPr lang="en-US" sz="2400" b="1" dirty="0">
                        <a:solidFill>
                          <a:schemeClr val="tx1"/>
                        </a:solidFill>
                        <a:latin typeface="Arial" pitchFamily="34" charset="0"/>
                        <a:cs typeface="Arial" pitchFamily="34" charset="0"/>
                      </a:endParaRPr>
                    </a:p>
                  </a:txBody>
                  <a:tcPr/>
                </a:tc>
                <a:tc>
                  <a:txBody>
                    <a:bodyPr/>
                    <a:lstStyle/>
                    <a:p>
                      <a:endParaRPr lang="en-US" sz="2400" b="1" dirty="0">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t>3/15</a:t>
                      </a:r>
                      <a:endParaRPr lang="en-US" sz="2400" b="1" dirty="0">
                        <a:solidFill>
                          <a:schemeClr val="tx1"/>
                        </a:solidFill>
                        <a:latin typeface="Arial" pitchFamily="34" charset="0"/>
                        <a:cs typeface="Arial" pitchFamily="34" charset="0"/>
                      </a:endParaRPr>
                    </a:p>
                  </a:txBody>
                  <a:tcPr/>
                </a:tc>
                <a:tc>
                  <a:txBody>
                    <a:bodyPr/>
                    <a:lstStyle/>
                    <a:p>
                      <a:endParaRPr lang="en-US" sz="2400" b="1" dirty="0">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t>$7,200</a:t>
                      </a:r>
                      <a:endParaRPr lang="en-US" sz="2400" b="1" dirty="0">
                        <a:solidFill>
                          <a:schemeClr val="tx1"/>
                        </a:solidFill>
                        <a:latin typeface="+mn-lt"/>
                        <a:cs typeface="Calibri"/>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t>$28,800</a:t>
                      </a:r>
                      <a:endParaRPr lang="en-US" sz="2400" b="1" dirty="0">
                        <a:solidFill>
                          <a:schemeClr val="tx1"/>
                        </a:solidFill>
                        <a:latin typeface="+mn-lt"/>
                        <a:cs typeface="Calibri"/>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t>$11,200</a:t>
                      </a:r>
                      <a:endParaRPr lang="en-US" sz="2400" b="1" dirty="0">
                        <a:solidFill>
                          <a:schemeClr val="tx1"/>
                        </a:solidFill>
                        <a:latin typeface="+mn-lt"/>
                        <a:cs typeface="Calibri"/>
                      </a:endParaRPr>
                    </a:p>
                  </a:txBody>
                  <a:tcPr/>
                </a:tc>
                <a:extLst>
                  <a:ext uri="{0D108BD9-81ED-4DB2-BD59-A6C34878D82A}">
                    <a16:rowId xmlns:a16="http://schemas.microsoft.com/office/drawing/2014/main" val="3798017719"/>
                  </a:ext>
                </a:extLst>
              </a:tr>
              <a:tr h="617760">
                <a:tc>
                  <a:txBody>
                    <a:bodyPr/>
                    <a:lstStyle/>
                    <a:p>
                      <a:r>
                        <a:rPr lang="en-US" sz="2400"/>
                        <a:t>4</a:t>
                      </a:r>
                      <a:endParaRPr lang="en-US" sz="2400" dirty="0">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a:t>$36,000</a:t>
                      </a:r>
                      <a:endParaRPr lang="en-US" sz="2400" b="1" dirty="0">
                        <a:solidFill>
                          <a:schemeClr val="tx1"/>
                        </a:solidFill>
                        <a:latin typeface="Arial" pitchFamily="34" charset="0"/>
                        <a:cs typeface="Arial" pitchFamily="34" charset="0"/>
                      </a:endParaRPr>
                    </a:p>
                  </a:txBody>
                  <a:tcPr/>
                </a:tc>
                <a:tc>
                  <a:txBody>
                    <a:bodyPr/>
                    <a:lstStyle/>
                    <a:p>
                      <a:endParaRPr lang="en-US" sz="2400" b="1" dirty="0">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t>2/15</a:t>
                      </a:r>
                      <a:endParaRPr lang="en-US" sz="2400" b="1" dirty="0">
                        <a:solidFill>
                          <a:schemeClr val="tx1"/>
                        </a:solidFill>
                        <a:latin typeface="Arial" pitchFamily="34" charset="0"/>
                        <a:cs typeface="Arial" pitchFamily="34" charset="0"/>
                      </a:endParaRPr>
                    </a:p>
                  </a:txBody>
                  <a:tcPr/>
                </a:tc>
                <a:tc>
                  <a:txBody>
                    <a:bodyPr/>
                    <a:lstStyle/>
                    <a:p>
                      <a:endParaRPr lang="en-US" sz="2400" b="1" dirty="0">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t>$4,800</a:t>
                      </a:r>
                      <a:endParaRPr lang="en-US" sz="2400" b="1" dirty="0">
                        <a:solidFill>
                          <a:schemeClr val="tx1"/>
                        </a:solidFill>
                        <a:latin typeface="+mn-lt"/>
                        <a:cs typeface="Calibri"/>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t>$33,600</a:t>
                      </a:r>
                      <a:endParaRPr lang="en-US" sz="2400" b="1" dirty="0">
                        <a:solidFill>
                          <a:schemeClr val="tx1"/>
                        </a:solidFill>
                        <a:latin typeface="+mn-lt"/>
                        <a:cs typeface="Calibri"/>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t> $6,400</a:t>
                      </a:r>
                      <a:endParaRPr lang="en-US" sz="2400" b="1" dirty="0">
                        <a:solidFill>
                          <a:schemeClr val="tx1"/>
                        </a:solidFill>
                        <a:latin typeface="Arial" pitchFamily="34" charset="0"/>
                        <a:cs typeface="Arial" pitchFamily="34" charset="0"/>
                      </a:endParaRPr>
                    </a:p>
                  </a:txBody>
                  <a:tcPr/>
                </a:tc>
                <a:extLst>
                  <a:ext uri="{0D108BD9-81ED-4DB2-BD59-A6C34878D82A}">
                    <a16:rowId xmlns:a16="http://schemas.microsoft.com/office/drawing/2014/main" val="2423257785"/>
                  </a:ext>
                </a:extLst>
              </a:tr>
              <a:tr h="617760">
                <a:tc>
                  <a:txBody>
                    <a:bodyPr/>
                    <a:lstStyle/>
                    <a:p>
                      <a:r>
                        <a:rPr lang="en-US" sz="2400"/>
                        <a:t>5</a:t>
                      </a:r>
                      <a:endParaRPr lang="en-US" sz="2400" dirty="0">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a:t>$36,000</a:t>
                      </a:r>
                      <a:endParaRPr lang="en-US" sz="2400" b="1" dirty="0">
                        <a:solidFill>
                          <a:schemeClr val="tx1"/>
                        </a:solidFill>
                        <a:latin typeface="Arial" pitchFamily="34" charset="0"/>
                        <a:cs typeface="Arial" pitchFamily="34" charset="0"/>
                      </a:endParaRPr>
                    </a:p>
                  </a:txBody>
                  <a:tcPr/>
                </a:tc>
                <a:tc>
                  <a:txBody>
                    <a:bodyPr/>
                    <a:lstStyle/>
                    <a:p>
                      <a:endParaRPr lang="en-US" sz="2400" b="1" dirty="0">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t>1/15</a:t>
                      </a:r>
                      <a:endParaRPr lang="en-US" sz="2400" b="1" dirty="0">
                        <a:solidFill>
                          <a:schemeClr val="tx1"/>
                        </a:solidFill>
                        <a:latin typeface="Arial" pitchFamily="34" charset="0"/>
                        <a:cs typeface="Arial" pitchFamily="34" charset="0"/>
                      </a:endParaRPr>
                    </a:p>
                  </a:txBody>
                  <a:tcPr/>
                </a:tc>
                <a:tc>
                  <a:txBody>
                    <a:bodyPr/>
                    <a:lstStyle/>
                    <a:p>
                      <a:endParaRPr lang="en-US" sz="2400" b="1" dirty="0">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t>$2,400</a:t>
                      </a:r>
                      <a:endParaRPr lang="en-US" sz="2400" b="1" dirty="0">
                        <a:solidFill>
                          <a:schemeClr val="tx1"/>
                        </a:solidFill>
                        <a:latin typeface="+mn-lt"/>
                        <a:cs typeface="Calibri"/>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t>$36,000</a:t>
                      </a:r>
                      <a:endParaRPr lang="en-US" sz="2400" b="1" dirty="0">
                        <a:solidFill>
                          <a:schemeClr val="tx1"/>
                        </a:solidFill>
                        <a:latin typeface="+mn-lt"/>
                        <a:cs typeface="Calibri"/>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t>$4,000</a:t>
                      </a:r>
                      <a:endParaRPr lang="en-US" sz="2400" b="1" dirty="0">
                        <a:solidFill>
                          <a:schemeClr val="tx1"/>
                        </a:solidFill>
                        <a:latin typeface="+mn-lt"/>
                        <a:cs typeface="Calibri"/>
                      </a:endParaRPr>
                    </a:p>
                  </a:txBody>
                  <a:tcPr/>
                </a:tc>
                <a:extLst>
                  <a:ext uri="{0D108BD9-81ED-4DB2-BD59-A6C34878D82A}">
                    <a16:rowId xmlns:a16="http://schemas.microsoft.com/office/drawing/2014/main" val="4180000901"/>
                  </a:ext>
                </a:extLst>
              </a:tr>
            </a:tbl>
          </a:graphicData>
        </a:graphic>
      </p:graphicFrame>
    </p:spTree>
    <p:extLst>
      <p:ext uri="{BB962C8B-B14F-4D97-AF65-F5344CB8AC3E}">
        <p14:creationId xmlns:p14="http://schemas.microsoft.com/office/powerpoint/2010/main" val="179419692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Appendix Learning Objective 3</a:t>
            </a:r>
          </a:p>
        </p:txBody>
      </p:sp>
      <p:sp>
        <p:nvSpPr>
          <p:cNvPr id="3" name="Content Placeholder 2"/>
          <p:cNvSpPr>
            <a:spLocks noGrp="1"/>
          </p:cNvSpPr>
          <p:nvPr>
            <p:ph type="body" sz="quarter" idx="15"/>
          </p:nvPr>
        </p:nvSpPr>
        <p:spPr/>
        <p:txBody>
          <a:bodyPr/>
          <a:lstStyle/>
          <a:p>
            <a:pPr algn="ctr"/>
            <a:r>
              <a:rPr sz="2800" dirty="0"/>
              <a:t>Prepare a depreciation schedule using the double</a:t>
            </a:r>
            <a:r>
              <a:rPr lang="en-US" sz="2800" dirty="0"/>
              <a:t> </a:t>
            </a:r>
            <a:r>
              <a:rPr sz="2800" dirty="0"/>
              <a:t>declining</a:t>
            </a:r>
            <a:r>
              <a:rPr lang="en-US" sz="2800" dirty="0"/>
              <a:t> </a:t>
            </a:r>
            <a:r>
              <a:rPr sz="2800" dirty="0"/>
              <a:t>balance method</a:t>
            </a:r>
          </a:p>
        </p:txBody>
      </p:sp>
    </p:spTree>
    <p:extLst>
      <p:ext uri="{BB962C8B-B14F-4D97-AF65-F5344CB8AC3E}">
        <p14:creationId xmlns:p14="http://schemas.microsoft.com/office/powerpoint/2010/main" val="106618191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Double Declining Balance Method (1 of 3)</a:t>
            </a:r>
            <a:endParaRPr lang="en-IN" dirty="0"/>
          </a:p>
        </p:txBody>
      </p:sp>
      <p:sp>
        <p:nvSpPr>
          <p:cNvPr id="3" name="Content Placeholder 2"/>
          <p:cNvSpPr>
            <a:spLocks noGrp="1"/>
          </p:cNvSpPr>
          <p:nvPr>
            <p:ph type="body" sz="quarter" idx="17"/>
          </p:nvPr>
        </p:nvSpPr>
        <p:spPr/>
        <p:txBody>
          <a:bodyPr>
            <a:normAutofit/>
          </a:bodyPr>
          <a:lstStyle/>
          <a:p>
            <a:r>
              <a:rPr sz="2800" dirty="0"/>
              <a:t>The book value is multiplied by a fixed rate, often double the straight-line rate</a:t>
            </a:r>
            <a:endParaRPr lang="en-US" sz="2800" dirty="0"/>
          </a:p>
          <a:p>
            <a:pPr lvl="1"/>
            <a:r>
              <a:rPr lang="en-US" sz="2400" dirty="0"/>
              <a:t>The van has a five-year life, so the straight-line rate is 1/5, or 20%</a:t>
            </a:r>
          </a:p>
          <a:p>
            <a:pPr lvl="1"/>
            <a:r>
              <a:rPr lang="en-US" sz="2400" dirty="0"/>
              <a:t>Double the straight-line rate is 2 x 20%, or 40%</a:t>
            </a:r>
            <a:endParaRPr sz="2400" dirty="0"/>
          </a:p>
          <a:p>
            <a:r>
              <a:rPr sz="2800" dirty="0"/>
              <a:t>Once the book value is reduced to the expected salvage value, no more depreciation may be recognized</a:t>
            </a:r>
          </a:p>
          <a:p>
            <a:r>
              <a:rPr sz="2800" dirty="0"/>
              <a:t>As with the sum-of-the-years’-digits depreciation method, larger amounts of depreciation are taken in the early years of the asset’s life</a:t>
            </a:r>
          </a:p>
        </p:txBody>
      </p:sp>
    </p:spTree>
    <p:extLst>
      <p:ext uri="{BB962C8B-B14F-4D97-AF65-F5344CB8AC3E}">
        <p14:creationId xmlns:p14="http://schemas.microsoft.com/office/powerpoint/2010/main" val="333547823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dirty="0"/>
              <a:t>Double Declining Balance Depreciation Schedule</a:t>
            </a:r>
          </a:p>
        </p:txBody>
      </p:sp>
      <p:graphicFrame>
        <p:nvGraphicFramePr>
          <p:cNvPr id="3" name="Table Placeholder 2" descr="Double Declining Balance Depreciation Schedule&#10;&#10;Year 1&#10;Book Value (Beginning of Year) $40,000&#10;×&#10;Rate 40%&#10;=&#10;Depreciation Expense $16,000&#10;Accumulated Depreciation (End of Year) $16,000&#10;Book Value (End of Year) $24,000&#10;">
            <a:extLst>
              <a:ext uri="{FF2B5EF4-FFF2-40B4-BE49-F238E27FC236}">
                <a16:creationId xmlns:a16="http://schemas.microsoft.com/office/drawing/2014/main" id="{E154CFDF-7B4E-44DE-9625-C3B7D68FA4A1}"/>
              </a:ext>
            </a:extLst>
          </p:cNvPr>
          <p:cNvGraphicFramePr>
            <a:graphicFrameLocks noGrp="1"/>
          </p:cNvGraphicFramePr>
          <p:nvPr>
            <p:ph type="tbl" sz="quarter" idx="10"/>
            <p:extLst>
              <p:ext uri="{D42A27DB-BD31-4B8C-83A1-F6EECF244321}">
                <p14:modId xmlns:p14="http://schemas.microsoft.com/office/powerpoint/2010/main" val="4222242373"/>
              </p:ext>
            </p:extLst>
          </p:nvPr>
        </p:nvGraphicFramePr>
        <p:xfrm>
          <a:off x="1418199" y="1026246"/>
          <a:ext cx="9355602" cy="5051337"/>
        </p:xfrm>
        <a:graphic>
          <a:graphicData uri="http://schemas.openxmlformats.org/drawingml/2006/table">
            <a:tbl>
              <a:tblPr firstRow="1" bandRow="1">
                <a:tableStyleId>{5C22544A-7EE6-4342-B048-85BDC9FD1C3A}</a:tableStyleId>
              </a:tblPr>
              <a:tblGrid>
                <a:gridCol w="640270">
                  <a:extLst>
                    <a:ext uri="{9D8B030D-6E8A-4147-A177-3AD203B41FA5}">
                      <a16:colId xmlns:a16="http://schemas.microsoft.com/office/drawing/2014/main" val="4078686461"/>
                    </a:ext>
                  </a:extLst>
                </a:gridCol>
                <a:gridCol w="1313668">
                  <a:extLst>
                    <a:ext uri="{9D8B030D-6E8A-4147-A177-3AD203B41FA5}">
                      <a16:colId xmlns:a16="http://schemas.microsoft.com/office/drawing/2014/main" val="2217227989"/>
                    </a:ext>
                  </a:extLst>
                </a:gridCol>
                <a:gridCol w="451917">
                  <a:extLst>
                    <a:ext uri="{9D8B030D-6E8A-4147-A177-3AD203B41FA5}">
                      <a16:colId xmlns:a16="http://schemas.microsoft.com/office/drawing/2014/main" val="3366951128"/>
                    </a:ext>
                  </a:extLst>
                </a:gridCol>
                <a:gridCol w="867192">
                  <a:extLst>
                    <a:ext uri="{9D8B030D-6E8A-4147-A177-3AD203B41FA5}">
                      <a16:colId xmlns:a16="http://schemas.microsoft.com/office/drawing/2014/main" val="2191551580"/>
                    </a:ext>
                  </a:extLst>
                </a:gridCol>
                <a:gridCol w="537415">
                  <a:extLst>
                    <a:ext uri="{9D8B030D-6E8A-4147-A177-3AD203B41FA5}">
                      <a16:colId xmlns:a16="http://schemas.microsoft.com/office/drawing/2014/main" val="1679413530"/>
                    </a:ext>
                  </a:extLst>
                </a:gridCol>
                <a:gridCol w="1722168">
                  <a:extLst>
                    <a:ext uri="{9D8B030D-6E8A-4147-A177-3AD203B41FA5}">
                      <a16:colId xmlns:a16="http://schemas.microsoft.com/office/drawing/2014/main" val="1999034168"/>
                    </a:ext>
                  </a:extLst>
                </a:gridCol>
                <a:gridCol w="1929807">
                  <a:extLst>
                    <a:ext uri="{9D8B030D-6E8A-4147-A177-3AD203B41FA5}">
                      <a16:colId xmlns:a16="http://schemas.microsoft.com/office/drawing/2014/main" val="214238328"/>
                    </a:ext>
                  </a:extLst>
                </a:gridCol>
                <a:gridCol w="1893165">
                  <a:extLst>
                    <a:ext uri="{9D8B030D-6E8A-4147-A177-3AD203B41FA5}">
                      <a16:colId xmlns:a16="http://schemas.microsoft.com/office/drawing/2014/main" val="8333110"/>
                    </a:ext>
                  </a:extLst>
                </a:gridCol>
              </a:tblGrid>
              <a:tr h="146040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a:t>Year</a:t>
                      </a:r>
                      <a:endParaRPr lang="en-US" sz="2000" dirty="0">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a:t>Book Value (Beginning of Year)</a:t>
                      </a:r>
                      <a:endParaRPr lang="en-US" sz="2000" dirty="0">
                        <a:solidFill>
                          <a:schemeClr val="tx1"/>
                        </a:solidFill>
                        <a:latin typeface="Arial" pitchFamily="34" charset="0"/>
                        <a:cs typeface="Arial" pitchFamily="34" charset="0"/>
                      </a:endParaRPr>
                    </a:p>
                  </a:txBody>
                  <a:tcPr/>
                </a:tc>
                <a:tc>
                  <a:txBody>
                    <a:bodyPr/>
                    <a:lstStyle/>
                    <a:p>
                      <a:r>
                        <a:rPr lang="en-US" sz="2000" dirty="0"/>
                        <a:t>×</a:t>
                      </a:r>
                      <a:endParaRPr lang="en-US" sz="2000" dirty="0">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a:t>Rate</a:t>
                      </a:r>
                      <a:endParaRPr lang="en-US" sz="2000" dirty="0">
                        <a:solidFill>
                          <a:schemeClr val="tx1"/>
                        </a:solidFill>
                        <a:latin typeface="Arial" pitchFamily="34" charset="0"/>
                        <a:cs typeface="Arial" pitchFamily="34" charset="0"/>
                      </a:endParaRPr>
                    </a:p>
                  </a:txBody>
                  <a:tcPr/>
                </a:tc>
                <a:tc>
                  <a:txBody>
                    <a:bodyPr/>
                    <a:lstStyle/>
                    <a:p>
                      <a:r>
                        <a:rPr lang="en-US" sz="2000" dirty="0"/>
                        <a:t>=</a:t>
                      </a:r>
                      <a:endParaRPr lang="en-US" sz="2000" dirty="0">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a:t>Depreciation Expense</a:t>
                      </a:r>
                      <a:endParaRPr lang="en-US" sz="2000" dirty="0">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a:t>Accumulated Depreciation (End of Year)</a:t>
                      </a:r>
                      <a:endParaRPr lang="en-US" sz="2000" dirty="0">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a:t>Book Value (End of Year)</a:t>
                      </a:r>
                      <a:endParaRPr lang="en-US" sz="2000" dirty="0">
                        <a:solidFill>
                          <a:schemeClr val="tx1"/>
                        </a:solidFill>
                        <a:latin typeface="Arial" pitchFamily="34" charset="0"/>
                        <a:cs typeface="Arial" pitchFamily="34" charset="0"/>
                      </a:endParaRPr>
                    </a:p>
                  </a:txBody>
                  <a:tcPr/>
                </a:tc>
                <a:extLst>
                  <a:ext uri="{0D108BD9-81ED-4DB2-BD59-A6C34878D82A}">
                    <a16:rowId xmlns:a16="http://schemas.microsoft.com/office/drawing/2014/main" val="4161135454"/>
                  </a:ext>
                </a:extLst>
              </a:tr>
              <a:tr h="718187">
                <a:tc>
                  <a:txBody>
                    <a:bodyPr/>
                    <a:lstStyle/>
                    <a:p>
                      <a:r>
                        <a:rPr lang="en-US" sz="2000" dirty="0"/>
                        <a:t>1</a:t>
                      </a:r>
                      <a:endParaRPr lang="en-US" sz="2000" dirty="0">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a:t>$40,000</a:t>
                      </a:r>
                      <a:endParaRPr lang="en-US" sz="2000" b="1" dirty="0">
                        <a:solidFill>
                          <a:schemeClr val="tx1"/>
                        </a:solidFill>
                        <a:latin typeface="Arial" pitchFamily="34" charset="0"/>
                        <a:cs typeface="Arial" pitchFamily="34" charset="0"/>
                      </a:endParaRPr>
                    </a:p>
                  </a:txBody>
                  <a:tcPr/>
                </a:tc>
                <a:tc>
                  <a:txBody>
                    <a:bodyPr/>
                    <a:lstStyle/>
                    <a:p>
                      <a:endParaRPr lang="en-US" sz="2000" b="1" dirty="0">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a:t>40%</a:t>
                      </a:r>
                      <a:endParaRPr lang="en-US" sz="2000" b="1" dirty="0">
                        <a:solidFill>
                          <a:schemeClr val="tx1"/>
                        </a:solidFill>
                        <a:latin typeface="Arial" pitchFamily="34" charset="0"/>
                        <a:cs typeface="Arial" pitchFamily="34" charset="0"/>
                      </a:endParaRPr>
                    </a:p>
                  </a:txBody>
                  <a:tcPr/>
                </a:tc>
                <a:tc>
                  <a:txBody>
                    <a:bodyPr/>
                    <a:lstStyle/>
                    <a:p>
                      <a:endParaRPr lang="en-US" sz="2000" b="1" dirty="0">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a:t>$16,000</a:t>
                      </a:r>
                      <a:endParaRPr lang="en-US" sz="2000" b="1" dirty="0">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a:t>$16,000</a:t>
                      </a:r>
                      <a:endParaRPr lang="en-US" sz="2000" b="1" dirty="0">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a:t>$24,000</a:t>
                      </a:r>
                      <a:endParaRPr lang="en-US" sz="2000" b="1" dirty="0">
                        <a:solidFill>
                          <a:schemeClr val="tx1"/>
                        </a:solidFill>
                        <a:latin typeface="Arial" pitchFamily="34" charset="0"/>
                        <a:cs typeface="Arial" pitchFamily="34" charset="0"/>
                      </a:endParaRPr>
                    </a:p>
                  </a:txBody>
                  <a:tcPr/>
                </a:tc>
                <a:extLst>
                  <a:ext uri="{0D108BD9-81ED-4DB2-BD59-A6C34878D82A}">
                    <a16:rowId xmlns:a16="http://schemas.microsoft.com/office/drawing/2014/main" val="4096893675"/>
                  </a:ext>
                </a:extLst>
              </a:tr>
              <a:tr h="718187">
                <a:tc>
                  <a:txBody>
                    <a:bodyPr/>
                    <a:lstStyle/>
                    <a:p>
                      <a:r>
                        <a:rPr lang="en-US" sz="2000" dirty="0"/>
                        <a:t>2</a:t>
                      </a:r>
                      <a:endParaRPr lang="en-US" sz="2000" dirty="0">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a:t>$24,000</a:t>
                      </a:r>
                      <a:endParaRPr lang="en-US" sz="2000" b="1" dirty="0">
                        <a:solidFill>
                          <a:schemeClr val="tx1"/>
                        </a:solidFill>
                        <a:latin typeface="Arial" pitchFamily="34" charset="0"/>
                        <a:cs typeface="Arial" pitchFamily="34" charset="0"/>
                      </a:endParaRPr>
                    </a:p>
                  </a:txBody>
                  <a:tcPr/>
                </a:tc>
                <a:tc>
                  <a:txBody>
                    <a:bodyPr/>
                    <a:lstStyle/>
                    <a:p>
                      <a:endParaRPr lang="en-US" sz="2000" b="1">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a:t>40%</a:t>
                      </a:r>
                      <a:endParaRPr lang="en-US" sz="2000" b="1" dirty="0">
                        <a:solidFill>
                          <a:schemeClr val="tx1"/>
                        </a:solidFill>
                        <a:latin typeface="Arial" pitchFamily="34" charset="0"/>
                        <a:cs typeface="Arial" pitchFamily="34" charset="0"/>
                      </a:endParaRPr>
                    </a:p>
                  </a:txBody>
                  <a:tcPr/>
                </a:tc>
                <a:tc>
                  <a:txBody>
                    <a:bodyPr/>
                    <a:lstStyle/>
                    <a:p>
                      <a:endParaRPr lang="en-US" sz="2000" b="1" dirty="0">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a:t>$9,600</a:t>
                      </a:r>
                      <a:endParaRPr lang="en-US" sz="2000" b="1" dirty="0">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a:t>$25,600</a:t>
                      </a:r>
                      <a:endParaRPr lang="en-US" sz="2000" b="1" dirty="0">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a:t>$14,400</a:t>
                      </a:r>
                      <a:endParaRPr lang="en-US" sz="2000" b="1" dirty="0">
                        <a:solidFill>
                          <a:schemeClr val="tx1"/>
                        </a:solidFill>
                        <a:latin typeface="Arial" pitchFamily="34" charset="0"/>
                        <a:cs typeface="Arial" pitchFamily="34" charset="0"/>
                      </a:endParaRPr>
                    </a:p>
                  </a:txBody>
                  <a:tcPr/>
                </a:tc>
                <a:extLst>
                  <a:ext uri="{0D108BD9-81ED-4DB2-BD59-A6C34878D82A}">
                    <a16:rowId xmlns:a16="http://schemas.microsoft.com/office/drawing/2014/main" val="637534768"/>
                  </a:ext>
                </a:extLst>
              </a:tr>
              <a:tr h="718187">
                <a:tc>
                  <a:txBody>
                    <a:bodyPr/>
                    <a:lstStyle/>
                    <a:p>
                      <a:r>
                        <a:rPr lang="en-US" sz="2000"/>
                        <a:t>3</a:t>
                      </a:r>
                      <a:endParaRPr lang="en-US" sz="2000" dirty="0">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a:t>$14,400</a:t>
                      </a:r>
                      <a:endParaRPr lang="en-US" sz="2000" b="1" dirty="0">
                        <a:solidFill>
                          <a:schemeClr val="tx1"/>
                        </a:solidFill>
                        <a:latin typeface="Arial" pitchFamily="34" charset="0"/>
                        <a:cs typeface="Arial" pitchFamily="34" charset="0"/>
                      </a:endParaRPr>
                    </a:p>
                  </a:txBody>
                  <a:tcPr/>
                </a:tc>
                <a:tc>
                  <a:txBody>
                    <a:bodyPr/>
                    <a:lstStyle/>
                    <a:p>
                      <a:endParaRPr lang="en-US" sz="2000" b="1" dirty="0">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a:t>40%</a:t>
                      </a:r>
                      <a:endParaRPr lang="en-US" sz="2000" b="1" dirty="0">
                        <a:solidFill>
                          <a:schemeClr val="tx1"/>
                        </a:solidFill>
                        <a:latin typeface="Arial" pitchFamily="34" charset="0"/>
                        <a:cs typeface="Arial" pitchFamily="34" charset="0"/>
                      </a:endParaRPr>
                    </a:p>
                  </a:txBody>
                  <a:tcPr/>
                </a:tc>
                <a:tc>
                  <a:txBody>
                    <a:bodyPr/>
                    <a:lstStyle/>
                    <a:p>
                      <a:endParaRPr lang="en-US" sz="2000" b="1" dirty="0">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a:t>$5,760</a:t>
                      </a:r>
                      <a:endParaRPr lang="en-US" sz="2000" b="1" dirty="0">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a:t>$31,360</a:t>
                      </a:r>
                      <a:endParaRPr lang="en-US" sz="2000" b="1" dirty="0">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a:t>$8,640</a:t>
                      </a:r>
                      <a:endParaRPr lang="en-US" sz="2000" b="1" dirty="0">
                        <a:solidFill>
                          <a:schemeClr val="tx1"/>
                        </a:solidFill>
                        <a:latin typeface="Arial" pitchFamily="34" charset="0"/>
                        <a:cs typeface="Arial" pitchFamily="34" charset="0"/>
                      </a:endParaRPr>
                    </a:p>
                  </a:txBody>
                  <a:tcPr/>
                </a:tc>
                <a:extLst>
                  <a:ext uri="{0D108BD9-81ED-4DB2-BD59-A6C34878D82A}">
                    <a16:rowId xmlns:a16="http://schemas.microsoft.com/office/drawing/2014/main" val="1629535912"/>
                  </a:ext>
                </a:extLst>
              </a:tr>
              <a:tr h="718187">
                <a:tc>
                  <a:txBody>
                    <a:bodyPr/>
                    <a:lstStyle/>
                    <a:p>
                      <a:r>
                        <a:rPr lang="en-US" sz="2000"/>
                        <a:t>4</a:t>
                      </a:r>
                      <a:endParaRPr lang="en-US" sz="2000" dirty="0">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a:t>$8,640</a:t>
                      </a:r>
                      <a:endParaRPr lang="en-US" sz="2000" b="1" dirty="0">
                        <a:solidFill>
                          <a:schemeClr val="tx1"/>
                        </a:solidFill>
                        <a:latin typeface="Arial" pitchFamily="34" charset="0"/>
                        <a:cs typeface="Arial" pitchFamily="34" charset="0"/>
                      </a:endParaRPr>
                    </a:p>
                  </a:txBody>
                  <a:tcPr/>
                </a:tc>
                <a:tc>
                  <a:txBody>
                    <a:bodyPr/>
                    <a:lstStyle/>
                    <a:p>
                      <a:endParaRPr lang="en-US" sz="2000" b="1" dirty="0">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a:t>40%</a:t>
                      </a:r>
                      <a:endParaRPr lang="en-US" sz="2000" b="1" dirty="0">
                        <a:solidFill>
                          <a:schemeClr val="tx1"/>
                        </a:solidFill>
                        <a:latin typeface="Arial" pitchFamily="34" charset="0"/>
                        <a:cs typeface="Arial" pitchFamily="34" charset="0"/>
                      </a:endParaRPr>
                    </a:p>
                  </a:txBody>
                  <a:tcPr/>
                </a:tc>
                <a:tc>
                  <a:txBody>
                    <a:bodyPr/>
                    <a:lstStyle/>
                    <a:p>
                      <a:endParaRPr lang="en-US" sz="2000" b="1" dirty="0">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a:t>$3,456</a:t>
                      </a:r>
                      <a:endParaRPr lang="en-US" sz="2000" b="1" dirty="0">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a:t>$34,816</a:t>
                      </a:r>
                      <a:endParaRPr lang="en-US" sz="2000" b="1" dirty="0">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a:t>$5,184</a:t>
                      </a:r>
                      <a:endParaRPr lang="en-US" sz="2000" b="1" dirty="0">
                        <a:solidFill>
                          <a:schemeClr val="tx1"/>
                        </a:solidFill>
                        <a:latin typeface="Arial" pitchFamily="34" charset="0"/>
                        <a:cs typeface="Arial" pitchFamily="34" charset="0"/>
                      </a:endParaRPr>
                    </a:p>
                  </a:txBody>
                  <a:tcPr/>
                </a:tc>
                <a:extLst>
                  <a:ext uri="{0D108BD9-81ED-4DB2-BD59-A6C34878D82A}">
                    <a16:rowId xmlns:a16="http://schemas.microsoft.com/office/drawing/2014/main" val="300487035"/>
                  </a:ext>
                </a:extLst>
              </a:tr>
              <a:tr h="718187">
                <a:tc>
                  <a:txBody>
                    <a:bodyPr/>
                    <a:lstStyle/>
                    <a:p>
                      <a:r>
                        <a:rPr lang="en-US" sz="2000"/>
                        <a:t>5</a:t>
                      </a:r>
                      <a:endParaRPr lang="en-US" sz="2000" dirty="0">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a:t>$5,184</a:t>
                      </a:r>
                      <a:endParaRPr lang="en-US" sz="2000" b="1" dirty="0">
                        <a:solidFill>
                          <a:schemeClr val="tx1"/>
                        </a:solidFill>
                        <a:latin typeface="Arial" pitchFamily="34" charset="0"/>
                        <a:cs typeface="Arial" pitchFamily="34" charset="0"/>
                      </a:endParaRPr>
                    </a:p>
                  </a:txBody>
                  <a:tcPr/>
                </a:tc>
                <a:tc>
                  <a:txBody>
                    <a:bodyPr/>
                    <a:lstStyle/>
                    <a:p>
                      <a:endParaRPr lang="en-US" sz="2000" b="1" dirty="0">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2000" b="1" dirty="0">
                        <a:solidFill>
                          <a:schemeClr val="tx1"/>
                        </a:solidFill>
                        <a:latin typeface="Arial" pitchFamily="34" charset="0"/>
                        <a:cs typeface="Arial" pitchFamily="34" charset="0"/>
                      </a:endParaRPr>
                    </a:p>
                  </a:txBody>
                  <a:tcPr/>
                </a:tc>
                <a:tc>
                  <a:txBody>
                    <a:bodyPr/>
                    <a:lstStyle/>
                    <a:p>
                      <a:endParaRPr lang="en-US" sz="2000" b="1" dirty="0">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a:t>$1,184</a:t>
                      </a:r>
                      <a:endParaRPr lang="en-US" sz="2000" b="1" dirty="0">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a:t>$36,000</a:t>
                      </a:r>
                      <a:endParaRPr lang="en-US" sz="2000" b="1" dirty="0">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a:t>$4,000</a:t>
                      </a:r>
                      <a:endParaRPr lang="en-US" sz="2000" b="1" dirty="0">
                        <a:solidFill>
                          <a:schemeClr val="tx1"/>
                        </a:solidFill>
                        <a:latin typeface="Arial" pitchFamily="34" charset="0"/>
                        <a:cs typeface="Arial" pitchFamily="34" charset="0"/>
                      </a:endParaRPr>
                    </a:p>
                  </a:txBody>
                  <a:tcPr/>
                </a:tc>
                <a:extLst>
                  <a:ext uri="{0D108BD9-81ED-4DB2-BD59-A6C34878D82A}">
                    <a16:rowId xmlns:a16="http://schemas.microsoft.com/office/drawing/2014/main" val="3820411945"/>
                  </a:ext>
                </a:extLst>
              </a:tr>
            </a:tbl>
          </a:graphicData>
        </a:graphic>
      </p:graphicFrame>
    </p:spTree>
    <p:extLst>
      <p:ext uri="{BB962C8B-B14F-4D97-AF65-F5344CB8AC3E}">
        <p14:creationId xmlns:p14="http://schemas.microsoft.com/office/powerpoint/2010/main" val="126167220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Appendix Learning Objective 4</a:t>
            </a:r>
          </a:p>
        </p:txBody>
      </p:sp>
      <p:sp>
        <p:nvSpPr>
          <p:cNvPr id="3" name="Content Placeholder 2"/>
          <p:cNvSpPr>
            <a:spLocks noGrp="1"/>
          </p:cNvSpPr>
          <p:nvPr>
            <p:ph type="body" sz="quarter" idx="15"/>
          </p:nvPr>
        </p:nvSpPr>
        <p:spPr/>
        <p:txBody>
          <a:bodyPr/>
          <a:lstStyle/>
          <a:p>
            <a:pPr algn="ctr"/>
            <a:r>
              <a:rPr sz="2800" dirty="0"/>
              <a:t>Prepare a depreciation schedule for tax purposes using the Modified Accelerated Cost Recovery System</a:t>
            </a:r>
          </a:p>
        </p:txBody>
      </p:sp>
    </p:spTree>
    <p:extLst>
      <p:ext uri="{BB962C8B-B14F-4D97-AF65-F5344CB8AC3E}">
        <p14:creationId xmlns:p14="http://schemas.microsoft.com/office/powerpoint/2010/main" val="182009384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Modified Accelerated Cost Recovery System (MACRS) </a:t>
            </a:r>
            <a:endParaRPr lang="en-IN" dirty="0"/>
          </a:p>
        </p:txBody>
      </p:sp>
      <p:sp>
        <p:nvSpPr>
          <p:cNvPr id="3" name="Content Placeholder 2"/>
          <p:cNvSpPr>
            <a:spLocks noGrp="1"/>
          </p:cNvSpPr>
          <p:nvPr>
            <p:ph type="body" sz="quarter" idx="17"/>
          </p:nvPr>
        </p:nvSpPr>
        <p:spPr>
          <a:xfrm>
            <a:off x="743576" y="1471961"/>
            <a:ext cx="10711543" cy="4549698"/>
          </a:xfrm>
        </p:spPr>
        <p:txBody>
          <a:bodyPr>
            <a:normAutofit fontScale="92500" lnSpcReduction="10000"/>
          </a:bodyPr>
          <a:lstStyle/>
          <a:p>
            <a:pPr marL="355600" indent="-355600"/>
            <a:r>
              <a:rPr sz="2800" dirty="0"/>
              <a:t>Used for tax purposes</a:t>
            </a:r>
            <a:endParaRPr lang="en-US" sz="2800" dirty="0"/>
          </a:p>
          <a:p>
            <a:pPr marL="355600" indent="-355600"/>
            <a:r>
              <a:rPr sz="2800" dirty="0"/>
              <a:t>The Internal Revenue Service (IRS) classifies various assets according to useful life and sets depreciation rates for each year of the asset’s life</a:t>
            </a:r>
            <a:endParaRPr lang="en-US" sz="2800" dirty="0"/>
          </a:p>
          <a:p>
            <a:pPr marL="698500" lvl="1" indent="-355600"/>
            <a:r>
              <a:rPr lang="en-US" sz="2400" dirty="0">
                <a:ea typeface="MS PGothic" pitchFamily="34" charset="-128"/>
              </a:rPr>
              <a:t>The IRS would give our van a six-year life and no salvage value</a:t>
            </a:r>
          </a:p>
          <a:p>
            <a:pPr marL="698500" lvl="1" indent="-355600"/>
            <a:r>
              <a:rPr lang="en-US" sz="2400" dirty="0">
                <a:ea typeface="MS PGothic" pitchFamily="34" charset="-128"/>
              </a:rPr>
              <a:t>Rates for a van are as follows:</a:t>
            </a:r>
          </a:p>
          <a:p>
            <a:pPr marL="1155700" lvl="2" indent="-355600"/>
            <a:r>
              <a:rPr lang="en-US" sz="2400" dirty="0">
                <a:ea typeface="MS PGothic" pitchFamily="34" charset="-128"/>
              </a:rPr>
              <a:t>Year 1 – 20%</a:t>
            </a:r>
          </a:p>
          <a:p>
            <a:pPr marL="1155700" lvl="2" indent="-355600"/>
            <a:r>
              <a:rPr lang="en-US" sz="2400" dirty="0">
                <a:ea typeface="MS PGothic" pitchFamily="34" charset="-128"/>
              </a:rPr>
              <a:t>Year 2 – 32%</a:t>
            </a:r>
          </a:p>
          <a:p>
            <a:pPr marL="1155700" lvl="2" indent="-355600"/>
            <a:r>
              <a:rPr lang="en-US" sz="2400" dirty="0">
                <a:ea typeface="MS PGothic" pitchFamily="34" charset="-128"/>
              </a:rPr>
              <a:t>Year 3 – 19.2%</a:t>
            </a:r>
          </a:p>
          <a:p>
            <a:pPr marL="1155700" lvl="2" indent="-355600"/>
            <a:r>
              <a:rPr lang="en-US" sz="2400" dirty="0">
                <a:ea typeface="MS PGothic" pitchFamily="34" charset="-128"/>
              </a:rPr>
              <a:t>Year 4 – 11.52%</a:t>
            </a:r>
          </a:p>
          <a:p>
            <a:pPr marL="1155700" lvl="2" indent="-355600"/>
            <a:r>
              <a:rPr lang="en-US" sz="2400" dirty="0">
                <a:ea typeface="MS PGothic" pitchFamily="34" charset="-128"/>
              </a:rPr>
              <a:t>Year 5 – 11.52%</a:t>
            </a:r>
          </a:p>
          <a:p>
            <a:pPr marL="1155700" lvl="2" indent="-355600"/>
            <a:r>
              <a:rPr lang="en-US" sz="2400" dirty="0">
                <a:ea typeface="MS PGothic" pitchFamily="34" charset="-128"/>
              </a:rPr>
              <a:t>Year 6 – 5.76%</a:t>
            </a:r>
          </a:p>
          <a:p>
            <a:pPr marL="355600" indent="-355600"/>
            <a:r>
              <a:rPr lang="en-US" sz="2800" dirty="0"/>
              <a:t>The </a:t>
            </a:r>
            <a:r>
              <a:rPr sz="2800" dirty="0"/>
              <a:t>rates are then multiplied by the cost of the asset</a:t>
            </a:r>
          </a:p>
        </p:txBody>
      </p:sp>
    </p:spTree>
    <p:extLst>
      <p:ext uri="{BB962C8B-B14F-4D97-AF65-F5344CB8AC3E}">
        <p14:creationId xmlns:p14="http://schemas.microsoft.com/office/powerpoint/2010/main" val="51805575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MACRS Depreciation Schedule</a:t>
            </a:r>
            <a:endParaRPr lang="en-IN" dirty="0"/>
          </a:p>
        </p:txBody>
      </p:sp>
      <p:graphicFrame>
        <p:nvGraphicFramePr>
          <p:cNvPr id="4" name="Table Placeholder 3" descr="MACRS Depreciation Schedule&#10;&#10;Year 1&#10;Cost $40,000&#10;×&#10;Rate 20%&#10;=&#10;Depreciation Expense $8,000&#10;Accumulated Depreciation (End of Year) $8,000&#10;">
            <a:extLst>
              <a:ext uri="{FF2B5EF4-FFF2-40B4-BE49-F238E27FC236}">
                <a16:creationId xmlns:a16="http://schemas.microsoft.com/office/drawing/2014/main" id="{2263F582-000E-44A0-BEBB-8918294EF3E1}"/>
              </a:ext>
            </a:extLst>
          </p:cNvPr>
          <p:cNvGraphicFramePr>
            <a:graphicFrameLocks noGrp="1"/>
          </p:cNvGraphicFramePr>
          <p:nvPr>
            <p:ph type="tbl" sz="quarter" idx="10"/>
            <p:extLst>
              <p:ext uri="{D42A27DB-BD31-4B8C-83A1-F6EECF244321}">
                <p14:modId xmlns:p14="http://schemas.microsoft.com/office/powerpoint/2010/main" val="529617809"/>
              </p:ext>
            </p:extLst>
          </p:nvPr>
        </p:nvGraphicFramePr>
        <p:xfrm>
          <a:off x="2120105" y="1037229"/>
          <a:ext cx="8199812" cy="5229753"/>
        </p:xfrm>
        <a:graphic>
          <a:graphicData uri="http://schemas.openxmlformats.org/drawingml/2006/table">
            <a:tbl>
              <a:tblPr firstRow="1" bandRow="1">
                <a:tableStyleId>{5C22544A-7EE6-4342-B048-85BDC9FD1C3A}</a:tableStyleId>
              </a:tblPr>
              <a:tblGrid>
                <a:gridCol w="666229">
                  <a:extLst>
                    <a:ext uri="{9D8B030D-6E8A-4147-A177-3AD203B41FA5}">
                      <a16:colId xmlns:a16="http://schemas.microsoft.com/office/drawing/2014/main" val="4050737597"/>
                    </a:ext>
                  </a:extLst>
                </a:gridCol>
                <a:gridCol w="1005081">
                  <a:extLst>
                    <a:ext uri="{9D8B030D-6E8A-4147-A177-3AD203B41FA5}">
                      <a16:colId xmlns:a16="http://schemas.microsoft.com/office/drawing/2014/main" val="2526536904"/>
                    </a:ext>
                  </a:extLst>
                </a:gridCol>
                <a:gridCol w="367990">
                  <a:extLst>
                    <a:ext uri="{9D8B030D-6E8A-4147-A177-3AD203B41FA5}">
                      <a16:colId xmlns:a16="http://schemas.microsoft.com/office/drawing/2014/main" val="1338952941"/>
                    </a:ext>
                  </a:extLst>
                </a:gridCol>
                <a:gridCol w="936702">
                  <a:extLst>
                    <a:ext uri="{9D8B030D-6E8A-4147-A177-3AD203B41FA5}">
                      <a16:colId xmlns:a16="http://schemas.microsoft.com/office/drawing/2014/main" val="857507641"/>
                    </a:ext>
                  </a:extLst>
                </a:gridCol>
                <a:gridCol w="439938">
                  <a:extLst>
                    <a:ext uri="{9D8B030D-6E8A-4147-A177-3AD203B41FA5}">
                      <a16:colId xmlns:a16="http://schemas.microsoft.com/office/drawing/2014/main" val="1176135105"/>
                    </a:ext>
                  </a:extLst>
                </a:gridCol>
                <a:gridCol w="1505415">
                  <a:extLst>
                    <a:ext uri="{9D8B030D-6E8A-4147-A177-3AD203B41FA5}">
                      <a16:colId xmlns:a16="http://schemas.microsoft.com/office/drawing/2014/main" val="4203015744"/>
                    </a:ext>
                  </a:extLst>
                </a:gridCol>
                <a:gridCol w="1817649">
                  <a:extLst>
                    <a:ext uri="{9D8B030D-6E8A-4147-A177-3AD203B41FA5}">
                      <a16:colId xmlns:a16="http://schemas.microsoft.com/office/drawing/2014/main" val="549380959"/>
                    </a:ext>
                  </a:extLst>
                </a:gridCol>
                <a:gridCol w="1460808">
                  <a:extLst>
                    <a:ext uri="{9D8B030D-6E8A-4147-A177-3AD203B41FA5}">
                      <a16:colId xmlns:a16="http://schemas.microsoft.com/office/drawing/2014/main" val="1222260644"/>
                    </a:ext>
                  </a:extLst>
                </a:gridCol>
              </a:tblGrid>
              <a:tr h="93388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t>Year</a:t>
                      </a:r>
                      <a:endParaRPr lang="en-US" sz="1800" dirty="0">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t>Cost</a:t>
                      </a:r>
                      <a:endParaRPr lang="en-US" sz="1800" dirty="0">
                        <a:solidFill>
                          <a:schemeClr val="tx1"/>
                        </a:solidFill>
                        <a:latin typeface="Arial" pitchFamily="34" charset="0"/>
                        <a:cs typeface="Arial" pitchFamily="34" charset="0"/>
                      </a:endParaRPr>
                    </a:p>
                  </a:txBody>
                  <a:tcPr/>
                </a:tc>
                <a:tc>
                  <a:txBody>
                    <a:bodyPr/>
                    <a:lstStyle/>
                    <a:p>
                      <a:r>
                        <a:rPr lang="en-US" sz="1800"/>
                        <a:t>×</a:t>
                      </a:r>
                      <a:endParaRPr lang="en-US" sz="1800" dirty="0">
                        <a:solidFill>
                          <a:schemeClr val="tx1"/>
                        </a:solidFill>
                        <a:latin typeface="Arial" pitchFamily="34" charset="0"/>
                        <a:cs typeface="Arial"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800" dirty="0"/>
                        <a:t>Rate</a:t>
                      </a:r>
                      <a:endParaRPr lang="en-US" sz="1800" dirty="0">
                        <a:solidFill>
                          <a:schemeClr val="tx1"/>
                        </a:solidFill>
                        <a:latin typeface="Arial" pitchFamily="34" charset="0"/>
                        <a:cs typeface="Arial" pitchFamily="34" charset="0"/>
                      </a:endParaRPr>
                    </a:p>
                  </a:txBody>
                  <a:tcPr/>
                </a:tc>
                <a:tc>
                  <a:txBody>
                    <a:bodyPr/>
                    <a:lstStyle/>
                    <a:p>
                      <a:r>
                        <a:rPr lang="en-US" sz="1800" dirty="0"/>
                        <a:t>=</a:t>
                      </a:r>
                      <a:endParaRPr lang="en-US" sz="1800" dirty="0">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t>Depreciation Expense</a:t>
                      </a:r>
                      <a:endParaRPr lang="en-US" sz="1800" dirty="0">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t>Accumulated Depreciation (End of Year)</a:t>
                      </a:r>
                      <a:endParaRPr lang="en-US" sz="1800" dirty="0">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t>Book Value (End of Year)</a:t>
                      </a:r>
                      <a:endParaRPr lang="en-US" sz="1800" dirty="0">
                        <a:solidFill>
                          <a:schemeClr val="tx1"/>
                        </a:solidFill>
                        <a:latin typeface="Arial" pitchFamily="34" charset="0"/>
                        <a:cs typeface="Arial" pitchFamily="34" charset="0"/>
                      </a:endParaRPr>
                    </a:p>
                  </a:txBody>
                  <a:tcPr/>
                </a:tc>
                <a:extLst>
                  <a:ext uri="{0D108BD9-81ED-4DB2-BD59-A6C34878D82A}">
                    <a16:rowId xmlns:a16="http://schemas.microsoft.com/office/drawing/2014/main" val="2399017062"/>
                  </a:ext>
                </a:extLst>
              </a:tr>
              <a:tr h="653719">
                <a:tc>
                  <a:txBody>
                    <a:bodyPr/>
                    <a:lstStyle/>
                    <a:p>
                      <a:r>
                        <a:rPr lang="en-US" sz="1800" dirty="0"/>
                        <a:t>1</a:t>
                      </a:r>
                      <a:endParaRPr lang="en-US" sz="1800" dirty="0">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t>$40,000</a:t>
                      </a:r>
                      <a:endParaRPr lang="en-US" sz="1800" b="1" dirty="0">
                        <a:solidFill>
                          <a:schemeClr val="tx1"/>
                        </a:solidFill>
                        <a:latin typeface="Arial" pitchFamily="34" charset="0"/>
                        <a:cs typeface="Arial" pitchFamily="34" charset="0"/>
                      </a:endParaRPr>
                    </a:p>
                  </a:txBody>
                  <a:tcPr/>
                </a:tc>
                <a:tc>
                  <a:txBody>
                    <a:bodyPr/>
                    <a:lstStyle/>
                    <a:p>
                      <a:endParaRPr lang="en-US" sz="1800" b="1" dirty="0">
                        <a:solidFill>
                          <a:schemeClr val="tx1"/>
                        </a:solidFill>
                        <a:latin typeface="Arial" pitchFamily="34" charset="0"/>
                        <a:cs typeface="Arial"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800" dirty="0"/>
                        <a:t>20%</a:t>
                      </a:r>
                      <a:endParaRPr lang="en-US" sz="1800" b="1" dirty="0">
                        <a:solidFill>
                          <a:schemeClr val="tx1"/>
                        </a:solidFill>
                        <a:latin typeface="Arial" pitchFamily="34" charset="0"/>
                        <a:cs typeface="Arial" pitchFamily="34" charset="0"/>
                      </a:endParaRPr>
                    </a:p>
                  </a:txBody>
                  <a:tcPr/>
                </a:tc>
                <a:tc>
                  <a:txBody>
                    <a:bodyPr/>
                    <a:lstStyle/>
                    <a:p>
                      <a:endParaRPr lang="en-US" sz="1800" b="1" dirty="0">
                        <a:solidFill>
                          <a:schemeClr val="tx1"/>
                        </a:solidFill>
                        <a:latin typeface="Arial" pitchFamily="34" charset="0"/>
                        <a:cs typeface="Arial"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800" dirty="0"/>
                        <a:t>$8,000</a:t>
                      </a:r>
                      <a:endParaRPr lang="en-US" sz="1800" b="1" dirty="0">
                        <a:solidFill>
                          <a:schemeClr val="tx1"/>
                        </a:solidFill>
                        <a:latin typeface="Arial" pitchFamily="34" charset="0"/>
                        <a:cs typeface="Arial"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800" dirty="0"/>
                        <a:t>$8,000</a:t>
                      </a:r>
                      <a:endParaRPr lang="en-US" sz="1800" b="1" dirty="0">
                        <a:solidFill>
                          <a:schemeClr val="tx1"/>
                        </a:solidFill>
                        <a:latin typeface="Arial" pitchFamily="34" charset="0"/>
                        <a:cs typeface="Arial"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800" dirty="0"/>
                        <a:t>$32,000</a:t>
                      </a:r>
                      <a:endParaRPr lang="en-US" sz="1800" b="1" dirty="0">
                        <a:latin typeface="Arial" pitchFamily="34" charset="0"/>
                        <a:cs typeface="Arial" pitchFamily="34" charset="0"/>
                      </a:endParaRPr>
                    </a:p>
                  </a:txBody>
                  <a:tcPr/>
                </a:tc>
                <a:extLst>
                  <a:ext uri="{0D108BD9-81ED-4DB2-BD59-A6C34878D82A}">
                    <a16:rowId xmlns:a16="http://schemas.microsoft.com/office/drawing/2014/main" val="3030850674"/>
                  </a:ext>
                </a:extLst>
              </a:tr>
              <a:tr h="653719">
                <a:tc>
                  <a:txBody>
                    <a:bodyPr/>
                    <a:lstStyle/>
                    <a:p>
                      <a:r>
                        <a:rPr lang="en-US" sz="1800"/>
                        <a:t>2</a:t>
                      </a:r>
                      <a:endParaRPr lang="en-US" sz="1800" dirty="0">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t>$40,000</a:t>
                      </a:r>
                      <a:endParaRPr lang="en-US" sz="1800" b="1" dirty="0">
                        <a:solidFill>
                          <a:schemeClr val="tx1"/>
                        </a:solidFill>
                        <a:latin typeface="Arial" pitchFamily="34" charset="0"/>
                        <a:cs typeface="Arial" pitchFamily="34" charset="0"/>
                      </a:endParaRPr>
                    </a:p>
                  </a:txBody>
                  <a:tcPr/>
                </a:tc>
                <a:tc>
                  <a:txBody>
                    <a:bodyPr/>
                    <a:lstStyle/>
                    <a:p>
                      <a:endParaRPr lang="en-US" sz="1800" b="1">
                        <a:solidFill>
                          <a:schemeClr val="tx1"/>
                        </a:solidFill>
                        <a:latin typeface="Arial" pitchFamily="34" charset="0"/>
                        <a:cs typeface="Arial"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800" dirty="0"/>
                        <a:t>32%</a:t>
                      </a:r>
                      <a:endParaRPr lang="en-US" sz="1800" b="1" dirty="0">
                        <a:solidFill>
                          <a:schemeClr val="tx1"/>
                        </a:solidFill>
                        <a:latin typeface="Arial" pitchFamily="34" charset="0"/>
                        <a:cs typeface="Arial" pitchFamily="34" charset="0"/>
                      </a:endParaRPr>
                    </a:p>
                  </a:txBody>
                  <a:tcPr/>
                </a:tc>
                <a:tc>
                  <a:txBody>
                    <a:bodyPr/>
                    <a:lstStyle/>
                    <a:p>
                      <a:endParaRPr lang="en-US" sz="1800" b="1" dirty="0">
                        <a:solidFill>
                          <a:schemeClr val="tx1"/>
                        </a:solidFill>
                        <a:latin typeface="Arial" pitchFamily="34" charset="0"/>
                        <a:cs typeface="Arial"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800" dirty="0"/>
                        <a:t>$12,800</a:t>
                      </a:r>
                      <a:endParaRPr lang="en-US" sz="1800" b="1" dirty="0">
                        <a:solidFill>
                          <a:schemeClr val="tx1"/>
                        </a:solidFill>
                        <a:latin typeface="Arial" pitchFamily="34" charset="0"/>
                        <a:cs typeface="Arial"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800" dirty="0"/>
                        <a:t>$20,800</a:t>
                      </a:r>
                      <a:endParaRPr lang="en-US" sz="1800" b="1" dirty="0">
                        <a:solidFill>
                          <a:schemeClr val="tx1"/>
                        </a:solidFill>
                        <a:latin typeface="Arial" pitchFamily="34" charset="0"/>
                        <a:cs typeface="Arial"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800" dirty="0"/>
                        <a:t>$19,200</a:t>
                      </a:r>
                      <a:endParaRPr lang="en-US" sz="1800" b="1" dirty="0">
                        <a:latin typeface="Arial" pitchFamily="34" charset="0"/>
                        <a:cs typeface="Arial" pitchFamily="34" charset="0"/>
                      </a:endParaRPr>
                    </a:p>
                  </a:txBody>
                  <a:tcPr/>
                </a:tc>
                <a:extLst>
                  <a:ext uri="{0D108BD9-81ED-4DB2-BD59-A6C34878D82A}">
                    <a16:rowId xmlns:a16="http://schemas.microsoft.com/office/drawing/2014/main" val="3572783136"/>
                  </a:ext>
                </a:extLst>
              </a:tr>
              <a:tr h="653719">
                <a:tc>
                  <a:txBody>
                    <a:bodyPr/>
                    <a:lstStyle/>
                    <a:p>
                      <a:r>
                        <a:rPr lang="en-US" sz="1800"/>
                        <a:t>3</a:t>
                      </a:r>
                      <a:endParaRPr lang="en-US" sz="1800" dirty="0">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t>$40,000</a:t>
                      </a:r>
                      <a:endParaRPr lang="en-US" sz="1800" b="1" dirty="0">
                        <a:solidFill>
                          <a:schemeClr val="tx1"/>
                        </a:solidFill>
                        <a:latin typeface="Arial" pitchFamily="34" charset="0"/>
                        <a:cs typeface="Arial" pitchFamily="34" charset="0"/>
                      </a:endParaRPr>
                    </a:p>
                  </a:txBody>
                  <a:tcPr/>
                </a:tc>
                <a:tc>
                  <a:txBody>
                    <a:bodyPr/>
                    <a:lstStyle/>
                    <a:p>
                      <a:endParaRPr lang="en-US" sz="1800" b="1" dirty="0">
                        <a:solidFill>
                          <a:schemeClr val="tx1"/>
                        </a:solidFill>
                        <a:latin typeface="Arial" pitchFamily="34" charset="0"/>
                        <a:cs typeface="Arial"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800" dirty="0"/>
                        <a:t>19.20%</a:t>
                      </a:r>
                      <a:endParaRPr lang="en-US" sz="1800" b="1" dirty="0">
                        <a:solidFill>
                          <a:schemeClr val="tx1"/>
                        </a:solidFill>
                        <a:latin typeface="Arial" pitchFamily="34" charset="0"/>
                        <a:cs typeface="Arial" pitchFamily="34" charset="0"/>
                      </a:endParaRPr>
                    </a:p>
                  </a:txBody>
                  <a:tcPr/>
                </a:tc>
                <a:tc>
                  <a:txBody>
                    <a:bodyPr/>
                    <a:lstStyle/>
                    <a:p>
                      <a:endParaRPr lang="en-US" sz="1800" b="1" dirty="0">
                        <a:solidFill>
                          <a:schemeClr val="tx1"/>
                        </a:solidFill>
                        <a:latin typeface="Arial" pitchFamily="34" charset="0"/>
                        <a:cs typeface="Arial"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800" dirty="0"/>
                        <a:t>$7,680</a:t>
                      </a:r>
                      <a:endParaRPr lang="en-US" sz="1800" b="1" dirty="0">
                        <a:solidFill>
                          <a:schemeClr val="tx1"/>
                        </a:solidFill>
                        <a:latin typeface="Arial" pitchFamily="34" charset="0"/>
                        <a:cs typeface="Arial"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800" dirty="0"/>
                        <a:t>$28,480</a:t>
                      </a:r>
                      <a:endParaRPr lang="en-US" sz="1800" b="1" dirty="0">
                        <a:solidFill>
                          <a:schemeClr val="tx1"/>
                        </a:solidFill>
                        <a:latin typeface="Arial" pitchFamily="34" charset="0"/>
                        <a:cs typeface="Arial"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800" dirty="0"/>
                        <a:t>$11,520</a:t>
                      </a:r>
                      <a:endParaRPr lang="en-US" sz="1800" b="1" dirty="0">
                        <a:latin typeface="Arial" pitchFamily="34" charset="0"/>
                        <a:cs typeface="Arial" pitchFamily="34" charset="0"/>
                      </a:endParaRPr>
                    </a:p>
                  </a:txBody>
                  <a:tcPr/>
                </a:tc>
                <a:extLst>
                  <a:ext uri="{0D108BD9-81ED-4DB2-BD59-A6C34878D82A}">
                    <a16:rowId xmlns:a16="http://schemas.microsoft.com/office/drawing/2014/main" val="614047273"/>
                  </a:ext>
                </a:extLst>
              </a:tr>
              <a:tr h="653719">
                <a:tc>
                  <a:txBody>
                    <a:bodyPr/>
                    <a:lstStyle/>
                    <a:p>
                      <a:r>
                        <a:rPr lang="en-US" sz="1800"/>
                        <a:t>4</a:t>
                      </a:r>
                      <a:endParaRPr lang="en-US" sz="1800" dirty="0">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t>$40,000</a:t>
                      </a:r>
                      <a:endParaRPr lang="en-US" sz="1800" b="1" dirty="0">
                        <a:solidFill>
                          <a:schemeClr val="tx1"/>
                        </a:solidFill>
                        <a:latin typeface="Arial" pitchFamily="34" charset="0"/>
                        <a:cs typeface="Arial" pitchFamily="34" charset="0"/>
                      </a:endParaRPr>
                    </a:p>
                  </a:txBody>
                  <a:tcPr/>
                </a:tc>
                <a:tc>
                  <a:txBody>
                    <a:bodyPr/>
                    <a:lstStyle/>
                    <a:p>
                      <a:endParaRPr lang="en-US" sz="1800" b="1" dirty="0">
                        <a:solidFill>
                          <a:schemeClr val="tx1"/>
                        </a:solidFill>
                        <a:latin typeface="Arial" pitchFamily="34" charset="0"/>
                        <a:cs typeface="Arial"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800" dirty="0"/>
                        <a:t>11.52%</a:t>
                      </a:r>
                      <a:endParaRPr lang="en-US" sz="1800" b="1" dirty="0">
                        <a:solidFill>
                          <a:schemeClr val="tx1"/>
                        </a:solidFill>
                        <a:latin typeface="Arial" pitchFamily="34" charset="0"/>
                        <a:cs typeface="Arial" pitchFamily="34" charset="0"/>
                      </a:endParaRPr>
                    </a:p>
                  </a:txBody>
                  <a:tcPr/>
                </a:tc>
                <a:tc>
                  <a:txBody>
                    <a:bodyPr/>
                    <a:lstStyle/>
                    <a:p>
                      <a:endParaRPr lang="en-US" sz="1800" b="1" dirty="0">
                        <a:solidFill>
                          <a:schemeClr val="tx1"/>
                        </a:solidFill>
                        <a:latin typeface="Arial" pitchFamily="34" charset="0"/>
                        <a:cs typeface="Arial"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800" dirty="0"/>
                        <a:t>$4,608</a:t>
                      </a:r>
                      <a:endParaRPr lang="en-US" sz="1800" b="1" dirty="0">
                        <a:solidFill>
                          <a:schemeClr val="tx1"/>
                        </a:solidFill>
                        <a:latin typeface="Arial" pitchFamily="34" charset="0"/>
                        <a:cs typeface="Arial"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800" dirty="0"/>
                        <a:t>$33,088</a:t>
                      </a:r>
                      <a:endParaRPr lang="en-US" sz="1800" b="1" dirty="0">
                        <a:solidFill>
                          <a:schemeClr val="tx1"/>
                        </a:solidFill>
                        <a:latin typeface="Arial" pitchFamily="34" charset="0"/>
                        <a:cs typeface="Arial"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800" dirty="0"/>
                        <a:t> $6,912</a:t>
                      </a:r>
                      <a:endParaRPr lang="en-US" sz="1800" b="1" dirty="0">
                        <a:solidFill>
                          <a:schemeClr val="tx1"/>
                        </a:solidFill>
                        <a:latin typeface="Arial" pitchFamily="34" charset="0"/>
                        <a:cs typeface="Arial" pitchFamily="34" charset="0"/>
                      </a:endParaRPr>
                    </a:p>
                  </a:txBody>
                  <a:tcPr/>
                </a:tc>
                <a:extLst>
                  <a:ext uri="{0D108BD9-81ED-4DB2-BD59-A6C34878D82A}">
                    <a16:rowId xmlns:a16="http://schemas.microsoft.com/office/drawing/2014/main" val="2459149642"/>
                  </a:ext>
                </a:extLst>
              </a:tr>
              <a:tr h="653719">
                <a:tc>
                  <a:txBody>
                    <a:bodyPr/>
                    <a:lstStyle/>
                    <a:p>
                      <a:r>
                        <a:rPr lang="en-US" sz="1800"/>
                        <a:t>5</a:t>
                      </a:r>
                      <a:endParaRPr lang="en-US" sz="1800" dirty="0">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t>$40,000</a:t>
                      </a:r>
                      <a:endParaRPr lang="en-US" sz="1800" b="1" dirty="0">
                        <a:solidFill>
                          <a:schemeClr val="tx1"/>
                        </a:solidFill>
                        <a:latin typeface="Arial" pitchFamily="34" charset="0"/>
                        <a:cs typeface="Arial" pitchFamily="34" charset="0"/>
                      </a:endParaRPr>
                    </a:p>
                  </a:txBody>
                  <a:tcPr/>
                </a:tc>
                <a:tc>
                  <a:txBody>
                    <a:bodyPr/>
                    <a:lstStyle/>
                    <a:p>
                      <a:endParaRPr lang="en-US" sz="1800" b="1" dirty="0">
                        <a:solidFill>
                          <a:schemeClr val="tx1"/>
                        </a:solidFill>
                        <a:latin typeface="Arial" pitchFamily="34" charset="0"/>
                        <a:cs typeface="Arial"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800" dirty="0"/>
                        <a:t>11.52%</a:t>
                      </a:r>
                      <a:endParaRPr lang="en-US" sz="1800" b="1" dirty="0">
                        <a:solidFill>
                          <a:schemeClr val="tx1"/>
                        </a:solidFill>
                        <a:latin typeface="Arial" pitchFamily="34" charset="0"/>
                        <a:cs typeface="Arial" pitchFamily="34" charset="0"/>
                      </a:endParaRPr>
                    </a:p>
                  </a:txBody>
                  <a:tcPr/>
                </a:tc>
                <a:tc>
                  <a:txBody>
                    <a:bodyPr/>
                    <a:lstStyle/>
                    <a:p>
                      <a:endParaRPr lang="en-US" sz="1800" b="1" dirty="0">
                        <a:solidFill>
                          <a:schemeClr val="tx1"/>
                        </a:solidFill>
                        <a:latin typeface="Arial" pitchFamily="34" charset="0"/>
                        <a:cs typeface="Arial"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800" dirty="0"/>
                        <a:t>$4,608</a:t>
                      </a:r>
                      <a:endParaRPr lang="en-US" sz="1800" b="1" dirty="0">
                        <a:solidFill>
                          <a:schemeClr val="tx1"/>
                        </a:solidFill>
                        <a:latin typeface="Arial" pitchFamily="34" charset="0"/>
                        <a:cs typeface="Arial"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800" dirty="0"/>
                        <a:t>$37,696</a:t>
                      </a:r>
                      <a:endParaRPr lang="en-US" sz="1800" b="1" dirty="0">
                        <a:solidFill>
                          <a:schemeClr val="tx1"/>
                        </a:solidFill>
                        <a:latin typeface="Arial" pitchFamily="34" charset="0"/>
                        <a:cs typeface="Arial"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800" dirty="0"/>
                        <a:t>$2,304</a:t>
                      </a:r>
                      <a:endParaRPr lang="en-US" sz="1800" b="1" dirty="0">
                        <a:latin typeface="Arial" pitchFamily="34" charset="0"/>
                        <a:cs typeface="Arial" pitchFamily="34" charset="0"/>
                      </a:endParaRPr>
                    </a:p>
                  </a:txBody>
                  <a:tcPr/>
                </a:tc>
                <a:extLst>
                  <a:ext uri="{0D108BD9-81ED-4DB2-BD59-A6C34878D82A}">
                    <a16:rowId xmlns:a16="http://schemas.microsoft.com/office/drawing/2014/main" val="2043386802"/>
                  </a:ext>
                </a:extLst>
              </a:tr>
              <a:tr h="653719">
                <a:tc>
                  <a:txBody>
                    <a:bodyPr/>
                    <a:lstStyle/>
                    <a:p>
                      <a:r>
                        <a:rPr lang="en-US" sz="1800" dirty="0"/>
                        <a:t>6</a:t>
                      </a:r>
                      <a:endParaRPr lang="en-US" sz="1800" dirty="0">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t>$40,000</a:t>
                      </a:r>
                      <a:endParaRPr lang="en-US" sz="1800" b="1" dirty="0">
                        <a:solidFill>
                          <a:schemeClr val="tx1"/>
                        </a:solidFill>
                        <a:latin typeface="Arial" pitchFamily="34" charset="0"/>
                        <a:cs typeface="Arial" pitchFamily="34" charset="0"/>
                      </a:endParaRPr>
                    </a:p>
                  </a:txBody>
                  <a:tcPr/>
                </a:tc>
                <a:tc>
                  <a:txBody>
                    <a:bodyPr/>
                    <a:lstStyle/>
                    <a:p>
                      <a:endParaRPr lang="en-US" sz="1800" b="1" dirty="0">
                        <a:solidFill>
                          <a:schemeClr val="tx1"/>
                        </a:solidFill>
                        <a:latin typeface="Arial" pitchFamily="34" charset="0"/>
                        <a:cs typeface="Arial"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800" u="sng" dirty="0"/>
                        <a:t>5.76%</a:t>
                      </a:r>
                      <a:endParaRPr lang="en-US" sz="1800" b="1" u="sng" dirty="0">
                        <a:solidFill>
                          <a:schemeClr val="tx1"/>
                        </a:solidFill>
                        <a:latin typeface="Arial" pitchFamily="34" charset="0"/>
                        <a:cs typeface="Arial" pitchFamily="34" charset="0"/>
                      </a:endParaRPr>
                    </a:p>
                  </a:txBody>
                  <a:tcPr/>
                </a:tc>
                <a:tc>
                  <a:txBody>
                    <a:bodyPr/>
                    <a:lstStyle/>
                    <a:p>
                      <a:endParaRPr lang="en-US" sz="1800" b="1" u="sng" dirty="0">
                        <a:solidFill>
                          <a:schemeClr val="tx1"/>
                        </a:solidFill>
                        <a:latin typeface="Arial" pitchFamily="34" charset="0"/>
                        <a:cs typeface="Arial"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800" u="sng" dirty="0"/>
                        <a:t>$2,304</a:t>
                      </a:r>
                      <a:endParaRPr lang="en-US" sz="1800" b="1" u="sng" dirty="0">
                        <a:solidFill>
                          <a:schemeClr val="tx1"/>
                        </a:solidFill>
                        <a:latin typeface="Arial" pitchFamily="34" charset="0"/>
                        <a:cs typeface="Arial"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800" dirty="0"/>
                        <a:t>$40,000</a:t>
                      </a:r>
                      <a:endParaRPr lang="en-US" sz="1800" b="1" dirty="0">
                        <a:solidFill>
                          <a:schemeClr val="tx1"/>
                        </a:solidFill>
                        <a:latin typeface="Arial" pitchFamily="34" charset="0"/>
                        <a:cs typeface="Arial"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800" dirty="0"/>
                        <a:t>$0</a:t>
                      </a:r>
                      <a:endParaRPr lang="en-US" sz="1800" b="1" dirty="0">
                        <a:latin typeface="Arial" pitchFamily="34" charset="0"/>
                        <a:cs typeface="Arial" pitchFamily="34" charset="0"/>
                      </a:endParaRPr>
                    </a:p>
                  </a:txBody>
                  <a:tcPr/>
                </a:tc>
                <a:extLst>
                  <a:ext uri="{0D108BD9-81ED-4DB2-BD59-A6C34878D82A}">
                    <a16:rowId xmlns:a16="http://schemas.microsoft.com/office/drawing/2014/main" val="1285817349"/>
                  </a:ext>
                </a:extLst>
              </a:tr>
              <a:tr h="373554">
                <a:tc>
                  <a:txBody>
                    <a:bodyPr/>
                    <a:lstStyle/>
                    <a:p>
                      <a:endParaRPr lang="en-US" sz="1800" dirty="0">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800" b="1" dirty="0">
                        <a:solidFill>
                          <a:schemeClr val="tx1"/>
                        </a:solidFill>
                        <a:latin typeface="Arial" pitchFamily="34" charset="0"/>
                        <a:cs typeface="Arial" pitchFamily="34" charset="0"/>
                      </a:endParaRPr>
                    </a:p>
                  </a:txBody>
                  <a:tcPr/>
                </a:tc>
                <a:tc>
                  <a:txBody>
                    <a:bodyPr/>
                    <a:lstStyle/>
                    <a:p>
                      <a:endParaRPr lang="en-US" sz="1800" b="1" dirty="0">
                        <a:solidFill>
                          <a:schemeClr val="tx1"/>
                        </a:solidFill>
                        <a:latin typeface="Arial" pitchFamily="34" charset="0"/>
                        <a:cs typeface="Arial"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800" dirty="0"/>
                        <a:t>100%</a:t>
                      </a:r>
                      <a:endParaRPr lang="en-US" sz="1800" b="1" dirty="0">
                        <a:solidFill>
                          <a:schemeClr val="tx1"/>
                        </a:solidFill>
                        <a:latin typeface="Arial" pitchFamily="34" charset="0"/>
                        <a:cs typeface="Arial" pitchFamily="34" charset="0"/>
                      </a:endParaRPr>
                    </a:p>
                  </a:txBody>
                  <a:tcPr/>
                </a:tc>
                <a:tc>
                  <a:txBody>
                    <a:bodyPr/>
                    <a:lstStyle/>
                    <a:p>
                      <a:endParaRPr lang="en-US" sz="1800" b="1" dirty="0">
                        <a:solidFill>
                          <a:schemeClr val="tx1"/>
                        </a:solidFill>
                        <a:latin typeface="Arial" pitchFamily="34" charset="0"/>
                        <a:cs typeface="Arial"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800" dirty="0"/>
                        <a:t>$40,000</a:t>
                      </a:r>
                      <a:endParaRPr lang="en-US" sz="1800" b="1" dirty="0">
                        <a:solidFill>
                          <a:schemeClr val="tx1"/>
                        </a:solidFill>
                        <a:latin typeface="Arial" pitchFamily="34" charset="0"/>
                        <a:cs typeface="Arial"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en-US" sz="1800" b="1" dirty="0">
                        <a:solidFill>
                          <a:schemeClr val="tx1"/>
                        </a:solidFill>
                        <a:latin typeface="Arial" pitchFamily="34" charset="0"/>
                        <a:cs typeface="Arial"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en-US" sz="1800" b="1" dirty="0">
                        <a:solidFill>
                          <a:schemeClr val="tx1"/>
                        </a:solidFill>
                        <a:latin typeface="Arial" pitchFamily="34" charset="0"/>
                        <a:cs typeface="Arial" pitchFamily="34" charset="0"/>
                      </a:endParaRPr>
                    </a:p>
                  </a:txBody>
                  <a:tcPr/>
                </a:tc>
                <a:extLst>
                  <a:ext uri="{0D108BD9-81ED-4DB2-BD59-A6C34878D82A}">
                    <a16:rowId xmlns:a16="http://schemas.microsoft.com/office/drawing/2014/main" val="1745261742"/>
                  </a:ext>
                </a:extLst>
              </a:tr>
            </a:tbl>
          </a:graphicData>
        </a:graphic>
      </p:graphicFrame>
    </p:spTree>
    <p:extLst>
      <p:ext uri="{BB962C8B-B14F-4D97-AF65-F5344CB8AC3E}">
        <p14:creationId xmlns:p14="http://schemas.microsoft.com/office/powerpoint/2010/main" val="523961517"/>
      </p:ext>
    </p:extLst>
  </p:cSld>
  <p:clrMapOvr>
    <a:masterClrMapping/>
  </p:clrMapOvr>
</p:sld>
</file>

<file path=ppt/theme/theme1.xml><?xml version="1.0" encoding="utf-8"?>
<a:theme xmlns:a="http://schemas.openxmlformats.org/drawingml/2006/main" name="Office Theme">
  <a:themeElements>
    <a:clrScheme name="Custom 1">
      <a:dk1>
        <a:srgbClr val="011892"/>
      </a:dk1>
      <a:lt1>
        <a:srgbClr val="FFFFFF"/>
      </a:lt1>
      <a:dk2>
        <a:srgbClr val="006198"/>
      </a:dk2>
      <a:lt2>
        <a:srgbClr val="E7E6E6"/>
      </a:lt2>
      <a:accent1>
        <a:srgbClr val="0098D4"/>
      </a:accent1>
      <a:accent2>
        <a:srgbClr val="00B7E6"/>
      </a:accent2>
      <a:accent3>
        <a:srgbClr val="81CFEC"/>
      </a:accent3>
      <a:accent4>
        <a:srgbClr val="E8255F"/>
      </a:accent4>
      <a:accent5>
        <a:srgbClr val="FF6300"/>
      </a:accent5>
      <a:accent6>
        <a:srgbClr val="F5B600"/>
      </a:accent6>
      <a:hlink>
        <a:srgbClr val="00B7E6"/>
      </a:hlink>
      <a:folHlink>
        <a:srgbClr val="0098D4"/>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effectLst/>
      </a:spPr>
      <a:bodyPr wrap="square" lIns="0" tIns="0" rIns="0" rtlCol="0" anchor="b">
        <a:spAutoFit/>
      </a:bodyPr>
      <a:lstStyle>
        <a:defPPr>
          <a:defRPr sz="2000" smtClean="0">
            <a:latin typeface="Open Sans" panose="020B0606030504020204" pitchFamily="34" charset="0"/>
            <a:ea typeface="Open Sans" panose="020B0606030504020204" pitchFamily="34" charset="0"/>
            <a:cs typeface="Open Sans" panose="020B0606030504020204" pitchFamily="34" charset="0"/>
          </a:defRPr>
        </a:defPPr>
      </a:lstStyle>
    </a:txDef>
  </a:objectDefaults>
  <a:extraClrSchemeLst/>
  <a:extLst>
    <a:ext uri="{05A4C25C-085E-4340-85A3-A5531E510DB2}">
      <thm15:themeFamily xmlns:thm15="http://schemas.microsoft.com/office/thememl/2012/main" name="Cengage_Accessible_PPT_Template_FINAL.POTX" id="{146466F1-E6CB-45FF-8D63-17C2C100CCDA}" vid="{37F7B658-8B47-4D3D-8E2E-33857591ABC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532E4C7BBAF8442AC48CBC7D09A7580" ma:contentTypeVersion="22" ma:contentTypeDescription="Create a new document." ma:contentTypeScope="" ma:versionID="eeca2c9470d15452f23e025664c92696">
  <xsd:schema xmlns:xsd="http://www.w3.org/2001/XMLSchema" xmlns:xs="http://www.w3.org/2001/XMLSchema" xmlns:p="http://schemas.microsoft.com/office/2006/metadata/properties" xmlns:ns2="105CED8A-AF0E-4AD8-9238-2F7FF36232F4" xmlns:ns3="105ced8a-af0e-4ad8-9238-2f7ff36232f4" xmlns:ns4="d5280b9f-0d25-4ffb-96bc-3c5ae659ff52" targetNamespace="http://schemas.microsoft.com/office/2006/metadata/properties" ma:root="true" ma:fieldsID="bf2be7170006aa9e8b1ef03ea7452762" ns2:_="" ns3:_="" ns4:_="">
    <xsd:import namespace="105CED8A-AF0E-4AD8-9238-2F7FF36232F4"/>
    <xsd:import namespace="105ced8a-af0e-4ad8-9238-2f7ff36232f4"/>
    <xsd:import namespace="d5280b9f-0d25-4ffb-96bc-3c5ae659ff52"/>
    <xsd:element name="properties">
      <xsd:complexType>
        <xsd:sequence>
          <xsd:element name="documentManagement">
            <xsd:complexType>
              <xsd:all>
                <xsd:element ref="ns2:Document_x0020_Type" minOccurs="0"/>
                <xsd:element ref="ns2:Department" minOccurs="0"/>
                <xsd:element ref="ns2:Audience" minOccurs="0"/>
                <xsd:element ref="ns3:Category" minOccurs="0"/>
                <xsd:element ref="ns4:SharedWithUsers" minOccurs="0"/>
                <xsd:element ref="ns4:SharedWithDetails" minOccurs="0"/>
                <xsd:element ref="ns4:LastSharedByUser" minOccurs="0"/>
                <xsd:element ref="ns4:LastSharedByTime" minOccurs="0"/>
                <xsd:element ref="ns3:MediaServiceMetadata" minOccurs="0"/>
                <xsd:element ref="ns3:MediaServiceFastMetadata"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05CED8A-AF0E-4AD8-9238-2F7FF36232F4" elementFormDefault="qualified">
    <xsd:import namespace="http://schemas.microsoft.com/office/2006/documentManagement/types"/>
    <xsd:import namespace="http://schemas.microsoft.com/office/infopath/2007/PartnerControls"/>
    <xsd:element name="Document_x0020_Type" ma:index="2" nillable="true" ma:displayName="Document Type" ma:default="Process Document" ma:format="Dropdown" ma:internalName="Document_x0020_Type" ma:readOnly="false">
      <xsd:simpleType>
        <xsd:union memberTypes="dms:Text">
          <xsd:simpleType>
            <xsd:restriction base="dms:Choice">
              <xsd:enumeration value="Process Document"/>
              <xsd:enumeration value="Job Aid"/>
              <xsd:enumeration value="1-pager"/>
              <xsd:enumeration value="Quick Start Guide"/>
              <xsd:enumeration value="Training PPTs"/>
              <xsd:enumeration value="Training video"/>
              <xsd:enumeration value="Workflow"/>
              <xsd:enumeration value="Example"/>
              <xsd:enumeration value="Miscellaneous"/>
              <xsd:enumeration value="Template"/>
              <xsd:enumeration value="Authoring Guidelines"/>
              <xsd:enumeration value="Image"/>
              <xsd:enumeration value="Archive only"/>
            </xsd:restriction>
          </xsd:simpleType>
        </xsd:union>
      </xsd:simpleType>
    </xsd:element>
    <xsd:element name="Department" ma:index="3" nillable="true" ma:displayName="Owner" ma:default="GPM Training" ma:format="Dropdown" ma:internalName="Department" ma:readOnly="false">
      <xsd:simpleType>
        <xsd:restriction base="dms:Choice">
          <xsd:enumeration value="GPM Training"/>
          <xsd:enumeration value="GPM Operations"/>
          <xsd:enumeration value="CTQA"/>
          <xsd:enumeration value="Content Digitization"/>
          <xsd:enumeration value="Legal"/>
          <xsd:enumeration value="UX"/>
          <xsd:enumeration value="Global Production"/>
          <xsd:enumeration value="Other"/>
        </xsd:restriction>
      </xsd:simpleType>
    </xsd:element>
    <xsd:element name="Audience" ma:index="4" nillable="true" ma:displayName="Audience" ma:default="Content Developer" ma:format="Dropdown" ma:internalName="Audience" ma:readOnly="false">
      <xsd:simpleType>
        <xsd:restriction base="dms:Choice">
          <xsd:enumeration value="Internal"/>
          <xsd:enumeration value="Product Management"/>
          <xsd:enumeration value="Content Developer"/>
          <xsd:enumeration value="Product Manager"/>
          <xsd:enumeration value="Product Assistant"/>
          <xsd:enumeration value="Other"/>
        </xsd:restriction>
      </xsd:simpleType>
    </xsd:element>
  </xsd:schema>
  <xsd:schema xmlns:xsd="http://www.w3.org/2001/XMLSchema" xmlns:xs="http://www.w3.org/2001/XMLSchema" xmlns:dms="http://schemas.microsoft.com/office/2006/documentManagement/types" xmlns:pc="http://schemas.microsoft.com/office/infopath/2007/PartnerControls" targetNamespace="105ced8a-af0e-4ad8-9238-2f7ff36232f4" elementFormDefault="qualified">
    <xsd:import namespace="http://schemas.microsoft.com/office/2006/documentManagement/types"/>
    <xsd:import namespace="http://schemas.microsoft.com/office/infopath/2007/PartnerControls"/>
    <xsd:element name="Category" ma:index="5" nillable="true" ma:displayName="Category" ma:internalName="Category" ma:readOnly="false">
      <xsd:simpleType>
        <xsd:restriction base="dms:Text"/>
      </xsd:simpleType>
    </xsd:element>
    <xsd:element name="MediaServiceMetadata" ma:index="16" nillable="true" ma:displayName="MediaServiceMetadata" ma:description="" ma:hidden="true" ma:internalName="MediaServiceMetadata" ma:readOnly="true">
      <xsd:simpleType>
        <xsd:restriction base="dms:Note"/>
      </xsd:simpleType>
    </xsd:element>
    <xsd:element name="MediaServiceFastMetadata" ma:index="17" nillable="true" ma:displayName="MediaServiceFastMetadata" ma:description="" ma:hidden="true" ma:internalName="MediaServiceFastMetadata" ma:readOnly="true">
      <xsd:simpleType>
        <xsd:restriction base="dms:Note"/>
      </xsd:simpleType>
    </xsd:element>
    <xsd:element name="MediaServiceDateTaken" ma:index="18" nillable="true" ma:displayName="MediaServiceDateTaken" ma:descriptio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5280b9f-0d25-4ffb-96bc-3c5ae659ff52" elementFormDefault="qualified">
    <xsd:import namespace="http://schemas.microsoft.com/office/2006/documentManagement/types"/>
    <xsd:import namespace="http://schemas.microsoft.com/office/infopath/2007/PartnerControls"/>
    <xsd:element name="SharedWithUsers" ma:index="6"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7" nillable="true" ma:displayName="Shared With Details" ma:description="" ma:internalName="SharedWithDetails" ma:readOnly="true">
      <xsd:simpleType>
        <xsd:restriction base="dms:Note">
          <xsd:maxLength value="255"/>
        </xsd:restriction>
      </xsd:simpleType>
    </xsd:element>
    <xsd:element name="LastSharedByUser" ma:index="14" nillable="true" ma:displayName="Last Shared By User" ma:description="" ma:internalName="LastSharedByUser" ma:readOnly="true">
      <xsd:simpleType>
        <xsd:restriction base="dms:Note">
          <xsd:maxLength value="255"/>
        </xsd:restriction>
      </xsd:simpleType>
    </xsd:element>
    <xsd:element name="LastSharedByTime" ma:index="15" nillable="true" ma:displayName="Last Shared By Time" ma:description="" ma:internalName="LastSharedByTime" ma:readOnly="tru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1"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Audience xmlns="105CED8A-AF0E-4AD8-9238-2F7FF36232F4">Content Developer</Audience>
    <Department xmlns="105CED8A-AF0E-4AD8-9238-2F7FF36232F4">GPM Training</Department>
    <Category xmlns="105ced8a-af0e-4ad8-9238-2f7ff36232f4">Accessibility</Category>
    <Document_x0020_Type xmlns="105CED8A-AF0E-4AD8-9238-2F7FF36232F4">Template</Document_x0020_Type>
  </documentManagement>
</p:properties>
</file>

<file path=customXml/itemProps1.xml><?xml version="1.0" encoding="utf-8"?>
<ds:datastoreItem xmlns:ds="http://schemas.openxmlformats.org/officeDocument/2006/customXml" ds:itemID="{E32CFAA7-E308-4DCB-89CD-C84C20E90241}">
  <ds:schemaRefs>
    <ds:schemaRef ds:uri="http://schemas.microsoft.com/sharepoint/v3/contenttype/forms"/>
  </ds:schemaRefs>
</ds:datastoreItem>
</file>

<file path=customXml/itemProps2.xml><?xml version="1.0" encoding="utf-8"?>
<ds:datastoreItem xmlns:ds="http://schemas.openxmlformats.org/officeDocument/2006/customXml" ds:itemID="{81267DBD-43FE-4A53-9169-32D4D65213F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05CED8A-AF0E-4AD8-9238-2F7FF36232F4"/>
    <ds:schemaRef ds:uri="105ced8a-af0e-4ad8-9238-2f7ff36232f4"/>
    <ds:schemaRef ds:uri="d5280b9f-0d25-4ffb-96bc-3c5ae659ff5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A9BA192-EF86-48DF-982C-2C526A268392}">
  <ds:schemaRefs>
    <ds:schemaRef ds:uri="http://schemas.microsoft.com/office/infopath/2007/PartnerControls"/>
    <ds:schemaRef ds:uri="http://schemas.openxmlformats.org/package/2006/metadata/core-properties"/>
    <ds:schemaRef ds:uri="http://schemas.microsoft.com/office/2006/documentManagement/types"/>
    <ds:schemaRef ds:uri="http://purl.org/dc/elements/1.1/"/>
    <ds:schemaRef ds:uri="105ced8a-af0e-4ad8-9238-2f7ff36232f4"/>
    <ds:schemaRef ds:uri="105CED8A-AF0E-4AD8-9238-2F7FF36232F4"/>
    <ds:schemaRef ds:uri="http://purl.org/dc/dcmitype/"/>
    <ds:schemaRef ds:uri="http://purl.org/dc/terms/"/>
    <ds:schemaRef ds:uri="http://schemas.microsoft.com/office/2006/metadata/properties"/>
    <ds:schemaRef ds:uri="d5280b9f-0d25-4ffb-96bc-3c5ae659ff52"/>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Cengage_Accessible_PPT_Template_FINAL</Template>
  <TotalTime>612</TotalTime>
  <Words>3316</Words>
  <Application>Microsoft Office PowerPoint</Application>
  <PresentationFormat>Widescreen</PresentationFormat>
  <Paragraphs>533</Paragraphs>
  <Slides>72</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72</vt:i4>
      </vt:variant>
    </vt:vector>
  </HeadingPairs>
  <TitlesOfParts>
    <vt:vector size="80" baseType="lpstr">
      <vt:lpstr>Arial</vt:lpstr>
      <vt:lpstr>Arial</vt:lpstr>
      <vt:lpstr>Calibri</vt:lpstr>
      <vt:lpstr>Helvetica</vt:lpstr>
      <vt:lpstr>LucidaGrande</vt:lpstr>
      <vt:lpstr>Open Sans</vt:lpstr>
      <vt:lpstr>Summer Font</vt:lpstr>
      <vt:lpstr>Office Theme</vt:lpstr>
      <vt:lpstr>Adjusting Entries and the Worksheet</vt:lpstr>
      <vt:lpstr>Learning Objective 1</vt:lpstr>
      <vt:lpstr>End-of-Period Adjustments</vt:lpstr>
      <vt:lpstr>Revenue Recognition Principle</vt:lpstr>
      <vt:lpstr>Expense Recognition Principle</vt:lpstr>
      <vt:lpstr>Matching Principle</vt:lpstr>
      <vt:lpstr>Fiscal Year</vt:lpstr>
      <vt:lpstr>Adjustment For Supplies (1 of 3)</vt:lpstr>
      <vt:lpstr>Adjustment For Supplies (2 of 3)</vt:lpstr>
      <vt:lpstr>Adjustment For Supplies (3 of 3)</vt:lpstr>
      <vt:lpstr>Adjustment for Expired Insurance (1 of 3)</vt:lpstr>
      <vt:lpstr>Adjustment for Expired Insurance (2 of 3)</vt:lpstr>
      <vt:lpstr>Adjustment for Expired Insurance (3 of 3)</vt:lpstr>
      <vt:lpstr>Unpaid Wages Adjustment (1 of 3)</vt:lpstr>
      <vt:lpstr>Unpaid Wages Adjustment (2 of 3)</vt:lpstr>
      <vt:lpstr>Unpaid Wages Adjustment (3 of 3)</vt:lpstr>
      <vt:lpstr>Historical Cost Principle</vt:lpstr>
      <vt:lpstr>Useful Life</vt:lpstr>
      <vt:lpstr>Depreciation</vt:lpstr>
      <vt:lpstr>Salvage Value</vt:lpstr>
      <vt:lpstr>Straight-Line Depreciation Calculation (1 of 2)</vt:lpstr>
      <vt:lpstr>Straight-Line Depreciation Calculation (2 of 2)</vt:lpstr>
      <vt:lpstr>Book Value</vt:lpstr>
      <vt:lpstr>Accumulated Depreciation</vt:lpstr>
      <vt:lpstr>Straight-Line Depreciation Adjustment</vt:lpstr>
      <vt:lpstr>Expanded Chart of Accounts</vt:lpstr>
      <vt:lpstr>Learning Objective 2</vt:lpstr>
      <vt:lpstr>Posting Adjusting Entries (1 of 3)</vt:lpstr>
      <vt:lpstr>Posting Adjusting Entries (2 of 3)</vt:lpstr>
      <vt:lpstr>Posting Adjusting Entries (3 of 3)</vt:lpstr>
      <vt:lpstr>Learning Objective 3</vt:lpstr>
      <vt:lpstr>The Work Sheet</vt:lpstr>
      <vt:lpstr>Preparing the Work Sheet</vt:lpstr>
      <vt:lpstr>Worksheet Preparation Step-by-Step (1 of 9)</vt:lpstr>
      <vt:lpstr>Worksheet Preparation Step-by-Step (2 of 9)</vt:lpstr>
      <vt:lpstr>Worksheet Preparation Step-by-Step (3 of 9)</vt:lpstr>
      <vt:lpstr>Worksheet Preparation Step-by-Step (4 of 9)</vt:lpstr>
      <vt:lpstr>Worksheet Preparation Step-by-Step (5 of 9)</vt:lpstr>
      <vt:lpstr>Worksheet Preparation Step-by-Step (6 of 9)</vt:lpstr>
      <vt:lpstr>Worksheet Preparation Step-by-Step (7 of 9)</vt:lpstr>
      <vt:lpstr>Worksheet Preparation Step-by-Step (8 of 9)</vt:lpstr>
      <vt:lpstr>Worksheet Preparation Step-by-Step (9 of 9)</vt:lpstr>
      <vt:lpstr>Learning Objective 4</vt:lpstr>
      <vt:lpstr>Finding Errors on the Work Sheet</vt:lpstr>
      <vt:lpstr>Learning Objective 5</vt:lpstr>
      <vt:lpstr>Journalizing Adjusting Entries</vt:lpstr>
      <vt:lpstr>Journalizing Adjusting Entries from the Work Sheet</vt:lpstr>
      <vt:lpstr>Learning Objective 6</vt:lpstr>
      <vt:lpstr>Accrual Basis of Accounting</vt:lpstr>
      <vt:lpstr>Cash Basis of Accounting</vt:lpstr>
      <vt:lpstr>Cash vs. Accrual Accounting</vt:lpstr>
      <vt:lpstr>Modified Cash Basis</vt:lpstr>
      <vt:lpstr>Comparison of Cash, Modified Cash, and Accrual Methods (1 of 2)</vt:lpstr>
      <vt:lpstr>Comparison of Cash, Modified Cash, and Accrual Methods (2 of 2)</vt:lpstr>
      <vt:lpstr>Depreciation Methods</vt:lpstr>
      <vt:lpstr>Appendix Learning Objective 1</vt:lpstr>
      <vt:lpstr>Four Depreciation Methods</vt:lpstr>
      <vt:lpstr>Conditions</vt:lpstr>
      <vt:lpstr>Straight-Line Method (1 of 3)</vt:lpstr>
      <vt:lpstr>Straight-Line Method (2 of 3)</vt:lpstr>
      <vt:lpstr>Straight-Line Method (3 of 3)</vt:lpstr>
      <vt:lpstr>Straight-Line Depreciation Schedule</vt:lpstr>
      <vt:lpstr>Appendix Learning Objective 2</vt:lpstr>
      <vt:lpstr>Sum-of-the-Years’-Digits Method</vt:lpstr>
      <vt:lpstr>Sum-of-the-Years’-Digits Formula</vt:lpstr>
      <vt:lpstr>Sum-of-the-Years’-Digits Depreciation Schedule</vt:lpstr>
      <vt:lpstr>Appendix Learning Objective 3</vt:lpstr>
      <vt:lpstr>Double Declining Balance Method (1 of 3)</vt:lpstr>
      <vt:lpstr>Double Declining Balance Depreciation Schedule</vt:lpstr>
      <vt:lpstr>Appendix Learning Objective 4</vt:lpstr>
      <vt:lpstr>Modified Accelerated Cost Recovery System (MACRS) </vt:lpstr>
      <vt:lpstr>MACRS Depreciation Schedule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Alan Evans</dc:creator>
  <cp:lastModifiedBy>Bailey, Timothy</cp:lastModifiedBy>
  <cp:revision>60</cp:revision>
  <cp:lastPrinted>2016-10-03T15:29:39Z</cp:lastPrinted>
  <dcterms:created xsi:type="dcterms:W3CDTF">2018-09-16T20:33:10Z</dcterms:created>
  <dcterms:modified xsi:type="dcterms:W3CDTF">2019-01-25T18:09:55Z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0x0101003532E4C7BBAF8442AC48CBC7D09A7580</vt:lpwstr>
  </property>
</Properties>
</file>