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2"/>
  </p:notesMasterIdLst>
  <p:handoutMasterIdLst>
    <p:handoutMasterId r:id="rId53"/>
  </p:handoutMasterIdLst>
  <p:sldIdLst>
    <p:sldId id="264" r:id="rId5"/>
    <p:sldId id="536" r:id="rId6"/>
    <p:sldId id="487" r:id="rId7"/>
    <p:sldId id="537" r:id="rId8"/>
    <p:sldId id="489" r:id="rId9"/>
    <p:sldId id="490" r:id="rId10"/>
    <p:sldId id="549" r:id="rId11"/>
    <p:sldId id="491" r:id="rId12"/>
    <p:sldId id="550" r:id="rId13"/>
    <p:sldId id="495" r:id="rId14"/>
    <p:sldId id="496" r:id="rId15"/>
    <p:sldId id="497" r:id="rId16"/>
    <p:sldId id="498" r:id="rId17"/>
    <p:sldId id="499" r:id="rId18"/>
    <p:sldId id="500" r:id="rId19"/>
    <p:sldId id="501" r:id="rId20"/>
    <p:sldId id="502" r:id="rId21"/>
    <p:sldId id="551" r:id="rId22"/>
    <p:sldId id="505" r:id="rId23"/>
    <p:sldId id="506" r:id="rId24"/>
    <p:sldId id="552" r:id="rId25"/>
    <p:sldId id="508" r:id="rId26"/>
    <p:sldId id="510" r:id="rId27"/>
    <p:sldId id="511" r:id="rId28"/>
    <p:sldId id="509" r:id="rId29"/>
    <p:sldId id="553" r:id="rId30"/>
    <p:sldId id="554" r:id="rId31"/>
    <p:sldId id="555" r:id="rId32"/>
    <p:sldId id="556" r:id="rId33"/>
    <p:sldId id="557" r:id="rId34"/>
    <p:sldId id="558" r:id="rId35"/>
    <p:sldId id="528" r:id="rId36"/>
    <p:sldId id="529" r:id="rId37"/>
    <p:sldId id="559" r:id="rId38"/>
    <p:sldId id="532" r:id="rId39"/>
    <p:sldId id="533" r:id="rId40"/>
    <p:sldId id="538" r:id="rId41"/>
    <p:sldId id="539" r:id="rId42"/>
    <p:sldId id="541" r:id="rId43"/>
    <p:sldId id="542" r:id="rId44"/>
    <p:sldId id="560" r:id="rId45"/>
    <p:sldId id="561" r:id="rId46"/>
    <p:sldId id="562" r:id="rId47"/>
    <p:sldId id="563" r:id="rId48"/>
    <p:sldId id="544" r:id="rId49"/>
    <p:sldId id="540" r:id="rId50"/>
    <p:sldId id="564" r:id="rId5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255F"/>
    <a:srgbClr val="004A78"/>
    <a:srgbClr val="006298"/>
    <a:srgbClr val="000000"/>
    <a:srgbClr val="FF6300"/>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073" autoAdjust="0"/>
    <p:restoredTop sz="93617" autoAdjust="0"/>
  </p:normalViewPr>
  <p:slideViewPr>
    <p:cSldViewPr snapToGrid="0" snapToObjects="1">
      <p:cViewPr varScale="1">
        <p:scale>
          <a:sx n="72" d="100"/>
          <a:sy n="72" d="100"/>
        </p:scale>
        <p:origin x="84" y="117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12-08T13:26:59.532" idx="1">
    <p:pos x="10" y="10"/>
    <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6 </a:t>
            </a:r>
          </a:p>
        </p:txBody>
      </p:sp>
      <p:sp>
        <p:nvSpPr>
          <p:cNvPr id="5" name="Title 4"/>
          <p:cNvSpPr>
            <a:spLocks noGrp="1"/>
          </p:cNvSpPr>
          <p:nvPr>
            <p:ph type="title"/>
          </p:nvPr>
        </p:nvSpPr>
        <p:spPr>
          <a:xfrm>
            <a:off x="3996910" y="4035474"/>
            <a:ext cx="6402684" cy="1015497"/>
          </a:xfrm>
        </p:spPr>
        <p:txBody>
          <a:bodyPr/>
          <a:lstStyle/>
          <a:p>
            <a:r>
              <a:rPr lang="en-US" dirty="0"/>
              <a:t>Financial Statements and the Closing Process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Work Sheet</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t>Used for three major end-of-period activities:</a:t>
            </a:r>
          </a:p>
          <a:p>
            <a:pPr lvl="1"/>
            <a:r>
              <a:rPr lang="en-US" sz="2400" dirty="0"/>
              <a:t>Journalizing adjusting entries (covered in Chapter 5)</a:t>
            </a:r>
          </a:p>
          <a:p>
            <a:pPr lvl="1"/>
            <a:r>
              <a:rPr lang="en-US" sz="2400" dirty="0"/>
              <a:t>Preparing financial statements</a:t>
            </a:r>
          </a:p>
          <a:p>
            <a:pPr lvl="1"/>
            <a:r>
              <a:rPr lang="en-US" sz="2400" dirty="0"/>
              <a:t>Journalizing closing entries</a:t>
            </a:r>
          </a:p>
        </p:txBody>
      </p:sp>
    </p:spTree>
    <p:extLst>
      <p:ext uri="{BB962C8B-B14F-4D97-AF65-F5344CB8AC3E}">
        <p14:creationId xmlns:p14="http://schemas.microsoft.com/office/powerpoint/2010/main" val="208691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financial statements with the aid of a work sheet</a:t>
            </a:r>
          </a:p>
        </p:txBody>
      </p:sp>
    </p:spTree>
    <p:extLst>
      <p:ext uri="{BB962C8B-B14F-4D97-AF65-F5344CB8AC3E}">
        <p14:creationId xmlns:p14="http://schemas.microsoft.com/office/powerpoint/2010/main" val="3399516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Order of Preparing Financial Statements</a:t>
            </a:r>
          </a:p>
        </p:txBody>
      </p:sp>
      <p:sp>
        <p:nvSpPr>
          <p:cNvPr id="7" name="Content Placeholder 6"/>
          <p:cNvSpPr>
            <a:spLocks noGrp="1"/>
          </p:cNvSpPr>
          <p:nvPr>
            <p:ph type="body" sz="quarter" idx="17"/>
          </p:nvPr>
        </p:nvSpPr>
        <p:spPr/>
        <p:txBody>
          <a:bodyPr>
            <a:normAutofit/>
          </a:bodyPr>
          <a:lstStyle/>
          <a:p>
            <a:pPr marL="514350" indent="-514350">
              <a:buFont typeface="+mj-lt"/>
              <a:buAutoNum type="arabicPeriod"/>
            </a:pPr>
            <a:r>
              <a:rPr lang="en-US" sz="2800" dirty="0"/>
              <a:t>Income statement</a:t>
            </a:r>
          </a:p>
          <a:p>
            <a:pPr marL="514350" indent="-514350">
              <a:buFont typeface="+mj-lt"/>
              <a:buAutoNum type="arabicPeriod"/>
            </a:pPr>
            <a:r>
              <a:rPr lang="en-US" sz="2800" dirty="0"/>
              <a:t>Statement of Owner’s Equity</a:t>
            </a:r>
          </a:p>
          <a:p>
            <a:pPr marL="514350" indent="-514350">
              <a:buFont typeface="+mj-lt"/>
              <a:buAutoNum type="arabicPeriod"/>
            </a:pPr>
            <a:r>
              <a:rPr lang="en-US" sz="2800" dirty="0"/>
              <a:t>Balance Sheet</a:t>
            </a:r>
          </a:p>
        </p:txBody>
      </p:sp>
    </p:spTree>
    <p:extLst>
      <p:ext uri="{BB962C8B-B14F-4D97-AF65-F5344CB8AC3E}">
        <p14:creationId xmlns:p14="http://schemas.microsoft.com/office/powerpoint/2010/main" val="3044448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pitchFamily="34" charset="0"/>
                <a:cs typeface="Arial" pitchFamily="34" charset="0"/>
              </a:rPr>
              <a:t>Income Statement Preparation (1 of 2)</a:t>
            </a:r>
            <a:endParaRPr lang="en-IN" sz="3200" dirty="0">
              <a:latin typeface="Arial" pitchFamily="34" charset="0"/>
              <a:cs typeface="Arial" pitchFamily="34" charset="0"/>
            </a:endParaRPr>
          </a:p>
        </p:txBody>
      </p:sp>
      <p:sp>
        <p:nvSpPr>
          <p:cNvPr id="3" name="Content Placeholder 2"/>
          <p:cNvSpPr>
            <a:spLocks noGrp="1"/>
          </p:cNvSpPr>
          <p:nvPr>
            <p:ph type="body" sz="quarter" idx="17"/>
          </p:nvPr>
        </p:nvSpPr>
        <p:spPr>
          <a:xfrm>
            <a:off x="743576" y="1199408"/>
            <a:ext cx="10711543" cy="4833092"/>
          </a:xfrm>
        </p:spPr>
        <p:txBody>
          <a:bodyPr>
            <a:noAutofit/>
          </a:bodyPr>
          <a:lstStyle/>
          <a:p>
            <a:pPr>
              <a:spcBef>
                <a:spcPct val="50000"/>
              </a:spcBef>
            </a:pPr>
            <a:r>
              <a:rPr lang="en-US" sz="2800" dirty="0">
                <a:latin typeface="Arial" pitchFamily="34" charset="0"/>
                <a:cs typeface="Arial" pitchFamily="34" charset="0"/>
              </a:rPr>
              <a:t>Heading should contain 3 lines:</a:t>
            </a:r>
          </a:p>
          <a:p>
            <a:pPr marL="800100" lvl="1" indent="-457200">
              <a:spcBef>
                <a:spcPct val="50000"/>
              </a:spcBef>
            </a:pPr>
            <a:r>
              <a:rPr lang="en-US" sz="2400" dirty="0">
                <a:latin typeface="Arial" pitchFamily="34" charset="0"/>
                <a:cs typeface="Arial" pitchFamily="34" charset="0"/>
              </a:rPr>
              <a:t>Company name</a:t>
            </a:r>
          </a:p>
          <a:p>
            <a:pPr marL="800100" lvl="1" indent="-457200">
              <a:spcBef>
                <a:spcPct val="50000"/>
              </a:spcBef>
            </a:pPr>
            <a:r>
              <a:rPr lang="en-US" sz="2400" dirty="0">
                <a:latin typeface="Arial" pitchFamily="34" charset="0"/>
                <a:cs typeface="Arial" pitchFamily="34" charset="0"/>
              </a:rPr>
              <a:t>Statement title</a:t>
            </a:r>
          </a:p>
          <a:p>
            <a:pPr marL="800100" lvl="1" indent="-457200">
              <a:spcBef>
                <a:spcPct val="50000"/>
              </a:spcBef>
            </a:pPr>
            <a:r>
              <a:rPr lang="en-US" sz="2400" dirty="0">
                <a:latin typeface="Arial" pitchFamily="34" charset="0"/>
                <a:cs typeface="Arial" pitchFamily="34" charset="0"/>
              </a:rPr>
              <a:t>Period ended or last date in the period</a:t>
            </a:r>
            <a:endParaRPr lang="en-US" sz="2800" dirty="0">
              <a:latin typeface="Arial" pitchFamily="34" charset="0"/>
              <a:cs typeface="Arial" pitchFamily="34" charset="0"/>
            </a:endParaRPr>
          </a:p>
          <a:p>
            <a:pPr>
              <a:spcBef>
                <a:spcPct val="50000"/>
              </a:spcBef>
            </a:pPr>
            <a:r>
              <a:rPr lang="en-US" sz="2800" dirty="0">
                <a:latin typeface="Arial" pitchFamily="34" charset="0"/>
                <a:cs typeface="Arial" pitchFamily="34" charset="0"/>
              </a:rPr>
              <a:t>Dollar signs used at top of columns</a:t>
            </a:r>
          </a:p>
          <a:p>
            <a:pPr>
              <a:spcBef>
                <a:spcPct val="50000"/>
              </a:spcBef>
            </a:pPr>
            <a:r>
              <a:rPr lang="en-US" sz="2800" dirty="0">
                <a:latin typeface="Arial" pitchFamily="34" charset="0"/>
                <a:cs typeface="Arial" pitchFamily="34" charset="0"/>
              </a:rPr>
              <a:t>Revenues are shown first</a:t>
            </a:r>
          </a:p>
          <a:p>
            <a:pPr lvl="1" eaLnBrk="0" hangingPunct="0"/>
            <a:r>
              <a:rPr lang="en-US" sz="2400" dirty="0">
                <a:latin typeface="Arial" pitchFamily="34" charset="0"/>
                <a:cs typeface="Arial" pitchFamily="34" charset="0"/>
              </a:rPr>
              <a:t>When there is only one revenue account, “Total Revenues” is not computed or shown</a:t>
            </a:r>
          </a:p>
        </p:txBody>
      </p:sp>
    </p:spTree>
    <p:extLst>
      <p:ext uri="{BB962C8B-B14F-4D97-AF65-F5344CB8AC3E}">
        <p14:creationId xmlns:p14="http://schemas.microsoft.com/office/powerpoint/2010/main" val="3515271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pitchFamily="34" charset="0"/>
                <a:cs typeface="Arial" pitchFamily="34" charset="0"/>
              </a:rPr>
              <a:t>Income Statement Preparation (2 of 2)</a:t>
            </a:r>
            <a:endParaRPr lang="en-IN" sz="3200"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4014355"/>
          </a:xfrm>
        </p:spPr>
        <p:txBody>
          <a:bodyPr>
            <a:noAutofit/>
          </a:bodyPr>
          <a:lstStyle/>
          <a:p>
            <a:pPr eaLnBrk="0" hangingPunct="0"/>
            <a:r>
              <a:rPr lang="en-US" sz="2800" dirty="0">
                <a:latin typeface="Arial" pitchFamily="34" charset="0"/>
                <a:cs typeface="Arial" pitchFamily="34" charset="0"/>
              </a:rPr>
              <a:t>Expenses are shown next</a:t>
            </a:r>
          </a:p>
          <a:p>
            <a:pPr eaLnBrk="0" hangingPunct="0"/>
            <a:r>
              <a:rPr lang="en-US" sz="2800" dirty="0">
                <a:latin typeface="Arial" pitchFamily="34" charset="0"/>
                <a:cs typeface="Arial" pitchFamily="34" charset="0"/>
              </a:rPr>
              <a:t>Expenses are listed in either: </a:t>
            </a:r>
          </a:p>
          <a:p>
            <a:pPr lvl="1" eaLnBrk="0" hangingPunct="0"/>
            <a:r>
              <a:rPr lang="en-US" sz="2400" dirty="0">
                <a:latin typeface="Arial" pitchFamily="34" charset="0"/>
                <a:cs typeface="Arial" pitchFamily="34" charset="0"/>
              </a:rPr>
              <a:t>Account number order</a:t>
            </a:r>
          </a:p>
          <a:p>
            <a:pPr lvl="1" eaLnBrk="0" hangingPunct="0"/>
            <a:r>
              <a:rPr lang="en-US" sz="2400" dirty="0">
                <a:latin typeface="Arial" pitchFamily="34" charset="0"/>
                <a:cs typeface="Arial" pitchFamily="34" charset="0"/>
              </a:rPr>
              <a:t>Descending order by dollar amount</a:t>
            </a:r>
          </a:p>
          <a:p>
            <a:pPr eaLnBrk="0" hangingPunct="0"/>
            <a:r>
              <a:rPr lang="en-US" sz="2800" dirty="0">
                <a:latin typeface="Arial" pitchFamily="34" charset="0"/>
                <a:cs typeface="Arial" pitchFamily="34" charset="0"/>
              </a:rPr>
              <a:t>Single rulings indicate addition or subtraction</a:t>
            </a:r>
          </a:p>
          <a:p>
            <a:pPr eaLnBrk="0" hangingPunct="0"/>
            <a:r>
              <a:rPr lang="en-US" sz="2800" dirty="0">
                <a:latin typeface="Arial" pitchFamily="34" charset="0"/>
                <a:cs typeface="Arial" pitchFamily="34" charset="0"/>
              </a:rPr>
              <a:t>Expenses are totaled</a:t>
            </a:r>
          </a:p>
          <a:p>
            <a:pPr eaLnBrk="0" hangingPunct="0"/>
            <a:r>
              <a:rPr lang="en-US" sz="2800" dirty="0">
                <a:latin typeface="Arial" pitchFamily="34" charset="0"/>
                <a:cs typeface="Arial" pitchFamily="34" charset="0"/>
              </a:rPr>
              <a:t>Net income is computed last</a:t>
            </a:r>
            <a:endParaRPr lang="en-US" dirty="0">
              <a:latin typeface="Arial" pitchFamily="34" charset="0"/>
              <a:cs typeface="Arial" pitchFamily="34" charset="0"/>
            </a:endParaRPr>
          </a:p>
        </p:txBody>
      </p:sp>
    </p:spTree>
    <p:extLst>
      <p:ext uri="{BB962C8B-B14F-4D97-AF65-F5344CB8AC3E}">
        <p14:creationId xmlns:p14="http://schemas.microsoft.com/office/powerpoint/2010/main" val="268656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6F8-7C30-40D3-93F7-E19EAFD52043}"/>
              </a:ext>
            </a:extLst>
          </p:cNvPr>
          <p:cNvSpPr>
            <a:spLocks noGrp="1"/>
          </p:cNvSpPr>
          <p:nvPr>
            <p:ph type="title"/>
          </p:nvPr>
        </p:nvSpPr>
        <p:spPr>
          <a:xfrm>
            <a:off x="838200" y="365125"/>
            <a:ext cx="10515600" cy="462189"/>
          </a:xfrm>
        </p:spPr>
        <p:txBody>
          <a:bodyPr/>
          <a:lstStyle/>
          <a:p>
            <a:r>
              <a:rPr lang="en-US" dirty="0"/>
              <a:t>Worksheet and Income Statement</a:t>
            </a:r>
          </a:p>
        </p:txBody>
      </p:sp>
      <p:pic>
        <p:nvPicPr>
          <p:cNvPr id="5" name="Picture Placeholder 4" descr="Two statements. A work sheet, partial of Mitchell’s campus delivery for month ending on June 30. It has two columns and twenty rows. The column headings are as follows: account title and income statement. The income statement is subdivided into two columns each, debit and credit. The entries are as follows: row 1. Account title. Cash. Row 2. Account title. Account receivable. Row 3. Account title. Supplies. Row 4. Account title. Prepaid insurance. Row 5. Account title. Delivery equipment. Row 6. Account title. Accumulated depreciation- delivery equipment. Row 7. Account title. Accounts payable. Row 8. Account title. Wages payable. Row 9. Account title. Mitchell William, capital. Row 10. Account title. Mitchell William, drawing. Row 11. Account title. Delivery fees. Income statement. Credit, 8000.00. Row 12. Account title. Wages expense. Income statement. Debit, 2050.00. Row 13. Account title. Rent expense. Income statement. Debit, 1000.00. Row 14. Account title. Supplies expense.  Income statement. Debit, 60.00. Row 15. Account title. Phone expense.  Income statement. Debit, 100.00. Row 16. Account title. Insurance expense. Income statement. Debit, 70.00. Row 17. Account title. Depreciation expense- delivery equipment.  Income statement. Debit, 80.00. Row 18.  Account title. Blank. Income statement. Debit, 3360.00. Credit, 8000.00. Row 19. Net income. Income statement. Debit, 4640.00, single underline. Row 20. Account title. Blank. Income statement. Debit, 8000.00, double underline. Credit, 8000.00, double underline. Double underline indicates totals. Statement 2. An income statement for Mitchell’s campus delivery services for month ending on June thirty. The statement is divided into three columns, one for description and the other two for amounts. The entries under the section revenue and expenses are as follows: revenues. Row 1. Delivery fees, $8,000 in the second column. Expenses. Row 2, wage expense, $2,050, in the first column. Row 3. Rent expense, 1,000 in the first column. Row 4. Supplies expense, 60, in the first column. Row 5. Phone expense, 100, in the first column. Row 6.  Insurance expense, 70, in the first column. Row 7. Depreciation expense- delivery equipment, 80, single underline, in the first column. Row 8. Total expenses, 3,360, single underline, in the second column. Net income, $4,640, double underline, in the second column. An arrow points towards revenue, delivery fees from the delivery fees row in the work sheet. All the expense entries in the work sheet point towards all expense entries in the income statement. An arrow from the net income row in the work sheet points towards net income in the income statement. Note: expenses are listed in the first column and totaled in the second column under the revenues. The dollar sign is used at the top entries of the columns. A single underline shows numbers above have been added or subtracted. A double underline indicates totals.">
            <a:extLst>
              <a:ext uri="{FF2B5EF4-FFF2-40B4-BE49-F238E27FC236}">
                <a16:creationId xmlns:a16="http://schemas.microsoft.com/office/drawing/2014/main" id="{14F5AA83-8DCC-410E-B742-ADE591E11941}"/>
              </a:ext>
            </a:extLst>
          </p:cNvPr>
          <p:cNvPicPr>
            <a:picLocks noGrp="1" noChangeAspect="1"/>
          </p:cNvPicPr>
          <p:nvPr>
            <p:ph type="pic" sz="quarter" idx="11"/>
          </p:nvPr>
        </p:nvPicPr>
        <p:blipFill rotWithShape="1">
          <a:blip r:embed="rId2"/>
          <a:srcRect l="-2" r="-1031" b="138"/>
          <a:stretch/>
        </p:blipFill>
        <p:spPr>
          <a:xfrm>
            <a:off x="2971638" y="1037230"/>
            <a:ext cx="6248723" cy="4518839"/>
          </a:xfrm>
          <a:prstGeom prst="rect">
            <a:avLst/>
          </a:prstGeom>
        </p:spPr>
      </p:pic>
      <p:sp>
        <p:nvSpPr>
          <p:cNvPr id="3" name="Text Placeholder 2">
            <a:extLst>
              <a:ext uri="{FF2B5EF4-FFF2-40B4-BE49-F238E27FC236}">
                <a16:creationId xmlns:a16="http://schemas.microsoft.com/office/drawing/2014/main" id="{35504286-2EA0-41D6-9871-677CA9E2ED93}"/>
              </a:ext>
            </a:extLst>
          </p:cNvPr>
          <p:cNvSpPr>
            <a:spLocks noGrp="1"/>
          </p:cNvSpPr>
          <p:nvPr>
            <p:ph type="body" sz="quarter" idx="12"/>
          </p:nvPr>
        </p:nvSpPr>
        <p:spPr>
          <a:xfrm>
            <a:off x="1030288" y="5910262"/>
            <a:ext cx="10323512" cy="266701"/>
          </a:xfrm>
        </p:spPr>
        <p:txBody>
          <a:bodyPr/>
          <a:lstStyle/>
          <a:p>
            <a:pPr algn="ctr"/>
            <a:r>
              <a:rPr lang="en-US" sz="2000" dirty="0"/>
              <a:t>FIGURE 6-1 </a:t>
            </a:r>
            <a:r>
              <a:rPr lang="en-US" sz="2000" b="1" dirty="0"/>
              <a:t>Linkages Between the Work Sheet and Income Statement</a:t>
            </a:r>
            <a:endParaRPr lang="en-US" sz="2000" dirty="0"/>
          </a:p>
        </p:txBody>
      </p:sp>
    </p:spTree>
    <p:extLst>
      <p:ext uri="{BB962C8B-B14F-4D97-AF65-F5344CB8AC3E}">
        <p14:creationId xmlns:p14="http://schemas.microsoft.com/office/powerpoint/2010/main" val="3471037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pitchFamily="34" charset="0"/>
                <a:cs typeface="Arial" pitchFamily="34" charset="0"/>
              </a:rPr>
              <a:t>Statement of Owner’s Equity Preparation</a:t>
            </a:r>
            <a:endParaRPr lang="en-IN" sz="3200" dirty="0">
              <a:latin typeface="Arial" pitchFamily="34" charset="0"/>
              <a:cs typeface="Arial" pitchFamily="34" charset="0"/>
            </a:endParaRPr>
          </a:p>
        </p:txBody>
      </p:sp>
      <p:sp>
        <p:nvSpPr>
          <p:cNvPr id="3" name="Content Placeholder 2"/>
          <p:cNvSpPr>
            <a:spLocks noGrp="1"/>
          </p:cNvSpPr>
          <p:nvPr>
            <p:ph type="body" sz="quarter" idx="17"/>
          </p:nvPr>
        </p:nvSpPr>
        <p:spPr>
          <a:xfrm>
            <a:off x="743576" y="1270659"/>
            <a:ext cx="10711543" cy="4868883"/>
          </a:xfrm>
        </p:spPr>
        <p:txBody>
          <a:bodyPr>
            <a:noAutofit/>
          </a:bodyPr>
          <a:lstStyle/>
          <a:p>
            <a:pPr eaLnBrk="0" hangingPunct="0"/>
            <a:r>
              <a:rPr lang="en-US" sz="2800" dirty="0">
                <a:latin typeface="Arial" pitchFamily="34" charset="0"/>
                <a:cs typeface="Arial" pitchFamily="34" charset="0"/>
              </a:rPr>
              <a:t>The statement starts with the capital account balance as of the beginning of the accounting period</a:t>
            </a:r>
          </a:p>
          <a:p>
            <a:pPr lvl="1" eaLnBrk="0" hangingPunct="0"/>
            <a:r>
              <a:rPr lang="en-US" sz="2400" b="1" dirty="0">
                <a:solidFill>
                  <a:srgbClr val="E9255F"/>
                </a:solidFill>
                <a:latin typeface="Arial" pitchFamily="34" charset="0"/>
                <a:cs typeface="Arial" pitchFamily="34" charset="0"/>
              </a:rPr>
              <a:t>Note:</a:t>
            </a:r>
            <a:r>
              <a:rPr lang="en-US" sz="2400" dirty="0">
                <a:latin typeface="Arial" pitchFamily="34" charset="0"/>
                <a:cs typeface="Arial" pitchFamily="34" charset="0"/>
              </a:rPr>
              <a:t> Capital from the work sheet may not be the beginning capital account balance. It is the beginning balance </a:t>
            </a:r>
            <a:r>
              <a:rPr lang="en-US" sz="2400" b="1" dirty="0">
                <a:latin typeface="Arial" pitchFamily="34" charset="0"/>
                <a:cs typeface="Arial" pitchFamily="34" charset="0"/>
              </a:rPr>
              <a:t>plus</a:t>
            </a:r>
            <a:r>
              <a:rPr lang="en-US" sz="2400" dirty="0">
                <a:latin typeface="Arial" pitchFamily="34" charset="0"/>
                <a:cs typeface="Arial" pitchFamily="34" charset="0"/>
              </a:rPr>
              <a:t> any additional investments</a:t>
            </a:r>
          </a:p>
          <a:p>
            <a:pPr lvl="1" eaLnBrk="0" hangingPunct="0"/>
            <a:r>
              <a:rPr lang="en-US" sz="2400" dirty="0">
                <a:latin typeface="Arial" pitchFamily="34" charset="0"/>
                <a:cs typeface="Arial" pitchFamily="34" charset="0"/>
              </a:rPr>
              <a:t>Since Mitch made no additional investments this period, we can use the capital account balance from the work sheet</a:t>
            </a:r>
          </a:p>
          <a:p>
            <a:pPr eaLnBrk="0" hangingPunct="0"/>
            <a:r>
              <a:rPr lang="en-US" sz="2800" dirty="0">
                <a:latin typeface="Arial" pitchFamily="34" charset="0"/>
                <a:cs typeface="Arial" pitchFamily="34" charset="0"/>
              </a:rPr>
              <a:t>Instead of showing revenue increasing and expenses decreasing the owner’s equity, this statement uses the net effect (net income/loss) from the income statement</a:t>
            </a:r>
          </a:p>
          <a:p>
            <a:pPr eaLnBrk="0" hangingPunct="0"/>
            <a:r>
              <a:rPr lang="en-US" sz="2800" dirty="0">
                <a:latin typeface="Arial" pitchFamily="34" charset="0"/>
                <a:cs typeface="Arial" pitchFamily="34" charset="0"/>
              </a:rPr>
              <a:t>The drawing account tells us the amount of assets Mitch has withdrawn from the business for personal use</a:t>
            </a:r>
          </a:p>
          <a:p>
            <a:pPr eaLnBrk="0" hangingPunct="0"/>
            <a:endParaRPr lang="en-US" dirty="0">
              <a:latin typeface="Arial" pitchFamily="34" charset="0"/>
              <a:cs typeface="Arial" pitchFamily="34" charset="0"/>
            </a:endParaRPr>
          </a:p>
        </p:txBody>
      </p:sp>
    </p:spTree>
    <p:extLst>
      <p:ext uri="{BB962C8B-B14F-4D97-AF65-F5344CB8AC3E}">
        <p14:creationId xmlns:p14="http://schemas.microsoft.com/office/powerpoint/2010/main" val="3590788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6F8-7C30-40D3-93F7-E19EAFD52043}"/>
              </a:ext>
            </a:extLst>
          </p:cNvPr>
          <p:cNvSpPr>
            <a:spLocks noGrp="1"/>
          </p:cNvSpPr>
          <p:nvPr>
            <p:ph type="title"/>
          </p:nvPr>
        </p:nvSpPr>
        <p:spPr/>
        <p:txBody>
          <a:bodyPr/>
          <a:lstStyle/>
          <a:p>
            <a:r>
              <a:rPr lang="en-US" dirty="0"/>
              <a:t>Statement of Owner’s Equity</a:t>
            </a:r>
          </a:p>
        </p:txBody>
      </p:sp>
      <p:pic>
        <p:nvPicPr>
          <p:cNvPr id="5" name="Picture Placeholder 4" descr="A statement of owner’s equity for Mitchell’s campus delivery services for month ending on June thirty. There are three columns, one for description and two for amounts. The entries are as follows: row 1. Mitchell Williams, capital as of June 1, dollar dash in the second column. Row 2. Investments during June, 5,000, single underline, in the second column. Row3. Total investment, $5,000, in the second column. Row 4. Net income for June, $4,640 in the first column. Row 5. Less withdrawals for June, 3,000, single underline, in the first column. Row 6. Increase in capital, 1,640, single underline, in the second column. Row 7. Mitchell Williams, capital as of June 30, $6,640, double underlined, in the second column. Notes. Many companies use a dash to represent a zero on financial statements. The dollar symbol is used for the first number under a ruling. Withdrawals are deducted from net income in the first column. The net increase in capital is reported in the second column. Use the dollar symbol on totals and under rulings. A single underline shows numbers above have been added or subtracted. A double underline indicates totals.">
            <a:extLst>
              <a:ext uri="{FF2B5EF4-FFF2-40B4-BE49-F238E27FC236}">
                <a16:creationId xmlns:a16="http://schemas.microsoft.com/office/drawing/2014/main" id="{14F5AA83-8DCC-410E-B742-ADE591E11941}"/>
              </a:ext>
            </a:extLst>
          </p:cNvPr>
          <p:cNvPicPr>
            <a:picLocks noGrp="1" noChangeAspect="1"/>
          </p:cNvPicPr>
          <p:nvPr>
            <p:ph type="pic" sz="quarter" idx="11"/>
          </p:nvPr>
        </p:nvPicPr>
        <p:blipFill rotWithShape="1">
          <a:blip r:embed="rId2"/>
          <a:srcRect/>
          <a:stretch/>
        </p:blipFill>
        <p:spPr>
          <a:xfrm>
            <a:off x="3189569" y="1299410"/>
            <a:ext cx="5318705" cy="2877699"/>
          </a:xfrm>
          <a:prstGeom prst="rect">
            <a:avLst/>
          </a:prstGeom>
        </p:spPr>
      </p:pic>
    </p:spTree>
    <p:extLst>
      <p:ext uri="{BB962C8B-B14F-4D97-AF65-F5344CB8AC3E}">
        <p14:creationId xmlns:p14="http://schemas.microsoft.com/office/powerpoint/2010/main" val="2276649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Forms of Balance Sheets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Report Form </a:t>
            </a:r>
          </a:p>
          <a:p>
            <a:pPr lvl="1"/>
            <a:r>
              <a:rPr lang="en-US" sz="2400" dirty="0">
                <a:latin typeface="Arial" pitchFamily="34" charset="0"/>
                <a:cs typeface="Arial" pitchFamily="34" charset="0"/>
              </a:rPr>
              <a:t>Liabilities and owner’s equity sections are shown BELOW the assets section</a:t>
            </a:r>
          </a:p>
          <a:p>
            <a:pPr lvl="1"/>
            <a:r>
              <a:rPr lang="en-US" sz="2400" dirty="0">
                <a:latin typeface="Arial" pitchFamily="34" charset="0"/>
                <a:cs typeface="Arial" pitchFamily="34" charset="0"/>
              </a:rPr>
              <a:t>This is the form you will see from now on in this text</a:t>
            </a:r>
            <a:endParaRPr lang="en-US" sz="2800" dirty="0">
              <a:latin typeface="Arial" pitchFamily="34" charset="0"/>
              <a:cs typeface="Arial" pitchFamily="34" charset="0"/>
            </a:endParaRPr>
          </a:p>
          <a:p>
            <a:r>
              <a:rPr lang="en-US" sz="2800" dirty="0">
                <a:latin typeface="Arial" pitchFamily="34" charset="0"/>
                <a:cs typeface="Arial" pitchFamily="34" charset="0"/>
              </a:rPr>
              <a:t>Account Form</a:t>
            </a:r>
          </a:p>
          <a:p>
            <a:pPr lvl="1"/>
            <a:r>
              <a:rPr lang="en-US" sz="2400" dirty="0">
                <a:latin typeface="Arial" pitchFamily="34" charset="0"/>
                <a:cs typeface="Arial" pitchFamily="34" charset="0"/>
              </a:rPr>
              <a:t>Assets section is on the LEFT, and liabilities and owner’s equity sections are on the RIGHT</a:t>
            </a:r>
          </a:p>
          <a:p>
            <a:pPr lvl="1"/>
            <a:r>
              <a:rPr lang="en-US" sz="2400" dirty="0">
                <a:latin typeface="Arial" pitchFamily="34" charset="0"/>
                <a:cs typeface="Arial" pitchFamily="34" charset="0"/>
              </a:rPr>
              <a:t>This is the form you saw in Chapters 2 through 5</a:t>
            </a:r>
          </a:p>
        </p:txBody>
      </p:sp>
    </p:spTree>
    <p:extLst>
      <p:ext uri="{BB962C8B-B14F-4D97-AF65-F5344CB8AC3E}">
        <p14:creationId xmlns:p14="http://schemas.microsoft.com/office/powerpoint/2010/main" val="3850454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Classified Balance Sheet</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Similar items are grouped together</a:t>
            </a:r>
          </a:p>
          <a:p>
            <a:r>
              <a:rPr lang="en-US" sz="2800" dirty="0">
                <a:latin typeface="Arial" pitchFamily="34" charset="0"/>
                <a:cs typeface="Arial" pitchFamily="34" charset="0"/>
              </a:rPr>
              <a:t>Assets are classified as:</a:t>
            </a:r>
          </a:p>
          <a:p>
            <a:pPr lvl="1"/>
            <a:r>
              <a:rPr lang="en-US" sz="2400" dirty="0">
                <a:latin typeface="Arial" pitchFamily="34" charset="0"/>
                <a:cs typeface="Arial" pitchFamily="34" charset="0"/>
              </a:rPr>
              <a:t>Current Assets</a:t>
            </a:r>
          </a:p>
          <a:p>
            <a:pPr lvl="1"/>
            <a:r>
              <a:rPr lang="en-US" sz="2400" dirty="0">
                <a:latin typeface="Arial" pitchFamily="34" charset="0"/>
                <a:cs typeface="Arial" pitchFamily="34" charset="0"/>
              </a:rPr>
              <a:t>Property, Plant, and Equipment </a:t>
            </a:r>
          </a:p>
          <a:p>
            <a:r>
              <a:rPr lang="en-US" sz="2800" dirty="0">
                <a:latin typeface="Arial" pitchFamily="34" charset="0"/>
                <a:cs typeface="Arial" pitchFamily="34" charset="0"/>
              </a:rPr>
              <a:t>Liabilities are classified as:</a:t>
            </a:r>
          </a:p>
          <a:p>
            <a:pPr lvl="1"/>
            <a:r>
              <a:rPr lang="en-US" sz="2400" dirty="0">
                <a:latin typeface="Arial" pitchFamily="34" charset="0"/>
                <a:cs typeface="Arial" pitchFamily="34" charset="0"/>
              </a:rPr>
              <a:t>Current Liabilities</a:t>
            </a:r>
          </a:p>
          <a:p>
            <a:pPr lvl="1"/>
            <a:r>
              <a:rPr lang="en-US" sz="2400" dirty="0">
                <a:latin typeface="Arial" pitchFamily="34" charset="0"/>
                <a:cs typeface="Arial" pitchFamily="34" charset="0"/>
              </a:rPr>
              <a:t>Long-Term Liabilities</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2482205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Current Assets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Assets (including cash) that will be converted into cash or consumed within one year or the normal operating cycle, whichever is longer</a:t>
            </a:r>
          </a:p>
          <a:p>
            <a:pPr lvl="1"/>
            <a:r>
              <a:rPr lang="en-US" sz="2400" dirty="0">
                <a:latin typeface="Arial" pitchFamily="34" charset="0"/>
                <a:cs typeface="Arial" pitchFamily="34" charset="0"/>
              </a:rPr>
              <a:t>Cash</a:t>
            </a:r>
          </a:p>
          <a:p>
            <a:pPr lvl="1"/>
            <a:r>
              <a:rPr lang="en-US" sz="2400" dirty="0">
                <a:latin typeface="Arial" pitchFamily="34" charset="0"/>
                <a:cs typeface="Arial" pitchFamily="34" charset="0"/>
              </a:rPr>
              <a:t>Accounts receivable</a:t>
            </a:r>
          </a:p>
          <a:p>
            <a:pPr lvl="1"/>
            <a:r>
              <a:rPr lang="en-US" sz="2400" dirty="0">
                <a:latin typeface="Arial" pitchFamily="34" charset="0"/>
                <a:cs typeface="Arial" pitchFamily="34" charset="0"/>
              </a:rPr>
              <a:t>Supplies</a:t>
            </a:r>
          </a:p>
          <a:p>
            <a:pPr lvl="1"/>
            <a:r>
              <a:rPr lang="en-US" sz="2400" dirty="0">
                <a:latin typeface="Arial" pitchFamily="34" charset="0"/>
                <a:cs typeface="Arial" pitchFamily="34" charset="0"/>
              </a:rPr>
              <a:t>Prepaid insurance</a:t>
            </a:r>
          </a:p>
        </p:txBody>
      </p:sp>
    </p:spTree>
    <p:extLst>
      <p:ext uri="{BB962C8B-B14F-4D97-AF65-F5344CB8AC3E}">
        <p14:creationId xmlns:p14="http://schemas.microsoft.com/office/powerpoint/2010/main" val="1983694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Operating Cycle</a:t>
            </a:r>
            <a:endParaRPr lang="en-IN" dirty="0">
              <a:latin typeface="Arial" pitchFamily="34" charset="0"/>
              <a:cs typeface="Arial" pitchFamily="34" charset="0"/>
            </a:endParaRPr>
          </a:p>
        </p:txBody>
      </p:sp>
      <p:pic>
        <p:nvPicPr>
          <p:cNvPr id="5" name="Picture Placeholder 4" descr="A flow chart shows the operating cycle for a service business. Step 1. Start with cash. Step 2. Purchase supplies and services. Step 3. Provide services for cash and on account. Step 4. Collect receivables. Step 5. Back to cash.">
            <a:extLst>
              <a:ext uri="{FF2B5EF4-FFF2-40B4-BE49-F238E27FC236}">
                <a16:creationId xmlns:a16="http://schemas.microsoft.com/office/drawing/2014/main" id="{94DC44B6-CF36-4094-96F8-728A4F1B5223}"/>
              </a:ext>
            </a:extLst>
          </p:cNvPr>
          <p:cNvPicPr>
            <a:picLocks noGrp="1" noChangeAspect="1"/>
          </p:cNvPicPr>
          <p:nvPr>
            <p:ph type="pic" sz="quarter" idx="11"/>
          </p:nvPr>
        </p:nvPicPr>
        <p:blipFill>
          <a:blip r:embed="rId2"/>
          <a:stretch>
            <a:fillRect/>
          </a:stretch>
        </p:blipFill>
        <p:spPr>
          <a:xfrm>
            <a:off x="1550873" y="2810804"/>
            <a:ext cx="9397748" cy="1864891"/>
          </a:xfrm>
          <a:prstGeom prst="rect">
            <a:avLst/>
          </a:prstGeom>
        </p:spPr>
      </p:pic>
      <p:sp>
        <p:nvSpPr>
          <p:cNvPr id="3" name="Content Placeholder 2"/>
          <p:cNvSpPr>
            <a:spLocks noGrp="1"/>
          </p:cNvSpPr>
          <p:nvPr>
            <p:ph type="body" sz="quarter" idx="12"/>
          </p:nvPr>
        </p:nvSpPr>
        <p:spPr>
          <a:xfrm>
            <a:off x="1087991" y="1375704"/>
            <a:ext cx="10323512" cy="1435100"/>
          </a:xfrm>
        </p:spPr>
        <p:txBody>
          <a:bodyPr>
            <a:normAutofit/>
          </a:bodyPr>
          <a:lstStyle/>
          <a:p>
            <a:r>
              <a:rPr lang="en-US" dirty="0">
                <a:latin typeface="Arial" pitchFamily="34" charset="0"/>
                <a:cs typeface="Arial" pitchFamily="34" charset="0"/>
              </a:rPr>
              <a:t>The period of time required to purchase supplies and services and convert them back into cash</a:t>
            </a:r>
          </a:p>
          <a:p>
            <a:endParaRPr lang="en-US" dirty="0">
              <a:latin typeface="Arial" pitchFamily="34" charset="0"/>
              <a:cs typeface="Arial" pitchFamily="34" charset="0"/>
            </a:endParaRPr>
          </a:p>
        </p:txBody>
      </p:sp>
    </p:spTree>
    <p:extLst>
      <p:ext uri="{BB962C8B-B14F-4D97-AF65-F5344CB8AC3E}">
        <p14:creationId xmlns:p14="http://schemas.microsoft.com/office/powerpoint/2010/main" val="3592411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Property, Plant, and Equipment</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Assets that are expected to serve the business for many years</a:t>
            </a:r>
          </a:p>
          <a:p>
            <a:r>
              <a:rPr lang="en-US" sz="2800" dirty="0">
                <a:latin typeface="Arial" pitchFamily="34" charset="0"/>
                <a:cs typeface="Arial" pitchFamily="34" charset="0"/>
              </a:rPr>
              <a:t>Also called plant assets or long-term assets</a:t>
            </a:r>
          </a:p>
          <a:p>
            <a:r>
              <a:rPr lang="en-US" sz="2800" dirty="0">
                <a:latin typeface="Arial" pitchFamily="34" charset="0"/>
                <a:cs typeface="Arial" pitchFamily="34" charset="0"/>
              </a:rPr>
              <a:t>Examples:</a:t>
            </a:r>
          </a:p>
          <a:p>
            <a:pPr lvl="1"/>
            <a:r>
              <a:rPr lang="en-US" sz="2400" dirty="0">
                <a:latin typeface="Arial" pitchFamily="34" charset="0"/>
                <a:cs typeface="Arial" pitchFamily="34" charset="0"/>
              </a:rPr>
              <a:t>Land</a:t>
            </a:r>
          </a:p>
          <a:p>
            <a:pPr lvl="1"/>
            <a:r>
              <a:rPr lang="en-US" sz="2400" dirty="0">
                <a:latin typeface="Arial" pitchFamily="34" charset="0"/>
                <a:cs typeface="Arial" pitchFamily="34" charset="0"/>
              </a:rPr>
              <a:t>Buildings</a:t>
            </a:r>
          </a:p>
          <a:p>
            <a:pPr lvl="1"/>
            <a:r>
              <a:rPr lang="en-US" sz="2400" dirty="0">
                <a:latin typeface="Arial" pitchFamily="34" charset="0"/>
                <a:cs typeface="Arial" pitchFamily="34" charset="0"/>
              </a:rPr>
              <a:t>Equipment</a:t>
            </a:r>
            <a:endParaRPr lang="en-US" dirty="0">
              <a:latin typeface="Arial" pitchFamily="34" charset="0"/>
              <a:cs typeface="Arial" pitchFamily="34" charset="0"/>
            </a:endParaRPr>
          </a:p>
        </p:txBody>
      </p:sp>
    </p:spTree>
    <p:extLst>
      <p:ext uri="{BB962C8B-B14F-4D97-AF65-F5344CB8AC3E}">
        <p14:creationId xmlns:p14="http://schemas.microsoft.com/office/powerpoint/2010/main" val="2529019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Current Liabilities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Liabilities that are due within one year or the normal operating cycle of the business, whichever is longer</a:t>
            </a:r>
          </a:p>
          <a:p>
            <a:r>
              <a:rPr lang="en-US" sz="2800" dirty="0">
                <a:latin typeface="Arial" pitchFamily="34" charset="0"/>
                <a:cs typeface="Arial" pitchFamily="34" charset="0"/>
              </a:rPr>
              <a:t>They will be paid with current assets</a:t>
            </a:r>
          </a:p>
          <a:p>
            <a:r>
              <a:rPr lang="en-US" sz="2800" dirty="0">
                <a:latin typeface="Arial" pitchFamily="34" charset="0"/>
                <a:cs typeface="Arial" pitchFamily="34" charset="0"/>
              </a:rPr>
              <a:t>Examples:</a:t>
            </a:r>
          </a:p>
          <a:p>
            <a:pPr lvl="1"/>
            <a:r>
              <a:rPr lang="en-US" sz="2400" dirty="0">
                <a:latin typeface="Arial" pitchFamily="34" charset="0"/>
                <a:cs typeface="Arial" pitchFamily="34" charset="0"/>
              </a:rPr>
              <a:t>Accounts payable</a:t>
            </a:r>
          </a:p>
          <a:p>
            <a:pPr lvl="1"/>
            <a:r>
              <a:rPr lang="en-US" sz="2400" dirty="0">
                <a:latin typeface="Arial" pitchFamily="34" charset="0"/>
                <a:cs typeface="Arial" pitchFamily="34" charset="0"/>
              </a:rPr>
              <a:t>Wages payable</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1249604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Long-Term Liabilities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Obligations that are not expected to be paid within a year and do not require the use of current assets</a:t>
            </a:r>
          </a:p>
          <a:p>
            <a:r>
              <a:rPr lang="en-US" sz="2800" dirty="0">
                <a:latin typeface="Arial" pitchFamily="34" charset="0"/>
                <a:cs typeface="Arial" pitchFamily="34" charset="0"/>
              </a:rPr>
              <a:t>Also called long-term debt</a:t>
            </a:r>
          </a:p>
          <a:p>
            <a:pPr lvl="1"/>
            <a:r>
              <a:rPr lang="en-US" sz="2400" dirty="0">
                <a:latin typeface="Arial" pitchFamily="34" charset="0"/>
                <a:cs typeface="Arial" pitchFamily="34" charset="0"/>
              </a:rPr>
              <a:t>Example: A mortgage on an office building</a:t>
            </a:r>
          </a:p>
          <a:p>
            <a:r>
              <a:rPr lang="en-US" sz="2800" dirty="0">
                <a:latin typeface="Arial" pitchFamily="34" charset="0"/>
                <a:cs typeface="Arial" pitchFamily="34" charset="0"/>
              </a:rPr>
              <a:t>Mitch does not have any long-term liabilities</a:t>
            </a:r>
          </a:p>
        </p:txBody>
      </p:sp>
    </p:spTree>
    <p:extLst>
      <p:ext uri="{BB962C8B-B14F-4D97-AF65-F5344CB8AC3E}">
        <p14:creationId xmlns:p14="http://schemas.microsoft.com/office/powerpoint/2010/main" val="1402654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Balance Sheet Preparation</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pPr eaLnBrk="0" hangingPunct="0"/>
            <a:r>
              <a:rPr lang="en-US" dirty="0">
                <a:latin typeface="Arial" pitchFamily="34" charset="0"/>
                <a:cs typeface="Arial" pitchFamily="34" charset="0"/>
              </a:rPr>
              <a:t>Current assets are listed first</a:t>
            </a:r>
          </a:p>
          <a:p>
            <a:pPr eaLnBrk="0" hangingPunct="0"/>
            <a:r>
              <a:rPr lang="en-US" dirty="0">
                <a:latin typeface="Arial" pitchFamily="34" charset="0"/>
                <a:cs typeface="Arial" pitchFamily="34" charset="0"/>
              </a:rPr>
              <a:t>Property, plant, and equipment includes the long-term assets AND their related accumulated depreciation accounts</a:t>
            </a:r>
          </a:p>
          <a:p>
            <a:pPr eaLnBrk="0" hangingPunct="0"/>
            <a:r>
              <a:rPr lang="en-US" dirty="0">
                <a:latin typeface="Arial" pitchFamily="34" charset="0"/>
                <a:cs typeface="Arial" pitchFamily="34" charset="0"/>
              </a:rPr>
              <a:t>Current (or short-term) liabilities are shown first</a:t>
            </a:r>
          </a:p>
          <a:p>
            <a:pPr lvl="1" eaLnBrk="0" hangingPunct="0"/>
            <a:r>
              <a:rPr lang="en-US" dirty="0">
                <a:latin typeface="Arial" pitchFamily="34" charset="0"/>
                <a:cs typeface="Arial" pitchFamily="34" charset="0"/>
              </a:rPr>
              <a:t>Mitch has only two liabilities, and they are both current: Accounts payable and wages payable</a:t>
            </a:r>
          </a:p>
          <a:p>
            <a:pPr eaLnBrk="0" hangingPunct="0"/>
            <a:r>
              <a:rPr lang="en-US" dirty="0">
                <a:latin typeface="Arial" pitchFamily="34" charset="0"/>
                <a:cs typeface="Arial" pitchFamily="34" charset="0"/>
              </a:rPr>
              <a:t>The capital amount does not show net income or drawing</a:t>
            </a:r>
          </a:p>
          <a:p>
            <a:pPr lvl="1" eaLnBrk="0" hangingPunct="0"/>
            <a:r>
              <a:rPr lang="en-US" dirty="0">
                <a:latin typeface="Arial" pitchFamily="34" charset="0"/>
                <a:cs typeface="Arial" pitchFamily="34" charset="0"/>
              </a:rPr>
              <a:t>Use the ending capital amount from the statement of owner’s equity</a:t>
            </a:r>
          </a:p>
          <a:p>
            <a:pPr eaLnBrk="0" hangingPunct="0"/>
            <a:r>
              <a:rPr lang="en-US" dirty="0">
                <a:latin typeface="Arial" pitchFamily="34" charset="0"/>
                <a:cs typeface="Arial" pitchFamily="34" charset="0"/>
              </a:rPr>
              <a:t>Balance sheet </a:t>
            </a:r>
            <a:r>
              <a:rPr lang="en-US" b="1" dirty="0">
                <a:solidFill>
                  <a:schemeClr val="tx2"/>
                </a:solidFill>
                <a:latin typeface="Arial" pitchFamily="34" charset="0"/>
                <a:cs typeface="Arial" pitchFamily="34" charset="0"/>
              </a:rPr>
              <a:t>MUST</a:t>
            </a:r>
            <a:r>
              <a:rPr lang="en-US" dirty="0">
                <a:latin typeface="Arial" pitchFamily="34" charset="0"/>
                <a:cs typeface="Arial" pitchFamily="34" charset="0"/>
              </a:rPr>
              <a:t> balance</a:t>
            </a:r>
          </a:p>
        </p:txBody>
      </p:sp>
    </p:spTree>
    <p:extLst>
      <p:ext uri="{BB962C8B-B14F-4D97-AF65-F5344CB8AC3E}">
        <p14:creationId xmlns:p14="http://schemas.microsoft.com/office/powerpoint/2010/main" val="1888596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970BB-18C3-4410-AFEE-8CC95743375E}"/>
              </a:ext>
            </a:extLst>
          </p:cNvPr>
          <p:cNvSpPr>
            <a:spLocks noGrp="1"/>
          </p:cNvSpPr>
          <p:nvPr>
            <p:ph type="title"/>
          </p:nvPr>
        </p:nvSpPr>
        <p:spPr>
          <a:xfrm>
            <a:off x="574250" y="1095530"/>
            <a:ext cx="3271887" cy="1460811"/>
          </a:xfrm>
        </p:spPr>
        <p:txBody>
          <a:bodyPr/>
          <a:lstStyle/>
          <a:p>
            <a:r>
              <a:rPr lang="en-US" dirty="0"/>
              <a:t>Balance Sheet Relationship to Worksheet</a:t>
            </a:r>
          </a:p>
        </p:txBody>
      </p:sp>
      <p:pic>
        <p:nvPicPr>
          <p:cNvPr id="4" name="Picture Placeholder 3" descr="Three statements. Statement 1. A work sheet, partial of Mitchell’s campus delivery for month ending on June thirty. It has two columns and twenty one rows. The columns are with the following headings: account title and balance sheet. The income statement and balance sheet are subdivided into two columns each, debit and credit. The entries are as follows: row 1. Account title. Cash. Balance sheet. Debit, 470.00. Row 2. Account title. Account receivable. Balance sheet. Debit, 3100.00. Row 3. Account title. Supplies. Balance sheet. Debit, 20.00. Row 4. Account title. Prepaid insurance. Balance sheet. Debit, 630.00. Row 5. Account title. Delivery equipment. Balance sheet. Debit, 4800.00. Row 6. Account title. Accumulated depreciation- delivery equipment. Balance sheet. Credit, 80.00. Row 7. Account title. Accounts payable. Balance sheet. Credit, 1900.00. Row 8. Account title. Wages payable. Balance sheet. Credit, 400.00. Row 9. Account title. Mitchell William, capital. Balance sheet. Credit, 5000.00. Row 10. Account title. Mitchell William, drawing. Balance sheet. Debit, 3000.00. Row 11. Account title. Delivery fees . Row 12. Account title. Wages expense. Row 13. Account title. Rent expense. Row 14. Account title. Supplies expense. Row 15. Account title. Phone expense. Row 16. Account title. Insurance expense. Row 17. Account title. Depreciation expense- delivery equipment. Row 18.  Account title. Blank. Balance sheet. Debit, 12020.00. Credit, 73800.00. Row 19.  Account title. Net income. Balance sheet. Debit. 4640.00, single underline. Row 20. Account title. Blank. Balance sheet. Debit, 12020.00, double underline. Credit, 12020.00, double underline. Double underline indicates total. Statement 2. A balance sheet for Mitchell’s campus delivery services for the month ending on June thirty. There are three columns: one for description of assets, liabilities and owner’s equity and two for amount. The entries are as follows: assets. Current assets. Cash, $470, in the first column. Accounts receivable, 3,100, in the first column. Supplies, 20, in the first column. Prepaid insurance, 630, in the first column. Property, plant, and equipment: delivery equipment, 4800, single underline, in the first column. Less accumulated depreciation, 80. In the first column. Subtracted from delivery equipment, 4,720, single underline, in the second column. Total assets, $8,940, double underline. Liabilities. Accounts payable, $1,900, in the first column. Wages payable, 400, single underline, in the first column. Total liabilities, $2,300, in the second column. Owner’s equity. Mitchell Williams, capital, 6,640, single underline, in the second column. Total liabilities and owner’s equity, $8,940, double underline, in the second column. The double underline indicates totals. Statement 3. A statement of owner’s equity for Mitchell’s campus delivery services for month ending on June thirty. There are three columns, one for description and two for amounts. The entries are as follows: row 1. Mitchell Williams, capital as of June 1, dollar dash in the second column. Row 2. Investments during June, 5,000, single underline, in the second column. Row3. Total investment, $5,000, in the second column. Row 4. Net income for June, $4,640 in the first column. Row 5. Less withdrawals for June, 3,000, single underline, in the first column. Row 6. Increase in capital, 1,640, single underline, in the second column. Row 7. Mitchell Williams, capital as of June 30, $6,640, double underlined, in the second column. Notes. Many companies use a dash to represent a zero on financial statements. The dollar symbol is used for the first number under a ruling. Withdrawals are deducted from net income in the first column. The net increase in capital is reported in the second column. Use the dollar symbol on totals and under rulings. A single underline shows numbers above have been added or subtracted. A double underline indicates totals. Quite a few arrows from certain entries in the work sheet are pointing towards similar entries in the balance sheet and the statement of owner’s equity. Thus, representing the linkages between the work sheet, statement of owner’s equity, and balance sheet.">
            <a:extLst>
              <a:ext uri="{FF2B5EF4-FFF2-40B4-BE49-F238E27FC236}">
                <a16:creationId xmlns:a16="http://schemas.microsoft.com/office/drawing/2014/main" id="{BA0450D5-BAF7-49D0-920E-B91EA6C87310}"/>
              </a:ext>
            </a:extLst>
          </p:cNvPr>
          <p:cNvPicPr>
            <a:picLocks noGrp="1" noChangeAspect="1"/>
          </p:cNvPicPr>
          <p:nvPr>
            <p:ph type="pic" sz="quarter" idx="11"/>
          </p:nvPr>
        </p:nvPicPr>
        <p:blipFill rotWithShape="1">
          <a:blip r:embed="rId2"/>
          <a:srcRect l="3" r="-4201" b="-1983"/>
          <a:stretch/>
        </p:blipFill>
        <p:spPr>
          <a:xfrm>
            <a:off x="5790776" y="347752"/>
            <a:ext cx="5110178" cy="5817377"/>
          </a:xfrm>
          <a:prstGeom prst="rect">
            <a:avLst/>
          </a:prstGeom>
        </p:spPr>
      </p:pic>
      <p:sp>
        <p:nvSpPr>
          <p:cNvPr id="3" name="Text Placeholder 2">
            <a:extLst>
              <a:ext uri="{FF2B5EF4-FFF2-40B4-BE49-F238E27FC236}">
                <a16:creationId xmlns:a16="http://schemas.microsoft.com/office/drawing/2014/main" id="{4317C6D7-90D5-4274-9F28-F94A4647308B}"/>
              </a:ext>
            </a:extLst>
          </p:cNvPr>
          <p:cNvSpPr>
            <a:spLocks noGrp="1"/>
          </p:cNvSpPr>
          <p:nvPr>
            <p:ph type="body" sz="quarter" idx="12"/>
          </p:nvPr>
        </p:nvSpPr>
        <p:spPr>
          <a:xfrm>
            <a:off x="766337" y="4704318"/>
            <a:ext cx="2599032" cy="1460811"/>
          </a:xfrm>
        </p:spPr>
        <p:txBody>
          <a:bodyPr/>
          <a:lstStyle/>
          <a:p>
            <a:pPr algn="ctr"/>
            <a:r>
              <a:rPr lang="en-US" sz="2000" dirty="0"/>
              <a:t>FIGURE 6-2 </a:t>
            </a:r>
            <a:r>
              <a:rPr lang="en-US" sz="2000" b="1" dirty="0"/>
              <a:t>Linkages Between the Work Sheet, Statement of Owner’s Equity, and Balance Sheet</a:t>
            </a:r>
            <a:endParaRPr lang="en-US" sz="2000" dirty="0"/>
          </a:p>
        </p:txBody>
      </p:sp>
    </p:spTree>
    <p:extLst>
      <p:ext uri="{BB962C8B-B14F-4D97-AF65-F5344CB8AC3E}">
        <p14:creationId xmlns:p14="http://schemas.microsoft.com/office/powerpoint/2010/main" val="274556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Additional Investments by Owner (1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r>
              <a:rPr lang="en-US" sz="2800" dirty="0">
                <a:latin typeface="Arial" pitchFamily="34" charset="0"/>
                <a:cs typeface="Arial" pitchFamily="34" charset="0"/>
              </a:rPr>
              <a:t>Additional investments by the owner during the accounting period:</a:t>
            </a:r>
          </a:p>
          <a:p>
            <a:pPr lvl="1"/>
            <a:r>
              <a:rPr lang="en-US" sz="2400" dirty="0">
                <a:latin typeface="Arial" pitchFamily="34" charset="0"/>
                <a:cs typeface="Arial" pitchFamily="34" charset="0"/>
              </a:rPr>
              <a:t>Appear in the general ledger capital account </a:t>
            </a:r>
          </a:p>
          <a:p>
            <a:pPr lvl="1"/>
            <a:r>
              <a:rPr lang="en-US" sz="2400" dirty="0">
                <a:latin typeface="Arial" pitchFamily="34" charset="0"/>
                <a:cs typeface="Arial" pitchFamily="34" charset="0"/>
              </a:rPr>
              <a:t>Are part of the amount reported in the unadjusted trial balance on the work sheet</a:t>
            </a:r>
          </a:p>
          <a:p>
            <a:pPr lvl="1"/>
            <a:r>
              <a:rPr lang="en-US" sz="2400" dirty="0">
                <a:latin typeface="Arial" pitchFamily="34" charset="0"/>
                <a:cs typeface="Arial" pitchFamily="34" charset="0"/>
              </a:rPr>
              <a:t>Must be shown separately in the statement of owner’s equity</a:t>
            </a:r>
          </a:p>
        </p:txBody>
      </p:sp>
    </p:spTree>
    <p:extLst>
      <p:ext uri="{BB962C8B-B14F-4D97-AF65-F5344CB8AC3E}">
        <p14:creationId xmlns:p14="http://schemas.microsoft.com/office/powerpoint/2010/main" val="2498752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Additional Investments by Owner (2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r>
              <a:rPr lang="en-US" sz="2800" dirty="0">
                <a:latin typeface="Arial" pitchFamily="34" charset="0"/>
                <a:cs typeface="Arial" pitchFamily="34" charset="0"/>
              </a:rPr>
              <a:t>We will illustrate additional investments using another business, Ramon’s Shopping Service</a:t>
            </a:r>
          </a:p>
          <a:p>
            <a:r>
              <a:rPr lang="en-US" sz="2800" dirty="0">
                <a:latin typeface="Arial" pitchFamily="34" charset="0"/>
                <a:cs typeface="Arial" pitchFamily="34" charset="0"/>
              </a:rPr>
              <a:t>Ramon Balboa’s capital account had a beginning balance of $5,000</a:t>
            </a:r>
          </a:p>
          <a:p>
            <a:r>
              <a:rPr lang="en-US" sz="2800" dirty="0">
                <a:latin typeface="Arial" pitchFamily="34" charset="0"/>
                <a:cs typeface="Arial" pitchFamily="34" charset="0"/>
              </a:rPr>
              <a:t>During the month, he invested an additional $3,000 into his business</a:t>
            </a:r>
          </a:p>
          <a:p>
            <a:r>
              <a:rPr lang="en-US" sz="2800" dirty="0">
                <a:latin typeface="Arial" pitchFamily="34" charset="0"/>
                <a:cs typeface="Arial" pitchFamily="34" charset="0"/>
              </a:rPr>
              <a:t>The $8,000 balance in the capital account appears in the unadjusted trial balance on the work sheet and as Total Investment on the Statement of Owner’s Equity</a:t>
            </a:r>
          </a:p>
        </p:txBody>
      </p:sp>
    </p:spTree>
    <p:extLst>
      <p:ext uri="{BB962C8B-B14F-4D97-AF65-F5344CB8AC3E}">
        <p14:creationId xmlns:p14="http://schemas.microsoft.com/office/powerpoint/2010/main" val="3110993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FD122-B0DD-4976-8609-5192B285C670}"/>
              </a:ext>
            </a:extLst>
          </p:cNvPr>
          <p:cNvSpPr>
            <a:spLocks noGrp="1"/>
          </p:cNvSpPr>
          <p:nvPr>
            <p:ph type="title"/>
          </p:nvPr>
        </p:nvSpPr>
        <p:spPr>
          <a:xfrm>
            <a:off x="373061" y="365125"/>
            <a:ext cx="11523565" cy="483287"/>
          </a:xfrm>
        </p:spPr>
        <p:txBody>
          <a:bodyPr/>
          <a:lstStyle/>
          <a:p>
            <a:r>
              <a:rPr lang="en-US" dirty="0"/>
              <a:t>Statement of Owner’s Equity with Additional Investment</a:t>
            </a:r>
          </a:p>
        </p:txBody>
      </p:sp>
      <p:pic>
        <p:nvPicPr>
          <p:cNvPr id="4" name="Picture Placeholder 3" descr="Two statements. Statement 1. A General Ledger. Account: Ramon Balboa, Capital, on the left hand side of the statement. Account Number: 311, on the right hand side of the statement. The statement consists of six columns and two rows. The headings of the columns, from left to right are as follows: Date, Item, Post Reference, Debit, Credit and Balance. The Date column is subdivided into two columns. The Balance column is also subdivided into two columns, namely, Debit and Credit. The entries are as follows: Row 1. Date. First column, July 20. Second column, 1. Item. Balance. Post Reference, J 5. Credit, 5000.00. Balance. Credit column, 5000.00. Row 2. Date. Second column, 5. Post Reference, J 5. Credit, 3000.00. Balance. Credit column, 8000.00. Statement 2. A Statement of Owner's Equity of Ramon's Shopping Service for months ending on  June thirty and July thirty one. It has three columns. The first column is for description and the other two columns are for amounts for June and July respectively. The entries are as follows: Row 1. Ramon Balboa, beginning capital. For June, $4,000. For July, $5,000, as indicated by an arrow from the Balance Credit of the General Ledger. Row 2. Investments during period. For July, 3,000, single underline, as indicated by an arrow from the Credit column of the General Ledger. Row 3. Total Investment, For July, $8,000, as indicated by an arrow from the Balance Credit of the General Ledger. Row 4. Net Income for the month. For June, $1,500. For July, $2,100. Row 5. Less withdrawals for the month. For June, 500, single underline. For July, 250, single underline. Row 6. Increase in capital. For June, 1,000, single underline. For July, 1,850, single underline. Row 7. Ramon Balboa, ending capital. For June, $5,000, double underline. For July, $9,850, double underline. The double underline indicates totals.">
            <a:extLst>
              <a:ext uri="{FF2B5EF4-FFF2-40B4-BE49-F238E27FC236}">
                <a16:creationId xmlns:a16="http://schemas.microsoft.com/office/drawing/2014/main" id="{5ACA1A36-4956-4F70-9745-D5A2AB1B93AA}"/>
              </a:ext>
            </a:extLst>
          </p:cNvPr>
          <p:cNvPicPr>
            <a:picLocks noGrp="1" noChangeAspect="1"/>
          </p:cNvPicPr>
          <p:nvPr>
            <p:ph type="pic" sz="quarter" idx="11"/>
          </p:nvPr>
        </p:nvPicPr>
        <p:blipFill rotWithShape="1">
          <a:blip r:embed="rId2"/>
          <a:srcRect l="1" r="-954" b="-2331"/>
          <a:stretch/>
        </p:blipFill>
        <p:spPr>
          <a:xfrm>
            <a:off x="2118379" y="1202260"/>
            <a:ext cx="7238616" cy="4472676"/>
          </a:xfrm>
          <a:prstGeom prst="rect">
            <a:avLst/>
          </a:prstGeom>
        </p:spPr>
      </p:pic>
      <p:sp>
        <p:nvSpPr>
          <p:cNvPr id="3" name="Text Placeholder 2">
            <a:extLst>
              <a:ext uri="{FF2B5EF4-FFF2-40B4-BE49-F238E27FC236}">
                <a16:creationId xmlns:a16="http://schemas.microsoft.com/office/drawing/2014/main" id="{55FD65A8-8D0B-4B23-A71D-C9C39F65BD0C}"/>
              </a:ext>
            </a:extLst>
          </p:cNvPr>
          <p:cNvSpPr>
            <a:spLocks noGrp="1"/>
          </p:cNvSpPr>
          <p:nvPr>
            <p:ph type="body" sz="quarter" idx="12"/>
          </p:nvPr>
        </p:nvSpPr>
        <p:spPr>
          <a:xfrm>
            <a:off x="1030288" y="5869460"/>
            <a:ext cx="10323512" cy="266701"/>
          </a:xfrm>
        </p:spPr>
        <p:txBody>
          <a:bodyPr/>
          <a:lstStyle/>
          <a:p>
            <a:pPr algn="ctr"/>
            <a:r>
              <a:rPr lang="en-US" sz="2000" dirty="0"/>
              <a:t>FIGURE 6-4 </a:t>
            </a:r>
            <a:r>
              <a:rPr lang="en-US" sz="2000" b="1" dirty="0"/>
              <a:t>Statement of Owner’s Equity with Additional Investment</a:t>
            </a:r>
            <a:endParaRPr lang="en-US" sz="2000" dirty="0"/>
          </a:p>
        </p:txBody>
      </p:sp>
    </p:spTree>
    <p:extLst>
      <p:ext uri="{BB962C8B-B14F-4D97-AF65-F5344CB8AC3E}">
        <p14:creationId xmlns:p14="http://schemas.microsoft.com/office/powerpoint/2010/main" val="2869273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Journalize and post closing entries</a:t>
            </a:r>
          </a:p>
        </p:txBody>
      </p:sp>
    </p:spTree>
    <p:extLst>
      <p:ext uri="{BB962C8B-B14F-4D97-AF65-F5344CB8AC3E}">
        <p14:creationId xmlns:p14="http://schemas.microsoft.com/office/powerpoint/2010/main" val="1764082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Permanent Accounts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All accounts reported on the balance sheet: </a:t>
            </a:r>
          </a:p>
          <a:p>
            <a:pPr lvl="1"/>
            <a:r>
              <a:rPr lang="en-US" sz="2400" dirty="0">
                <a:latin typeface="Arial" pitchFamily="34" charset="0"/>
                <a:cs typeface="Arial" pitchFamily="34" charset="0"/>
              </a:rPr>
              <a:t>Assets (including contra-assets)</a:t>
            </a:r>
          </a:p>
          <a:p>
            <a:pPr lvl="1"/>
            <a:r>
              <a:rPr lang="en-US" sz="2400" dirty="0">
                <a:latin typeface="Arial" pitchFamily="34" charset="0"/>
                <a:cs typeface="Arial" pitchFamily="34" charset="0"/>
              </a:rPr>
              <a:t>Liabilities</a:t>
            </a:r>
          </a:p>
          <a:p>
            <a:pPr lvl="1"/>
            <a:r>
              <a:rPr lang="en-US" sz="2400" dirty="0">
                <a:latin typeface="Arial" pitchFamily="34" charset="0"/>
                <a:cs typeface="Arial" pitchFamily="34" charset="0"/>
              </a:rPr>
              <a:t>Capital accounts</a:t>
            </a:r>
          </a:p>
          <a:p>
            <a:r>
              <a:rPr lang="en-US" sz="2800" dirty="0">
                <a:latin typeface="Arial" pitchFamily="34" charset="0"/>
                <a:cs typeface="Arial" pitchFamily="34" charset="0"/>
              </a:rPr>
              <a:t>Contain the results of all transactions since the business started</a:t>
            </a:r>
          </a:p>
          <a:p>
            <a:r>
              <a:rPr lang="en-US" sz="2800" dirty="0">
                <a:latin typeface="Arial" pitchFamily="34" charset="0"/>
                <a:cs typeface="Arial" pitchFamily="34" charset="0"/>
              </a:rPr>
              <a:t>These accounts are NOT CLOSED</a:t>
            </a:r>
          </a:p>
        </p:txBody>
      </p:sp>
    </p:spTree>
    <p:extLst>
      <p:ext uri="{BB962C8B-B14F-4D97-AF65-F5344CB8AC3E}">
        <p14:creationId xmlns:p14="http://schemas.microsoft.com/office/powerpoint/2010/main" val="968877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Temporary Accounts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Accumulate information for a specific accounting period</a:t>
            </a:r>
          </a:p>
          <a:p>
            <a:r>
              <a:rPr lang="en-US" sz="2800" dirty="0">
                <a:latin typeface="Arial" pitchFamily="34" charset="0"/>
                <a:cs typeface="Arial" pitchFamily="34" charset="0"/>
              </a:rPr>
              <a:t>All accounts not on the balance sheet:</a:t>
            </a:r>
          </a:p>
          <a:p>
            <a:pPr lvl="1"/>
            <a:r>
              <a:rPr lang="en-US" sz="2400" dirty="0">
                <a:latin typeface="Arial" pitchFamily="34" charset="0"/>
                <a:cs typeface="Arial" pitchFamily="34" charset="0"/>
              </a:rPr>
              <a:t>Revenues</a:t>
            </a:r>
          </a:p>
          <a:p>
            <a:pPr lvl="1"/>
            <a:r>
              <a:rPr lang="en-US" sz="2400" dirty="0">
                <a:latin typeface="Arial" pitchFamily="34" charset="0"/>
                <a:cs typeface="Arial" pitchFamily="34" charset="0"/>
              </a:rPr>
              <a:t>Expenses</a:t>
            </a:r>
          </a:p>
          <a:p>
            <a:pPr lvl="1"/>
            <a:r>
              <a:rPr lang="en-US" sz="2400" dirty="0">
                <a:latin typeface="Arial" pitchFamily="34" charset="0"/>
                <a:cs typeface="Arial" pitchFamily="34" charset="0"/>
              </a:rPr>
              <a:t>Drawing</a:t>
            </a:r>
          </a:p>
          <a:p>
            <a:r>
              <a:rPr lang="en-US" sz="2800" dirty="0">
                <a:latin typeface="Arial" pitchFamily="34" charset="0"/>
                <a:cs typeface="Arial" pitchFamily="34" charset="0"/>
              </a:rPr>
              <a:t>These accounts are CLOSED</a:t>
            </a:r>
            <a:endParaRPr lang="en-US" dirty="0">
              <a:latin typeface="Arial" pitchFamily="34" charset="0"/>
              <a:cs typeface="Arial" pitchFamily="34" charset="0"/>
            </a:endParaRPr>
          </a:p>
        </p:txBody>
      </p:sp>
    </p:spTree>
    <p:extLst>
      <p:ext uri="{BB962C8B-B14F-4D97-AF65-F5344CB8AC3E}">
        <p14:creationId xmlns:p14="http://schemas.microsoft.com/office/powerpoint/2010/main" val="2514416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The Closing Process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Gives temporary accounts zero balances so they are prepared to accumulate new information for the next accounting period</a:t>
            </a:r>
          </a:p>
          <a:p>
            <a:r>
              <a:rPr lang="en-US" sz="2800" dirty="0">
                <a:latin typeface="Arial" pitchFamily="34" charset="0"/>
                <a:cs typeface="Arial" pitchFamily="34" charset="0"/>
              </a:rPr>
              <a:t>The Income Summary account is used to aid in the closing process</a:t>
            </a:r>
          </a:p>
          <a:p>
            <a:r>
              <a:rPr lang="en-US" sz="2800" dirty="0">
                <a:latin typeface="Arial" pitchFamily="34" charset="0"/>
                <a:cs typeface="Arial" pitchFamily="34" charset="0"/>
              </a:rPr>
              <a:t>There are four basic steps in the closing process</a:t>
            </a:r>
          </a:p>
        </p:txBody>
      </p:sp>
    </p:spTree>
    <p:extLst>
      <p:ext uri="{BB962C8B-B14F-4D97-AF65-F5344CB8AC3E}">
        <p14:creationId xmlns:p14="http://schemas.microsoft.com/office/powerpoint/2010/main" val="879864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7FBA-BA40-401C-9328-8686FD6912BB}"/>
              </a:ext>
            </a:extLst>
          </p:cNvPr>
          <p:cNvSpPr>
            <a:spLocks noGrp="1"/>
          </p:cNvSpPr>
          <p:nvPr>
            <p:ph type="title"/>
          </p:nvPr>
        </p:nvSpPr>
        <p:spPr/>
        <p:txBody>
          <a:bodyPr/>
          <a:lstStyle/>
          <a:p>
            <a:r>
              <a:rPr lang="en-US" dirty="0"/>
              <a:t>Closing Process Steps (1 of 2)</a:t>
            </a:r>
          </a:p>
        </p:txBody>
      </p:sp>
      <p:sp>
        <p:nvSpPr>
          <p:cNvPr id="4" name="Text Placeholder 3">
            <a:extLst>
              <a:ext uri="{FF2B5EF4-FFF2-40B4-BE49-F238E27FC236}">
                <a16:creationId xmlns:a16="http://schemas.microsoft.com/office/drawing/2014/main" id="{F5E4B0F9-A700-4332-98F4-2092C4DB3B64}"/>
              </a:ext>
            </a:extLst>
          </p:cNvPr>
          <p:cNvSpPr>
            <a:spLocks noGrp="1"/>
          </p:cNvSpPr>
          <p:nvPr>
            <p:ph type="body" sz="quarter" idx="17"/>
          </p:nvPr>
        </p:nvSpPr>
        <p:spPr/>
        <p:txBody>
          <a:bodyPr/>
          <a:lstStyle/>
          <a:p>
            <a:pPr>
              <a:buFont typeface="Arial" panose="020B0604020202020204" pitchFamily="34" charset="0"/>
              <a:buChar char="•"/>
            </a:pPr>
            <a:r>
              <a:rPr lang="en-US" sz="2800" dirty="0"/>
              <a:t>Step 1: Close Revenue Accounts to Income Summary</a:t>
            </a:r>
          </a:p>
          <a:p>
            <a:pPr lvl="1"/>
            <a:r>
              <a:rPr lang="en-US" sz="2400" dirty="0"/>
              <a:t>Revenues have credit balances and increase owner’s equity</a:t>
            </a:r>
          </a:p>
          <a:p>
            <a:pPr lvl="1"/>
            <a:r>
              <a:rPr lang="en-US" sz="2400" dirty="0"/>
              <a:t>Revenue accounts are debited to create zero balances</a:t>
            </a:r>
          </a:p>
          <a:p>
            <a:pPr lvl="1"/>
            <a:r>
              <a:rPr lang="en-US" sz="2400" dirty="0"/>
              <a:t>Income Summary is credited for the total revenues</a:t>
            </a:r>
            <a:endParaRPr lang="en-US" dirty="0"/>
          </a:p>
          <a:p>
            <a:pPr>
              <a:buFont typeface="Arial" panose="020B0604020202020204" pitchFamily="34" charset="0"/>
              <a:buChar char="•"/>
            </a:pPr>
            <a:r>
              <a:rPr lang="en-US" sz="2800" dirty="0"/>
              <a:t>Step 2: Close Expense Accounts to Income Summary</a:t>
            </a:r>
          </a:p>
          <a:p>
            <a:pPr lvl="1"/>
            <a:r>
              <a:rPr lang="en-US" sz="2400" dirty="0"/>
              <a:t>Expenses have debit balances and reduce owner’s equity</a:t>
            </a:r>
          </a:p>
          <a:p>
            <a:pPr lvl="1"/>
            <a:r>
              <a:rPr lang="en-US" sz="2400" dirty="0"/>
              <a:t>Expense accounts are credited to create zero balances</a:t>
            </a:r>
          </a:p>
          <a:p>
            <a:pPr lvl="1"/>
            <a:r>
              <a:rPr lang="en-US" sz="2400" dirty="0"/>
              <a:t>Income Summary is debited for the total of the expenses</a:t>
            </a:r>
            <a:endParaRPr lang="en-US" dirty="0"/>
          </a:p>
        </p:txBody>
      </p:sp>
    </p:spTree>
    <p:extLst>
      <p:ext uri="{BB962C8B-B14F-4D97-AF65-F5344CB8AC3E}">
        <p14:creationId xmlns:p14="http://schemas.microsoft.com/office/powerpoint/2010/main" val="646839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7FBA-BA40-401C-9328-8686FD6912BB}"/>
              </a:ext>
            </a:extLst>
          </p:cNvPr>
          <p:cNvSpPr>
            <a:spLocks noGrp="1"/>
          </p:cNvSpPr>
          <p:nvPr>
            <p:ph type="title"/>
          </p:nvPr>
        </p:nvSpPr>
        <p:spPr/>
        <p:txBody>
          <a:bodyPr/>
          <a:lstStyle/>
          <a:p>
            <a:r>
              <a:rPr lang="en-US" dirty="0"/>
              <a:t>Closing Process Steps (2 of 2)</a:t>
            </a:r>
          </a:p>
        </p:txBody>
      </p:sp>
      <p:sp>
        <p:nvSpPr>
          <p:cNvPr id="4" name="Text Placeholder 3">
            <a:extLst>
              <a:ext uri="{FF2B5EF4-FFF2-40B4-BE49-F238E27FC236}">
                <a16:creationId xmlns:a16="http://schemas.microsoft.com/office/drawing/2014/main" id="{F5E4B0F9-A700-4332-98F4-2092C4DB3B64}"/>
              </a:ext>
            </a:extLst>
          </p:cNvPr>
          <p:cNvSpPr>
            <a:spLocks noGrp="1"/>
          </p:cNvSpPr>
          <p:nvPr>
            <p:ph type="body" sz="quarter" idx="17"/>
          </p:nvPr>
        </p:nvSpPr>
        <p:spPr/>
        <p:txBody>
          <a:bodyPr>
            <a:normAutofit/>
          </a:bodyPr>
          <a:lstStyle/>
          <a:p>
            <a:pPr>
              <a:buFont typeface="Arial" panose="020B0604020202020204" pitchFamily="34" charset="0"/>
              <a:buChar char="•"/>
            </a:pPr>
            <a:r>
              <a:rPr lang="en-US" sz="2800" dirty="0"/>
              <a:t>Step 3: Close Income Summary to the Owner’s Capital Account</a:t>
            </a:r>
          </a:p>
          <a:p>
            <a:pPr lvl="1"/>
            <a:r>
              <a:rPr lang="en-US" sz="2400" dirty="0"/>
              <a:t>Balance in Income Summary represents the net income (credit balance) or net loss (debit balance)</a:t>
            </a:r>
          </a:p>
          <a:p>
            <a:pPr lvl="1"/>
            <a:r>
              <a:rPr lang="en-US" sz="2400" dirty="0"/>
              <a:t>Net income – debit Income Summary, credit owner’s capital</a:t>
            </a:r>
          </a:p>
          <a:p>
            <a:pPr lvl="1">
              <a:buFont typeface="Arial" panose="020B0604020202020204" pitchFamily="34" charset="0"/>
              <a:buChar char="•"/>
            </a:pPr>
            <a:r>
              <a:rPr lang="en-US" sz="2400" dirty="0"/>
              <a:t>Net loss – debit owner’s capital, credit Income Summary</a:t>
            </a:r>
          </a:p>
          <a:p>
            <a:r>
              <a:rPr lang="en-US" sz="2800" dirty="0"/>
              <a:t>Step 4: Close Drawing to the Owner’s Capital Account</a:t>
            </a:r>
          </a:p>
          <a:p>
            <a:pPr lvl="1"/>
            <a:r>
              <a:rPr lang="en-US" sz="2400" dirty="0"/>
              <a:t>Drawing has a debit balance and reduces owner’s equity</a:t>
            </a:r>
          </a:p>
          <a:p>
            <a:pPr lvl="1"/>
            <a:r>
              <a:rPr lang="en-US" sz="2400" dirty="0"/>
              <a:t>Drawing is credited to zero it out</a:t>
            </a:r>
          </a:p>
          <a:p>
            <a:pPr lvl="1"/>
            <a:r>
              <a:rPr lang="en-US" sz="2400" dirty="0"/>
              <a:t>Owner’s capital account is debited</a:t>
            </a:r>
            <a:endParaRPr lang="en-US" dirty="0"/>
          </a:p>
        </p:txBody>
      </p:sp>
    </p:spTree>
    <p:extLst>
      <p:ext uri="{BB962C8B-B14F-4D97-AF65-F5344CB8AC3E}">
        <p14:creationId xmlns:p14="http://schemas.microsoft.com/office/powerpoint/2010/main" val="2753797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E25B-0E44-43D5-BEEF-B68156576EE1}"/>
              </a:ext>
            </a:extLst>
          </p:cNvPr>
          <p:cNvSpPr>
            <a:spLocks noGrp="1"/>
          </p:cNvSpPr>
          <p:nvPr>
            <p:ph type="title"/>
          </p:nvPr>
        </p:nvSpPr>
        <p:spPr/>
        <p:txBody>
          <a:bodyPr/>
          <a:lstStyle/>
          <a:p>
            <a:r>
              <a:rPr lang="en-US" dirty="0"/>
              <a:t>Illustration of Closing Process</a:t>
            </a:r>
          </a:p>
        </p:txBody>
      </p:sp>
      <p:pic>
        <p:nvPicPr>
          <p:cNvPr id="5" name="Picture Placeholder 4" descr="The figure shows a visual representation of balance sheet showing the closing process. A balance sheet has a caption closing process, and three columns arranged to reflect the equation, assets = liabilities plus owner’s equity. Assets is sub divided into debit plus and credit minus. The liabilities is sub-divided into debit, minus and credit plus. The owner’s equity is sub-divided into debit, minus and credit, plus. The owner’s equity consists of owner’s capital and income summary. The owner’s equity is sub-divided into drawings marked as 4 and net income marked as 3. The income summary consists of expense marked as 2 and close net income to capital marked as 3. On the credit side we have revenues marked as 1, and balance = net income. This is again sub-divided into drawing, expenses, and revenues. The drawings and expenses are further subdivided into debit, plus, credit minus, while revenues are sub-divided into debit minus, credit plus. The entries are as follows. Drawings. Debit, balance. Credit, close marked as 4. Expense. Debit, balance. Credit, close marked as 2. Revenues. Debit, close. Credit, balance marked as 1. The text beside the drawing subdivision reads, to close an account, an entry is made to the opposite side of the &quot;T&quot; account’s balance.">
            <a:extLst>
              <a:ext uri="{FF2B5EF4-FFF2-40B4-BE49-F238E27FC236}">
                <a16:creationId xmlns:a16="http://schemas.microsoft.com/office/drawing/2014/main" id="{A6FFE38A-E7CD-41C1-84CA-EEBCF6E3D292}"/>
              </a:ext>
            </a:extLst>
          </p:cNvPr>
          <p:cNvPicPr>
            <a:picLocks noGrp="1" noChangeAspect="1"/>
          </p:cNvPicPr>
          <p:nvPr>
            <p:ph type="pic" sz="quarter" idx="11"/>
          </p:nvPr>
        </p:nvPicPr>
        <p:blipFill rotWithShape="1">
          <a:blip r:embed="rId2"/>
          <a:srcRect l="2" r="-39"/>
          <a:stretch/>
        </p:blipFill>
        <p:spPr>
          <a:xfrm>
            <a:off x="1535228" y="1214438"/>
            <a:ext cx="9121543" cy="3847756"/>
          </a:xfrm>
          <a:prstGeom prst="rect">
            <a:avLst/>
          </a:prstGeom>
        </p:spPr>
      </p:pic>
      <p:sp>
        <p:nvSpPr>
          <p:cNvPr id="3" name="Text Placeholder 2">
            <a:extLst>
              <a:ext uri="{FF2B5EF4-FFF2-40B4-BE49-F238E27FC236}">
                <a16:creationId xmlns:a16="http://schemas.microsoft.com/office/drawing/2014/main" id="{77FB0532-39AA-4DCB-B3D7-51BEFB6FE488}"/>
              </a:ext>
            </a:extLst>
          </p:cNvPr>
          <p:cNvSpPr>
            <a:spLocks noGrp="1"/>
          </p:cNvSpPr>
          <p:nvPr>
            <p:ph type="body" sz="quarter" idx="12"/>
          </p:nvPr>
        </p:nvSpPr>
        <p:spPr>
          <a:xfrm>
            <a:off x="1030288" y="5643561"/>
            <a:ext cx="10323512" cy="266701"/>
          </a:xfrm>
        </p:spPr>
        <p:txBody>
          <a:bodyPr/>
          <a:lstStyle/>
          <a:p>
            <a:pPr algn="ctr"/>
            <a:r>
              <a:rPr lang="en-US" sz="2000" dirty="0"/>
              <a:t>FIGURE 6-5 </a:t>
            </a:r>
            <a:r>
              <a:rPr lang="en-US" sz="2000" b="1" dirty="0"/>
              <a:t>The Closing Process</a:t>
            </a:r>
            <a:endParaRPr lang="en-US" sz="2000" dirty="0"/>
          </a:p>
        </p:txBody>
      </p:sp>
    </p:spTree>
    <p:extLst>
      <p:ext uri="{BB962C8B-B14F-4D97-AF65-F5344CB8AC3E}">
        <p14:creationId xmlns:p14="http://schemas.microsoft.com/office/powerpoint/2010/main" val="1735781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E25B-0E44-43D5-BEEF-B68156576EE1}"/>
              </a:ext>
            </a:extLst>
          </p:cNvPr>
          <p:cNvSpPr>
            <a:spLocks noGrp="1"/>
          </p:cNvSpPr>
          <p:nvPr>
            <p:ph type="title"/>
          </p:nvPr>
        </p:nvSpPr>
        <p:spPr/>
        <p:txBody>
          <a:bodyPr/>
          <a:lstStyle/>
          <a:p>
            <a:r>
              <a:rPr lang="en-US" dirty="0"/>
              <a:t>Closing Net Income vs. Net Loss</a:t>
            </a:r>
          </a:p>
        </p:txBody>
      </p:sp>
      <p:pic>
        <p:nvPicPr>
          <p:cNvPr id="5" name="Picture Placeholder 4" descr="Visual representation of two statements showing closing net income and closing net loss. Statement 1. Net Income. Two &quot;T&quot; accounts are shown. First account is titled, Capital. Entries on the debit side, blank. Entry on the credit side is, 1,000, net income. Second account is titled, Income Summary. Entries on the debit side are as follows: Row 1. Expenses, 4,000. Row 2. 1,000. Row 3. dash. Entries on the credit side are as follows: Row 1. 5,000, revenues. Row 2. 1,000, balance before closing. Row 3. dash. Statement 2. Net Loss. Two T accounts are shown. First account is titled, Capital. Entry on the debit side is, 2,000, net loss. Entries on the credit side are, blank. Second account is titled, Income Summary. Entries on the debit side are as follows: Row 1. Expenses, 6,000. Row 2. Balance before closing, 2,000. Entries on credit side are as follows: Row 1. 4,000, balance before closing. Row 2. 2,000. Notes. Dashes in T Accounts indicate zero balances.">
            <a:extLst>
              <a:ext uri="{FF2B5EF4-FFF2-40B4-BE49-F238E27FC236}">
                <a16:creationId xmlns:a16="http://schemas.microsoft.com/office/drawing/2014/main" id="{A6FFE38A-E7CD-41C1-84CA-EEBCF6E3D292}"/>
              </a:ext>
            </a:extLst>
          </p:cNvPr>
          <p:cNvPicPr>
            <a:picLocks noGrp="1" noChangeAspect="1"/>
          </p:cNvPicPr>
          <p:nvPr>
            <p:ph type="pic" sz="quarter" idx="11"/>
          </p:nvPr>
        </p:nvPicPr>
        <p:blipFill rotWithShape="1">
          <a:blip r:embed="rId2"/>
          <a:srcRect t="175" b="175"/>
          <a:stretch/>
        </p:blipFill>
        <p:spPr>
          <a:xfrm>
            <a:off x="534677" y="1481139"/>
            <a:ext cx="10980738" cy="3082925"/>
          </a:xfrm>
          <a:prstGeom prst="rect">
            <a:avLst/>
          </a:prstGeom>
        </p:spPr>
      </p:pic>
      <p:sp>
        <p:nvSpPr>
          <p:cNvPr id="3" name="Text Placeholder 2">
            <a:extLst>
              <a:ext uri="{FF2B5EF4-FFF2-40B4-BE49-F238E27FC236}">
                <a16:creationId xmlns:a16="http://schemas.microsoft.com/office/drawing/2014/main" id="{4662A4F3-9B56-44C0-8808-CAE2CB1AF680}"/>
              </a:ext>
            </a:extLst>
          </p:cNvPr>
          <p:cNvSpPr>
            <a:spLocks noGrp="1"/>
          </p:cNvSpPr>
          <p:nvPr>
            <p:ph type="body" sz="quarter" idx="12"/>
          </p:nvPr>
        </p:nvSpPr>
        <p:spPr>
          <a:xfrm>
            <a:off x="1030288" y="5643561"/>
            <a:ext cx="10323512" cy="266701"/>
          </a:xfrm>
        </p:spPr>
        <p:txBody>
          <a:bodyPr/>
          <a:lstStyle/>
          <a:p>
            <a:pPr algn="ctr"/>
            <a:r>
              <a:rPr lang="en-US" sz="2000" dirty="0"/>
              <a:t>FIGURE 6-6 </a:t>
            </a:r>
            <a:r>
              <a:rPr lang="en-US" sz="2000" b="1" dirty="0"/>
              <a:t>Step 3: Closing Net Income and Closing Net Loss</a:t>
            </a:r>
            <a:endParaRPr lang="en-US" sz="2000" dirty="0"/>
          </a:p>
        </p:txBody>
      </p:sp>
    </p:spTree>
    <p:extLst>
      <p:ext uri="{BB962C8B-B14F-4D97-AF65-F5344CB8AC3E}">
        <p14:creationId xmlns:p14="http://schemas.microsoft.com/office/powerpoint/2010/main" val="2776377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E25B-0E44-43D5-BEEF-B68156576EE1}"/>
              </a:ext>
            </a:extLst>
          </p:cNvPr>
          <p:cNvSpPr>
            <a:spLocks noGrp="1"/>
          </p:cNvSpPr>
          <p:nvPr>
            <p:ph type="title"/>
          </p:nvPr>
        </p:nvSpPr>
        <p:spPr>
          <a:xfrm>
            <a:off x="545969" y="1515195"/>
            <a:ext cx="3545264" cy="1501382"/>
          </a:xfrm>
        </p:spPr>
        <p:txBody>
          <a:bodyPr/>
          <a:lstStyle/>
          <a:p>
            <a:r>
              <a:rPr lang="en-US" dirty="0"/>
              <a:t>Closing Entries in T Account Form</a:t>
            </a:r>
          </a:p>
        </p:txBody>
      </p:sp>
      <p:pic>
        <p:nvPicPr>
          <p:cNvPr id="5" name="Picture Placeholder 4" descr="Visual representation of closing entries on t accounts form. A balance sheet has three columns arranged to reflect the equation, assets = liabilities + owner’s equity. The assets column, liabilities column and the owner’s equity column are subdivided into two columns, debit, minus and credit, plus. The entries in assets and liabilities columns are blank. The owner's equity column consists of multiple t accounts. The entries are as follows. Debit, minus, credit, plus. Mitchell Williams, capital. T account. Debit, 3,000. Credit, 5,000 and 4,640. Income summary. T account. Debit, 3,360, 4,640 and dash. Credit. 8,000, 4,640, balance and dash. Drawing. Debit, plus, credit, minus. Mitchell Williams, drawing. T account. Debit, balance 3,000 and dash. Credit, 3,000 and dash. Expenses. Debit, plus, credit, minus. Wages expense. T account. Debit, balance, 2,050 and dash. Credit, 2,050 and dash. Rent expense. T account. Debit, balance 1,000 and dash. Credit, 1,000 and dash. Supplies expense. Debit, balance 60 and dash. Credit, 60 and dash. Phone expense. Debit, balance 100 and dash. Credit, 100 and dash. Insurance expense. Debit, balance 70 and dash. Credit, 70 and dash. Depreciation expense- delivery equipment. Debit, balance 80 and dash. Credit, 80 and dash. Revenues. Debit, minus and credit, plus. Delivery fees. Debit, balance 8,000 and dash. Credit, 8,000 and dash. Notes. An arrow from Mitchell Williams, drawing, credit 3,000 is pointing towards Mitchell Williams, capital, debit 3,000. An arrow from income summary, debit 4,640 is pointing toward Mitchell Williams, capital, credit 4,640. The arrows from all the expenses are pointing towards income summary, debit 3,360. An arrow from delivery fees, debit 8,000 is pointing towards income summary, credit 8,000. Dashes in t accounts indicate zero balances.">
            <a:extLst>
              <a:ext uri="{FF2B5EF4-FFF2-40B4-BE49-F238E27FC236}">
                <a16:creationId xmlns:a16="http://schemas.microsoft.com/office/drawing/2014/main" id="{A6FFE38A-E7CD-41C1-84CA-EEBCF6E3D292}"/>
              </a:ext>
            </a:extLst>
          </p:cNvPr>
          <p:cNvPicPr>
            <a:picLocks noGrp="1" noChangeAspect="1"/>
          </p:cNvPicPr>
          <p:nvPr>
            <p:ph type="pic" sz="quarter" idx="11"/>
          </p:nvPr>
        </p:nvPicPr>
        <p:blipFill rotWithShape="1">
          <a:blip r:embed="rId2"/>
          <a:srcRect l="4" t="-1" r="191" b="-1"/>
          <a:stretch/>
        </p:blipFill>
        <p:spPr>
          <a:xfrm>
            <a:off x="5021009" y="260946"/>
            <a:ext cx="6468300" cy="5743928"/>
          </a:xfrm>
          <a:prstGeom prst="rect">
            <a:avLst/>
          </a:prstGeom>
        </p:spPr>
      </p:pic>
      <p:sp>
        <p:nvSpPr>
          <p:cNvPr id="3" name="Text Placeholder 2">
            <a:extLst>
              <a:ext uri="{FF2B5EF4-FFF2-40B4-BE49-F238E27FC236}">
                <a16:creationId xmlns:a16="http://schemas.microsoft.com/office/drawing/2014/main" id="{758D54A5-0791-4268-98A5-B02726540F4C}"/>
              </a:ext>
            </a:extLst>
          </p:cNvPr>
          <p:cNvSpPr>
            <a:spLocks noGrp="1"/>
          </p:cNvSpPr>
          <p:nvPr>
            <p:ph type="body" sz="quarter" idx="12"/>
          </p:nvPr>
        </p:nvSpPr>
        <p:spPr>
          <a:xfrm>
            <a:off x="1149285" y="4814002"/>
            <a:ext cx="2325654" cy="849314"/>
          </a:xfrm>
        </p:spPr>
        <p:txBody>
          <a:bodyPr/>
          <a:lstStyle/>
          <a:p>
            <a:pPr algn="ctr"/>
            <a:r>
              <a:rPr lang="en-US" sz="2000" dirty="0"/>
              <a:t>FIGURE 6-7 </a:t>
            </a:r>
            <a:r>
              <a:rPr lang="en-US" sz="2000" b="1" dirty="0"/>
              <a:t>Closing Entries in T Account Form</a:t>
            </a:r>
            <a:endParaRPr lang="en-US" sz="2000" dirty="0"/>
          </a:p>
        </p:txBody>
      </p:sp>
    </p:spTree>
    <p:extLst>
      <p:ext uri="{BB962C8B-B14F-4D97-AF65-F5344CB8AC3E}">
        <p14:creationId xmlns:p14="http://schemas.microsoft.com/office/powerpoint/2010/main" val="266145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E25B-0E44-43D5-BEEF-B68156576EE1}"/>
              </a:ext>
            </a:extLst>
          </p:cNvPr>
          <p:cNvSpPr>
            <a:spLocks noGrp="1"/>
          </p:cNvSpPr>
          <p:nvPr>
            <p:ph type="title"/>
          </p:nvPr>
        </p:nvSpPr>
        <p:spPr/>
        <p:txBody>
          <a:bodyPr/>
          <a:lstStyle/>
          <a:p>
            <a:r>
              <a:rPr lang="en-US" dirty="0"/>
              <a:t>Journalize Closing Entries</a:t>
            </a:r>
          </a:p>
        </p:txBody>
      </p:sp>
      <p:pic>
        <p:nvPicPr>
          <p:cNvPr id="5" name="Picture Placeholder 4" descr="A visual representation of closing entries in journal form. Two statements. Statement 1. A work sheet, partial of Mitchell’s campus delivery for month ending on June thirty. It has three columns and twenty rows. The column headings from left to right are as follows: account title, income statement and balance sheet. The income statement and balance sheet are subdivided into two columns each, debit and credit. The entries are as follows: row 1. Account title. Cash. Balance sheet. Debit, 470.00. Row 2. Account title. Account receivable. Balance sheet. Debit, 3100.00. Row 3. Account title. Supplies. Balance sheet. Debit, 20.00. Row 4. Account title. Prepaid insurance. Balance sheet. Debit, 630.00. Row 5. Account title. Delivery equipment. Balance sheet. Debit, 4800.00. Row 6. Account title. Accumulated depreciation- delivery equipment. Balance sheet. Credit, 80.00. Row 7. Account title. Accounts payable. Balance sheet. Credit, 1900.00. Row 8. Account title. Wages payable. Balance sheet. Credit, 400.00. Row 9. Account title. Mitchell William, capital. Balance sheet. Credit, 5000.00. Row 10. Account title. Mitchell Williams, drawing. Balance sheet. Debit, 3000.00. Row 11. Account title. Delivery fees. Income statement. Credit, 8000.00. Row 12. Account title. Wages expense. Income statement. Debit, 2050.00. Row 13. Account title. Rent expense. Income statement. Debit, 1000.00. Row 14. Account title. Supplies expense.  Income statement. Debit, 60.00. Row 15. Account title. Phone expense.  Income statement. Debit, 100.00. Row 16. Account title. Insurance expense. Income statement. Debit, 70.00. Row 17. Account title. Depreciation expense- delivery equipment.  Income statement. Debit, 80.00. Row 18.  Account title. Blank. Income statement. Debit, 3360.00. Credit, 8000.00. Balance sheet. Debit, 12020.00. Credit, 73800.00. Row 19.  Account title. Net income. Income statement. Debit, 4640.00, single underline. Balance sheet. Debit. 4640.00, single underline. Row 20. Account title. Blank. Income statement. Debit, 8000.00, double underline. Credit, 8000.00, double underline. Balance sheet. Debit, 12020.00, double underline. Credit, 12020.00, double underline. Statement 2. A general journal. It has five columns. The column headings from left to right are as follows: date, description, post reference, debit and credit. The date column is further subdivided into two columns. The entries are as follows: row 1. Description. Closing entries. Row 2. Date. First column, 20 June. Second column, 30. Description. Delivery fees. Post reference, 401. Debit, 8000.00. Row 3. Description. Income summary. Post reference, 313. Credit, 8000.00. Row 5. Date. Second column, 30. Description. Income summary. Post reference, 313. Debit, 3360.00. Row 6. Description. Wages expense. Post reference, 511. Credit, 2050.00. Row 7. Description. Rent expense. Post reference, 521. Credit, 1000.00. Row 8. Description. Supplies expense. Post reference, 523. Credit, 60.00. Row 9. Description. Phone expense. Post reference, 525. Credit, 100.00. Row 10. Description. Insurance expense. Post reference, 535. Credit, 70.00. Row 11. Description. Depreciation expense- delivery equipment. Post reference, 541. Credit, 80.00. Row 13. Date. Second column, 30. Description. Income summary. Post reference, 313. Debit, 4640.00. Row 14. Description. Mitchell Williams, capital. Post reference, 311. Credit, 4640.00. Row 16. Date. Second column, 30. Description. Mitchell Williams, capital. Post reference, 311. Debit, 3000.00. Row 17. Mitchell Williams, drawing. Post reference, 312. Credit, 3000.00. Notes. An arrow is pointing from delivery fees in the work sheet towards the income summary in the general journal. An arrow from all the expense accounts in the work sheet is pointing towards the expense accounts in the general journal. An arrow from the net income in the work sheet is pointing towards the income summary of the owner's capital in the general journal. An arrow from the Mitchell Williams, drawing in the work sheet is pointing towards Mitchell Williams, drawing in the general journal.">
            <a:extLst>
              <a:ext uri="{FF2B5EF4-FFF2-40B4-BE49-F238E27FC236}">
                <a16:creationId xmlns:a16="http://schemas.microsoft.com/office/drawing/2014/main" id="{A6FFE38A-E7CD-41C1-84CA-EEBCF6E3D292}"/>
              </a:ext>
            </a:extLst>
          </p:cNvPr>
          <p:cNvPicPr>
            <a:picLocks noGrp="1" noChangeAspect="1"/>
          </p:cNvPicPr>
          <p:nvPr>
            <p:ph type="pic" sz="quarter" idx="11"/>
          </p:nvPr>
        </p:nvPicPr>
        <p:blipFill>
          <a:blip r:embed="rId2"/>
          <a:stretch>
            <a:fillRect/>
          </a:stretch>
        </p:blipFill>
        <p:spPr>
          <a:xfrm>
            <a:off x="6096000" y="1131310"/>
            <a:ext cx="4990137" cy="5031983"/>
          </a:xfrm>
          <a:prstGeom prst="rect">
            <a:avLst/>
          </a:prstGeom>
        </p:spPr>
      </p:pic>
      <p:sp>
        <p:nvSpPr>
          <p:cNvPr id="3" name="Text Placeholder 2">
            <a:extLst>
              <a:ext uri="{FF2B5EF4-FFF2-40B4-BE49-F238E27FC236}">
                <a16:creationId xmlns:a16="http://schemas.microsoft.com/office/drawing/2014/main" id="{0B215853-9084-45C2-9587-549859DD8EFB}"/>
              </a:ext>
            </a:extLst>
          </p:cNvPr>
          <p:cNvSpPr>
            <a:spLocks noGrp="1"/>
          </p:cNvSpPr>
          <p:nvPr>
            <p:ph type="body" sz="quarter" idx="12"/>
          </p:nvPr>
        </p:nvSpPr>
        <p:spPr>
          <a:xfrm>
            <a:off x="1030288" y="1507687"/>
            <a:ext cx="4266107" cy="3842626"/>
          </a:xfrm>
        </p:spPr>
        <p:txBody>
          <a:bodyPr/>
          <a:lstStyle/>
          <a:p>
            <a:r>
              <a:rPr lang="en-US" dirty="0"/>
              <a:t>To actually change the ledger accounts, the closing entries must be journalized and posted to the general ledger</a:t>
            </a:r>
          </a:p>
          <a:p>
            <a:endParaRPr lang="en-US" sz="2000" dirty="0"/>
          </a:p>
          <a:p>
            <a:r>
              <a:rPr lang="en-US" sz="2000" dirty="0"/>
              <a:t>FIGURE 6-8 </a:t>
            </a:r>
            <a:r>
              <a:rPr lang="en-US" sz="2000" b="1" dirty="0"/>
              <a:t>Closing Entries in Journal Form</a:t>
            </a:r>
            <a:endParaRPr lang="en-US" sz="2000" dirty="0"/>
          </a:p>
        </p:txBody>
      </p:sp>
    </p:spTree>
    <p:extLst>
      <p:ext uri="{BB962C8B-B14F-4D97-AF65-F5344CB8AC3E}">
        <p14:creationId xmlns:p14="http://schemas.microsoft.com/office/powerpoint/2010/main" val="2136067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3</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 post-closing trial balance</a:t>
            </a:r>
          </a:p>
        </p:txBody>
      </p:sp>
    </p:spTree>
    <p:extLst>
      <p:ext uri="{BB962C8B-B14F-4D97-AF65-F5344CB8AC3E}">
        <p14:creationId xmlns:p14="http://schemas.microsoft.com/office/powerpoint/2010/main" val="3428705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Post-Closing Trial Balance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Prepared after posting closing entries </a:t>
            </a:r>
          </a:p>
          <a:p>
            <a:r>
              <a:rPr lang="en-US" sz="2800" dirty="0">
                <a:latin typeface="Arial" pitchFamily="34" charset="0"/>
                <a:cs typeface="Arial" pitchFamily="34" charset="0"/>
              </a:rPr>
              <a:t>To prove the equality of the debit and credit balances in the general ledger accounts</a:t>
            </a:r>
          </a:p>
          <a:p>
            <a:r>
              <a:rPr lang="en-US" sz="2800" dirty="0">
                <a:latin typeface="Arial" pitchFamily="34" charset="0"/>
                <a:cs typeface="Arial" pitchFamily="34" charset="0"/>
              </a:rPr>
              <a:t>Only accounts that remain open (permanent accounts) are listed</a:t>
            </a:r>
          </a:p>
        </p:txBody>
      </p:sp>
    </p:spTree>
    <p:extLst>
      <p:ext uri="{BB962C8B-B14F-4D97-AF65-F5344CB8AC3E}">
        <p14:creationId xmlns:p14="http://schemas.microsoft.com/office/powerpoint/2010/main" val="37047364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B24C-2416-4BDD-A5DA-C149F2F7301F}"/>
              </a:ext>
            </a:extLst>
          </p:cNvPr>
          <p:cNvSpPr>
            <a:spLocks noGrp="1"/>
          </p:cNvSpPr>
          <p:nvPr>
            <p:ph type="title"/>
          </p:nvPr>
        </p:nvSpPr>
        <p:spPr/>
        <p:txBody>
          <a:bodyPr/>
          <a:lstStyle/>
          <a:p>
            <a:r>
              <a:rPr lang="en-US" dirty="0">
                <a:latin typeface="Arial" pitchFamily="34" charset="0"/>
                <a:cs typeface="Arial" pitchFamily="34" charset="0"/>
              </a:rPr>
              <a:t>Post-Closing Trial Balance - FIGURE 6-10</a:t>
            </a:r>
            <a:endParaRPr lang="en-US" dirty="0"/>
          </a:p>
        </p:txBody>
      </p:sp>
      <p:pic>
        <p:nvPicPr>
          <p:cNvPr id="4" name="Picture Placeholder 3" descr="A post-closing trial balance of Mitchell’s campus delivery services as of June thirty of the current year. There are three columns. The headings of the columns are as follows: account title, account number, debit balance and credit balance. The entries are as follows: account title. Cash. Account number, 101. Debit balance. 470.00. Account title. Account number, 122. Accounts receivable. Debit balance. 3,100.00. Account title. Account number, 141. Supplies. Debit balance. 20.00. Account title. Prepaid insurance. Account number, 145. Debit balance. 630.00. Account title. Delivery equipment. Account number, 185. Debit balance. 4,800.00. Account title. Accumulated depreciation- delivery equipment. Account number, 185.1. Credit balance, 80. Account title. Accounts payable. Account number, 202. Credit balance. 1,900.00. Account title. Wages payable. Account number, 219. Credit balance, 400.00. Account title. Mitchell Williams, capital. Account number, 311. Credit balance. 6,640.00. Account title. Blank. Debit balance. 9,020.00, double underlined. Credit balance. 9020.00, double underlined. Double under line indicates totals.">
            <a:extLst>
              <a:ext uri="{FF2B5EF4-FFF2-40B4-BE49-F238E27FC236}">
                <a16:creationId xmlns:a16="http://schemas.microsoft.com/office/drawing/2014/main" id="{932E37D7-3DD9-4205-9342-673EB7C4495D}"/>
              </a:ext>
            </a:extLst>
          </p:cNvPr>
          <p:cNvPicPr>
            <a:picLocks noGrp="1" noChangeAspect="1"/>
          </p:cNvPicPr>
          <p:nvPr>
            <p:ph type="pic" sz="quarter" idx="11"/>
          </p:nvPr>
        </p:nvPicPr>
        <p:blipFill>
          <a:blip r:embed="rId2"/>
          <a:stretch>
            <a:fillRect/>
          </a:stretch>
        </p:blipFill>
        <p:spPr>
          <a:xfrm>
            <a:off x="2702788" y="1723190"/>
            <a:ext cx="6928892" cy="3411620"/>
          </a:xfrm>
          <a:prstGeom prst="rect">
            <a:avLst/>
          </a:prstGeom>
        </p:spPr>
      </p:pic>
    </p:spTree>
    <p:extLst>
      <p:ext uri="{BB962C8B-B14F-4D97-AF65-F5344CB8AC3E}">
        <p14:creationId xmlns:p14="http://schemas.microsoft.com/office/powerpoint/2010/main" val="2801774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4</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List and describe the steps in the accounting cycle</a:t>
            </a:r>
          </a:p>
        </p:txBody>
      </p:sp>
    </p:spTree>
    <p:extLst>
      <p:ext uri="{BB962C8B-B14F-4D97-AF65-F5344CB8AC3E}">
        <p14:creationId xmlns:p14="http://schemas.microsoft.com/office/powerpoint/2010/main" val="2911253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Steps in the Accounting Cycle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037230"/>
            <a:ext cx="10711543" cy="5185440"/>
          </a:xfrm>
        </p:spPr>
        <p:txBody>
          <a:bodyPr>
            <a:normAutofit/>
          </a:bodyPr>
          <a:lstStyle/>
          <a:p>
            <a:r>
              <a:rPr lang="en-US" sz="2800" b="1" dirty="0"/>
              <a:t>During Accounting Period</a:t>
            </a:r>
          </a:p>
          <a:p>
            <a:pPr lvl="1"/>
            <a:r>
              <a:rPr lang="fr-FR" sz="2400" b="1" dirty="0"/>
              <a:t>STEP 1</a:t>
            </a:r>
            <a:r>
              <a:rPr lang="fr-FR" sz="2400" dirty="0"/>
              <a:t>: </a:t>
            </a:r>
            <a:r>
              <a:rPr lang="en-US" sz="2400" dirty="0"/>
              <a:t>Analyze</a:t>
            </a:r>
            <a:r>
              <a:rPr lang="fr-FR" sz="2400" dirty="0"/>
              <a:t> source documents</a:t>
            </a:r>
          </a:p>
          <a:p>
            <a:pPr lvl="1"/>
            <a:r>
              <a:rPr lang="en-US" sz="2400" b="1" dirty="0"/>
              <a:t>STEP 2</a:t>
            </a:r>
            <a:r>
              <a:rPr lang="en-US" sz="2400" dirty="0"/>
              <a:t>: Journalize the transactions</a:t>
            </a:r>
          </a:p>
          <a:p>
            <a:pPr lvl="1"/>
            <a:r>
              <a:rPr lang="en-US" sz="2400" b="1" dirty="0"/>
              <a:t>STEP 3</a:t>
            </a:r>
            <a:r>
              <a:rPr lang="en-US" sz="2400" dirty="0"/>
              <a:t>: Post to the general ledger accounts</a:t>
            </a:r>
          </a:p>
          <a:p>
            <a:r>
              <a:rPr lang="en-US" sz="2800" b="1" dirty="0"/>
              <a:t>End of Accounting Period</a:t>
            </a:r>
          </a:p>
          <a:p>
            <a:pPr lvl="1"/>
            <a:r>
              <a:rPr lang="en-US" sz="2400" b="1" dirty="0"/>
              <a:t>STEP 4</a:t>
            </a:r>
            <a:r>
              <a:rPr lang="en-US" sz="2400" dirty="0"/>
              <a:t>: Prepare a trial balance</a:t>
            </a:r>
          </a:p>
          <a:p>
            <a:pPr lvl="1"/>
            <a:r>
              <a:rPr lang="en-US" sz="2400" b="1" dirty="0"/>
              <a:t>STEP 5</a:t>
            </a:r>
            <a:r>
              <a:rPr lang="en-US" sz="2400" dirty="0"/>
              <a:t>: Determine and prepare needed adjustments on the work sheet</a:t>
            </a:r>
          </a:p>
          <a:p>
            <a:pPr lvl="1"/>
            <a:r>
              <a:rPr lang="en-US" sz="2400" b="1" dirty="0"/>
              <a:t>STEP 6</a:t>
            </a:r>
            <a:r>
              <a:rPr lang="en-US" sz="2400" dirty="0"/>
              <a:t>: Complete end-of-period work sheet</a:t>
            </a:r>
          </a:p>
          <a:p>
            <a:pPr lvl="1"/>
            <a:r>
              <a:rPr lang="en-US" sz="2400" b="1" dirty="0"/>
              <a:t>STEP 7</a:t>
            </a:r>
            <a:r>
              <a:rPr lang="en-US" sz="2400" dirty="0"/>
              <a:t>: Journalize and post adjusting entries</a:t>
            </a:r>
          </a:p>
          <a:p>
            <a:pPr lvl="1"/>
            <a:r>
              <a:rPr lang="en-US" sz="2400" b="1" dirty="0"/>
              <a:t>STEP 8</a:t>
            </a:r>
            <a:r>
              <a:rPr lang="en-US" sz="2400" dirty="0"/>
              <a:t>: Prepare income statement, statement of owner’s equity, and balance sheet</a:t>
            </a:r>
          </a:p>
          <a:p>
            <a:pPr lvl="1"/>
            <a:r>
              <a:rPr lang="en-US" sz="2400" b="1" dirty="0"/>
              <a:t>STEP 9</a:t>
            </a:r>
            <a:r>
              <a:rPr lang="en-US" sz="2400" dirty="0"/>
              <a:t>: Journalize and post closing entries</a:t>
            </a:r>
          </a:p>
          <a:p>
            <a:pPr lvl="1"/>
            <a:r>
              <a:rPr lang="en-US" sz="2400" b="1" dirty="0"/>
              <a:t>STEP 10</a:t>
            </a:r>
            <a:r>
              <a:rPr lang="en-US" sz="2400" dirty="0"/>
              <a:t>: Prepare post-closing trial balance</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269166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3996910" y="3112899"/>
            <a:ext cx="4450404" cy="618014"/>
          </a:xfrm>
        </p:spPr>
        <p:txBody>
          <a:bodyPr/>
          <a:lstStyle/>
          <a:p>
            <a:r>
              <a:rPr lang="en-US" dirty="0"/>
              <a:t>Chapter 6 Appendix</a:t>
            </a:r>
          </a:p>
        </p:txBody>
      </p:sp>
      <p:sp>
        <p:nvSpPr>
          <p:cNvPr id="5" name="Title 4"/>
          <p:cNvSpPr>
            <a:spLocks noGrp="1"/>
          </p:cNvSpPr>
          <p:nvPr>
            <p:ph type="title"/>
          </p:nvPr>
        </p:nvSpPr>
        <p:spPr>
          <a:xfrm>
            <a:off x="3996910" y="4035474"/>
            <a:ext cx="6402684" cy="1015497"/>
          </a:xfrm>
        </p:spPr>
        <p:txBody>
          <a:bodyPr/>
          <a:lstStyle/>
          <a:p>
            <a:r>
              <a:rPr lang="en-US" dirty="0"/>
              <a:t>Statement of Cash Flows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p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578078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Appendix 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Classify business transactions as operating, investing, or financing</a:t>
            </a:r>
          </a:p>
        </p:txBody>
      </p:sp>
    </p:spTree>
    <p:extLst>
      <p:ext uri="{BB962C8B-B14F-4D97-AF65-F5344CB8AC3E}">
        <p14:creationId xmlns:p14="http://schemas.microsoft.com/office/powerpoint/2010/main" val="811044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Types of Business Activities (1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b="1" dirty="0">
                <a:solidFill>
                  <a:schemeClr val="tx2"/>
                </a:solidFill>
                <a:latin typeface="Arial" pitchFamily="34" charset="0"/>
                <a:cs typeface="Arial" pitchFamily="34" charset="0"/>
              </a:rPr>
              <a:t>Operating Activities</a:t>
            </a:r>
            <a:r>
              <a:rPr lang="en-US" sz="2800" dirty="0">
                <a:latin typeface="Arial" pitchFamily="34" charset="0"/>
                <a:cs typeface="Arial" pitchFamily="34" charset="0"/>
              </a:rPr>
              <a:t>: Related to the revenues and expenses reported on the income statement</a:t>
            </a:r>
          </a:p>
          <a:p>
            <a:pPr lvl="1"/>
            <a:r>
              <a:rPr lang="en-US" sz="2400" dirty="0">
                <a:latin typeface="Arial" pitchFamily="34" charset="0"/>
                <a:cs typeface="Arial" pitchFamily="34" charset="0"/>
              </a:rPr>
              <a:t>Cash received from customers</a:t>
            </a:r>
          </a:p>
          <a:p>
            <a:pPr lvl="1"/>
            <a:r>
              <a:rPr lang="en-US" sz="2400" dirty="0">
                <a:latin typeface="Arial" pitchFamily="34" charset="0"/>
                <a:cs typeface="Arial" pitchFamily="34" charset="0"/>
              </a:rPr>
              <a:t>Cash paid for wages</a:t>
            </a:r>
          </a:p>
          <a:p>
            <a:pPr lvl="1"/>
            <a:r>
              <a:rPr lang="en-US" sz="2400" dirty="0">
                <a:latin typeface="Arial" pitchFamily="34" charset="0"/>
                <a:cs typeface="Arial" pitchFamily="34" charset="0"/>
              </a:rPr>
              <a:t>Cash paid for rent</a:t>
            </a:r>
          </a:p>
          <a:p>
            <a:pPr lvl="1"/>
            <a:r>
              <a:rPr lang="en-US" sz="2400" dirty="0">
                <a:latin typeface="Arial" pitchFamily="34" charset="0"/>
                <a:cs typeface="Arial" pitchFamily="34" charset="0"/>
              </a:rPr>
              <a:t>Cash paid for insurance</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3577907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Types of Business Activities (2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187532"/>
            <a:ext cx="10711543" cy="4844968"/>
          </a:xfrm>
        </p:spPr>
        <p:txBody>
          <a:bodyPr>
            <a:normAutofit/>
          </a:bodyPr>
          <a:lstStyle/>
          <a:p>
            <a:r>
              <a:rPr lang="en-US" sz="2800" b="1" dirty="0">
                <a:solidFill>
                  <a:schemeClr val="tx2"/>
                </a:solidFill>
                <a:latin typeface="Arial" pitchFamily="34" charset="0"/>
                <a:cs typeface="Arial" pitchFamily="34" charset="0"/>
              </a:rPr>
              <a:t>Investing Activities</a:t>
            </a:r>
            <a:r>
              <a:rPr lang="en-US" sz="2800" dirty="0">
                <a:latin typeface="Arial" pitchFamily="34" charset="0"/>
                <a:cs typeface="Arial" pitchFamily="34" charset="0"/>
              </a:rPr>
              <a:t>: Transactions involving purchase and sale of long-term assets, lending money, and collecting principal on loans</a:t>
            </a:r>
          </a:p>
          <a:p>
            <a:pPr lvl="1"/>
            <a:r>
              <a:rPr lang="en-US" sz="2400" dirty="0">
                <a:latin typeface="Arial" pitchFamily="34" charset="0"/>
                <a:cs typeface="Arial" pitchFamily="34" charset="0"/>
              </a:rPr>
              <a:t>Cash paid to purchase equipment</a:t>
            </a:r>
          </a:p>
          <a:p>
            <a:pPr lvl="1"/>
            <a:r>
              <a:rPr lang="en-US" sz="2400" dirty="0">
                <a:latin typeface="Arial" pitchFamily="34" charset="0"/>
                <a:cs typeface="Arial" pitchFamily="34" charset="0"/>
              </a:rPr>
              <a:t>Cash received from the sale of old equipment</a:t>
            </a:r>
          </a:p>
          <a:p>
            <a:r>
              <a:rPr lang="en-US" sz="2800" b="1" dirty="0">
                <a:solidFill>
                  <a:schemeClr val="tx2"/>
                </a:solidFill>
                <a:latin typeface="Arial" pitchFamily="34" charset="0"/>
                <a:cs typeface="Arial" pitchFamily="34" charset="0"/>
              </a:rPr>
              <a:t>Financing Activities</a:t>
            </a:r>
            <a:r>
              <a:rPr lang="en-US" sz="2800" dirty="0">
                <a:latin typeface="Arial" pitchFamily="34" charset="0"/>
                <a:cs typeface="Arial" pitchFamily="34" charset="0"/>
              </a:rPr>
              <a:t>: Transactions dealing involving exchange of cash between the business and its owners and creditors</a:t>
            </a:r>
          </a:p>
          <a:p>
            <a:pPr lvl="1"/>
            <a:r>
              <a:rPr lang="en-US" sz="2400" dirty="0">
                <a:latin typeface="Arial" pitchFamily="34" charset="0"/>
                <a:cs typeface="Arial" pitchFamily="34" charset="0"/>
              </a:rPr>
              <a:t>Investment of cash by the owner</a:t>
            </a:r>
          </a:p>
          <a:p>
            <a:pPr lvl="1"/>
            <a:r>
              <a:rPr lang="en-US" sz="2400" dirty="0">
                <a:latin typeface="Arial" pitchFamily="34" charset="0"/>
                <a:cs typeface="Arial" pitchFamily="34" charset="0"/>
              </a:rPr>
              <a:t>Owner’s withdrawals</a:t>
            </a:r>
          </a:p>
          <a:p>
            <a:pPr lvl="1"/>
            <a:r>
              <a:rPr lang="en-US" sz="2400" dirty="0">
                <a:latin typeface="Arial" pitchFamily="34" charset="0"/>
                <a:cs typeface="Arial" pitchFamily="34" charset="0"/>
              </a:rPr>
              <a:t>Borrowing cash</a:t>
            </a:r>
          </a:p>
          <a:p>
            <a:pPr lvl="1"/>
            <a:r>
              <a:rPr lang="en-US" sz="2400" dirty="0">
                <a:latin typeface="Arial" pitchFamily="34" charset="0"/>
                <a:cs typeface="Arial" pitchFamily="34" charset="0"/>
              </a:rPr>
              <a:t>Cash paid to repay the principal on a loan</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3208130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6D09-D85E-4517-BD4D-ED21D957E609}"/>
              </a:ext>
            </a:extLst>
          </p:cNvPr>
          <p:cNvSpPr>
            <a:spLocks noGrp="1"/>
          </p:cNvSpPr>
          <p:nvPr>
            <p:ph type="title"/>
          </p:nvPr>
        </p:nvSpPr>
        <p:spPr>
          <a:xfrm>
            <a:off x="838200" y="365125"/>
            <a:ext cx="10515600" cy="976787"/>
          </a:xfrm>
        </p:spPr>
        <p:txBody>
          <a:bodyPr/>
          <a:lstStyle/>
          <a:p>
            <a:r>
              <a:rPr lang="en-US" dirty="0"/>
              <a:t>Summary of Transactions for Mitchell’s Campus Delivery (1 of 4)</a:t>
            </a:r>
          </a:p>
        </p:txBody>
      </p:sp>
      <p:graphicFrame>
        <p:nvGraphicFramePr>
          <p:cNvPr id="4" name="Table Placeholder 3" descr="Summary of Transactions for Mitchell’s Campus Delivery (1 of 4)">
            <a:extLst>
              <a:ext uri="{FF2B5EF4-FFF2-40B4-BE49-F238E27FC236}">
                <a16:creationId xmlns:a16="http://schemas.microsoft.com/office/drawing/2014/main" id="{FF9852BA-B28F-4E84-855C-4F583A37C212}"/>
              </a:ext>
            </a:extLst>
          </p:cNvPr>
          <p:cNvGraphicFramePr>
            <a:graphicFrameLocks noGrp="1"/>
          </p:cNvGraphicFramePr>
          <p:nvPr>
            <p:ph type="tbl" sz="quarter" idx="10"/>
            <p:extLst>
              <p:ext uri="{D42A27DB-BD31-4B8C-83A1-F6EECF244321}">
                <p14:modId xmlns:p14="http://schemas.microsoft.com/office/powerpoint/2010/main" val="2067511632"/>
              </p:ext>
            </p:extLst>
          </p:nvPr>
        </p:nvGraphicFramePr>
        <p:xfrm>
          <a:off x="1230458" y="1342406"/>
          <a:ext cx="10123343" cy="4572000"/>
        </p:xfrm>
        <a:graphic>
          <a:graphicData uri="http://schemas.openxmlformats.org/drawingml/2006/table">
            <a:tbl>
              <a:tblPr firstRow="1" bandRow="1">
                <a:tableStyleId>{5C22544A-7EE6-4342-B048-85BDC9FD1C3A}</a:tableStyleId>
              </a:tblPr>
              <a:tblGrid>
                <a:gridCol w="3108535">
                  <a:extLst>
                    <a:ext uri="{9D8B030D-6E8A-4147-A177-3AD203B41FA5}">
                      <a16:colId xmlns:a16="http://schemas.microsoft.com/office/drawing/2014/main" val="784753454"/>
                    </a:ext>
                  </a:extLst>
                </a:gridCol>
                <a:gridCol w="2043882">
                  <a:extLst>
                    <a:ext uri="{9D8B030D-6E8A-4147-A177-3AD203B41FA5}">
                      <a16:colId xmlns:a16="http://schemas.microsoft.com/office/drawing/2014/main" val="1374901134"/>
                    </a:ext>
                  </a:extLst>
                </a:gridCol>
                <a:gridCol w="4970926">
                  <a:extLst>
                    <a:ext uri="{9D8B030D-6E8A-4147-A177-3AD203B41FA5}">
                      <a16:colId xmlns:a16="http://schemas.microsoft.com/office/drawing/2014/main" val="1015886507"/>
                    </a:ext>
                  </a:extLst>
                </a:gridCol>
              </a:tblGrid>
              <a:tr h="282547">
                <a:tc>
                  <a:txBody>
                    <a:bodyPr/>
                    <a:lstStyle/>
                    <a:p>
                      <a:r>
                        <a:rPr lang="en-US" sz="1800" dirty="0"/>
                        <a:t>Description of Transaction</a:t>
                      </a:r>
                    </a:p>
                  </a:txBody>
                  <a:tcPr/>
                </a:tc>
                <a:tc>
                  <a:txBody>
                    <a:bodyPr/>
                    <a:lstStyle/>
                    <a:p>
                      <a:r>
                        <a:rPr lang="en-US" sz="1800" dirty="0"/>
                        <a:t>Type of Transaction</a:t>
                      </a:r>
                    </a:p>
                  </a:txBody>
                  <a:tcPr/>
                </a:tc>
                <a:tc>
                  <a:txBody>
                    <a:bodyPr/>
                    <a:lstStyle/>
                    <a:p>
                      <a:r>
                        <a:rPr lang="en-US" sz="1800" dirty="0"/>
                        <a:t>Explanation</a:t>
                      </a:r>
                    </a:p>
                  </a:txBody>
                  <a:tcPr/>
                </a:tc>
                <a:extLst>
                  <a:ext uri="{0D108BD9-81ED-4DB2-BD59-A6C34878D82A}">
                    <a16:rowId xmlns:a16="http://schemas.microsoft.com/office/drawing/2014/main" val="1950610667"/>
                  </a:ext>
                </a:extLst>
              </a:tr>
              <a:tr h="487683">
                <a:tc>
                  <a:txBody>
                    <a:bodyPr/>
                    <a:lstStyle/>
                    <a:p>
                      <a:r>
                        <a:rPr lang="en-US" sz="1800" b="0" i="0" u="none" strike="noStrike" kern="1200" baseline="0" dirty="0">
                          <a:solidFill>
                            <a:schemeClr val="dk1"/>
                          </a:solidFill>
                          <a:latin typeface="+mn-lt"/>
                          <a:ea typeface="+mn-ea"/>
                          <a:cs typeface="+mn-cs"/>
                        </a:rPr>
                        <a:t>(a) Mitchell Williams invested cash in his business, $5,000.</a:t>
                      </a:r>
                      <a:endParaRPr lang="en-US" sz="1800" dirty="0"/>
                    </a:p>
                  </a:txBody>
                  <a:tcPr/>
                </a:tc>
                <a:tc>
                  <a:txBody>
                    <a:bodyPr/>
                    <a:lstStyle/>
                    <a:p>
                      <a:r>
                        <a:rPr lang="en-US" sz="1800" dirty="0"/>
                        <a:t>Financing</a:t>
                      </a:r>
                    </a:p>
                  </a:txBody>
                  <a:tcPr/>
                </a:tc>
                <a:tc>
                  <a:txBody>
                    <a:bodyPr/>
                    <a:lstStyle/>
                    <a:p>
                      <a:r>
                        <a:rPr lang="en-US" sz="1800" b="0" i="0" u="none" strike="noStrike" kern="1200" baseline="0" dirty="0">
                          <a:solidFill>
                            <a:schemeClr val="dk1"/>
                          </a:solidFill>
                          <a:latin typeface="+mn-lt"/>
                          <a:ea typeface="+mn-ea"/>
                          <a:cs typeface="+mn-cs"/>
                        </a:rPr>
                        <a:t>Cash received from the owner is an inflow from financing activities. Don’t be fooled by the word “invested.” From the company’s point of view, this is a way to </a:t>
                      </a:r>
                      <a:r>
                        <a:rPr lang="en-US" sz="1800" b="0" i="1" u="none" strike="noStrike" kern="1200" baseline="0" dirty="0">
                          <a:solidFill>
                            <a:schemeClr val="dk1"/>
                          </a:solidFill>
                          <a:latin typeface="+mn-lt"/>
                          <a:ea typeface="+mn-ea"/>
                          <a:cs typeface="+mn-cs"/>
                        </a:rPr>
                        <a:t>finance </a:t>
                      </a:r>
                      <a:r>
                        <a:rPr lang="en-US" sz="1800" b="0" i="0" u="none" strike="noStrike" kern="1200" baseline="0" dirty="0">
                          <a:solidFill>
                            <a:schemeClr val="dk1"/>
                          </a:solidFill>
                          <a:latin typeface="+mn-lt"/>
                          <a:ea typeface="+mn-ea"/>
                          <a:cs typeface="+mn-cs"/>
                        </a:rPr>
                        <a:t>the business.</a:t>
                      </a:r>
                      <a:endParaRPr lang="en-US" sz="1800" dirty="0"/>
                    </a:p>
                  </a:txBody>
                  <a:tcPr/>
                </a:tc>
                <a:extLst>
                  <a:ext uri="{0D108BD9-81ED-4DB2-BD59-A6C34878D82A}">
                    <a16:rowId xmlns:a16="http://schemas.microsoft.com/office/drawing/2014/main" val="897990059"/>
                  </a:ext>
                </a:extLst>
              </a:tr>
              <a:tr h="282547">
                <a:tc>
                  <a:txBody>
                    <a:bodyPr/>
                    <a:lstStyle/>
                    <a:p>
                      <a:r>
                        <a:rPr lang="en-US" sz="1800" b="0" i="0" u="none" strike="noStrike" kern="1200" baseline="0" dirty="0">
                          <a:solidFill>
                            <a:schemeClr val="dk1"/>
                          </a:solidFill>
                          <a:latin typeface="+mn-lt"/>
                          <a:ea typeface="+mn-ea"/>
                          <a:cs typeface="+mn-cs"/>
                        </a:rPr>
                        <a:t>(b) Purchased delivery equipment for cash, $2,000.</a:t>
                      </a:r>
                      <a:endParaRPr lang="en-US" sz="1800" dirty="0"/>
                    </a:p>
                  </a:txBody>
                  <a:tcPr/>
                </a:tc>
                <a:tc>
                  <a:txBody>
                    <a:bodyPr/>
                    <a:lstStyle/>
                    <a:p>
                      <a:r>
                        <a:rPr lang="en-US" sz="1800" b="0" i="0" u="none" strike="noStrike" kern="1200" baseline="0" dirty="0">
                          <a:solidFill>
                            <a:schemeClr val="dk1"/>
                          </a:solidFill>
                          <a:latin typeface="+mn-lt"/>
                          <a:ea typeface="+mn-ea"/>
                          <a:cs typeface="+mn-cs"/>
                        </a:rPr>
                        <a:t>Investing</a:t>
                      </a:r>
                      <a:endParaRPr lang="en-US" sz="1800" dirty="0"/>
                    </a:p>
                  </a:txBody>
                  <a:tcPr/>
                </a:tc>
                <a:tc>
                  <a:txBody>
                    <a:bodyPr/>
                    <a:lstStyle/>
                    <a:p>
                      <a:r>
                        <a:rPr lang="en-US" sz="1800" b="0" i="0" u="none" strike="noStrike" kern="1200" baseline="0" dirty="0">
                          <a:solidFill>
                            <a:schemeClr val="dk1"/>
                          </a:solidFill>
                          <a:latin typeface="+mn-lt"/>
                          <a:ea typeface="+mn-ea"/>
                          <a:cs typeface="+mn-cs"/>
                        </a:rPr>
                        <a:t>Purchases of long-term assets are investments.</a:t>
                      </a:r>
                      <a:endParaRPr lang="en-US" sz="1800" dirty="0"/>
                    </a:p>
                  </a:txBody>
                  <a:tcPr/>
                </a:tc>
                <a:extLst>
                  <a:ext uri="{0D108BD9-81ED-4DB2-BD59-A6C34878D82A}">
                    <a16:rowId xmlns:a16="http://schemas.microsoft.com/office/drawing/2014/main" val="1598957060"/>
                  </a:ext>
                </a:extLst>
              </a:tr>
              <a:tr h="282547">
                <a:tc>
                  <a:txBody>
                    <a:bodyPr/>
                    <a:lstStyle/>
                    <a:p>
                      <a:r>
                        <a:rPr lang="en-US" sz="1800" b="0" i="0" u="none" strike="noStrike" kern="1200" baseline="0" dirty="0">
                          <a:solidFill>
                            <a:schemeClr val="dk1"/>
                          </a:solidFill>
                          <a:latin typeface="+mn-lt"/>
                          <a:ea typeface="+mn-ea"/>
                          <a:cs typeface="+mn-cs"/>
                        </a:rPr>
                        <a:t>(c) Purchased delivery equipment on account from Big Red Scooters, $1,800. (</a:t>
                      </a:r>
                      <a:r>
                        <a:rPr lang="en-US" sz="1800" b="0" i="1" u="none" strike="noStrike" kern="1200" baseline="0" dirty="0">
                          <a:solidFill>
                            <a:schemeClr val="dk1"/>
                          </a:solidFill>
                          <a:latin typeface="+mn-lt"/>
                          <a:ea typeface="+mn-ea"/>
                          <a:cs typeface="+mn-cs"/>
                        </a:rPr>
                        <a:t>Note</a:t>
                      </a:r>
                      <a:r>
                        <a:rPr lang="en-US" sz="1800" b="0" i="0" u="none" strike="noStrike" kern="1200" baseline="0" dirty="0">
                          <a:solidFill>
                            <a:schemeClr val="dk1"/>
                          </a:solidFill>
                          <a:latin typeface="+mn-lt"/>
                          <a:ea typeface="+mn-ea"/>
                          <a:cs typeface="+mn-cs"/>
                        </a:rPr>
                        <a:t>: Big Red has loaned Mitch $1,800.)</a:t>
                      </a:r>
                      <a:endParaRPr lang="en-US" sz="1800" dirty="0"/>
                    </a:p>
                  </a:txBody>
                  <a:tcPr/>
                </a:tc>
                <a:tc>
                  <a:txBody>
                    <a:bodyPr/>
                    <a:lstStyle/>
                    <a:p>
                      <a:r>
                        <a:rPr lang="en-US" sz="1800" b="0" i="0" u="none" strike="noStrike" kern="1200" baseline="0" dirty="0">
                          <a:solidFill>
                            <a:schemeClr val="dk1"/>
                          </a:solidFill>
                          <a:latin typeface="+mn-lt"/>
                          <a:ea typeface="+mn-ea"/>
                          <a:cs typeface="+mn-cs"/>
                        </a:rPr>
                        <a:t>No cash involved</a:t>
                      </a:r>
                      <a:endParaRPr lang="en-US" sz="1800" dirty="0"/>
                    </a:p>
                  </a:txBody>
                  <a:tcPr/>
                </a:tc>
                <a:tc>
                  <a:txBody>
                    <a:bodyPr/>
                    <a:lstStyle/>
                    <a:p>
                      <a:r>
                        <a:rPr lang="en-US" sz="1800" b="0" i="0" u="none" strike="noStrike" kern="1200" baseline="0" dirty="0">
                          <a:solidFill>
                            <a:schemeClr val="dk1"/>
                          </a:solidFill>
                          <a:latin typeface="+mn-lt"/>
                          <a:ea typeface="+mn-ea"/>
                          <a:cs typeface="+mn-cs"/>
                        </a:rPr>
                        <a:t>This transaction will not affect the main sections of the statement of cash flows. (This is a noncash investing and financing activity.)</a:t>
                      </a:r>
                      <a:endParaRPr lang="en-US" sz="1800" dirty="0"/>
                    </a:p>
                  </a:txBody>
                  <a:tcPr/>
                </a:tc>
                <a:extLst>
                  <a:ext uri="{0D108BD9-81ED-4DB2-BD59-A6C34878D82A}">
                    <a16:rowId xmlns:a16="http://schemas.microsoft.com/office/drawing/2014/main" val="2879617756"/>
                  </a:ext>
                </a:extLst>
              </a:tr>
              <a:tr h="282547">
                <a:tc>
                  <a:txBody>
                    <a:bodyPr/>
                    <a:lstStyle/>
                    <a:p>
                      <a:r>
                        <a:rPr lang="en-US" sz="1800" b="0" i="0" u="none" strike="noStrike" kern="1200" baseline="0" dirty="0">
                          <a:solidFill>
                            <a:schemeClr val="dk1"/>
                          </a:solidFill>
                          <a:latin typeface="+mn-lt"/>
                          <a:ea typeface="+mn-ea"/>
                          <a:cs typeface="+mn-cs"/>
                        </a:rPr>
                        <a:t>(d) Paid first installment to Big Red Scooters, $600. [See</a:t>
                      </a:r>
                    </a:p>
                    <a:p>
                      <a:r>
                        <a:rPr lang="en-US" sz="1800" b="0" i="0" u="none" strike="noStrike" kern="1200" baseline="0" dirty="0">
                          <a:solidFill>
                            <a:schemeClr val="dk1"/>
                          </a:solidFill>
                          <a:latin typeface="+mn-lt"/>
                          <a:ea typeface="+mn-ea"/>
                          <a:cs typeface="+mn-cs"/>
                        </a:rPr>
                        <a:t>transaction (c).]</a:t>
                      </a:r>
                      <a:endParaRPr lang="en-US" sz="1800" dirty="0"/>
                    </a:p>
                  </a:txBody>
                  <a:tcPr/>
                </a:tc>
                <a:tc>
                  <a:txBody>
                    <a:bodyPr/>
                    <a:lstStyle/>
                    <a:p>
                      <a:r>
                        <a:rPr lang="en-US" sz="1800" b="0" i="0" u="none" strike="noStrike" kern="1200" baseline="0" dirty="0">
                          <a:solidFill>
                            <a:schemeClr val="dk1"/>
                          </a:solidFill>
                          <a:latin typeface="+mn-lt"/>
                          <a:ea typeface="+mn-ea"/>
                          <a:cs typeface="+mn-cs"/>
                        </a:rPr>
                        <a:t>Financing</a:t>
                      </a:r>
                      <a:endParaRPr lang="en-US" sz="1800" dirty="0"/>
                    </a:p>
                  </a:txBody>
                  <a:tcPr/>
                </a:tc>
                <a:tc>
                  <a:txBody>
                    <a:bodyPr/>
                    <a:lstStyle/>
                    <a:p>
                      <a:r>
                        <a:rPr lang="en-US" sz="1800" b="0" i="0" u="none" strike="noStrike" kern="1200" baseline="0" dirty="0">
                          <a:solidFill>
                            <a:schemeClr val="dk1"/>
                          </a:solidFill>
                          <a:latin typeface="+mn-lt"/>
                          <a:ea typeface="+mn-ea"/>
                          <a:cs typeface="+mn-cs"/>
                        </a:rPr>
                        <a:t>Repayments of loans are financing activities.</a:t>
                      </a:r>
                      <a:endParaRPr lang="en-US" sz="1800" dirty="0"/>
                    </a:p>
                  </a:txBody>
                  <a:tcPr/>
                </a:tc>
                <a:extLst>
                  <a:ext uri="{0D108BD9-81ED-4DB2-BD59-A6C34878D82A}">
                    <a16:rowId xmlns:a16="http://schemas.microsoft.com/office/drawing/2014/main" val="240701938"/>
                  </a:ext>
                </a:extLst>
              </a:tr>
            </a:tbl>
          </a:graphicData>
        </a:graphic>
      </p:graphicFrame>
    </p:spTree>
    <p:extLst>
      <p:ext uri="{BB962C8B-B14F-4D97-AF65-F5344CB8AC3E}">
        <p14:creationId xmlns:p14="http://schemas.microsoft.com/office/powerpoint/2010/main" val="1240655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6D09-D85E-4517-BD4D-ED21D957E609}"/>
              </a:ext>
            </a:extLst>
          </p:cNvPr>
          <p:cNvSpPr>
            <a:spLocks noGrp="1"/>
          </p:cNvSpPr>
          <p:nvPr>
            <p:ph type="title"/>
          </p:nvPr>
        </p:nvSpPr>
        <p:spPr>
          <a:xfrm>
            <a:off x="838200" y="365125"/>
            <a:ext cx="10515600" cy="976787"/>
          </a:xfrm>
        </p:spPr>
        <p:txBody>
          <a:bodyPr/>
          <a:lstStyle/>
          <a:p>
            <a:r>
              <a:rPr lang="en-US" dirty="0"/>
              <a:t>Summary of Transactions for Mitchell’s Campus Delivery (2 of 4)</a:t>
            </a:r>
          </a:p>
        </p:txBody>
      </p:sp>
      <p:graphicFrame>
        <p:nvGraphicFramePr>
          <p:cNvPr id="4" name="Table Placeholder 3" descr="Summary of Transactions for Mitchell’s Campus Delivery (2 of 4)">
            <a:extLst>
              <a:ext uri="{FF2B5EF4-FFF2-40B4-BE49-F238E27FC236}">
                <a16:creationId xmlns:a16="http://schemas.microsoft.com/office/drawing/2014/main" id="{FF9852BA-B28F-4E84-855C-4F583A37C212}"/>
              </a:ext>
            </a:extLst>
          </p:cNvPr>
          <p:cNvGraphicFramePr>
            <a:graphicFrameLocks noGrp="1"/>
          </p:cNvGraphicFramePr>
          <p:nvPr>
            <p:ph type="tbl" sz="quarter" idx="10"/>
            <p:extLst>
              <p:ext uri="{D42A27DB-BD31-4B8C-83A1-F6EECF244321}">
                <p14:modId xmlns:p14="http://schemas.microsoft.com/office/powerpoint/2010/main" val="4200527533"/>
              </p:ext>
            </p:extLst>
          </p:nvPr>
        </p:nvGraphicFramePr>
        <p:xfrm>
          <a:off x="933883" y="1473035"/>
          <a:ext cx="10324233" cy="4389120"/>
        </p:xfrm>
        <a:graphic>
          <a:graphicData uri="http://schemas.openxmlformats.org/drawingml/2006/table">
            <a:tbl>
              <a:tblPr firstRow="1" bandRow="1">
                <a:tableStyleId>{5C22544A-7EE6-4342-B048-85BDC9FD1C3A}</a:tableStyleId>
              </a:tblPr>
              <a:tblGrid>
                <a:gridCol w="3170222">
                  <a:extLst>
                    <a:ext uri="{9D8B030D-6E8A-4147-A177-3AD203B41FA5}">
                      <a16:colId xmlns:a16="http://schemas.microsoft.com/office/drawing/2014/main" val="784753454"/>
                    </a:ext>
                  </a:extLst>
                </a:gridCol>
                <a:gridCol w="2084441">
                  <a:extLst>
                    <a:ext uri="{9D8B030D-6E8A-4147-A177-3AD203B41FA5}">
                      <a16:colId xmlns:a16="http://schemas.microsoft.com/office/drawing/2014/main" val="1374901134"/>
                    </a:ext>
                  </a:extLst>
                </a:gridCol>
                <a:gridCol w="5069570">
                  <a:extLst>
                    <a:ext uri="{9D8B030D-6E8A-4147-A177-3AD203B41FA5}">
                      <a16:colId xmlns:a16="http://schemas.microsoft.com/office/drawing/2014/main" val="1015886507"/>
                    </a:ext>
                  </a:extLst>
                </a:gridCol>
              </a:tblGrid>
              <a:tr h="282547">
                <a:tc>
                  <a:txBody>
                    <a:bodyPr/>
                    <a:lstStyle/>
                    <a:p>
                      <a:r>
                        <a:rPr lang="en-US" dirty="0"/>
                        <a:t>Description of Transaction</a:t>
                      </a:r>
                    </a:p>
                  </a:txBody>
                  <a:tcPr/>
                </a:tc>
                <a:tc>
                  <a:txBody>
                    <a:bodyPr/>
                    <a:lstStyle/>
                    <a:p>
                      <a:r>
                        <a:rPr lang="en-US" dirty="0"/>
                        <a:t>Type of Transaction</a:t>
                      </a:r>
                    </a:p>
                  </a:txBody>
                  <a:tcPr/>
                </a:tc>
                <a:tc>
                  <a:txBody>
                    <a:bodyPr/>
                    <a:lstStyle/>
                    <a:p>
                      <a:r>
                        <a:rPr lang="en-US" dirty="0"/>
                        <a:t>Explanation</a:t>
                      </a:r>
                    </a:p>
                  </a:txBody>
                  <a:tcPr/>
                </a:tc>
                <a:extLst>
                  <a:ext uri="{0D108BD9-81ED-4DB2-BD59-A6C34878D82A}">
                    <a16:rowId xmlns:a16="http://schemas.microsoft.com/office/drawing/2014/main" val="1950610667"/>
                  </a:ext>
                </a:extLst>
              </a:tr>
              <a:tr h="487683">
                <a:tc>
                  <a:txBody>
                    <a:bodyPr/>
                    <a:lstStyle/>
                    <a:p>
                      <a:r>
                        <a:rPr lang="en-US" sz="1800" b="0" i="0" u="none" strike="noStrike" kern="1200" baseline="0" dirty="0">
                          <a:solidFill>
                            <a:schemeClr val="dk1"/>
                          </a:solidFill>
                          <a:latin typeface="+mn-lt"/>
                          <a:ea typeface="+mn-ea"/>
                          <a:cs typeface="+mn-cs"/>
                        </a:rPr>
                        <a:t>(e) Received cash for delivery services rendered, $2,100.</a:t>
                      </a:r>
                      <a:endParaRPr lang="en-US" dirty="0"/>
                    </a:p>
                  </a:txBody>
                  <a:tcPr/>
                </a:tc>
                <a:tc>
                  <a:txBody>
                    <a:bodyPr/>
                    <a:lstStyle/>
                    <a:p>
                      <a:r>
                        <a:rPr lang="en-US" sz="1800" b="0" i="0" u="none" strike="noStrike" kern="1200" baseline="0" dirty="0">
                          <a:solidFill>
                            <a:schemeClr val="dk1"/>
                          </a:solidFill>
                          <a:latin typeface="+mn-lt"/>
                          <a:ea typeface="+mn-ea"/>
                          <a:cs typeface="+mn-cs"/>
                        </a:rPr>
                        <a:t>Operating</a:t>
                      </a:r>
                      <a:endParaRPr lang="en-US" dirty="0"/>
                    </a:p>
                  </a:txBody>
                  <a:tcPr/>
                </a:tc>
                <a:tc>
                  <a:txBody>
                    <a:bodyPr/>
                    <a:lstStyle/>
                    <a:p>
                      <a:r>
                        <a:rPr lang="en-US" sz="1800" b="0" i="0" u="none" strike="noStrike" kern="1200" baseline="0" dirty="0">
                          <a:solidFill>
                            <a:schemeClr val="dk1"/>
                          </a:solidFill>
                          <a:latin typeface="+mn-lt"/>
                          <a:ea typeface="+mn-ea"/>
                          <a:cs typeface="+mn-cs"/>
                        </a:rPr>
                        <a:t>Cash received as a result of providing services is classified as an operating activity.</a:t>
                      </a:r>
                      <a:endParaRPr lang="en-US" dirty="0"/>
                    </a:p>
                  </a:txBody>
                  <a:tcPr/>
                </a:tc>
                <a:extLst>
                  <a:ext uri="{0D108BD9-81ED-4DB2-BD59-A6C34878D82A}">
                    <a16:rowId xmlns:a16="http://schemas.microsoft.com/office/drawing/2014/main" val="897990059"/>
                  </a:ext>
                </a:extLst>
              </a:tr>
              <a:tr h="282547">
                <a:tc>
                  <a:txBody>
                    <a:bodyPr/>
                    <a:lstStyle/>
                    <a:p>
                      <a:r>
                        <a:rPr lang="en-US" sz="1800" b="0" i="0" u="none" strike="noStrike" kern="1200" baseline="0" dirty="0">
                          <a:solidFill>
                            <a:schemeClr val="dk1"/>
                          </a:solidFill>
                          <a:latin typeface="+mn-lt"/>
                          <a:ea typeface="+mn-ea"/>
                          <a:cs typeface="+mn-cs"/>
                        </a:rPr>
                        <a:t>(f) Paid cash for June office rent, $1,000.</a:t>
                      </a:r>
                      <a:endParaRPr lang="en-US" dirty="0"/>
                    </a:p>
                  </a:txBody>
                  <a:tcPr/>
                </a:tc>
                <a:tc>
                  <a:txBody>
                    <a:bodyPr/>
                    <a:lstStyle/>
                    <a:p>
                      <a:r>
                        <a:rPr lang="en-US" sz="1800" b="0" i="0" u="none" strike="noStrike" kern="1200" baseline="0" dirty="0">
                          <a:solidFill>
                            <a:schemeClr val="dk1"/>
                          </a:solidFill>
                          <a:latin typeface="+mn-lt"/>
                          <a:ea typeface="+mn-ea"/>
                          <a:cs typeface="+mn-cs"/>
                        </a:rPr>
                        <a:t>Operating</a:t>
                      </a:r>
                      <a:endParaRPr lang="en-US" dirty="0"/>
                    </a:p>
                  </a:txBody>
                  <a:tcPr/>
                </a:tc>
                <a:tc>
                  <a:txBody>
                    <a:bodyPr/>
                    <a:lstStyle/>
                    <a:p>
                      <a:r>
                        <a:rPr lang="en-US" sz="1800" b="0" i="0" u="none" strike="noStrike" kern="1200" baseline="0" dirty="0">
                          <a:solidFill>
                            <a:schemeClr val="dk1"/>
                          </a:solidFill>
                          <a:latin typeface="+mn-lt"/>
                          <a:ea typeface="+mn-ea"/>
                          <a:cs typeface="+mn-cs"/>
                        </a:rPr>
                        <a:t>Cash payments for expenses are classified as operating activities.</a:t>
                      </a:r>
                      <a:endParaRPr lang="en-US" dirty="0"/>
                    </a:p>
                  </a:txBody>
                  <a:tcPr/>
                </a:tc>
                <a:extLst>
                  <a:ext uri="{0D108BD9-81ED-4DB2-BD59-A6C34878D82A}">
                    <a16:rowId xmlns:a16="http://schemas.microsoft.com/office/drawing/2014/main" val="1598957060"/>
                  </a:ext>
                </a:extLst>
              </a:tr>
              <a:tr h="282547">
                <a:tc>
                  <a:txBody>
                    <a:bodyPr/>
                    <a:lstStyle/>
                    <a:p>
                      <a:r>
                        <a:rPr lang="en-US" sz="1800" b="0" i="0" u="none" strike="noStrike" kern="1200" baseline="0" dirty="0">
                          <a:solidFill>
                            <a:schemeClr val="dk1"/>
                          </a:solidFill>
                          <a:latin typeface="+mn-lt"/>
                          <a:ea typeface="+mn-ea"/>
                          <a:cs typeface="+mn-cs"/>
                        </a:rPr>
                        <a:t>(g) Paid phone bill, $100.</a:t>
                      </a:r>
                      <a:endParaRPr lang="en-US" dirty="0"/>
                    </a:p>
                  </a:txBody>
                  <a:tcPr/>
                </a:tc>
                <a:tc>
                  <a:txBody>
                    <a:bodyPr/>
                    <a:lstStyle/>
                    <a:p>
                      <a:r>
                        <a:rPr lang="en-US" sz="1800" b="0" i="0" u="none" strike="noStrike" kern="1200" baseline="0" dirty="0">
                          <a:solidFill>
                            <a:schemeClr val="dk1"/>
                          </a:solidFill>
                          <a:latin typeface="+mn-lt"/>
                          <a:ea typeface="+mn-ea"/>
                          <a:cs typeface="+mn-cs"/>
                        </a:rPr>
                        <a:t>Operating</a:t>
                      </a:r>
                      <a:endParaRPr lang="en-US" dirty="0"/>
                    </a:p>
                  </a:txBody>
                  <a:tcPr/>
                </a:tc>
                <a:tc>
                  <a:txBody>
                    <a:bodyPr/>
                    <a:lstStyle/>
                    <a:p>
                      <a:r>
                        <a:rPr lang="en-US" sz="1800" b="0" i="0" u="none" strike="noStrike" kern="1200" baseline="0" dirty="0">
                          <a:solidFill>
                            <a:schemeClr val="dk1"/>
                          </a:solidFill>
                          <a:latin typeface="+mn-lt"/>
                          <a:ea typeface="+mn-ea"/>
                          <a:cs typeface="+mn-cs"/>
                        </a:rPr>
                        <a:t>Cash payments for expenses are classified as operating activities.</a:t>
                      </a:r>
                      <a:endParaRPr lang="en-US" dirty="0"/>
                    </a:p>
                  </a:txBody>
                  <a:tcPr/>
                </a:tc>
                <a:extLst>
                  <a:ext uri="{0D108BD9-81ED-4DB2-BD59-A6C34878D82A}">
                    <a16:rowId xmlns:a16="http://schemas.microsoft.com/office/drawing/2014/main" val="2879617756"/>
                  </a:ext>
                </a:extLst>
              </a:tr>
              <a:tr h="282547">
                <a:tc>
                  <a:txBody>
                    <a:bodyPr/>
                    <a:lstStyle/>
                    <a:p>
                      <a:r>
                        <a:rPr lang="en-US" sz="1800" b="0" i="0" u="none" strike="noStrike" kern="1200" baseline="0" dirty="0">
                          <a:solidFill>
                            <a:schemeClr val="dk1"/>
                          </a:solidFill>
                          <a:latin typeface="+mn-lt"/>
                          <a:ea typeface="+mn-ea"/>
                          <a:cs typeface="+mn-cs"/>
                        </a:rPr>
                        <a:t>(h) Made deliveries on account for a total of $2,400.</a:t>
                      </a:r>
                    </a:p>
                  </a:txBody>
                  <a:tcPr/>
                </a:tc>
                <a:tc>
                  <a:txBody>
                    <a:bodyPr/>
                    <a:lstStyle/>
                    <a:p>
                      <a:r>
                        <a:rPr lang="en-US" sz="1800" b="0" i="0" u="none" strike="noStrike" kern="1200" baseline="0" dirty="0">
                          <a:solidFill>
                            <a:schemeClr val="dk1"/>
                          </a:solidFill>
                          <a:latin typeface="+mn-lt"/>
                          <a:ea typeface="+mn-ea"/>
                          <a:cs typeface="+mn-cs"/>
                        </a:rPr>
                        <a:t>No cash involved</a:t>
                      </a:r>
                      <a:endParaRPr lang="en-US" dirty="0"/>
                    </a:p>
                  </a:txBody>
                  <a:tcPr/>
                </a:tc>
                <a:tc>
                  <a:txBody>
                    <a:bodyPr/>
                    <a:lstStyle/>
                    <a:p>
                      <a:r>
                        <a:rPr lang="en-US" sz="1800" b="0" i="0" u="none" strike="noStrike" kern="1200" baseline="0" dirty="0">
                          <a:solidFill>
                            <a:schemeClr val="dk1"/>
                          </a:solidFill>
                          <a:latin typeface="+mn-lt"/>
                          <a:ea typeface="+mn-ea"/>
                          <a:cs typeface="+mn-cs"/>
                        </a:rPr>
                        <a:t>This transaction will not affect the statement of cash flows.</a:t>
                      </a:r>
                      <a:endParaRPr lang="en-US" dirty="0"/>
                    </a:p>
                  </a:txBody>
                  <a:tcPr/>
                </a:tc>
                <a:extLst>
                  <a:ext uri="{0D108BD9-81ED-4DB2-BD59-A6C34878D82A}">
                    <a16:rowId xmlns:a16="http://schemas.microsoft.com/office/drawing/2014/main" val="240701938"/>
                  </a:ext>
                </a:extLst>
              </a:tr>
              <a:tr h="282547">
                <a:tc>
                  <a:txBody>
                    <a:bodyPr/>
                    <a:lstStyle/>
                    <a:p>
                      <a:r>
                        <a:rPr lang="en-US" sz="1800" b="0" i="0" u="none" strike="noStrike" kern="1200" baseline="0" dirty="0">
                          <a:solidFill>
                            <a:schemeClr val="dk1"/>
                          </a:solidFill>
                          <a:latin typeface="+mn-lt"/>
                          <a:ea typeface="+mn-ea"/>
                          <a:cs typeface="+mn-cs"/>
                        </a:rPr>
                        <a:t>(</a:t>
                      </a:r>
                      <a:r>
                        <a:rPr lang="en-US" sz="1800" b="0" i="0" u="none" strike="noStrike" kern="1200" baseline="0" dirty="0" err="1">
                          <a:solidFill>
                            <a:schemeClr val="dk1"/>
                          </a:solidFill>
                          <a:latin typeface="+mn-lt"/>
                          <a:ea typeface="+mn-ea"/>
                          <a:cs typeface="+mn-cs"/>
                        </a:rPr>
                        <a:t>i</a:t>
                      </a:r>
                      <a:r>
                        <a:rPr lang="en-US" sz="1800" b="0" i="0" u="none" strike="noStrike" kern="1200" baseline="0" dirty="0">
                          <a:solidFill>
                            <a:schemeClr val="dk1"/>
                          </a:solidFill>
                          <a:latin typeface="+mn-lt"/>
                          <a:ea typeface="+mn-ea"/>
                          <a:cs typeface="+mn-cs"/>
                        </a:rPr>
                        <a:t>) Purchased supplies for cash, $80.</a:t>
                      </a:r>
                    </a:p>
                  </a:txBody>
                  <a:tcPr/>
                </a:tc>
                <a:tc>
                  <a:txBody>
                    <a:bodyPr/>
                    <a:lstStyle/>
                    <a:p>
                      <a:r>
                        <a:rPr lang="en-US" sz="1800" b="0" i="0" u="none" strike="noStrike" kern="1200" baseline="0" dirty="0">
                          <a:solidFill>
                            <a:schemeClr val="dk1"/>
                          </a:solidFill>
                          <a:latin typeface="+mn-lt"/>
                          <a:ea typeface="+mn-ea"/>
                          <a:cs typeface="+mn-cs"/>
                        </a:rPr>
                        <a:t>Operating</a:t>
                      </a:r>
                      <a:endParaRPr lang="en-US" dirty="0"/>
                    </a:p>
                  </a:txBody>
                  <a:tcPr/>
                </a:tc>
                <a:tc>
                  <a:txBody>
                    <a:bodyPr/>
                    <a:lstStyle/>
                    <a:p>
                      <a:r>
                        <a:rPr lang="en-US" sz="1800" b="0" i="0" u="none" strike="noStrike" kern="1200" baseline="0" dirty="0">
                          <a:solidFill>
                            <a:schemeClr val="dk1"/>
                          </a:solidFill>
                          <a:latin typeface="+mn-lt"/>
                          <a:ea typeface="+mn-ea"/>
                          <a:cs typeface="+mn-cs"/>
                        </a:rPr>
                        <a:t>Cash payments for expenses are classified as operating activities. Most of these supplies were used up. Those that remain will be used in the near future. These are not long-term assets and, thus, do not qualify as investments.</a:t>
                      </a:r>
                      <a:endParaRPr lang="en-US" dirty="0"/>
                    </a:p>
                  </a:txBody>
                  <a:tcPr/>
                </a:tc>
                <a:extLst>
                  <a:ext uri="{0D108BD9-81ED-4DB2-BD59-A6C34878D82A}">
                    <a16:rowId xmlns:a16="http://schemas.microsoft.com/office/drawing/2014/main" val="2424865902"/>
                  </a:ext>
                </a:extLst>
              </a:tr>
            </a:tbl>
          </a:graphicData>
        </a:graphic>
      </p:graphicFrame>
    </p:spTree>
    <p:extLst>
      <p:ext uri="{BB962C8B-B14F-4D97-AF65-F5344CB8AC3E}">
        <p14:creationId xmlns:p14="http://schemas.microsoft.com/office/powerpoint/2010/main" val="792236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6D09-D85E-4517-BD4D-ED21D957E609}"/>
              </a:ext>
            </a:extLst>
          </p:cNvPr>
          <p:cNvSpPr>
            <a:spLocks noGrp="1"/>
          </p:cNvSpPr>
          <p:nvPr>
            <p:ph type="title"/>
          </p:nvPr>
        </p:nvSpPr>
        <p:spPr>
          <a:xfrm>
            <a:off x="838200" y="365125"/>
            <a:ext cx="10515600" cy="976787"/>
          </a:xfrm>
        </p:spPr>
        <p:txBody>
          <a:bodyPr/>
          <a:lstStyle/>
          <a:p>
            <a:r>
              <a:rPr lang="en-US" dirty="0"/>
              <a:t>Summary of Transactions for Mitchell’s Campus Delivery (3 of 4)</a:t>
            </a:r>
          </a:p>
        </p:txBody>
      </p:sp>
      <p:graphicFrame>
        <p:nvGraphicFramePr>
          <p:cNvPr id="4" name="Table Placeholder 3" descr="Summary of Transactions for Mitchell’s Campus Delivery (3 of 4)">
            <a:extLst>
              <a:ext uri="{FF2B5EF4-FFF2-40B4-BE49-F238E27FC236}">
                <a16:creationId xmlns:a16="http://schemas.microsoft.com/office/drawing/2014/main" id="{FF9852BA-B28F-4E84-855C-4F583A37C212}"/>
              </a:ext>
            </a:extLst>
          </p:cNvPr>
          <p:cNvGraphicFramePr>
            <a:graphicFrameLocks noGrp="1"/>
          </p:cNvGraphicFramePr>
          <p:nvPr>
            <p:ph type="tbl" sz="quarter" idx="10"/>
            <p:extLst>
              <p:ext uri="{D42A27DB-BD31-4B8C-83A1-F6EECF244321}">
                <p14:modId xmlns:p14="http://schemas.microsoft.com/office/powerpoint/2010/main" val="895179494"/>
              </p:ext>
            </p:extLst>
          </p:nvPr>
        </p:nvGraphicFramePr>
        <p:xfrm>
          <a:off x="933883" y="1473035"/>
          <a:ext cx="10324233" cy="4206240"/>
        </p:xfrm>
        <a:graphic>
          <a:graphicData uri="http://schemas.openxmlformats.org/drawingml/2006/table">
            <a:tbl>
              <a:tblPr firstRow="1" bandRow="1">
                <a:tableStyleId>{5C22544A-7EE6-4342-B048-85BDC9FD1C3A}</a:tableStyleId>
              </a:tblPr>
              <a:tblGrid>
                <a:gridCol w="3170222">
                  <a:extLst>
                    <a:ext uri="{9D8B030D-6E8A-4147-A177-3AD203B41FA5}">
                      <a16:colId xmlns:a16="http://schemas.microsoft.com/office/drawing/2014/main" val="784753454"/>
                    </a:ext>
                  </a:extLst>
                </a:gridCol>
                <a:gridCol w="2084441">
                  <a:extLst>
                    <a:ext uri="{9D8B030D-6E8A-4147-A177-3AD203B41FA5}">
                      <a16:colId xmlns:a16="http://schemas.microsoft.com/office/drawing/2014/main" val="1374901134"/>
                    </a:ext>
                  </a:extLst>
                </a:gridCol>
                <a:gridCol w="5069570">
                  <a:extLst>
                    <a:ext uri="{9D8B030D-6E8A-4147-A177-3AD203B41FA5}">
                      <a16:colId xmlns:a16="http://schemas.microsoft.com/office/drawing/2014/main" val="1015886507"/>
                    </a:ext>
                  </a:extLst>
                </a:gridCol>
              </a:tblGrid>
              <a:tr h="282547">
                <a:tc>
                  <a:txBody>
                    <a:bodyPr/>
                    <a:lstStyle/>
                    <a:p>
                      <a:r>
                        <a:rPr lang="en-US" dirty="0"/>
                        <a:t>Description of Transaction</a:t>
                      </a:r>
                    </a:p>
                  </a:txBody>
                  <a:tcPr/>
                </a:tc>
                <a:tc>
                  <a:txBody>
                    <a:bodyPr/>
                    <a:lstStyle/>
                    <a:p>
                      <a:r>
                        <a:rPr lang="en-US" dirty="0"/>
                        <a:t>Type of Transaction</a:t>
                      </a:r>
                    </a:p>
                  </a:txBody>
                  <a:tcPr/>
                </a:tc>
                <a:tc>
                  <a:txBody>
                    <a:bodyPr/>
                    <a:lstStyle/>
                    <a:p>
                      <a:r>
                        <a:rPr lang="en-US" dirty="0"/>
                        <a:t>Explanation</a:t>
                      </a:r>
                    </a:p>
                  </a:txBody>
                  <a:tcPr/>
                </a:tc>
                <a:extLst>
                  <a:ext uri="{0D108BD9-81ED-4DB2-BD59-A6C34878D82A}">
                    <a16:rowId xmlns:a16="http://schemas.microsoft.com/office/drawing/2014/main" val="1950610667"/>
                  </a:ext>
                </a:extLst>
              </a:tr>
              <a:tr h="487683">
                <a:tc>
                  <a:txBody>
                    <a:bodyPr/>
                    <a:lstStyle/>
                    <a:p>
                      <a:r>
                        <a:rPr lang="en-US" sz="1800" b="0" i="0" u="none" strike="noStrike" kern="1200" baseline="0" dirty="0">
                          <a:solidFill>
                            <a:schemeClr val="dk1"/>
                          </a:solidFill>
                          <a:latin typeface="+mn-lt"/>
                          <a:ea typeface="+mn-ea"/>
                          <a:cs typeface="+mn-cs"/>
                        </a:rPr>
                        <a:t>(j) Received $1,900 in cash for services performed in transaction (h).</a:t>
                      </a:r>
                      <a:endParaRPr lang="en-US" dirty="0"/>
                    </a:p>
                  </a:txBody>
                  <a:tcPr/>
                </a:tc>
                <a:tc>
                  <a:txBody>
                    <a:bodyPr/>
                    <a:lstStyle/>
                    <a:p>
                      <a:r>
                        <a:rPr lang="en-US" sz="1800" b="0" i="0" u="none" strike="noStrike" kern="1200" baseline="0" dirty="0">
                          <a:solidFill>
                            <a:schemeClr val="dk1"/>
                          </a:solidFill>
                          <a:latin typeface="+mn-lt"/>
                          <a:ea typeface="+mn-ea"/>
                          <a:cs typeface="+mn-cs"/>
                        </a:rPr>
                        <a:t>Operating</a:t>
                      </a:r>
                      <a:endParaRPr lang="en-US" dirty="0"/>
                    </a:p>
                  </a:txBody>
                  <a:tcPr/>
                </a:tc>
                <a:tc>
                  <a:txBody>
                    <a:bodyPr/>
                    <a:lstStyle/>
                    <a:p>
                      <a:r>
                        <a:rPr lang="en-US" sz="1800" b="0" i="0" u="none" strike="noStrike" kern="1200" baseline="0" dirty="0">
                          <a:solidFill>
                            <a:schemeClr val="dk1"/>
                          </a:solidFill>
                          <a:latin typeface="+mn-lt"/>
                          <a:ea typeface="+mn-ea"/>
                          <a:cs typeface="+mn-cs"/>
                        </a:rPr>
                        <a:t>Cash received as a result of providing services is classified as an operating activity.</a:t>
                      </a:r>
                      <a:endParaRPr lang="en-US" dirty="0"/>
                    </a:p>
                  </a:txBody>
                  <a:tcPr/>
                </a:tc>
                <a:extLst>
                  <a:ext uri="{0D108BD9-81ED-4DB2-BD59-A6C34878D82A}">
                    <a16:rowId xmlns:a16="http://schemas.microsoft.com/office/drawing/2014/main" val="897990059"/>
                  </a:ext>
                </a:extLst>
              </a:tr>
              <a:tr h="282547">
                <a:tc>
                  <a:txBody>
                    <a:bodyPr/>
                    <a:lstStyle/>
                    <a:p>
                      <a:r>
                        <a:rPr lang="en-US" sz="1800" b="0" i="0" u="none" strike="noStrike" kern="1200" baseline="0" dirty="0">
                          <a:solidFill>
                            <a:schemeClr val="dk1"/>
                          </a:solidFill>
                          <a:latin typeface="+mn-lt"/>
                          <a:ea typeface="+mn-ea"/>
                          <a:cs typeface="+mn-cs"/>
                        </a:rPr>
                        <a:t>(k) Purchased a third scooter from Big Red Scooters, $1,000. A down payment of $300 was made with the remaining payments expected over the next four months.</a:t>
                      </a:r>
                      <a:endParaRPr lang="en-US" dirty="0"/>
                    </a:p>
                  </a:txBody>
                  <a:tcPr/>
                </a:tc>
                <a:tc>
                  <a:txBody>
                    <a:bodyPr/>
                    <a:lstStyle/>
                    <a:p>
                      <a:r>
                        <a:rPr lang="en-US" sz="1800" b="0" i="0" u="none" strike="noStrike" kern="1200" baseline="0" dirty="0">
                          <a:solidFill>
                            <a:schemeClr val="dk1"/>
                          </a:solidFill>
                          <a:latin typeface="+mn-lt"/>
                          <a:ea typeface="+mn-ea"/>
                          <a:cs typeface="+mn-cs"/>
                        </a:rPr>
                        <a:t>Investing</a:t>
                      </a:r>
                      <a:endParaRPr lang="en-US" dirty="0"/>
                    </a:p>
                  </a:txBody>
                  <a:tcPr/>
                </a:tc>
                <a:tc>
                  <a:txBody>
                    <a:bodyPr/>
                    <a:lstStyle/>
                    <a:p>
                      <a:r>
                        <a:rPr lang="en-US" sz="1800" b="0" i="0" u="none" strike="noStrike" kern="1200" baseline="0" dirty="0">
                          <a:solidFill>
                            <a:schemeClr val="dk1"/>
                          </a:solidFill>
                          <a:latin typeface="+mn-lt"/>
                          <a:ea typeface="+mn-ea"/>
                          <a:cs typeface="+mn-cs"/>
                        </a:rPr>
                        <a:t>Purchases of long-term assets are investments. Only the $300 cash paid will be reported on the statement of cash flows.</a:t>
                      </a:r>
                      <a:endParaRPr lang="en-US" dirty="0"/>
                    </a:p>
                  </a:txBody>
                  <a:tcPr/>
                </a:tc>
                <a:extLst>
                  <a:ext uri="{0D108BD9-81ED-4DB2-BD59-A6C34878D82A}">
                    <a16:rowId xmlns:a16="http://schemas.microsoft.com/office/drawing/2014/main" val="1598957060"/>
                  </a:ext>
                </a:extLst>
              </a:tr>
              <a:tr h="282547">
                <a:tc>
                  <a:txBody>
                    <a:bodyPr/>
                    <a:lstStyle/>
                    <a:p>
                      <a:r>
                        <a:rPr lang="en-US" sz="1800" b="0" i="0" u="none" strike="noStrike" kern="1200" baseline="0" dirty="0">
                          <a:solidFill>
                            <a:schemeClr val="dk1"/>
                          </a:solidFill>
                          <a:latin typeface="+mn-lt"/>
                          <a:ea typeface="+mn-ea"/>
                          <a:cs typeface="+mn-cs"/>
                        </a:rPr>
                        <a:t>(l) Paid cash for a seven-month liability insurance policy, $700. Coverage began on June 1.</a:t>
                      </a:r>
                      <a:endParaRPr lang="en-US" dirty="0"/>
                    </a:p>
                  </a:txBody>
                  <a:tcPr/>
                </a:tc>
                <a:tc>
                  <a:txBody>
                    <a:bodyPr/>
                    <a:lstStyle/>
                    <a:p>
                      <a:r>
                        <a:rPr lang="en-US" sz="1800" b="0" i="0" u="none" strike="noStrike" kern="1200" baseline="0" dirty="0">
                          <a:solidFill>
                            <a:schemeClr val="dk1"/>
                          </a:solidFill>
                          <a:latin typeface="+mn-lt"/>
                          <a:ea typeface="+mn-ea"/>
                          <a:cs typeface="+mn-cs"/>
                        </a:rPr>
                        <a:t>Operating</a:t>
                      </a:r>
                      <a:endParaRPr lang="en-US" dirty="0"/>
                    </a:p>
                  </a:txBody>
                  <a:tcPr/>
                </a:tc>
                <a:tc>
                  <a:txBody>
                    <a:bodyPr/>
                    <a:lstStyle/>
                    <a:p>
                      <a:r>
                        <a:rPr lang="en-US" sz="1800" b="0" i="0" u="none" strike="noStrike" kern="1200" baseline="0" dirty="0">
                          <a:solidFill>
                            <a:schemeClr val="dk1"/>
                          </a:solidFill>
                          <a:latin typeface="+mn-lt"/>
                          <a:ea typeface="+mn-ea"/>
                          <a:cs typeface="+mn-cs"/>
                        </a:rPr>
                        <a:t>Cash payments for expenses are classified as operating activities. Prepaid Insurance is not considered a long-term asset and, thus, does not qualify as an investment.</a:t>
                      </a:r>
                      <a:endParaRPr lang="en-US" dirty="0"/>
                    </a:p>
                  </a:txBody>
                  <a:tcPr/>
                </a:tc>
                <a:extLst>
                  <a:ext uri="{0D108BD9-81ED-4DB2-BD59-A6C34878D82A}">
                    <a16:rowId xmlns:a16="http://schemas.microsoft.com/office/drawing/2014/main" val="2879617756"/>
                  </a:ext>
                </a:extLst>
              </a:tr>
            </a:tbl>
          </a:graphicData>
        </a:graphic>
      </p:graphicFrame>
    </p:spTree>
    <p:extLst>
      <p:ext uri="{BB962C8B-B14F-4D97-AF65-F5344CB8AC3E}">
        <p14:creationId xmlns:p14="http://schemas.microsoft.com/office/powerpoint/2010/main" val="2477807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6D09-D85E-4517-BD4D-ED21D957E609}"/>
              </a:ext>
            </a:extLst>
          </p:cNvPr>
          <p:cNvSpPr>
            <a:spLocks noGrp="1"/>
          </p:cNvSpPr>
          <p:nvPr>
            <p:ph type="title"/>
          </p:nvPr>
        </p:nvSpPr>
        <p:spPr>
          <a:xfrm>
            <a:off x="838200" y="365125"/>
            <a:ext cx="10515600" cy="976787"/>
          </a:xfrm>
        </p:spPr>
        <p:txBody>
          <a:bodyPr/>
          <a:lstStyle/>
          <a:p>
            <a:r>
              <a:rPr lang="en-US" dirty="0"/>
              <a:t>Summary of Transactions for Mitchell’s Campus Delivery (4 of 4)</a:t>
            </a:r>
          </a:p>
        </p:txBody>
      </p:sp>
      <p:graphicFrame>
        <p:nvGraphicFramePr>
          <p:cNvPr id="4" name="Table Placeholder 3" descr="Summary of Transactions for Mitchell’s Campus Delivery (4 of 4)">
            <a:extLst>
              <a:ext uri="{FF2B5EF4-FFF2-40B4-BE49-F238E27FC236}">
                <a16:creationId xmlns:a16="http://schemas.microsoft.com/office/drawing/2014/main" id="{FF9852BA-B28F-4E84-855C-4F583A37C212}"/>
              </a:ext>
            </a:extLst>
          </p:cNvPr>
          <p:cNvGraphicFramePr>
            <a:graphicFrameLocks noGrp="1"/>
          </p:cNvGraphicFramePr>
          <p:nvPr>
            <p:ph type="tbl" sz="quarter" idx="10"/>
            <p:extLst>
              <p:ext uri="{D42A27DB-BD31-4B8C-83A1-F6EECF244321}">
                <p14:modId xmlns:p14="http://schemas.microsoft.com/office/powerpoint/2010/main" val="757148395"/>
              </p:ext>
            </p:extLst>
          </p:nvPr>
        </p:nvGraphicFramePr>
        <p:xfrm>
          <a:off x="933883" y="1473034"/>
          <a:ext cx="10419916" cy="3443349"/>
        </p:xfrm>
        <a:graphic>
          <a:graphicData uri="http://schemas.openxmlformats.org/drawingml/2006/table">
            <a:tbl>
              <a:tblPr firstRow="1" bandRow="1">
                <a:tableStyleId>{5C22544A-7EE6-4342-B048-85BDC9FD1C3A}</a:tableStyleId>
              </a:tblPr>
              <a:tblGrid>
                <a:gridCol w="3199603">
                  <a:extLst>
                    <a:ext uri="{9D8B030D-6E8A-4147-A177-3AD203B41FA5}">
                      <a16:colId xmlns:a16="http://schemas.microsoft.com/office/drawing/2014/main" val="784753454"/>
                    </a:ext>
                  </a:extLst>
                </a:gridCol>
                <a:gridCol w="2103759">
                  <a:extLst>
                    <a:ext uri="{9D8B030D-6E8A-4147-A177-3AD203B41FA5}">
                      <a16:colId xmlns:a16="http://schemas.microsoft.com/office/drawing/2014/main" val="1374901134"/>
                    </a:ext>
                  </a:extLst>
                </a:gridCol>
                <a:gridCol w="5116554">
                  <a:extLst>
                    <a:ext uri="{9D8B030D-6E8A-4147-A177-3AD203B41FA5}">
                      <a16:colId xmlns:a16="http://schemas.microsoft.com/office/drawing/2014/main" val="1015886507"/>
                    </a:ext>
                  </a:extLst>
                </a:gridCol>
              </a:tblGrid>
              <a:tr h="444303">
                <a:tc>
                  <a:txBody>
                    <a:bodyPr/>
                    <a:lstStyle/>
                    <a:p>
                      <a:r>
                        <a:rPr lang="en-US" dirty="0"/>
                        <a:t>Description of Transaction</a:t>
                      </a:r>
                    </a:p>
                  </a:txBody>
                  <a:tcPr/>
                </a:tc>
                <a:tc>
                  <a:txBody>
                    <a:bodyPr/>
                    <a:lstStyle/>
                    <a:p>
                      <a:r>
                        <a:rPr lang="en-US" dirty="0"/>
                        <a:t>Type of Transaction</a:t>
                      </a:r>
                    </a:p>
                  </a:txBody>
                  <a:tcPr/>
                </a:tc>
                <a:tc>
                  <a:txBody>
                    <a:bodyPr/>
                    <a:lstStyle/>
                    <a:p>
                      <a:r>
                        <a:rPr lang="en-US" dirty="0"/>
                        <a:t>Explanation</a:t>
                      </a:r>
                    </a:p>
                  </a:txBody>
                  <a:tcPr/>
                </a:tc>
                <a:extLst>
                  <a:ext uri="{0D108BD9-81ED-4DB2-BD59-A6C34878D82A}">
                    <a16:rowId xmlns:a16="http://schemas.microsoft.com/office/drawing/2014/main" val="1950610667"/>
                  </a:ext>
                </a:extLst>
              </a:tr>
              <a:tr h="777530">
                <a:tc>
                  <a:txBody>
                    <a:bodyPr/>
                    <a:lstStyle/>
                    <a:p>
                      <a:r>
                        <a:rPr lang="en-US" sz="1800" b="0" i="0" u="none" strike="noStrike" kern="1200" baseline="0" dirty="0">
                          <a:solidFill>
                            <a:schemeClr val="dk1"/>
                          </a:solidFill>
                          <a:latin typeface="+mn-lt"/>
                          <a:ea typeface="+mn-ea"/>
                          <a:cs typeface="+mn-cs"/>
                        </a:rPr>
                        <a:t>(m) Paid wages of part-time employees, $1,650.</a:t>
                      </a:r>
                      <a:endParaRPr lang="en-US" dirty="0"/>
                    </a:p>
                  </a:txBody>
                  <a:tcPr/>
                </a:tc>
                <a:tc>
                  <a:txBody>
                    <a:bodyPr/>
                    <a:lstStyle/>
                    <a:p>
                      <a:r>
                        <a:rPr lang="en-US" dirty="0"/>
                        <a:t>Operating</a:t>
                      </a:r>
                    </a:p>
                  </a:txBody>
                  <a:tcPr/>
                </a:tc>
                <a:tc>
                  <a:txBody>
                    <a:bodyPr/>
                    <a:lstStyle/>
                    <a:p>
                      <a:r>
                        <a:rPr lang="en-US" sz="1800" b="0" i="0" u="none" strike="noStrike" kern="1200" baseline="0" dirty="0">
                          <a:solidFill>
                            <a:schemeClr val="dk1"/>
                          </a:solidFill>
                          <a:latin typeface="+mn-lt"/>
                          <a:ea typeface="+mn-ea"/>
                          <a:cs typeface="+mn-cs"/>
                        </a:rPr>
                        <a:t>Cash payments for expenses are classified as operating activities.</a:t>
                      </a:r>
                      <a:endParaRPr lang="en-US" dirty="0"/>
                    </a:p>
                  </a:txBody>
                  <a:tcPr/>
                </a:tc>
                <a:extLst>
                  <a:ext uri="{0D108BD9-81ED-4DB2-BD59-A6C34878D82A}">
                    <a16:rowId xmlns:a16="http://schemas.microsoft.com/office/drawing/2014/main" val="897990059"/>
                  </a:ext>
                </a:extLst>
              </a:tr>
              <a:tr h="1443986">
                <a:tc>
                  <a:txBody>
                    <a:bodyPr/>
                    <a:lstStyle/>
                    <a:p>
                      <a:r>
                        <a:rPr lang="en-US" sz="1800" b="0" i="0" u="none" strike="noStrike" kern="1200" baseline="0" dirty="0">
                          <a:solidFill>
                            <a:schemeClr val="dk1"/>
                          </a:solidFill>
                          <a:latin typeface="+mn-lt"/>
                          <a:ea typeface="+mn-ea"/>
                          <a:cs typeface="+mn-cs"/>
                        </a:rPr>
                        <a:t>(n) Earned delivery fees for the remainder of the month amounting to $3,500. $900 in cash and $2,600 on account.</a:t>
                      </a:r>
                    </a:p>
                  </a:txBody>
                  <a:tcPr/>
                </a:tc>
                <a:tc>
                  <a:txBody>
                    <a:bodyPr/>
                    <a:lstStyle/>
                    <a:p>
                      <a:r>
                        <a:rPr lang="en-US" dirty="0"/>
                        <a:t>Operating</a:t>
                      </a:r>
                    </a:p>
                  </a:txBody>
                  <a:tcPr/>
                </a:tc>
                <a:tc>
                  <a:txBody>
                    <a:bodyPr/>
                    <a:lstStyle/>
                    <a:p>
                      <a:r>
                        <a:rPr lang="en-US" sz="1800" b="0" i="0" u="none" strike="noStrike" kern="1200" baseline="0" dirty="0">
                          <a:solidFill>
                            <a:schemeClr val="dk1"/>
                          </a:solidFill>
                          <a:latin typeface="+mn-lt"/>
                          <a:ea typeface="+mn-ea"/>
                          <a:cs typeface="+mn-cs"/>
                        </a:rPr>
                        <a:t>Cash received ($900) as a result of providing services is classified as an operating activity.</a:t>
                      </a:r>
                      <a:endParaRPr lang="en-US" dirty="0"/>
                    </a:p>
                  </a:txBody>
                  <a:tcPr/>
                </a:tc>
                <a:extLst>
                  <a:ext uri="{0D108BD9-81ED-4DB2-BD59-A6C34878D82A}">
                    <a16:rowId xmlns:a16="http://schemas.microsoft.com/office/drawing/2014/main" val="1598957060"/>
                  </a:ext>
                </a:extLst>
              </a:tr>
              <a:tr h="777530">
                <a:tc>
                  <a:txBody>
                    <a:bodyPr/>
                    <a:lstStyle/>
                    <a:p>
                      <a:r>
                        <a:rPr lang="en-US" sz="1800" b="0" i="0" u="none" strike="noStrike" kern="1200" baseline="0" dirty="0">
                          <a:solidFill>
                            <a:schemeClr val="dk1"/>
                          </a:solidFill>
                          <a:latin typeface="+mn-lt"/>
                          <a:ea typeface="+mn-ea"/>
                          <a:cs typeface="+mn-cs"/>
                        </a:rPr>
                        <a:t>(o) Mitch withdrew cash for personal use, $3,000.</a:t>
                      </a:r>
                      <a:endParaRPr lang="en-US" dirty="0"/>
                    </a:p>
                  </a:txBody>
                  <a:tcPr/>
                </a:tc>
                <a:tc>
                  <a:txBody>
                    <a:bodyPr/>
                    <a:lstStyle/>
                    <a:p>
                      <a:r>
                        <a:rPr lang="en-US" dirty="0"/>
                        <a:t>Financing</a:t>
                      </a:r>
                    </a:p>
                  </a:txBody>
                  <a:tcPr/>
                </a:tc>
                <a:tc>
                  <a:txBody>
                    <a:bodyPr/>
                    <a:lstStyle/>
                    <a:p>
                      <a:r>
                        <a:rPr lang="en-US" sz="1800" b="0" i="0" u="none" strike="noStrike" kern="1200" baseline="0" dirty="0">
                          <a:solidFill>
                            <a:schemeClr val="dk1"/>
                          </a:solidFill>
                          <a:latin typeface="+mn-lt"/>
                          <a:ea typeface="+mn-ea"/>
                          <a:cs typeface="+mn-cs"/>
                        </a:rPr>
                        <a:t>Cash payments to owners are classified as a financing activity.</a:t>
                      </a:r>
                      <a:endParaRPr lang="en-US" dirty="0"/>
                    </a:p>
                  </a:txBody>
                  <a:tcPr/>
                </a:tc>
                <a:extLst>
                  <a:ext uri="{0D108BD9-81ED-4DB2-BD59-A6C34878D82A}">
                    <a16:rowId xmlns:a16="http://schemas.microsoft.com/office/drawing/2014/main" val="2879617756"/>
                  </a:ext>
                </a:extLst>
              </a:tr>
            </a:tbl>
          </a:graphicData>
        </a:graphic>
      </p:graphicFrame>
    </p:spTree>
    <p:extLst>
      <p:ext uri="{BB962C8B-B14F-4D97-AF65-F5344CB8AC3E}">
        <p14:creationId xmlns:p14="http://schemas.microsoft.com/office/powerpoint/2010/main" val="4012045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Appendix 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 statement of cash flows by analyzing and categorizing a series of business transactions</a:t>
            </a:r>
          </a:p>
        </p:txBody>
      </p:sp>
    </p:spTree>
    <p:extLst>
      <p:ext uri="{BB962C8B-B14F-4D97-AF65-F5344CB8AC3E}">
        <p14:creationId xmlns:p14="http://schemas.microsoft.com/office/powerpoint/2010/main" val="3398688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Statement of </a:t>
            </a:r>
            <a:r>
              <a:rPr lang="en-US">
                <a:latin typeface="Arial" pitchFamily="34" charset="0"/>
                <a:cs typeface="Arial" pitchFamily="34" charset="0"/>
              </a:rPr>
              <a:t>Cash Flows </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318161"/>
            <a:ext cx="10711543" cy="4714339"/>
          </a:xfrm>
        </p:spPr>
        <p:txBody>
          <a:bodyPr>
            <a:normAutofit/>
          </a:bodyPr>
          <a:lstStyle/>
          <a:p>
            <a:r>
              <a:rPr lang="en-US" sz="2800" dirty="0">
                <a:latin typeface="Arial" pitchFamily="34" charset="0"/>
                <a:cs typeface="Arial" pitchFamily="34" charset="0"/>
              </a:rPr>
              <a:t>The fourth financial statement</a:t>
            </a:r>
          </a:p>
          <a:p>
            <a:r>
              <a:rPr lang="en-US" sz="2800" dirty="0">
                <a:latin typeface="Arial" pitchFamily="34" charset="0"/>
                <a:cs typeface="Arial" pitchFamily="34" charset="0"/>
              </a:rPr>
              <a:t>Explains:</a:t>
            </a:r>
          </a:p>
          <a:p>
            <a:pPr lvl="1"/>
            <a:r>
              <a:rPr lang="en-US" sz="2400" dirty="0">
                <a:latin typeface="Arial" pitchFamily="34" charset="0"/>
                <a:cs typeface="Arial" pitchFamily="34" charset="0"/>
              </a:rPr>
              <a:t>What the business did to generate cash</a:t>
            </a:r>
          </a:p>
          <a:p>
            <a:pPr lvl="1"/>
            <a:r>
              <a:rPr lang="en-US" sz="2400" dirty="0">
                <a:latin typeface="Arial" pitchFamily="34" charset="0"/>
                <a:cs typeface="Arial" pitchFamily="34" charset="0"/>
              </a:rPr>
              <a:t>How the cash was used</a:t>
            </a:r>
          </a:p>
          <a:p>
            <a:r>
              <a:rPr lang="en-US" sz="2800" dirty="0">
                <a:latin typeface="Arial" pitchFamily="34" charset="0"/>
                <a:cs typeface="Arial" pitchFamily="34" charset="0"/>
              </a:rPr>
              <a:t>Categorizes all cash transactions into three types:</a:t>
            </a:r>
          </a:p>
          <a:p>
            <a:pPr lvl="1"/>
            <a:r>
              <a:rPr lang="en-US" sz="2400" dirty="0">
                <a:latin typeface="Arial" pitchFamily="34" charset="0"/>
                <a:cs typeface="Arial" pitchFamily="34" charset="0"/>
              </a:rPr>
              <a:t>Operating</a:t>
            </a:r>
          </a:p>
          <a:p>
            <a:pPr lvl="1"/>
            <a:r>
              <a:rPr lang="en-US" sz="2400" dirty="0">
                <a:latin typeface="Arial" pitchFamily="34" charset="0"/>
                <a:cs typeface="Arial" pitchFamily="34" charset="0"/>
              </a:rPr>
              <a:t>Investing</a:t>
            </a:r>
          </a:p>
          <a:p>
            <a:pPr lvl="1"/>
            <a:r>
              <a:rPr lang="en-US" sz="2400" dirty="0">
                <a:latin typeface="Arial" pitchFamily="34" charset="0"/>
                <a:cs typeface="Arial" pitchFamily="34" charset="0"/>
              </a:rPr>
              <a:t>Financing</a:t>
            </a:r>
          </a:p>
          <a:p>
            <a:r>
              <a:rPr lang="en-US" sz="2800" dirty="0">
                <a:ea typeface="ＭＳ Ｐゴシック"/>
              </a:rPr>
              <a:t>Since operating activities are the main purpose of the business, it is important to be able to generate positive cash flows from operating activities</a:t>
            </a:r>
          </a:p>
        </p:txBody>
      </p:sp>
    </p:spTree>
    <p:extLst>
      <p:ext uri="{BB962C8B-B14F-4D97-AF65-F5344CB8AC3E}">
        <p14:creationId xmlns:p14="http://schemas.microsoft.com/office/powerpoint/2010/main" val="1266965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7168A-72BE-474E-9159-078525D66E7D}"/>
              </a:ext>
            </a:extLst>
          </p:cNvPr>
          <p:cNvSpPr>
            <a:spLocks noGrp="1"/>
          </p:cNvSpPr>
          <p:nvPr>
            <p:ph type="title"/>
          </p:nvPr>
        </p:nvSpPr>
        <p:spPr/>
        <p:txBody>
          <a:bodyPr/>
          <a:lstStyle/>
          <a:p>
            <a:r>
              <a:rPr lang="en-US" dirty="0">
                <a:latin typeface="Arial" pitchFamily="34" charset="0"/>
                <a:cs typeface="Arial" pitchFamily="34" charset="0"/>
              </a:rPr>
              <a:t>Statement of Cash Flows (FIGURE 6A-3)</a:t>
            </a:r>
            <a:endParaRPr lang="en-US" dirty="0"/>
          </a:p>
        </p:txBody>
      </p:sp>
      <p:pic>
        <p:nvPicPr>
          <p:cNvPr id="4" name="Picture Placeholder 3" descr="A statement of cash flows of Mitchell’s campus delivery for month ending on June 30. The statement has three columns, one for description and two for amounts. The entries are as follows. Cash flows from operating activities: cash received from customers for delivery services, $4,900, in the second column. Cash paid for wages, $1,650, in the first column. Cash paid for rent, 1,000, in the first column. Cash paid for supplies, 80, in the first column. Cash paid for phone, 100, in the first column. Cash paid for insurance, 700, single underline, in the first column. Total cash paid for operations, 3,530, single underline, in the second column.  Net cash provided by operating activities, $1,370 in the second column. Cash flows from investing activities: cash paid for delivery equipment, $2,300, single underline, in the first column. Net cash used for investing activities, 2,300, in the second column. Cash flows from financing activities: cash investment by owner, $5,000, in the first column. Cash withdrawal by owner, 3,000, in the first column. Payment made on loan, 600, single underline, in the first column. Net cash provided by financing activities, 1,400, single underline, in the second column. Net increase in cash, $470, double underline, in the second column. A single underline shows numbers above have been added or subtracted. A double underline indicates totals.">
            <a:extLst>
              <a:ext uri="{FF2B5EF4-FFF2-40B4-BE49-F238E27FC236}">
                <a16:creationId xmlns:a16="http://schemas.microsoft.com/office/drawing/2014/main" id="{17F3BBE1-E5AA-4C9F-B702-6B319B52DF00}"/>
              </a:ext>
            </a:extLst>
          </p:cNvPr>
          <p:cNvPicPr>
            <a:picLocks noGrp="1" noChangeAspect="1"/>
          </p:cNvPicPr>
          <p:nvPr>
            <p:ph type="pic" sz="quarter" idx="11"/>
          </p:nvPr>
        </p:nvPicPr>
        <p:blipFill>
          <a:blip r:embed="rId2"/>
          <a:stretch>
            <a:fillRect/>
          </a:stretch>
        </p:blipFill>
        <p:spPr>
          <a:xfrm>
            <a:off x="3454149" y="1288011"/>
            <a:ext cx="5663725" cy="4281977"/>
          </a:xfrm>
          <a:prstGeom prst="rect">
            <a:avLst/>
          </a:prstGeom>
        </p:spPr>
      </p:pic>
    </p:spTree>
    <p:extLst>
      <p:ext uri="{BB962C8B-B14F-4D97-AF65-F5344CB8AC3E}">
        <p14:creationId xmlns:p14="http://schemas.microsoft.com/office/powerpoint/2010/main" val="1607293255"/>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9BA192-EF86-48DF-982C-2C526A268392}">
  <ds:schemaRefs>
    <ds:schemaRef ds:uri="http://schemas.microsoft.com/office/2006/documentManagement/types"/>
    <ds:schemaRef ds:uri="105ced8a-af0e-4ad8-9238-2f7ff36232f4"/>
    <ds:schemaRef ds:uri="http://purl.org/dc/terms/"/>
    <ds:schemaRef ds:uri="http://schemas.microsoft.com/office/2006/metadata/properties"/>
    <ds:schemaRef ds:uri="d5280b9f-0d25-4ffb-96bc-3c5ae659ff52"/>
    <ds:schemaRef ds:uri="105CED8A-AF0E-4AD8-9238-2F7FF36232F4"/>
    <ds:schemaRef ds:uri="http://purl.org/dc/elements/1.1/"/>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443</TotalTime>
  <Words>2193</Words>
  <Application>Microsoft Office PowerPoint</Application>
  <PresentationFormat>Widescreen</PresentationFormat>
  <Paragraphs>267</Paragraphs>
  <Slides>47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Arial</vt:lpstr>
      <vt:lpstr>Calibri</vt:lpstr>
      <vt:lpstr>Helvetica</vt:lpstr>
      <vt:lpstr>LucidaGrande</vt:lpstr>
      <vt:lpstr>Open Sans</vt:lpstr>
      <vt:lpstr>Summer Font</vt:lpstr>
      <vt:lpstr>Office Theme</vt:lpstr>
      <vt:lpstr>Financial Statements and the Closing Process</vt:lpstr>
      <vt:lpstr>The Work Sheet</vt:lpstr>
      <vt:lpstr>Learning Objective 1</vt:lpstr>
      <vt:lpstr>Order of Preparing Financial Statements</vt:lpstr>
      <vt:lpstr>Income Statement Preparation (1 of 2)</vt:lpstr>
      <vt:lpstr>Income Statement Preparation (2 of 2)</vt:lpstr>
      <vt:lpstr>Worksheet and Income Statement</vt:lpstr>
      <vt:lpstr>Statement of Owner’s Equity Preparation</vt:lpstr>
      <vt:lpstr>Statement of Owner’s Equity</vt:lpstr>
      <vt:lpstr>Forms of Balance Sheets</vt:lpstr>
      <vt:lpstr>Classified Balance Sheet</vt:lpstr>
      <vt:lpstr>Current Assets</vt:lpstr>
      <vt:lpstr>Operating Cycle</vt:lpstr>
      <vt:lpstr>Property, Plant, and Equipment</vt:lpstr>
      <vt:lpstr>Current Liabilities</vt:lpstr>
      <vt:lpstr>Long-Term Liabilities</vt:lpstr>
      <vt:lpstr>Balance Sheet Preparation</vt:lpstr>
      <vt:lpstr>Balance Sheet Relationship to Worksheet</vt:lpstr>
      <vt:lpstr>Additional Investments by Owner (1 of 2)</vt:lpstr>
      <vt:lpstr>Additional Investments by Owner (2 of 2)</vt:lpstr>
      <vt:lpstr>Statement of Owner’s Equity with Additional Investment</vt:lpstr>
      <vt:lpstr>Learning Objective 2</vt:lpstr>
      <vt:lpstr>Permanent Accounts</vt:lpstr>
      <vt:lpstr>Temporary Accounts</vt:lpstr>
      <vt:lpstr>The Closing Process</vt:lpstr>
      <vt:lpstr>Closing Process Steps (1 of 2)</vt:lpstr>
      <vt:lpstr>Closing Process Steps (2 of 2)</vt:lpstr>
      <vt:lpstr>Illustration of Closing Process</vt:lpstr>
      <vt:lpstr>Closing Net Income vs. Net Loss</vt:lpstr>
      <vt:lpstr>Closing Entries in T Account Form</vt:lpstr>
      <vt:lpstr>Journalize Closing Entries</vt:lpstr>
      <vt:lpstr>Learning Objective 3</vt:lpstr>
      <vt:lpstr>Post-Closing Trial Balance</vt:lpstr>
      <vt:lpstr>Post-Closing Trial Balance - FIGURE 6-10</vt:lpstr>
      <vt:lpstr>Learning Objective 4</vt:lpstr>
      <vt:lpstr>Steps in the Accounting Cycle</vt:lpstr>
      <vt:lpstr>Statement of Cash Flows</vt:lpstr>
      <vt:lpstr>Appendix Learning Objective 1</vt:lpstr>
      <vt:lpstr>Types of Business Activities (1 of 2)</vt:lpstr>
      <vt:lpstr>Types of Business Activities (2 of 2)</vt:lpstr>
      <vt:lpstr>Summary of Transactions for Mitchell’s Campus Delivery (1 of 4)</vt:lpstr>
      <vt:lpstr>Summary of Transactions for Mitchell’s Campus Delivery (2 of 4)</vt:lpstr>
      <vt:lpstr>Summary of Transactions for Mitchell’s Campus Delivery (3 of 4)</vt:lpstr>
      <vt:lpstr>Summary of Transactions for Mitchell’s Campus Delivery (4 of 4)</vt:lpstr>
      <vt:lpstr>Appendix Learning Objective 2</vt:lpstr>
      <vt:lpstr>Statement of Cash Flows </vt:lpstr>
      <vt:lpstr>Statement of Cash Flows (FIGURE 6A-3)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47</cp:revision>
  <cp:lastPrinted>2016-10-03T15:29:39Z</cp:lastPrinted>
  <dcterms:created xsi:type="dcterms:W3CDTF">2018-09-16T20:33:10Z</dcterms:created>
  <dcterms:modified xsi:type="dcterms:W3CDTF">2019-01-25T18:25:06Z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