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9"/>
  </p:notesMasterIdLst>
  <p:handoutMasterIdLst>
    <p:handoutMasterId r:id="rId90"/>
  </p:handoutMasterIdLst>
  <p:sldIdLst>
    <p:sldId id="264" r:id="rId5"/>
    <p:sldId id="487" r:id="rId6"/>
    <p:sldId id="488" r:id="rId7"/>
    <p:sldId id="489" r:id="rId8"/>
    <p:sldId id="490" r:id="rId9"/>
    <p:sldId id="491" r:id="rId10"/>
    <p:sldId id="492" r:id="rId11"/>
    <p:sldId id="493" r:id="rId12"/>
    <p:sldId id="593" r:id="rId13"/>
    <p:sldId id="494" r:id="rId14"/>
    <p:sldId id="495" r:id="rId15"/>
    <p:sldId id="594" r:id="rId16"/>
    <p:sldId id="496" r:id="rId17"/>
    <p:sldId id="497" r:id="rId18"/>
    <p:sldId id="498" r:id="rId19"/>
    <p:sldId id="595" r:id="rId20"/>
    <p:sldId id="499" r:id="rId21"/>
    <p:sldId id="596" r:id="rId22"/>
    <p:sldId id="501" r:id="rId23"/>
    <p:sldId id="502" r:id="rId24"/>
    <p:sldId id="597" r:id="rId25"/>
    <p:sldId id="598" r:id="rId26"/>
    <p:sldId id="507" r:id="rId27"/>
    <p:sldId id="508" r:id="rId28"/>
    <p:sldId id="509" r:id="rId29"/>
    <p:sldId id="510" r:id="rId30"/>
    <p:sldId id="513" r:id="rId31"/>
    <p:sldId id="518" r:id="rId32"/>
    <p:sldId id="519" r:id="rId33"/>
    <p:sldId id="599" r:id="rId34"/>
    <p:sldId id="530" r:id="rId35"/>
    <p:sldId id="532" r:id="rId36"/>
    <p:sldId id="601" r:id="rId37"/>
    <p:sldId id="602" r:id="rId38"/>
    <p:sldId id="603" r:id="rId39"/>
    <p:sldId id="535" r:id="rId40"/>
    <p:sldId id="536" r:id="rId41"/>
    <p:sldId id="537" r:id="rId42"/>
    <p:sldId id="538" r:id="rId43"/>
    <p:sldId id="540" r:id="rId44"/>
    <p:sldId id="541" r:id="rId45"/>
    <p:sldId id="542" r:id="rId46"/>
    <p:sldId id="544" r:id="rId47"/>
    <p:sldId id="604" r:id="rId48"/>
    <p:sldId id="547" r:id="rId49"/>
    <p:sldId id="548" r:id="rId50"/>
    <p:sldId id="605" r:id="rId51"/>
    <p:sldId id="551" r:id="rId52"/>
    <p:sldId id="606" r:id="rId53"/>
    <p:sldId id="607" r:id="rId54"/>
    <p:sldId id="553" r:id="rId55"/>
    <p:sldId id="608" r:id="rId56"/>
    <p:sldId id="556" r:id="rId57"/>
    <p:sldId id="609" r:id="rId58"/>
    <p:sldId id="561" r:id="rId59"/>
    <p:sldId id="562" r:id="rId60"/>
    <p:sldId id="563" r:id="rId61"/>
    <p:sldId id="564" r:id="rId62"/>
    <p:sldId id="565" r:id="rId63"/>
    <p:sldId id="566" r:id="rId64"/>
    <p:sldId id="567" r:id="rId65"/>
    <p:sldId id="568" r:id="rId66"/>
    <p:sldId id="569" r:id="rId67"/>
    <p:sldId id="570" r:id="rId68"/>
    <p:sldId id="571" r:id="rId69"/>
    <p:sldId id="572" r:id="rId70"/>
    <p:sldId id="573" r:id="rId71"/>
    <p:sldId id="574" r:id="rId72"/>
    <p:sldId id="575" r:id="rId73"/>
    <p:sldId id="576" r:id="rId74"/>
    <p:sldId id="577" r:id="rId75"/>
    <p:sldId id="503" r:id="rId76"/>
    <p:sldId id="579" r:id="rId77"/>
    <p:sldId id="581" r:id="rId78"/>
    <p:sldId id="582" r:id="rId79"/>
    <p:sldId id="583" r:id="rId80"/>
    <p:sldId id="584" r:id="rId81"/>
    <p:sldId id="585" r:id="rId82"/>
    <p:sldId id="586" r:id="rId83"/>
    <p:sldId id="587" r:id="rId84"/>
    <p:sldId id="588" r:id="rId85"/>
    <p:sldId id="589" r:id="rId86"/>
    <p:sldId id="610" r:id="rId87"/>
    <p:sldId id="611" r:id="rId88"/>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1" autoAdjust="0"/>
    <p:restoredTop sz="93617" autoAdjust="0"/>
  </p:normalViewPr>
  <p:slideViewPr>
    <p:cSldViewPr snapToGrid="0" snapToObjects="1">
      <p:cViewPr varScale="1">
        <p:scale>
          <a:sx n="87" d="100"/>
          <a:sy n="87" d="100"/>
        </p:scale>
        <p:origin x="114" y="85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notesMaster" Target="notesMasters/notesMaster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handoutMaster" Target="handoutMasters/handoutMaster1.xml"/><Relationship Id="rId95" Type="http://schemas.openxmlformats.org/officeDocument/2006/relationships/tableStyles" Target="tableStyle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12-08T13:26:59.532" idx="1">
    <p:pos x="10" y="10"/>
    <p:text/>
    <p:extLst>
      <p:ext uri="{C676402C-5697-4E1C-873F-D02D1690AC5C}">
        <p15:threadingInfo xmlns:p15="http://schemas.microsoft.com/office/powerpoint/2012/main" timeZoneBias="48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1/25/2019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7</a:t>
            </a:fld>
            <a:endParaRPr lang="en-US" dirty="0"/>
          </a:p>
        </p:txBody>
      </p:sp>
    </p:spTree>
    <p:extLst>
      <p:ext uri="{BB962C8B-B14F-4D97-AF65-F5344CB8AC3E}">
        <p14:creationId xmlns:p14="http://schemas.microsoft.com/office/powerpoint/2010/main" val="27408720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i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0A6-7F36-4CA8-A413-BABA1C35F24F}"/>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D92EE8E7-68DB-4823-BBFC-404483E0F8C6}"/>
              </a:ext>
            </a:extLst>
          </p:cNvPr>
          <p:cNvSpPr>
            <a:spLocks noGrp="1"/>
          </p:cNvSpPr>
          <p:nvPr>
            <p:ph type="pic" sz="quarter" idx="11"/>
          </p:nvPr>
        </p:nvSpPr>
        <p:spPr>
          <a:xfrm>
            <a:off x="1163638" y="1230313"/>
            <a:ext cx="9717087" cy="3216275"/>
          </a:xfrm>
        </p:spPr>
        <p:txBody>
          <a:bodyPr/>
          <a:lstStyle/>
          <a:p>
            <a:endParaRPr lang="en-US"/>
          </a:p>
        </p:txBody>
      </p:sp>
      <p:sp>
        <p:nvSpPr>
          <p:cNvPr id="6" name="Footer">
            <a:extLst>
              <a:ext uri="{FF2B5EF4-FFF2-40B4-BE49-F238E27FC236}">
                <a16:creationId xmlns:a16="http://schemas.microsoft.com/office/drawing/2014/main" id="{4A8CE9CA-ADB6-4B29-9553-D1B6F8E2B8D0}"/>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100243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ictur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C4B-DF24-4DA8-94B4-A1E903675F89}"/>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70BD1750-7A60-431F-A331-A8A40879566F}"/>
              </a:ext>
            </a:extLst>
          </p:cNvPr>
          <p:cNvSpPr>
            <a:spLocks noGrp="1"/>
          </p:cNvSpPr>
          <p:nvPr>
            <p:ph type="pic" sz="quarter" idx="11"/>
          </p:nvPr>
        </p:nvSpPr>
        <p:spPr>
          <a:xfrm>
            <a:off x="657225" y="1214438"/>
            <a:ext cx="10980738" cy="3082925"/>
          </a:xfrm>
        </p:spPr>
        <p:txBody>
          <a:bodyPr/>
          <a:lstStyle/>
          <a:p>
            <a:endParaRPr lang="en-US"/>
          </a:p>
        </p:txBody>
      </p:sp>
      <p:sp>
        <p:nvSpPr>
          <p:cNvPr id="7" name="Text Placeholder 6">
            <a:extLst>
              <a:ext uri="{FF2B5EF4-FFF2-40B4-BE49-F238E27FC236}">
                <a16:creationId xmlns:a16="http://schemas.microsoft.com/office/drawing/2014/main" id="{9A00BA76-340C-4AA5-A884-2828F3659391}"/>
              </a:ext>
            </a:extLst>
          </p:cNvPr>
          <p:cNvSpPr>
            <a:spLocks noGrp="1"/>
          </p:cNvSpPr>
          <p:nvPr>
            <p:ph type="body" sz="quarter" idx="12"/>
          </p:nvPr>
        </p:nvSpPr>
        <p:spPr>
          <a:xfrm>
            <a:off x="1030288" y="4475163"/>
            <a:ext cx="10323512" cy="143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11B5D937-0574-4759-8BBC-55D3223234E7}"/>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53870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5" r:id="rId14"/>
    <p:sldLayoutId id="2147483726" r:id="rId15"/>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7</a:t>
            </a:r>
          </a:p>
        </p:txBody>
      </p:sp>
      <p:sp>
        <p:nvSpPr>
          <p:cNvPr id="5" name="Title 4"/>
          <p:cNvSpPr>
            <a:spLocks noGrp="1"/>
          </p:cNvSpPr>
          <p:nvPr>
            <p:ph type="title"/>
          </p:nvPr>
        </p:nvSpPr>
        <p:spPr/>
        <p:txBody>
          <a:bodyPr/>
          <a:lstStyle/>
          <a:p>
            <a:r>
              <a:rPr lang="en-US" dirty="0"/>
              <a:t>Accounting For Cash</a:t>
            </a:r>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Cash</a:t>
            </a:r>
            <a:endParaRPr lang="en-IN" dirty="0"/>
          </a:p>
        </p:txBody>
      </p:sp>
      <p:sp>
        <p:nvSpPr>
          <p:cNvPr id="3" name="Content Placeholder 2"/>
          <p:cNvSpPr>
            <a:spLocks noGrp="1"/>
          </p:cNvSpPr>
          <p:nvPr>
            <p:ph type="body" sz="quarter" idx="17"/>
          </p:nvPr>
        </p:nvSpPr>
        <p:spPr/>
        <p:txBody>
          <a:bodyPr/>
          <a:lstStyle/>
          <a:p>
            <a:r>
              <a:rPr lang="en-US" sz="2800" dirty="0"/>
              <a:t>Includes:</a:t>
            </a:r>
          </a:p>
          <a:p>
            <a:pPr lvl="1"/>
            <a:r>
              <a:rPr lang="en-US" sz="2400" dirty="0"/>
              <a:t>Currency and coins</a:t>
            </a:r>
          </a:p>
          <a:p>
            <a:pPr lvl="1"/>
            <a:r>
              <a:rPr lang="en-US" sz="2400" dirty="0"/>
              <a:t>Checking accounts</a:t>
            </a:r>
          </a:p>
          <a:p>
            <a:pPr lvl="1"/>
            <a:r>
              <a:rPr lang="en-US" sz="2400" dirty="0"/>
              <a:t>Checks received from customers</a:t>
            </a:r>
          </a:p>
          <a:p>
            <a:pPr lvl="1"/>
            <a:r>
              <a:rPr lang="en-US" sz="2400" dirty="0"/>
              <a:t>Money orders and bank cashier’s checks</a:t>
            </a:r>
          </a:p>
          <a:p>
            <a:r>
              <a:rPr lang="en-US" sz="2800" dirty="0"/>
              <a:t>Because cash plays such a central role in operating a business, it must be carefully managed and controlled</a:t>
            </a:r>
          </a:p>
        </p:txBody>
      </p:sp>
    </p:spTree>
    <p:extLst>
      <p:ext uri="{BB962C8B-B14F-4D97-AF65-F5344CB8AC3E}">
        <p14:creationId xmlns:p14="http://schemas.microsoft.com/office/powerpoint/2010/main" val="968664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Internal Control?</a:t>
            </a:r>
            <a:endParaRPr lang="en-IN" dirty="0"/>
          </a:p>
        </p:txBody>
      </p:sp>
      <p:sp>
        <p:nvSpPr>
          <p:cNvPr id="3" name="Content Placeholder 2"/>
          <p:cNvSpPr>
            <a:spLocks noGrp="1"/>
          </p:cNvSpPr>
          <p:nvPr>
            <p:ph type="body" sz="quarter" idx="17"/>
          </p:nvPr>
        </p:nvSpPr>
        <p:spPr/>
        <p:txBody>
          <a:bodyPr/>
          <a:lstStyle/>
          <a:p>
            <a:r>
              <a:rPr lang="en-US" sz="2800" dirty="0"/>
              <a:t>A system of policies and procedures designed to ensure proper accounting for transactions</a:t>
            </a:r>
          </a:p>
          <a:p>
            <a:r>
              <a:rPr lang="en-US" sz="2800" dirty="0"/>
              <a:t>Good internal control for cash transactions includes:</a:t>
            </a:r>
          </a:p>
          <a:p>
            <a:pPr lvl="1"/>
            <a:r>
              <a:rPr lang="en-US" sz="2400" dirty="0"/>
              <a:t>All cash received should be deposited </a:t>
            </a:r>
            <a:r>
              <a:rPr lang="en-US" sz="2400" b="1" dirty="0"/>
              <a:t>DAILY</a:t>
            </a:r>
            <a:r>
              <a:rPr lang="en-US" sz="2400" dirty="0"/>
              <a:t> in a bank</a:t>
            </a:r>
          </a:p>
          <a:p>
            <a:pPr lvl="1"/>
            <a:r>
              <a:rPr lang="en-US" sz="2400" dirty="0"/>
              <a:t>All disbursements, except for payments from petty cash, should be made by </a:t>
            </a:r>
            <a:r>
              <a:rPr lang="en-US" sz="2400" b="1" dirty="0"/>
              <a:t>CHECK</a:t>
            </a:r>
          </a:p>
        </p:txBody>
      </p:sp>
    </p:spTree>
    <p:extLst>
      <p:ext uri="{BB962C8B-B14F-4D97-AF65-F5344CB8AC3E}">
        <p14:creationId xmlns:p14="http://schemas.microsoft.com/office/powerpoint/2010/main" val="73288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1</a:t>
            </a:r>
            <a:endParaRPr lang="en-IN" dirty="0"/>
          </a:p>
        </p:txBody>
      </p:sp>
      <p:sp>
        <p:nvSpPr>
          <p:cNvPr id="3" name="Content Placeholder 2"/>
          <p:cNvSpPr>
            <a:spLocks noGrp="1"/>
          </p:cNvSpPr>
          <p:nvPr>
            <p:ph type="body" sz="quarter" idx="15"/>
          </p:nvPr>
        </p:nvSpPr>
        <p:spPr/>
        <p:txBody>
          <a:bodyPr/>
          <a:lstStyle/>
          <a:p>
            <a:pPr algn="ctr"/>
            <a:r>
              <a:rPr lang="en-US" sz="2800" dirty="0"/>
              <a:t>Describe how to open and use a checking account</a:t>
            </a:r>
          </a:p>
        </p:txBody>
      </p:sp>
    </p:spTree>
    <p:extLst>
      <p:ext uri="{BB962C8B-B14F-4D97-AF65-F5344CB8AC3E}">
        <p14:creationId xmlns:p14="http://schemas.microsoft.com/office/powerpoint/2010/main" val="3265821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USA Patriot Act</a:t>
            </a:r>
            <a:endParaRPr lang="en-IN" dirty="0"/>
          </a:p>
        </p:txBody>
      </p:sp>
      <p:sp>
        <p:nvSpPr>
          <p:cNvPr id="3" name="Content Placeholder 2"/>
          <p:cNvSpPr>
            <a:spLocks noGrp="1"/>
          </p:cNvSpPr>
          <p:nvPr>
            <p:ph type="body" sz="quarter" idx="17"/>
          </p:nvPr>
        </p:nvSpPr>
        <p:spPr/>
        <p:txBody>
          <a:bodyPr>
            <a:normAutofit/>
          </a:bodyPr>
          <a:lstStyle/>
          <a:p>
            <a:r>
              <a:rPr lang="en-US" sz="2800" dirty="0"/>
              <a:t>Passed in 2001</a:t>
            </a:r>
          </a:p>
          <a:p>
            <a:r>
              <a:rPr lang="en-US" sz="2800" dirty="0"/>
              <a:t>Primary </a:t>
            </a:r>
            <a:r>
              <a:rPr lang="en-GB" sz="2800" dirty="0"/>
              <a:t>purpose of this act was to help detect and prevent </a:t>
            </a:r>
            <a:r>
              <a:rPr lang="en-US" sz="2800" dirty="0"/>
              <a:t>terrorism</a:t>
            </a:r>
          </a:p>
          <a:p>
            <a:r>
              <a:rPr lang="en-US" sz="2800" dirty="0"/>
              <a:t>As a result, banks must have a Customer Identification Program (</a:t>
            </a:r>
            <a:r>
              <a:rPr lang="en-GB" sz="2800" dirty="0"/>
              <a:t>CIP) that provides clear identification </a:t>
            </a:r>
            <a:r>
              <a:rPr lang="en-US" sz="2800" dirty="0"/>
              <a:t>of every account holder of the bank</a:t>
            </a:r>
          </a:p>
        </p:txBody>
      </p:sp>
    </p:spTree>
    <p:extLst>
      <p:ext uri="{BB962C8B-B14F-4D97-AF65-F5344CB8AC3E}">
        <p14:creationId xmlns:p14="http://schemas.microsoft.com/office/powerpoint/2010/main" val="1101462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Opening a Checking Account</a:t>
            </a:r>
            <a:endParaRPr lang="en-IN" dirty="0"/>
          </a:p>
        </p:txBody>
      </p:sp>
      <p:sp>
        <p:nvSpPr>
          <p:cNvPr id="3" name="Content Placeholder 2"/>
          <p:cNvSpPr>
            <a:spLocks noGrp="1"/>
          </p:cNvSpPr>
          <p:nvPr>
            <p:ph type="body" sz="quarter" idx="17"/>
          </p:nvPr>
        </p:nvSpPr>
        <p:spPr/>
        <p:txBody>
          <a:bodyPr/>
          <a:lstStyle/>
          <a:p>
            <a:r>
              <a:rPr lang="en-US" sz="2800" dirty="0"/>
              <a:t>Each person authorized to sign checks must complete and sign a signature card</a:t>
            </a:r>
          </a:p>
          <a:p>
            <a:pPr lvl="1"/>
            <a:r>
              <a:rPr lang="en-US" sz="2400" dirty="0"/>
              <a:t>This card is used to verify the depositor’s signature on any banking transactions</a:t>
            </a:r>
          </a:p>
          <a:p>
            <a:r>
              <a:rPr lang="en-US" sz="2800" dirty="0"/>
              <a:t>Card also includes Taxpayer Identification Number (TIN)</a:t>
            </a:r>
          </a:p>
          <a:p>
            <a:pPr lvl="1"/>
            <a:r>
              <a:rPr lang="en-US" sz="2400" dirty="0"/>
              <a:t>Social security number (for individuals)</a:t>
            </a:r>
          </a:p>
          <a:p>
            <a:pPr lvl="1"/>
            <a:r>
              <a:rPr lang="en-US" sz="2400" dirty="0"/>
              <a:t>Employer Identification Number (EIN) – businesses, trusts, estates</a:t>
            </a:r>
          </a:p>
        </p:txBody>
      </p:sp>
    </p:spTree>
    <p:extLst>
      <p:ext uri="{BB962C8B-B14F-4D97-AF65-F5344CB8AC3E}">
        <p14:creationId xmlns:p14="http://schemas.microsoft.com/office/powerpoint/2010/main" val="1857043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574" y="984421"/>
            <a:ext cx="5728854" cy="672105"/>
          </a:xfrm>
        </p:spPr>
        <p:txBody>
          <a:bodyPr>
            <a:normAutofit/>
          </a:bodyPr>
          <a:lstStyle/>
          <a:p>
            <a:r>
              <a:rPr lang="en-US" dirty="0"/>
              <a:t>Signature Card Example</a:t>
            </a:r>
            <a:endParaRPr lang="en-IN" dirty="0"/>
          </a:p>
        </p:txBody>
      </p:sp>
      <p:pic>
        <p:nvPicPr>
          <p:cNvPr id="7" name="Picture 2" descr="A figure shows a Signature card with seven textboxes. &#10;The header text box with the text inside reads as follows: &#10;Account number; Account owner(s) name and address; Ownership of account- personal purpose: Individual; joint-with survivorship (and not as tenants in common); joint-no survivorship (as tenants in common); Trust-separate agreement. Checkboxes are given under the options under Ownership of account. A space next to the option Individual is given with a checkbox.&#10;&#10;The second text box below with the text reads as follows:&#10;Check box: Revocable trust or Check box: pay-on-death designation as defined in this agreement: name and address of beneficiaries.&#10; The third text box with the title “Type of account” and text below reads as follows:&#10;All the options have a checkbox. New; Existing; Checking; Savings; Money marketing; Certificate of deposit; Now; underline space. This is your (check one): Check box: permanent: Check box: temporary: account agreement.&#10;The text in the below text box reads “Number of signatures required for withdrawal: underline: facsimiles signature(s) allowed? Check box: yes: Check box: no.”&#10;The fourth text box on the left with the title “ownership of account-business purpose” with the text inside reads:&#10;All options have a check box. Sole proprietorship; Corporation; For profit; Not for profit; Partnership; underline space.&#10; Business: underline; country and state: underline; authorization dated; underline.&#10;The fifth text box with the text inside reads:&#10;Date opened: underline; BY: underline; Initial deposit dollar: Check box: Cash; Check box: Check; HOME PHONE hash: underline; BUSINESS PHONE hash: underline; DRIVER'S LICENSE hash: underline; E-MAIL: underline; EMPLOYER: underline; MOTHER'S MAIDEN NAME: underline; Name and address of someone who will always know your location: underline.&#10;The sixth text box below with the title “BACKUP WITHHOLDING CERTIFICATIONS” and the text inside reads:&#10;TIN: underline; Check box: TAXPAYER I.D. NUMBER - The Taxpayer Identification Number shown above (TIN) is my correct taxpayer identification number.&#10;Check box:  BACKUP WITHHOLDING - I am not subject to backup withholding either because I have not been notified that I am subject to backup withholding as a result of a failure to report all interest or dividends, or the Internal Revenue Service has notified me that I am no longer subject to backup withholding. &#10;Check box: EXEMPT RECIPIENTS - I am an exempt recipient under the Internal Revenue Service Regulations. &#10;SIGNATURE: I certify under penalties of perjury the statements checked in this section and that I am a U.S. citizen or other U.S. person (as defined in the instructions). &#10;X: underline: (Date).&#10;The seventh text box on the right with the text reads:&#10;SIGNATURE(S) - The undersigned certifies the accuracy of the information he/she has provided and acknowledges receipt of a completed copy of this form. The undersigned authorizes the financial institution to verify credit and employment history and/or have a credit reporting agency prepare a credit report on the undersigned, as individuals. The undersigned also acknowledge the receipt of a copy and agree to the terms of the following agreement(s) and/or disclosure(s): &#10;All options have a check box.  Terms &amp; Conditions; Truth in Savings; Funds Availability; Electronic Fund Transfers; Privacy; Substitute Checks; Common Features: underline space. &#10;X underline; I.D hash underline; D.O.B. underline:  &#10;X underline; I.D hash underline; D.O.B. underline:  &#10;X underline; I.D hash underline; D.O.B. underline:  &#10;X underline; I.D hash underline; D.O.B. underline:  &#10;Check box Authorized signer (Individual Accounts only):&#10;X underline; I.D hash underline; D.O.B. underline."/>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5" r="-828"/>
          <a:stretch/>
        </p:blipFill>
        <p:spPr>
          <a:xfrm>
            <a:off x="7041922" y="194081"/>
            <a:ext cx="4679023" cy="6034183"/>
          </a:xfrm>
          <a:prstGeom prst="rect">
            <a:avLst/>
          </a:prstGeom>
        </p:spPr>
      </p:pic>
    </p:spTree>
    <p:extLst>
      <p:ext uri="{BB962C8B-B14F-4D97-AF65-F5344CB8AC3E}">
        <p14:creationId xmlns:p14="http://schemas.microsoft.com/office/powerpoint/2010/main" val="1212934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Making Deposits</a:t>
            </a:r>
            <a:endParaRPr lang="en-IN" dirty="0"/>
          </a:p>
        </p:txBody>
      </p:sp>
      <p:sp>
        <p:nvSpPr>
          <p:cNvPr id="3" name="Content Placeholder 2"/>
          <p:cNvSpPr>
            <a:spLocks noGrp="1"/>
          </p:cNvSpPr>
          <p:nvPr>
            <p:ph type="body" sz="quarter" idx="17"/>
          </p:nvPr>
        </p:nvSpPr>
        <p:spPr/>
        <p:txBody>
          <a:bodyPr/>
          <a:lstStyle/>
          <a:p>
            <a:r>
              <a:rPr lang="en-US" sz="2800" dirty="0"/>
              <a:t>A </a:t>
            </a:r>
            <a:r>
              <a:rPr lang="en-US" sz="2800" b="1" dirty="0">
                <a:solidFill>
                  <a:schemeClr val="tx2"/>
                </a:solidFill>
              </a:rPr>
              <a:t>deposit ticket</a:t>
            </a:r>
            <a:r>
              <a:rPr lang="en-US" sz="2800" dirty="0"/>
              <a:t> is a form showing a detailed listing of items being deposited</a:t>
            </a:r>
          </a:p>
          <a:p>
            <a:pPr lvl="1"/>
            <a:r>
              <a:rPr lang="en-US" sz="2400" dirty="0"/>
              <a:t>Currency, coins, and checks are listed separately</a:t>
            </a:r>
          </a:p>
          <a:p>
            <a:pPr lvl="1"/>
            <a:r>
              <a:rPr lang="en-US" sz="2400" dirty="0"/>
              <a:t>Each check can be identified by its </a:t>
            </a:r>
            <a:r>
              <a:rPr lang="en-US" sz="2400" b="1" dirty="0"/>
              <a:t>ABA (American Bankers Association) number</a:t>
            </a:r>
          </a:p>
          <a:p>
            <a:pPr lvl="2"/>
            <a:r>
              <a:rPr lang="en-US" dirty="0"/>
              <a:t>Found in upper right-hand corner of each check</a:t>
            </a:r>
          </a:p>
          <a:p>
            <a:pPr lvl="2"/>
            <a:r>
              <a:rPr lang="en-US" dirty="0"/>
              <a:t>Also appears in Magnetic Ink Character Recognition (MICR) code on the lower left side of the front of each check</a:t>
            </a:r>
          </a:p>
          <a:p>
            <a:pPr lvl="2"/>
            <a:r>
              <a:rPr lang="en-US" dirty="0"/>
              <a:t>The code is used to sort and route checks through the U.S. banking system</a:t>
            </a:r>
          </a:p>
        </p:txBody>
      </p:sp>
    </p:spTree>
    <p:extLst>
      <p:ext uri="{BB962C8B-B14F-4D97-AF65-F5344CB8AC3E}">
        <p14:creationId xmlns:p14="http://schemas.microsoft.com/office/powerpoint/2010/main" val="1399137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6C4396-DAFF-4F21-A04F-22500074B05E}"/>
              </a:ext>
            </a:extLst>
          </p:cNvPr>
          <p:cNvSpPr>
            <a:spLocks noGrp="1"/>
          </p:cNvSpPr>
          <p:nvPr>
            <p:ph type="title"/>
          </p:nvPr>
        </p:nvSpPr>
        <p:spPr/>
        <p:txBody>
          <a:bodyPr/>
          <a:lstStyle/>
          <a:p>
            <a:r>
              <a:rPr lang="en-US" dirty="0"/>
              <a:t>Deposit Ticket</a:t>
            </a:r>
          </a:p>
        </p:txBody>
      </p:sp>
      <p:pic>
        <p:nvPicPr>
          <p:cNvPr id="6" name="Picture Placeholder 5" descr="The deposit ticket shows the address of the bank, received date, and detailed list of bills, coin, checks, subtotal, and net deposit.">
            <a:extLst>
              <a:ext uri="{FF2B5EF4-FFF2-40B4-BE49-F238E27FC236}">
                <a16:creationId xmlns:a16="http://schemas.microsoft.com/office/drawing/2014/main" id="{29236419-49C7-4353-A514-D5C3EA3B893C}"/>
              </a:ext>
            </a:extLst>
          </p:cNvPr>
          <p:cNvPicPr>
            <a:picLocks noGrp="1" noChangeAspect="1"/>
          </p:cNvPicPr>
          <p:nvPr>
            <p:ph type="pic" sz="quarter" idx="11"/>
          </p:nvPr>
        </p:nvPicPr>
        <p:blipFill rotWithShape="1">
          <a:blip r:embed="rId2"/>
          <a:srcRect l="-457" r="521"/>
          <a:stretch/>
        </p:blipFill>
        <p:spPr>
          <a:xfrm>
            <a:off x="2564402" y="1318941"/>
            <a:ext cx="6833428" cy="3662362"/>
          </a:xfrm>
          <a:prstGeom prst="rect">
            <a:avLst/>
          </a:prstGeom>
        </p:spPr>
      </p:pic>
      <p:sp>
        <p:nvSpPr>
          <p:cNvPr id="2" name="Text Placeholder 1">
            <a:extLst>
              <a:ext uri="{FF2B5EF4-FFF2-40B4-BE49-F238E27FC236}">
                <a16:creationId xmlns:a16="http://schemas.microsoft.com/office/drawing/2014/main" id="{634471D8-C6EA-4088-87D6-A3AC82D1014E}"/>
              </a:ext>
            </a:extLst>
          </p:cNvPr>
          <p:cNvSpPr>
            <a:spLocks noGrp="1"/>
          </p:cNvSpPr>
          <p:nvPr>
            <p:ph type="body" sz="quarter" idx="12"/>
          </p:nvPr>
        </p:nvSpPr>
        <p:spPr>
          <a:xfrm>
            <a:off x="1030288" y="5643561"/>
            <a:ext cx="10323512" cy="266701"/>
          </a:xfrm>
        </p:spPr>
        <p:txBody>
          <a:bodyPr/>
          <a:lstStyle/>
          <a:p>
            <a:pPr algn="ctr"/>
            <a:r>
              <a:rPr lang="en-US" sz="2000" dirty="0"/>
              <a:t>FIGURE 7-2 </a:t>
            </a:r>
            <a:r>
              <a:rPr lang="en-US" sz="2000" b="1" dirty="0"/>
              <a:t>Deposit Ticket</a:t>
            </a:r>
            <a:endParaRPr lang="en-US" sz="2000" dirty="0"/>
          </a:p>
        </p:txBody>
      </p:sp>
    </p:spTree>
    <p:extLst>
      <p:ext uri="{BB962C8B-B14F-4D97-AF65-F5344CB8AC3E}">
        <p14:creationId xmlns:p14="http://schemas.microsoft.com/office/powerpoint/2010/main" val="1615870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Endorsements</a:t>
            </a:r>
            <a:endParaRPr lang="en-IN" dirty="0"/>
          </a:p>
        </p:txBody>
      </p:sp>
      <p:sp>
        <p:nvSpPr>
          <p:cNvPr id="3" name="Content Placeholder 2"/>
          <p:cNvSpPr>
            <a:spLocks noGrp="1"/>
          </p:cNvSpPr>
          <p:nvPr>
            <p:ph type="body" sz="quarter" idx="17"/>
          </p:nvPr>
        </p:nvSpPr>
        <p:spPr/>
        <p:txBody>
          <a:bodyPr>
            <a:normAutofit/>
          </a:bodyPr>
          <a:lstStyle/>
          <a:p>
            <a:r>
              <a:rPr lang="en-US" sz="2800" dirty="0"/>
              <a:t>Each check being deposited must be endorsed by the payee, the party to whom the check is payable</a:t>
            </a:r>
          </a:p>
          <a:p>
            <a:r>
              <a:rPr lang="en-US" sz="2800" dirty="0"/>
              <a:t>The </a:t>
            </a:r>
            <a:r>
              <a:rPr lang="en-US" sz="2800" b="1" dirty="0">
                <a:solidFill>
                  <a:schemeClr val="tx2"/>
                </a:solidFill>
              </a:rPr>
              <a:t>endorsement</a:t>
            </a:r>
            <a:r>
              <a:rPr lang="en-US" sz="2800" dirty="0"/>
              <a:t> consists of stamping or writing the payee’s name and sometimes other information on the back of the check</a:t>
            </a:r>
          </a:p>
          <a:p>
            <a:r>
              <a:rPr lang="en-US" sz="2800" dirty="0"/>
              <a:t>Businesses commonly use a rubber stamp to endorse checks for deposit</a:t>
            </a:r>
          </a:p>
        </p:txBody>
      </p:sp>
    </p:spTree>
    <p:extLst>
      <p:ext uri="{BB962C8B-B14F-4D97-AF65-F5344CB8AC3E}">
        <p14:creationId xmlns:p14="http://schemas.microsoft.com/office/powerpoint/2010/main" val="737171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Endorsements</a:t>
            </a:r>
            <a:endParaRPr lang="en-IN" dirty="0"/>
          </a:p>
        </p:txBody>
      </p:sp>
      <p:sp>
        <p:nvSpPr>
          <p:cNvPr id="3" name="Content Placeholder 2"/>
          <p:cNvSpPr>
            <a:spLocks noGrp="1"/>
          </p:cNvSpPr>
          <p:nvPr>
            <p:ph type="body" sz="quarter" idx="17"/>
          </p:nvPr>
        </p:nvSpPr>
        <p:spPr>
          <a:xfrm>
            <a:off x="743576" y="1389413"/>
            <a:ext cx="10711543" cy="4643087"/>
          </a:xfrm>
        </p:spPr>
        <p:txBody>
          <a:bodyPr>
            <a:normAutofit/>
          </a:bodyPr>
          <a:lstStyle/>
          <a:p>
            <a:r>
              <a:rPr lang="en-US" sz="2800" dirty="0"/>
              <a:t>Blank endorsement</a:t>
            </a:r>
          </a:p>
          <a:p>
            <a:pPr lvl="1"/>
            <a:r>
              <a:rPr lang="en-US" sz="2400" dirty="0"/>
              <a:t>The payee simply signs the back of the check</a:t>
            </a:r>
          </a:p>
          <a:p>
            <a:pPr lvl="2"/>
            <a:r>
              <a:rPr lang="en-US" sz="2400" dirty="0"/>
              <a:t>This makes the check payable to any bearer</a:t>
            </a:r>
          </a:p>
          <a:p>
            <a:r>
              <a:rPr lang="en-US" sz="2800" dirty="0"/>
              <a:t>Restrictive endorsement</a:t>
            </a:r>
          </a:p>
          <a:p>
            <a:pPr lvl="1"/>
            <a:r>
              <a:rPr lang="en-US" sz="2400" dirty="0"/>
              <a:t>The payee adds words such as:</a:t>
            </a:r>
          </a:p>
          <a:p>
            <a:pPr lvl="2"/>
            <a:r>
              <a:rPr lang="en-US" dirty="0"/>
              <a:t>“For deposit only”</a:t>
            </a:r>
          </a:p>
          <a:p>
            <a:pPr lvl="2"/>
            <a:r>
              <a:rPr lang="en-US" dirty="0"/>
              <a:t>“Pay to the order of (specific) bank”</a:t>
            </a:r>
          </a:p>
          <a:p>
            <a:pPr lvl="2"/>
            <a:r>
              <a:rPr lang="en-US" dirty="0"/>
              <a:t>“Pay to Daryl Beck”</a:t>
            </a:r>
          </a:p>
          <a:p>
            <a:pPr lvl="1"/>
            <a:r>
              <a:rPr lang="en-US" sz="2400" dirty="0"/>
              <a:t>This restricts payment to a specific party or purpose</a:t>
            </a:r>
          </a:p>
        </p:txBody>
      </p:sp>
    </p:spTree>
    <p:extLst>
      <p:ext uri="{BB962C8B-B14F-4D97-AF65-F5344CB8AC3E}">
        <p14:creationId xmlns:p14="http://schemas.microsoft.com/office/powerpoint/2010/main" val="844042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DBE0D-860E-424B-9D1B-8BB462C7CFCB}"/>
              </a:ext>
            </a:extLst>
          </p:cNvPr>
          <p:cNvSpPr>
            <a:spLocks noGrp="1"/>
          </p:cNvSpPr>
          <p:nvPr>
            <p:ph type="title"/>
          </p:nvPr>
        </p:nvSpPr>
        <p:spPr>
          <a:xfrm>
            <a:off x="838200" y="365125"/>
            <a:ext cx="10515600" cy="553823"/>
          </a:xfrm>
        </p:spPr>
        <p:txBody>
          <a:bodyPr/>
          <a:lstStyle/>
          <a:p>
            <a:r>
              <a:rPr lang="en-US" dirty="0"/>
              <a:t>Restrictive Endorsement</a:t>
            </a:r>
          </a:p>
        </p:txBody>
      </p:sp>
      <p:pic>
        <p:nvPicPr>
          <p:cNvPr id="4" name="Picture Placeholder 3" descr="The figure shows respective endorsement or restricted endorsement which places a limitation on the use of a check or other negotiable financial instrument. The most common restrictive endorsement is the phrase for deposit only written with the payee’s signature on the back of a check. A restrictive endorsement is made by writing for deposit only. On the first line of the back of that check and then find your name underneath. A check with a respective endorsement can only be deposited into an account in your name.">
            <a:extLst>
              <a:ext uri="{FF2B5EF4-FFF2-40B4-BE49-F238E27FC236}">
                <a16:creationId xmlns:a16="http://schemas.microsoft.com/office/drawing/2014/main" id="{A8529D04-71B4-4060-BF6F-FEFCB42B9DDF}"/>
              </a:ext>
            </a:extLst>
          </p:cNvPr>
          <p:cNvPicPr>
            <a:picLocks noGrp="1" noChangeAspect="1"/>
          </p:cNvPicPr>
          <p:nvPr>
            <p:ph type="pic" sz="quarter" idx="11"/>
          </p:nvPr>
        </p:nvPicPr>
        <p:blipFill rotWithShape="1">
          <a:blip r:embed="rId2"/>
          <a:srcRect t="2" r="176" b="-1"/>
          <a:stretch/>
        </p:blipFill>
        <p:spPr>
          <a:xfrm>
            <a:off x="3016823" y="1252146"/>
            <a:ext cx="6158354" cy="4058217"/>
          </a:xfrm>
          <a:prstGeom prst="rect">
            <a:avLst/>
          </a:prstGeom>
        </p:spPr>
      </p:pic>
      <p:sp>
        <p:nvSpPr>
          <p:cNvPr id="3" name="Text Placeholder 2">
            <a:extLst>
              <a:ext uri="{FF2B5EF4-FFF2-40B4-BE49-F238E27FC236}">
                <a16:creationId xmlns:a16="http://schemas.microsoft.com/office/drawing/2014/main" id="{83C3439C-5A7F-401D-963A-8B7214743808}"/>
              </a:ext>
            </a:extLst>
          </p:cNvPr>
          <p:cNvSpPr>
            <a:spLocks noGrp="1"/>
          </p:cNvSpPr>
          <p:nvPr>
            <p:ph type="body" sz="quarter" idx="12"/>
          </p:nvPr>
        </p:nvSpPr>
        <p:spPr>
          <a:xfrm>
            <a:off x="1030288" y="5643561"/>
            <a:ext cx="10323512" cy="266701"/>
          </a:xfrm>
        </p:spPr>
        <p:txBody>
          <a:bodyPr/>
          <a:lstStyle/>
          <a:p>
            <a:pPr algn="ctr"/>
            <a:r>
              <a:rPr lang="en-US" sz="2000" dirty="0"/>
              <a:t>FIGURE 7-3 </a:t>
            </a:r>
            <a:r>
              <a:rPr lang="en-US" sz="2000" b="1" dirty="0"/>
              <a:t>Restrictive Endorsement</a:t>
            </a:r>
            <a:endParaRPr lang="en-US" sz="2000" dirty="0"/>
          </a:p>
        </p:txBody>
      </p:sp>
    </p:spTree>
    <p:extLst>
      <p:ext uri="{BB962C8B-B14F-4D97-AF65-F5344CB8AC3E}">
        <p14:creationId xmlns:p14="http://schemas.microsoft.com/office/powerpoint/2010/main" val="3799509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Automated Teller Machines (ATMs)</a:t>
            </a:r>
            <a:endParaRPr lang="en-IN" dirty="0"/>
          </a:p>
        </p:txBody>
      </p:sp>
      <p:sp>
        <p:nvSpPr>
          <p:cNvPr id="3" name="Content Placeholder 2"/>
          <p:cNvSpPr>
            <a:spLocks noGrp="1"/>
          </p:cNvSpPr>
          <p:nvPr>
            <p:ph type="body" sz="quarter" idx="17"/>
          </p:nvPr>
        </p:nvSpPr>
        <p:spPr/>
        <p:txBody>
          <a:bodyPr>
            <a:normAutofit/>
          </a:bodyPr>
          <a:lstStyle/>
          <a:p>
            <a:r>
              <a:rPr lang="en-US" sz="2800" dirty="0"/>
              <a:t>Each depositor has a plastic card and a personal identification number (PIN)</a:t>
            </a:r>
          </a:p>
          <a:p>
            <a:r>
              <a:rPr lang="en-US" sz="2800" dirty="0"/>
              <a:t>Most automated teller machines (ATMs) are on a system that allows noncustomers to use their ATMs</a:t>
            </a:r>
          </a:p>
          <a:p>
            <a:r>
              <a:rPr lang="en-US" sz="2800" dirty="0"/>
              <a:t>It is important for the depositor to keep an accounting record of ATM withdrawals and deposits</a:t>
            </a:r>
          </a:p>
        </p:txBody>
      </p:sp>
    </p:spTree>
    <p:extLst>
      <p:ext uri="{BB962C8B-B14F-4D97-AF65-F5344CB8AC3E}">
        <p14:creationId xmlns:p14="http://schemas.microsoft.com/office/powerpoint/2010/main" val="913205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Writing Checks</a:t>
            </a:r>
            <a:endParaRPr lang="en-IN" dirty="0"/>
          </a:p>
        </p:txBody>
      </p:sp>
      <p:sp>
        <p:nvSpPr>
          <p:cNvPr id="3" name="Content Placeholder 2"/>
          <p:cNvSpPr>
            <a:spLocks noGrp="1"/>
          </p:cNvSpPr>
          <p:nvPr>
            <p:ph type="body" sz="quarter" idx="17"/>
          </p:nvPr>
        </p:nvSpPr>
        <p:spPr/>
        <p:txBody>
          <a:bodyPr>
            <a:normAutofit/>
          </a:bodyPr>
          <a:lstStyle/>
          <a:p>
            <a:pPr>
              <a:lnSpc>
                <a:spcPct val="90000"/>
              </a:lnSpc>
            </a:pPr>
            <a:r>
              <a:rPr lang="en-US" sz="2800" dirty="0"/>
              <a:t>A check is a document ordering a bank to pay cash from a depositor’s account</a:t>
            </a:r>
          </a:p>
          <a:p>
            <a:pPr>
              <a:lnSpc>
                <a:spcPct val="90000"/>
              </a:lnSpc>
            </a:pPr>
            <a:r>
              <a:rPr lang="en-US" sz="2800" dirty="0"/>
              <a:t>There are three parties to every check:</a:t>
            </a:r>
          </a:p>
          <a:p>
            <a:pPr lvl="1">
              <a:lnSpc>
                <a:spcPct val="90000"/>
              </a:lnSpc>
            </a:pPr>
            <a:r>
              <a:rPr lang="en-US" sz="2400" dirty="0"/>
              <a:t>Drawer – the depositor who orders the bank to pay the cash </a:t>
            </a:r>
          </a:p>
          <a:p>
            <a:pPr lvl="1">
              <a:lnSpc>
                <a:spcPct val="90000"/>
              </a:lnSpc>
            </a:pPr>
            <a:r>
              <a:rPr lang="en-US" sz="2400" dirty="0"/>
              <a:t>Drawee – the bank on which the check is drawn</a:t>
            </a:r>
          </a:p>
          <a:p>
            <a:pPr lvl="1">
              <a:lnSpc>
                <a:spcPct val="90000"/>
              </a:lnSpc>
            </a:pPr>
            <a:r>
              <a:rPr lang="en-US" sz="2400" dirty="0"/>
              <a:t>Payee – the person being paid the cash</a:t>
            </a:r>
          </a:p>
          <a:p>
            <a:pPr>
              <a:lnSpc>
                <a:spcPct val="90000"/>
              </a:lnSpc>
            </a:pPr>
            <a:r>
              <a:rPr lang="en-US" sz="2800" dirty="0"/>
              <a:t>Business checks often have a check stub; otherwise, a check register is used</a:t>
            </a:r>
          </a:p>
        </p:txBody>
      </p:sp>
    </p:spTree>
    <p:extLst>
      <p:ext uri="{BB962C8B-B14F-4D97-AF65-F5344CB8AC3E}">
        <p14:creationId xmlns:p14="http://schemas.microsoft.com/office/powerpoint/2010/main" val="57877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in Preparing a Check</a:t>
            </a:r>
            <a:endParaRPr lang="en-IN" dirty="0"/>
          </a:p>
        </p:txBody>
      </p:sp>
      <p:sp>
        <p:nvSpPr>
          <p:cNvPr id="3" name="Content Placeholder 2"/>
          <p:cNvSpPr>
            <a:spLocks noGrp="1"/>
          </p:cNvSpPr>
          <p:nvPr>
            <p:ph type="body" sz="quarter" idx="17"/>
          </p:nvPr>
        </p:nvSpPr>
        <p:spPr/>
        <p:txBody>
          <a:bodyPr>
            <a:normAutofit/>
          </a:bodyPr>
          <a:lstStyle/>
          <a:p>
            <a:r>
              <a:rPr lang="en-US" sz="2800" dirty="0"/>
              <a:t>Complete the check stub or register</a:t>
            </a:r>
          </a:p>
          <a:p>
            <a:pPr lvl="1"/>
            <a:r>
              <a:rPr lang="en-US" sz="2800" dirty="0"/>
              <a:t>Provides a record of the transaction to prepare journal entry</a:t>
            </a:r>
          </a:p>
          <a:p>
            <a:r>
              <a:rPr lang="en-US" sz="2800" dirty="0"/>
              <a:t>Enter the date, payee name, and amount on the check</a:t>
            </a:r>
          </a:p>
          <a:p>
            <a:r>
              <a:rPr lang="en-US" sz="2800" dirty="0"/>
              <a:t>Authorized signer signs the check</a:t>
            </a:r>
          </a:p>
          <a:p>
            <a:pPr lvl="1" eaLnBrk="0" hangingPunct="0"/>
            <a:r>
              <a:rPr lang="en-US" sz="2800" dirty="0"/>
              <a:t>The check should not be signed until the check signer has verified that all aspects of the check are correct</a:t>
            </a:r>
          </a:p>
        </p:txBody>
      </p:sp>
    </p:spTree>
    <p:extLst>
      <p:ext uri="{BB962C8B-B14F-4D97-AF65-F5344CB8AC3E}">
        <p14:creationId xmlns:p14="http://schemas.microsoft.com/office/powerpoint/2010/main" val="2615907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BFBDC-764A-4277-96DC-C62D3AA578D2}"/>
              </a:ext>
            </a:extLst>
          </p:cNvPr>
          <p:cNvSpPr>
            <a:spLocks noGrp="1"/>
          </p:cNvSpPr>
          <p:nvPr>
            <p:ph type="title"/>
          </p:nvPr>
        </p:nvSpPr>
        <p:spPr/>
        <p:txBody>
          <a:bodyPr/>
          <a:lstStyle/>
          <a:p>
            <a:r>
              <a:rPr lang="en-US" dirty="0"/>
              <a:t>Checks and Check Stubs (Figure 7-4)</a:t>
            </a:r>
          </a:p>
        </p:txBody>
      </p:sp>
      <p:pic>
        <p:nvPicPr>
          <p:cNvPr id="4" name="Picture Placeholder 3" descr="The figure shows checks and check stubs. The left side of the check contains information about date, payee’s name, and expense. Below this, information about drawee, date, and accounts payable are shown. The right side of the check contains payee name in the first line and lines are added to prevent unauthorized changes to check. The amount in figures is beside the payee’s name. Below this, amount in words should be entered. Below this, the details of the drawee and drawer are shown.">
            <a:extLst>
              <a:ext uri="{FF2B5EF4-FFF2-40B4-BE49-F238E27FC236}">
                <a16:creationId xmlns:a16="http://schemas.microsoft.com/office/drawing/2014/main" id="{AA02AB27-EA9E-4DBC-BF9D-15284D1C0842}"/>
              </a:ext>
            </a:extLst>
          </p:cNvPr>
          <p:cNvPicPr>
            <a:picLocks noGrp="1" noChangeAspect="1"/>
          </p:cNvPicPr>
          <p:nvPr>
            <p:ph type="pic" sz="quarter" idx="11"/>
          </p:nvPr>
        </p:nvPicPr>
        <p:blipFill>
          <a:blip r:embed="rId2"/>
          <a:stretch>
            <a:fillRect/>
          </a:stretch>
        </p:blipFill>
        <p:spPr>
          <a:xfrm>
            <a:off x="2923979" y="1073810"/>
            <a:ext cx="5958764" cy="4647953"/>
          </a:xfrm>
          <a:prstGeom prst="rect">
            <a:avLst/>
          </a:prstGeom>
        </p:spPr>
      </p:pic>
    </p:spTree>
    <p:extLst>
      <p:ext uri="{BB962C8B-B14F-4D97-AF65-F5344CB8AC3E}">
        <p14:creationId xmlns:p14="http://schemas.microsoft.com/office/powerpoint/2010/main" val="2842388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Bank Statement</a:t>
            </a:r>
            <a:endParaRPr lang="en-IN" dirty="0"/>
          </a:p>
        </p:txBody>
      </p:sp>
      <p:sp>
        <p:nvSpPr>
          <p:cNvPr id="3" name="Content Placeholder 2"/>
          <p:cNvSpPr>
            <a:spLocks noGrp="1"/>
          </p:cNvSpPr>
          <p:nvPr>
            <p:ph type="body" sz="quarter" idx="17"/>
          </p:nvPr>
        </p:nvSpPr>
        <p:spPr>
          <a:xfrm>
            <a:off x="743576" y="1037230"/>
            <a:ext cx="10711543" cy="5007309"/>
          </a:xfrm>
        </p:spPr>
        <p:txBody>
          <a:bodyPr>
            <a:normAutofit/>
          </a:bodyPr>
          <a:lstStyle/>
          <a:p>
            <a:r>
              <a:rPr lang="en-US" sz="2800" dirty="0"/>
              <a:t>A statement of account issued by a bank to each depositor once a month</a:t>
            </a:r>
          </a:p>
          <a:p>
            <a:r>
              <a:rPr lang="en-US" sz="2800" dirty="0"/>
              <a:t>The statement shows:</a:t>
            </a:r>
          </a:p>
          <a:p>
            <a:pPr lvl="1"/>
            <a:r>
              <a:rPr lang="en-US" sz="2400" dirty="0"/>
              <a:t>The balance at the BEGINNING of the period</a:t>
            </a:r>
          </a:p>
          <a:p>
            <a:pPr lvl="1"/>
            <a:r>
              <a:rPr lang="en-US" sz="2400" dirty="0"/>
              <a:t>Deposits and other amounts ADDED during the period</a:t>
            </a:r>
          </a:p>
          <a:p>
            <a:pPr lvl="1"/>
            <a:r>
              <a:rPr lang="en-US" sz="2400" dirty="0"/>
              <a:t>Checks and other amounts SUBTRACTED during the period</a:t>
            </a:r>
          </a:p>
          <a:p>
            <a:pPr lvl="1"/>
            <a:r>
              <a:rPr lang="en-US" sz="2400" dirty="0"/>
              <a:t>The balance at the END of the period</a:t>
            </a:r>
          </a:p>
          <a:p>
            <a:r>
              <a:rPr lang="en-US" sz="2800" dirty="0"/>
              <a:t>Sent with the bank statement:</a:t>
            </a:r>
          </a:p>
          <a:p>
            <a:pPr lvl="1"/>
            <a:r>
              <a:rPr lang="en-US" sz="2400" dirty="0"/>
              <a:t>Canceled checks, “imaged” sheets of check faces, or a listing of checks</a:t>
            </a:r>
          </a:p>
          <a:p>
            <a:pPr lvl="1"/>
            <a:r>
              <a:rPr lang="en-US" sz="2400" dirty="0"/>
              <a:t>Any other forms representing items added to or subtracted from the account</a:t>
            </a:r>
          </a:p>
        </p:txBody>
      </p:sp>
    </p:spTree>
    <p:extLst>
      <p:ext uri="{BB962C8B-B14F-4D97-AF65-F5344CB8AC3E}">
        <p14:creationId xmlns:p14="http://schemas.microsoft.com/office/powerpoint/2010/main" val="2191442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BB4DC-48EA-4C2D-968C-145766F4D6C6}"/>
              </a:ext>
            </a:extLst>
          </p:cNvPr>
          <p:cNvSpPr>
            <a:spLocks noGrp="1"/>
          </p:cNvSpPr>
          <p:nvPr>
            <p:ph type="title"/>
          </p:nvPr>
        </p:nvSpPr>
        <p:spPr/>
        <p:txBody>
          <a:bodyPr/>
          <a:lstStyle/>
          <a:p>
            <a:r>
              <a:rPr lang="en-US" dirty="0"/>
              <a:t>Bank Statement (Figure 7-5)</a:t>
            </a:r>
          </a:p>
        </p:txBody>
      </p:sp>
      <p:pic>
        <p:nvPicPr>
          <p:cNvPr id="4" name="Picture Placeholder 3" descr="The figure shows a bank statement of an individual account, which includes all the activities which are done from a specific period and all the deposits and withdrawal including the transfer are mentioned in the statement. There are five columns. The heading of the columns are: column 1. Date. Column 2. Description. Column 3. Deposits or credits. Column 4. Withdrawal or debits. Column 5. Balance. Row 1. 10/20, in the first column. Beginning balance, in the second column. $2,721.51, in the fifth column. Row 2. 10/27, in the first column. Check number 207, in the second column. $242.00, in the fourth column. $2,479, in the fifth column. Row 3. 10/28, in the first column. Check number 212, in the second column. 68.93, in the fourth column. $2,410.58, in the fifth column. Row 4. 10/28, in the first column. Check number 213, in the second column. $58.00, in the fourth column. $2,352.58, in the fifth column. Row 5. 10/29, in the first column. Deposit, in the second column. $867.00, in the third column. $3,219.58, in the fifth column. Row 6. 11/3, in the first column. Electronic Deposit, in the second column. $1,732.31, in the third column. $4,951.89, in the fifth column. Row 7. 11/3, in the first column. Check number 214, in the second column. $18.98, in the fourth column. $4,932.91, in the fifth column. Row 8. 11/3, in the first column. Check number 215, in the second column. $229.01, in the fourth column. $4,703.90, in the fifth column. Row 9. 11/3, in the first column. Check number 216, in the second column. $452.13, in the fourth column. $4,251.77, in the fifth column. Row 10. 11/3, in the first column. Check number 217, in the second column. $94.60, in the fourth column. $4,157.17, in the fifth column. Row 11. 11/10, in the first column. Check number 218, in the second column. $1,800.00, in the fourth column. $2,357, in the fifth column. Row 12. 11/10, in the first column. D M : N S F, in the second column. $200.00, in the fourth column. $2,157.17, in the fifth column. Row 13. 11/10, in the first column. Check number 220, in the second column. $32.42, in the fourth column. $2,124.75, in the fifth column. Row 14. 11/10, in the first column. Check number 221, in the second column. $64.08, in the fourth column. $2,060.67, in the fifth column. Row 15. 11/10, in the first column. Check number 222, in the second column. $110.87, in the fourth column. $1,949.80, in the fifth column. Row 16. 11/13, in the first column. ATM withdrawal, in the second column. $100.00, in the fourth column. $1,849.80, in the fifth column. Row 17. 11/18, in the first column. Check number 223, in the second column. $18.00, in the fourth column. $1,831.80, in the fifth column. Row 18. 11/18, in the first column. Check number 225, in the second column. $23.31, in the fourth column. $1,808.49, in the fifth column. Row 19. 11/18, in the first column. Check number 226, in the second column. $58.60, in the fourth column. $1,749.89, in the fifth column. Row 20. 11/19, in the first column. D M: service charge, in the second column. $1.80, in the fourth column. $1,748.09, in the fifth column. Caption. E C = Error correction. C M = Credit memo. D M = Debit memo. N S F = Not sufficient funds. ATM = Automated teller machine. T R = Wire transfer.">
            <a:extLst>
              <a:ext uri="{FF2B5EF4-FFF2-40B4-BE49-F238E27FC236}">
                <a16:creationId xmlns:a16="http://schemas.microsoft.com/office/drawing/2014/main" id="{DB3DCB25-0036-4C57-9E0B-73C0B063971A}"/>
              </a:ext>
            </a:extLst>
          </p:cNvPr>
          <p:cNvPicPr>
            <a:picLocks noGrp="1" noChangeAspect="1"/>
          </p:cNvPicPr>
          <p:nvPr>
            <p:ph type="pic" sz="quarter" idx="11"/>
          </p:nvPr>
        </p:nvPicPr>
        <p:blipFill>
          <a:blip r:embed="rId2"/>
          <a:stretch>
            <a:fillRect/>
          </a:stretch>
        </p:blipFill>
        <p:spPr>
          <a:xfrm>
            <a:off x="2655816" y="1101755"/>
            <a:ext cx="6627521" cy="4654490"/>
          </a:xfrm>
          <a:prstGeom prst="rect">
            <a:avLst/>
          </a:prstGeom>
        </p:spPr>
      </p:pic>
    </p:spTree>
    <p:extLst>
      <p:ext uri="{BB962C8B-B14F-4D97-AF65-F5344CB8AC3E}">
        <p14:creationId xmlns:p14="http://schemas.microsoft.com/office/powerpoint/2010/main" val="1049890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2</a:t>
            </a:r>
            <a:endParaRPr lang="en-IN" dirty="0"/>
          </a:p>
        </p:txBody>
      </p:sp>
      <p:sp>
        <p:nvSpPr>
          <p:cNvPr id="3" name="Content Placeholder 2"/>
          <p:cNvSpPr>
            <a:spLocks noGrp="1"/>
          </p:cNvSpPr>
          <p:nvPr>
            <p:ph type="body" sz="quarter" idx="15"/>
          </p:nvPr>
        </p:nvSpPr>
        <p:spPr/>
        <p:txBody>
          <a:bodyPr/>
          <a:lstStyle/>
          <a:p>
            <a:pPr algn="ctr"/>
            <a:r>
              <a:rPr lang="en-US" sz="2800" dirty="0"/>
              <a:t>Prepare a bank reconciliation and related journal entries</a:t>
            </a:r>
          </a:p>
        </p:txBody>
      </p:sp>
    </p:spTree>
    <p:extLst>
      <p:ext uri="{BB962C8B-B14F-4D97-AF65-F5344CB8AC3E}">
        <p14:creationId xmlns:p14="http://schemas.microsoft.com/office/powerpoint/2010/main" val="571286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Book vs. Bank Balances</a:t>
            </a:r>
            <a:endParaRPr lang="en-IN" dirty="0"/>
          </a:p>
        </p:txBody>
      </p:sp>
      <p:sp>
        <p:nvSpPr>
          <p:cNvPr id="3" name="Content Placeholder 2"/>
          <p:cNvSpPr>
            <a:spLocks noGrp="1"/>
          </p:cNvSpPr>
          <p:nvPr>
            <p:ph type="body" sz="quarter" idx="17"/>
          </p:nvPr>
        </p:nvSpPr>
        <p:spPr/>
        <p:txBody>
          <a:bodyPr/>
          <a:lstStyle/>
          <a:p>
            <a:r>
              <a:rPr lang="en-US" sz="2800" dirty="0"/>
              <a:t>On any given day, the balance in the cash account (the book balance) is unlikely to be the same as that on the bank’s books (the bank balance)</a:t>
            </a:r>
          </a:p>
          <a:p>
            <a:pPr lvl="1"/>
            <a:r>
              <a:rPr lang="en-US" sz="2400" dirty="0"/>
              <a:t>This difference can be due to errors, but it usually is caused by timing</a:t>
            </a:r>
          </a:p>
          <a:p>
            <a:pPr lvl="1"/>
            <a:r>
              <a:rPr lang="en-US" sz="2400" dirty="0"/>
              <a:t>Transactions generally are recorded by the business at a time that is different from when the bank records them</a:t>
            </a:r>
          </a:p>
          <a:p>
            <a:r>
              <a:rPr lang="en-US" sz="2800" dirty="0"/>
              <a:t>We need to prepare a </a:t>
            </a:r>
            <a:r>
              <a:rPr lang="en-US" sz="2800" b="1" dirty="0">
                <a:solidFill>
                  <a:schemeClr val="tx2"/>
                </a:solidFill>
              </a:rPr>
              <a:t>bank reconciliation</a:t>
            </a:r>
          </a:p>
        </p:txBody>
      </p:sp>
    </p:spTree>
    <p:extLst>
      <p:ext uri="{BB962C8B-B14F-4D97-AF65-F5344CB8AC3E}">
        <p14:creationId xmlns:p14="http://schemas.microsoft.com/office/powerpoint/2010/main" val="2957138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B8D51-AD2F-4895-BFFC-3B736FEF247B}"/>
              </a:ext>
            </a:extLst>
          </p:cNvPr>
          <p:cNvSpPr>
            <a:spLocks noGrp="1"/>
          </p:cNvSpPr>
          <p:nvPr>
            <p:ph type="title"/>
          </p:nvPr>
        </p:nvSpPr>
        <p:spPr/>
        <p:txBody>
          <a:bodyPr/>
          <a:lstStyle/>
          <a:p>
            <a:r>
              <a:rPr lang="en-US" dirty="0"/>
              <a:t>Deposit Timing Differences (Figure 7-6)</a:t>
            </a:r>
          </a:p>
        </p:txBody>
      </p:sp>
      <p:pic>
        <p:nvPicPr>
          <p:cNvPr id="6" name="Picture Placeholder 5" descr="The figure shows a flow chart of the depositor and bank records- deposits in terms of depositor’s books and bank’s books. A box labeled depositor’s books shows the text which reads, April 30, increase cash by $600. An arrow from depositor’s books leads to another box labeled bank’s books. The text reads, May 1, increase customer account balance by $600.">
            <a:extLst>
              <a:ext uri="{FF2B5EF4-FFF2-40B4-BE49-F238E27FC236}">
                <a16:creationId xmlns:a16="http://schemas.microsoft.com/office/drawing/2014/main" id="{D3C64DE7-B9E1-43BE-82EF-27FA0506E330}"/>
              </a:ext>
            </a:extLst>
          </p:cNvPr>
          <p:cNvPicPr>
            <a:picLocks noGrp="1" noChangeAspect="1"/>
          </p:cNvPicPr>
          <p:nvPr>
            <p:ph type="pic" sz="quarter" idx="11"/>
          </p:nvPr>
        </p:nvPicPr>
        <p:blipFill>
          <a:blip r:embed="rId2"/>
          <a:stretch>
            <a:fillRect/>
          </a:stretch>
        </p:blipFill>
        <p:spPr>
          <a:xfrm>
            <a:off x="1980366" y="1471422"/>
            <a:ext cx="8231268" cy="1681280"/>
          </a:xfrm>
          <a:prstGeom prst="rect">
            <a:avLst/>
          </a:prstGeom>
        </p:spPr>
      </p:pic>
      <p:sp>
        <p:nvSpPr>
          <p:cNvPr id="5" name="Text Placeholder 4">
            <a:extLst>
              <a:ext uri="{FF2B5EF4-FFF2-40B4-BE49-F238E27FC236}">
                <a16:creationId xmlns:a16="http://schemas.microsoft.com/office/drawing/2014/main" id="{5A6E0F08-AD1D-4110-B3A7-CFE49D847488}"/>
              </a:ext>
            </a:extLst>
          </p:cNvPr>
          <p:cNvSpPr>
            <a:spLocks noGrp="1"/>
          </p:cNvSpPr>
          <p:nvPr>
            <p:ph type="body" sz="quarter" idx="12"/>
          </p:nvPr>
        </p:nvSpPr>
        <p:spPr>
          <a:xfrm>
            <a:off x="1030288" y="3871356"/>
            <a:ext cx="10323512" cy="2038907"/>
          </a:xfrm>
        </p:spPr>
        <p:txBody>
          <a:bodyPr/>
          <a:lstStyle/>
          <a:p>
            <a:pPr marL="457200" indent="-457200">
              <a:buFont typeface="Arial" panose="020B0604020202020204" pitchFamily="34" charset="0"/>
              <a:buChar char="•"/>
            </a:pPr>
            <a:r>
              <a:rPr lang="en-US" dirty="0"/>
              <a:t>On April 30, the balances in the depositor’s books and in the bank’s books would be different</a:t>
            </a:r>
          </a:p>
          <a:p>
            <a:pPr marL="514350" indent="-514350">
              <a:buFont typeface="Arial" panose="020B0604020202020204" pitchFamily="34" charset="0"/>
              <a:buChar char="•"/>
            </a:pPr>
            <a:r>
              <a:rPr lang="en-US" dirty="0"/>
              <a:t>The depositor’s book balance would be $600 more than the bank’s book balance</a:t>
            </a:r>
          </a:p>
        </p:txBody>
      </p:sp>
    </p:spTree>
    <p:extLst>
      <p:ext uri="{BB962C8B-B14F-4D97-AF65-F5344CB8AC3E}">
        <p14:creationId xmlns:p14="http://schemas.microsoft.com/office/powerpoint/2010/main" val="540499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B8D51-AD2F-4895-BFFC-3B736FEF247B}"/>
              </a:ext>
            </a:extLst>
          </p:cNvPr>
          <p:cNvSpPr>
            <a:spLocks noGrp="1"/>
          </p:cNvSpPr>
          <p:nvPr>
            <p:ph type="title"/>
          </p:nvPr>
        </p:nvSpPr>
        <p:spPr/>
        <p:txBody>
          <a:bodyPr/>
          <a:lstStyle/>
          <a:p>
            <a:r>
              <a:rPr lang="en-US" dirty="0"/>
              <a:t>Cash Payment Timing Differences (Figure 7-7)</a:t>
            </a:r>
          </a:p>
        </p:txBody>
      </p:sp>
      <p:pic>
        <p:nvPicPr>
          <p:cNvPr id="6" name="Picture Placeholder 5" descr="A flow chart shows the basic phases of the depositor and bank records' cash payment in terms of depositor’s books, payee and bank’s book. A box labeled &quot;depositor’s books&quot; shows the text that reads, April 30, decrease cash by $350. An arrow from depositor’s books leads to another box labeled &quot;Payee.&quot; The payee box shows the text which reads, May 3, receives and deposit check. An arrow from payee leads to another box labeled &quot;Bank’s Books.&quot; The bank’s books box shows the text that reads, May 4, decrease customer account balance by $350.">
            <a:extLst>
              <a:ext uri="{FF2B5EF4-FFF2-40B4-BE49-F238E27FC236}">
                <a16:creationId xmlns:a16="http://schemas.microsoft.com/office/drawing/2014/main" id="{D3C64DE7-B9E1-43BE-82EF-27FA0506E330}"/>
              </a:ext>
            </a:extLst>
          </p:cNvPr>
          <p:cNvPicPr>
            <a:picLocks noGrp="1" noChangeAspect="1"/>
          </p:cNvPicPr>
          <p:nvPr>
            <p:ph type="pic" sz="quarter" idx="11"/>
          </p:nvPr>
        </p:nvPicPr>
        <p:blipFill>
          <a:blip r:embed="rId2"/>
          <a:stretch>
            <a:fillRect/>
          </a:stretch>
        </p:blipFill>
        <p:spPr>
          <a:xfrm>
            <a:off x="3084696" y="1390414"/>
            <a:ext cx="6022608" cy="2759294"/>
          </a:xfrm>
          <a:prstGeom prst="rect">
            <a:avLst/>
          </a:prstGeom>
        </p:spPr>
      </p:pic>
      <p:sp>
        <p:nvSpPr>
          <p:cNvPr id="5" name="Text Placeholder 4">
            <a:extLst>
              <a:ext uri="{FF2B5EF4-FFF2-40B4-BE49-F238E27FC236}">
                <a16:creationId xmlns:a16="http://schemas.microsoft.com/office/drawing/2014/main" id="{5A6E0F08-AD1D-4110-B3A7-CFE49D847488}"/>
              </a:ext>
            </a:extLst>
          </p:cNvPr>
          <p:cNvSpPr>
            <a:spLocks noGrp="1"/>
          </p:cNvSpPr>
          <p:nvPr>
            <p:ph type="body" sz="quarter" idx="12"/>
          </p:nvPr>
        </p:nvSpPr>
        <p:spPr>
          <a:xfrm>
            <a:off x="1030288" y="4662253"/>
            <a:ext cx="10323512" cy="934502"/>
          </a:xfrm>
        </p:spPr>
        <p:txBody>
          <a:bodyPr/>
          <a:lstStyle/>
          <a:p>
            <a:pPr marL="457200" indent="-457200">
              <a:buFont typeface="Arial" panose="020B0604020202020204" pitchFamily="34" charset="0"/>
              <a:buChar char="•"/>
            </a:pPr>
            <a:r>
              <a:rPr lang="en-US" dirty="0"/>
              <a:t>The depositor’s book balance would be $350 less than the bank’s book balance</a:t>
            </a:r>
          </a:p>
        </p:txBody>
      </p:sp>
    </p:spTree>
    <p:extLst>
      <p:ext uri="{BB962C8B-B14F-4D97-AF65-F5344CB8AC3E}">
        <p14:creationId xmlns:p14="http://schemas.microsoft.com/office/powerpoint/2010/main" val="2176968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12413"/>
          </a:xfrm>
        </p:spPr>
        <p:txBody>
          <a:bodyPr>
            <a:noAutofit/>
          </a:bodyPr>
          <a:lstStyle/>
          <a:p>
            <a:r>
              <a:rPr lang="en-US" dirty="0"/>
              <a:t>Differences Between Bank and Book </a:t>
            </a:r>
            <a:br>
              <a:rPr lang="en-US" dirty="0"/>
            </a:br>
            <a:r>
              <a:rPr lang="en-US" dirty="0"/>
              <a:t>Balances (1 of 2)</a:t>
            </a:r>
          </a:p>
        </p:txBody>
      </p:sp>
      <p:sp>
        <p:nvSpPr>
          <p:cNvPr id="3" name="Content Placeholder 2"/>
          <p:cNvSpPr>
            <a:spLocks noGrp="1"/>
          </p:cNvSpPr>
          <p:nvPr>
            <p:ph type="body" sz="quarter" idx="17"/>
          </p:nvPr>
        </p:nvSpPr>
        <p:spPr/>
        <p:txBody>
          <a:bodyPr>
            <a:normAutofit/>
          </a:bodyPr>
          <a:lstStyle/>
          <a:p>
            <a:r>
              <a:rPr lang="en-US" sz="2800" dirty="0"/>
              <a:t>Deposits in transit</a:t>
            </a:r>
          </a:p>
          <a:p>
            <a:pPr lvl="1"/>
            <a:r>
              <a:rPr lang="en-US" sz="2400" dirty="0"/>
              <a:t>Deposits that have not reached the bank or been recorded by the bank before the statement is prepared</a:t>
            </a:r>
          </a:p>
          <a:p>
            <a:r>
              <a:rPr lang="en-US" sz="2800" dirty="0"/>
              <a:t>Outstanding checks</a:t>
            </a:r>
          </a:p>
          <a:p>
            <a:pPr lvl="1"/>
            <a:r>
              <a:rPr lang="en-US" sz="2400" dirty="0"/>
              <a:t>Checks that have been issued but have not been presented to the bank for payment before the statement is prepared</a:t>
            </a:r>
            <a:endParaRPr lang="en-US" dirty="0"/>
          </a:p>
          <a:p>
            <a:r>
              <a:rPr lang="en-US" sz="2800" dirty="0"/>
              <a:t>Service charges</a:t>
            </a:r>
          </a:p>
          <a:p>
            <a:pPr lvl="1"/>
            <a:r>
              <a:rPr lang="en-US" sz="2400" dirty="0"/>
              <a:t>Bank charges for services such as check printing and processing</a:t>
            </a:r>
          </a:p>
        </p:txBody>
      </p:sp>
    </p:spTree>
    <p:extLst>
      <p:ext uri="{BB962C8B-B14F-4D97-AF65-F5344CB8AC3E}">
        <p14:creationId xmlns:p14="http://schemas.microsoft.com/office/powerpoint/2010/main" val="3938386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36163"/>
          </a:xfrm>
        </p:spPr>
        <p:txBody>
          <a:bodyPr>
            <a:noAutofit/>
          </a:bodyPr>
          <a:lstStyle/>
          <a:p>
            <a:r>
              <a:rPr lang="en-US" dirty="0"/>
              <a:t>Differences Between Bank and Book </a:t>
            </a:r>
            <a:br>
              <a:rPr lang="en-US" dirty="0"/>
            </a:br>
            <a:r>
              <a:rPr lang="en-US" dirty="0"/>
              <a:t>Balances (2 of 2)</a:t>
            </a:r>
          </a:p>
        </p:txBody>
      </p:sp>
      <p:sp>
        <p:nvSpPr>
          <p:cNvPr id="3" name="Content Placeholder 2"/>
          <p:cNvSpPr>
            <a:spLocks noGrp="1"/>
          </p:cNvSpPr>
          <p:nvPr>
            <p:ph type="body" sz="quarter" idx="17"/>
          </p:nvPr>
        </p:nvSpPr>
        <p:spPr/>
        <p:txBody>
          <a:bodyPr>
            <a:normAutofit/>
          </a:bodyPr>
          <a:lstStyle/>
          <a:p>
            <a:r>
              <a:rPr lang="en-US" sz="2800" dirty="0"/>
              <a:t>Collections</a:t>
            </a:r>
          </a:p>
          <a:p>
            <a:pPr lvl="1"/>
            <a:r>
              <a:rPr lang="en-US" sz="2400" dirty="0"/>
              <a:t>Collections of promissory notes or charge accounts made by the bank on behalf of the depositor</a:t>
            </a:r>
            <a:endParaRPr lang="en-US" sz="2800" dirty="0"/>
          </a:p>
          <a:p>
            <a:r>
              <a:rPr lang="en-US" sz="2800" dirty="0"/>
              <a:t>Not sufficient funds (NSF) checks</a:t>
            </a:r>
          </a:p>
          <a:p>
            <a:pPr lvl="1"/>
            <a:r>
              <a:rPr lang="en-US" sz="2400" dirty="0"/>
              <a:t>Checks deposited but not paid because the drawer did not have sufficient funds</a:t>
            </a:r>
          </a:p>
          <a:p>
            <a:r>
              <a:rPr lang="en-US" sz="2800" dirty="0"/>
              <a:t>Errors</a:t>
            </a:r>
          </a:p>
          <a:p>
            <a:pPr lvl="1"/>
            <a:r>
              <a:rPr lang="en-US" sz="2400" dirty="0"/>
              <a:t>Errors made by the bank or by the depositor in recording cash transactions</a:t>
            </a:r>
          </a:p>
        </p:txBody>
      </p:sp>
    </p:spTree>
    <p:extLst>
      <p:ext uri="{BB962C8B-B14F-4D97-AF65-F5344CB8AC3E}">
        <p14:creationId xmlns:p14="http://schemas.microsoft.com/office/powerpoint/2010/main" val="780692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Steps in Preparing Bank Reconciliation</a:t>
            </a:r>
          </a:p>
        </p:txBody>
      </p:sp>
      <p:sp>
        <p:nvSpPr>
          <p:cNvPr id="3" name="Content Placeholder 2"/>
          <p:cNvSpPr>
            <a:spLocks noGrp="1"/>
          </p:cNvSpPr>
          <p:nvPr>
            <p:ph type="body" sz="quarter" idx="17"/>
          </p:nvPr>
        </p:nvSpPr>
        <p:spPr/>
        <p:txBody>
          <a:bodyPr>
            <a:normAutofit/>
          </a:bodyPr>
          <a:lstStyle/>
          <a:p>
            <a:r>
              <a:rPr lang="en-US" sz="2800" dirty="0"/>
              <a:t>STEP 1: Identify deposits in transit and any related errors</a:t>
            </a:r>
          </a:p>
          <a:p>
            <a:r>
              <a:rPr lang="en-US" sz="2800" dirty="0"/>
              <a:t>STEP 2: Identify outstanding checks and any related errors</a:t>
            </a:r>
          </a:p>
          <a:p>
            <a:r>
              <a:rPr lang="en-US" sz="2800" dirty="0"/>
              <a:t>STEP 3: Identify additional reconciling items</a:t>
            </a:r>
            <a:endParaRPr lang="en-US" sz="2800" dirty="0">
              <a:latin typeface="Tahoma" pitchFamily="34" charset="0"/>
            </a:endParaRPr>
          </a:p>
        </p:txBody>
      </p:sp>
    </p:spTree>
    <p:extLst>
      <p:ext uri="{BB962C8B-B14F-4D97-AF65-F5344CB8AC3E}">
        <p14:creationId xmlns:p14="http://schemas.microsoft.com/office/powerpoint/2010/main" val="1736258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Step 1: Identify deposits in transit and related errors</a:t>
            </a:r>
          </a:p>
        </p:txBody>
      </p:sp>
      <p:sp>
        <p:nvSpPr>
          <p:cNvPr id="3" name="Content Placeholder 2"/>
          <p:cNvSpPr>
            <a:spLocks noGrp="1"/>
          </p:cNvSpPr>
          <p:nvPr>
            <p:ph type="body" sz="quarter" idx="17"/>
          </p:nvPr>
        </p:nvSpPr>
        <p:spPr/>
        <p:txBody>
          <a:bodyPr>
            <a:normAutofit/>
          </a:bodyPr>
          <a:lstStyle/>
          <a:p>
            <a:r>
              <a:rPr lang="en-US" sz="2800" dirty="0"/>
              <a:t> Compare the bank statement with:</a:t>
            </a:r>
            <a:endParaRPr lang="en-US" dirty="0"/>
          </a:p>
          <a:p>
            <a:pPr lvl="1"/>
            <a:r>
              <a:rPr lang="en-US" sz="2400" dirty="0"/>
              <a:t>Last month’s deposits in transit</a:t>
            </a:r>
          </a:p>
          <a:p>
            <a:pPr lvl="2"/>
            <a:r>
              <a:rPr lang="en-US" sz="2400" dirty="0"/>
              <a:t>Should all be on the bank statement</a:t>
            </a:r>
          </a:p>
          <a:p>
            <a:pPr lvl="1"/>
            <a:r>
              <a:rPr lang="en-US" sz="2400" dirty="0"/>
              <a:t>Deposits listed in the accounting records</a:t>
            </a:r>
          </a:p>
          <a:p>
            <a:pPr lvl="2"/>
            <a:r>
              <a:rPr lang="en-US" sz="2400" dirty="0"/>
              <a:t>If not on bank statement, is considered a deposit in transit</a:t>
            </a:r>
          </a:p>
          <a:p>
            <a:pPr lvl="1"/>
            <a:r>
              <a:rPr lang="en-US" sz="2400" dirty="0"/>
              <a:t>Individual deposit amounts in the accounting records</a:t>
            </a:r>
          </a:p>
          <a:p>
            <a:pPr lvl="2"/>
            <a:r>
              <a:rPr lang="en-US" sz="2400" dirty="0"/>
              <a:t>If they differ, the error needs to be corrected</a:t>
            </a:r>
          </a:p>
        </p:txBody>
      </p:sp>
    </p:spTree>
    <p:extLst>
      <p:ext uri="{BB962C8B-B14F-4D97-AF65-F5344CB8AC3E}">
        <p14:creationId xmlns:p14="http://schemas.microsoft.com/office/powerpoint/2010/main" val="1257985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Step 2: Identify outstanding checks and related errors</a:t>
            </a:r>
          </a:p>
        </p:txBody>
      </p:sp>
      <p:sp>
        <p:nvSpPr>
          <p:cNvPr id="3" name="Content Placeholder 2"/>
          <p:cNvSpPr>
            <a:spLocks noGrp="1"/>
          </p:cNvSpPr>
          <p:nvPr>
            <p:ph type="body" sz="quarter" idx="17"/>
          </p:nvPr>
        </p:nvSpPr>
        <p:spPr/>
        <p:txBody>
          <a:bodyPr>
            <a:normAutofit/>
          </a:bodyPr>
          <a:lstStyle/>
          <a:p>
            <a:r>
              <a:rPr lang="en-US" sz="2800" dirty="0"/>
              <a:t>Compare canceled checks with bank statement and accounting records</a:t>
            </a:r>
          </a:p>
          <a:p>
            <a:pPr lvl="1"/>
            <a:r>
              <a:rPr lang="en-US" sz="2400" dirty="0"/>
              <a:t>If they differ, the error needs to be corrected</a:t>
            </a:r>
          </a:p>
          <a:p>
            <a:r>
              <a:rPr lang="en-US" sz="2800" dirty="0"/>
              <a:t>Check mark the stub or accounting record to indicate that the check has cleared</a:t>
            </a:r>
          </a:p>
          <a:p>
            <a:r>
              <a:rPr lang="en-US" sz="2800" dirty="0"/>
              <a:t>Checks written but not cleared are </a:t>
            </a:r>
            <a:r>
              <a:rPr lang="en-US" sz="2800" b="1" dirty="0">
                <a:solidFill>
                  <a:schemeClr val="tx2"/>
                </a:solidFill>
              </a:rPr>
              <a:t>outstanding checks</a:t>
            </a:r>
            <a:endParaRPr lang="en-US" sz="2800" dirty="0"/>
          </a:p>
          <a:p>
            <a:pPr lvl="1"/>
            <a:r>
              <a:rPr lang="en-US" sz="2400" dirty="0"/>
              <a:t>Subtracted from the bank balance on the reconciliation</a:t>
            </a:r>
          </a:p>
        </p:txBody>
      </p:sp>
    </p:spTree>
    <p:extLst>
      <p:ext uri="{BB962C8B-B14F-4D97-AF65-F5344CB8AC3E}">
        <p14:creationId xmlns:p14="http://schemas.microsoft.com/office/powerpoint/2010/main" val="25200769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Step 3: Identify additional reconciling items</a:t>
            </a:r>
          </a:p>
        </p:txBody>
      </p:sp>
      <p:sp>
        <p:nvSpPr>
          <p:cNvPr id="3" name="Content Placeholder 2"/>
          <p:cNvSpPr>
            <a:spLocks noGrp="1"/>
          </p:cNvSpPr>
          <p:nvPr>
            <p:ph type="body" sz="quarter" idx="17"/>
          </p:nvPr>
        </p:nvSpPr>
        <p:spPr/>
        <p:txBody>
          <a:bodyPr>
            <a:normAutofit/>
          </a:bodyPr>
          <a:lstStyle/>
          <a:p>
            <a:r>
              <a:rPr lang="en-US" sz="2800" dirty="0"/>
              <a:t>Compare any additions and deductions on the bank statement that are not deposits or checks with the accounting records</a:t>
            </a:r>
          </a:p>
          <a:p>
            <a:pPr lvl="1"/>
            <a:r>
              <a:rPr lang="en-US" sz="2400" dirty="0"/>
              <a:t>Items added to the account by the bank are </a:t>
            </a:r>
            <a:r>
              <a:rPr lang="en-US" sz="2400" b="1" dirty="0"/>
              <a:t>credit memos</a:t>
            </a:r>
          </a:p>
          <a:p>
            <a:pPr lvl="2"/>
            <a:r>
              <a:rPr lang="en-US" sz="2400" dirty="0"/>
              <a:t>Interest paid on an account is treated like a credit memo</a:t>
            </a:r>
          </a:p>
          <a:p>
            <a:pPr lvl="1"/>
            <a:r>
              <a:rPr lang="en-US" sz="2400" dirty="0"/>
              <a:t>Items deducted from the account by the bank are </a:t>
            </a:r>
            <a:r>
              <a:rPr lang="en-US" sz="2400" b="1" dirty="0"/>
              <a:t>debit memos</a:t>
            </a:r>
            <a:endParaRPr lang="en-US" sz="2400" dirty="0"/>
          </a:p>
        </p:txBody>
      </p:sp>
    </p:spTree>
    <p:extLst>
      <p:ext uri="{BB962C8B-B14F-4D97-AF65-F5344CB8AC3E}">
        <p14:creationId xmlns:p14="http://schemas.microsoft.com/office/powerpoint/2010/main" val="9858012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7107"/>
            <a:ext cx="10515600" cy="577294"/>
          </a:xfrm>
        </p:spPr>
        <p:txBody>
          <a:bodyPr>
            <a:noAutofit/>
          </a:bodyPr>
          <a:lstStyle/>
          <a:p>
            <a:r>
              <a:rPr lang="en-US" dirty="0"/>
              <a:t>Bank Reconciliation Example – Maple Consulting</a:t>
            </a:r>
          </a:p>
        </p:txBody>
      </p:sp>
      <p:sp>
        <p:nvSpPr>
          <p:cNvPr id="3" name="Content Placeholder 2"/>
          <p:cNvSpPr>
            <a:spLocks noGrp="1"/>
          </p:cNvSpPr>
          <p:nvPr>
            <p:ph type="body" sz="quarter" idx="17"/>
          </p:nvPr>
        </p:nvSpPr>
        <p:spPr>
          <a:xfrm>
            <a:off x="743576" y="1216059"/>
            <a:ext cx="10711543" cy="4982860"/>
          </a:xfrm>
        </p:spPr>
        <p:txBody>
          <a:bodyPr>
            <a:normAutofit/>
          </a:bodyPr>
          <a:lstStyle/>
          <a:p>
            <a:r>
              <a:rPr lang="en-US" dirty="0"/>
              <a:t>(1)  Deposit of $637.02 recorded on November 21 had not been received by the bank</a:t>
            </a:r>
          </a:p>
          <a:p>
            <a:pPr lvl="1"/>
            <a:r>
              <a:rPr lang="en-US" dirty="0"/>
              <a:t> This deposit in transit is added to the bank statement balance</a:t>
            </a:r>
          </a:p>
          <a:p>
            <a:r>
              <a:rPr lang="en-US" dirty="0"/>
              <a:t>(2) Check numbers 219, 224, and 227 are outstanding</a:t>
            </a:r>
          </a:p>
          <a:p>
            <a:pPr lvl="1"/>
            <a:r>
              <a:rPr lang="en-US" dirty="0"/>
              <a:t>Amount of these outstanding checks is subtracted from the bank statement balance</a:t>
            </a:r>
          </a:p>
          <a:p>
            <a:r>
              <a:rPr lang="en-US" dirty="0"/>
              <a:t>(3) Check number 214 was written for $18.98 but was entered on the check stub and on the books as $19.88</a:t>
            </a:r>
          </a:p>
          <a:p>
            <a:pPr lvl="1"/>
            <a:r>
              <a:rPr lang="en-US" dirty="0"/>
              <a:t>$0.90 error is added to the book balance</a:t>
            </a:r>
          </a:p>
          <a:p>
            <a:r>
              <a:rPr lang="en-US" dirty="0"/>
              <a:t>(4) Maple made an ATM withdrawal of $100 on November 13 for personal use but did not record the withdrawal on the books</a:t>
            </a:r>
          </a:p>
          <a:p>
            <a:pPr lvl="1"/>
            <a:r>
              <a:rPr lang="en-US" dirty="0"/>
              <a:t>Amount is deducted from the book balance</a:t>
            </a:r>
          </a:p>
          <a:p>
            <a:r>
              <a:rPr lang="en-US" dirty="0"/>
              <a:t>(5) The bank returned an NSF check (received from a customer by Maple) of $200</a:t>
            </a:r>
          </a:p>
          <a:p>
            <a:pPr lvl="1"/>
            <a:r>
              <a:rPr lang="en-US" dirty="0"/>
              <a:t>This amount is deducted from the book balance</a:t>
            </a:r>
          </a:p>
          <a:p>
            <a:r>
              <a:rPr lang="en-US" dirty="0"/>
              <a:t>(6) The bank service charge was $1.80</a:t>
            </a:r>
          </a:p>
          <a:p>
            <a:pPr lvl="1"/>
            <a:r>
              <a:rPr lang="en-US" dirty="0"/>
              <a:t>Amount is deducted from the book balance</a:t>
            </a:r>
          </a:p>
        </p:txBody>
      </p:sp>
    </p:spTree>
    <p:extLst>
      <p:ext uri="{BB962C8B-B14F-4D97-AF65-F5344CB8AC3E}">
        <p14:creationId xmlns:p14="http://schemas.microsoft.com/office/powerpoint/2010/main" val="2155172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63941-2685-4854-BD1E-6380FE935FC8}"/>
              </a:ext>
            </a:extLst>
          </p:cNvPr>
          <p:cNvSpPr>
            <a:spLocks noGrp="1"/>
          </p:cNvSpPr>
          <p:nvPr>
            <p:ph type="title"/>
          </p:nvPr>
        </p:nvSpPr>
        <p:spPr>
          <a:xfrm>
            <a:off x="838200" y="365125"/>
            <a:ext cx="10515600" cy="1007693"/>
          </a:xfrm>
        </p:spPr>
        <p:txBody>
          <a:bodyPr/>
          <a:lstStyle/>
          <a:p>
            <a:r>
              <a:rPr lang="en-US" dirty="0"/>
              <a:t>Bank Reconciliation (Figure 7-10)</a:t>
            </a:r>
          </a:p>
        </p:txBody>
      </p:sp>
      <p:pic>
        <p:nvPicPr>
          <p:cNvPr id="4" name="Picture Placeholder 3" descr="A table of Maple consulting bank reconciliation November 21 consists of three columns. The first column is for account descriptions, and the other two columns represent for amounts. Row 1. Bank statement balance, November 21, in the first column.  $1748.90, in the third column. Row 2. Add deposit in transit, in the first column. $637.02, in the third column. Row 3. $2,385.11, in the third column. Row 3 shows a skip line. Row 4. Deduct outstanding checks, in the first column. Row 5. Number 219, in the first column. $200.00, in the second column. Row 6. Number 224, in the first column. $25.00, in the second column. Row 7. Number 227, in the first column. $67.78, single underline, in the second column. 292.78, single underline, in the third column. Row 8. Adjusted bank balance, in the first column. $2,092.33, double underline, in the third column. Row 9 shows a skip line. Row 10. Book balance, November 21, in the first column. $2,393.23, in the third column. A text box with the text “Requires Journal Entry (1)” points to Row 11. Add error on Check number 214, in the first column. $0.90, single underline, in the third column. $2,394.13, in the third column. Row 12. Deduct, in the first column. A text box with the text “Require journal entries 2, 3, 4” points to the indented entries in rows 13, 14, and 15. Row 13. Unrecorded A T M withdrawal, in the first column. $100.00, in the second column. Row 14. N S F check, in the first column. $200.00, in the second column. Row 15. Bank service charge, in the first column. $1.80, single underline, in the second column. $301.80, single underline, in the third column. Row 16. Adjusted book balance, in the first column. $2,092.33, double underline, in the third column.">
            <a:extLst>
              <a:ext uri="{FF2B5EF4-FFF2-40B4-BE49-F238E27FC236}">
                <a16:creationId xmlns:a16="http://schemas.microsoft.com/office/drawing/2014/main" id="{5863C0D8-9670-481C-8121-9443F95D5DA1}"/>
              </a:ext>
            </a:extLst>
          </p:cNvPr>
          <p:cNvPicPr>
            <a:picLocks noGrp="1" noChangeAspect="1"/>
          </p:cNvPicPr>
          <p:nvPr>
            <p:ph type="pic" sz="quarter" idx="11"/>
          </p:nvPr>
        </p:nvPicPr>
        <p:blipFill>
          <a:blip r:embed="rId2"/>
          <a:stretch>
            <a:fillRect/>
          </a:stretch>
        </p:blipFill>
        <p:spPr>
          <a:xfrm>
            <a:off x="2455979" y="1601371"/>
            <a:ext cx="7280041" cy="3918102"/>
          </a:xfrm>
          <a:prstGeom prst="rect">
            <a:avLst/>
          </a:prstGeom>
        </p:spPr>
      </p:pic>
    </p:spTree>
    <p:extLst>
      <p:ext uri="{BB962C8B-B14F-4D97-AF65-F5344CB8AC3E}">
        <p14:creationId xmlns:p14="http://schemas.microsoft.com/office/powerpoint/2010/main" val="1670566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Bank Reconciliation Journal Entries</a:t>
            </a:r>
          </a:p>
        </p:txBody>
      </p:sp>
      <p:sp>
        <p:nvSpPr>
          <p:cNvPr id="3" name="Content Placeholder 2"/>
          <p:cNvSpPr>
            <a:spLocks noGrp="1"/>
          </p:cNvSpPr>
          <p:nvPr>
            <p:ph type="body" sz="quarter" idx="17"/>
          </p:nvPr>
        </p:nvSpPr>
        <p:spPr>
          <a:xfrm>
            <a:off x="743576" y="1638300"/>
            <a:ext cx="10858616" cy="4394200"/>
          </a:xfrm>
        </p:spPr>
        <p:txBody>
          <a:bodyPr>
            <a:normAutofit/>
          </a:bodyPr>
          <a:lstStyle/>
          <a:p>
            <a:r>
              <a:rPr lang="en-US" sz="2800" dirty="0"/>
              <a:t>Only two kinds of items appearing on a bank reconciliation require journal entries:</a:t>
            </a:r>
          </a:p>
          <a:p>
            <a:pPr lvl="1"/>
            <a:r>
              <a:rPr lang="en-US" sz="2400" dirty="0"/>
              <a:t>Errors in the depositor’s books</a:t>
            </a:r>
          </a:p>
          <a:p>
            <a:pPr lvl="1"/>
            <a:r>
              <a:rPr lang="en-US" sz="2400" dirty="0"/>
              <a:t>Bank additions and deductions that do not already appear in the books</a:t>
            </a:r>
          </a:p>
          <a:p>
            <a:r>
              <a:rPr lang="en-US" sz="2800" dirty="0"/>
              <a:t>ALL items in the book balance section of the reconciliation require a journal entry</a:t>
            </a:r>
          </a:p>
        </p:txBody>
      </p:sp>
    </p:spTree>
    <p:extLst>
      <p:ext uri="{BB962C8B-B14F-4D97-AF65-F5344CB8AC3E}">
        <p14:creationId xmlns:p14="http://schemas.microsoft.com/office/powerpoint/2010/main" val="116398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Bank Reconciliation General Journal Entry #1</a:t>
            </a:r>
          </a:p>
        </p:txBody>
      </p:sp>
      <p:pic>
        <p:nvPicPr>
          <p:cNvPr id="5" name="Picture Placeholder 4" descr="An illustration shows a general journal entry. All values are in dollars.&#10;Cash debit .90&#10;Accounts Payable credit .09 &#10;Description: Error in recording check">
            <a:extLst>
              <a:ext uri="{FF2B5EF4-FFF2-40B4-BE49-F238E27FC236}">
                <a16:creationId xmlns:a16="http://schemas.microsoft.com/office/drawing/2014/main" id="{3C758EC1-A0B9-4F0A-BB86-E9ED18A1D772}"/>
              </a:ext>
            </a:extLst>
          </p:cNvPr>
          <p:cNvPicPr>
            <a:picLocks noGrp="1" noChangeAspect="1"/>
          </p:cNvPicPr>
          <p:nvPr>
            <p:ph type="pic" sz="quarter" idx="11"/>
          </p:nvPr>
        </p:nvPicPr>
        <p:blipFill>
          <a:blip r:embed="rId2"/>
          <a:stretch>
            <a:fillRect/>
          </a:stretch>
        </p:blipFill>
        <p:spPr>
          <a:xfrm>
            <a:off x="1387162" y="3901948"/>
            <a:ext cx="8836610" cy="1056551"/>
          </a:xfrm>
          <a:prstGeom prst="rect">
            <a:avLst/>
          </a:prstGeom>
        </p:spPr>
      </p:pic>
      <p:sp>
        <p:nvSpPr>
          <p:cNvPr id="3" name="Content Placeholder 2"/>
          <p:cNvSpPr>
            <a:spLocks noGrp="1"/>
          </p:cNvSpPr>
          <p:nvPr>
            <p:ph type="body" sz="quarter" idx="12"/>
          </p:nvPr>
        </p:nvSpPr>
        <p:spPr>
          <a:xfrm>
            <a:off x="985838" y="1438888"/>
            <a:ext cx="10323512" cy="1869920"/>
          </a:xfrm>
        </p:spPr>
        <p:txBody>
          <a:bodyPr>
            <a:normAutofit/>
          </a:bodyPr>
          <a:lstStyle/>
          <a:p>
            <a:pPr marL="457200" indent="-457200">
              <a:buFont typeface="Arial" panose="020B0604020202020204" pitchFamily="34" charset="0"/>
              <a:buChar char="•"/>
            </a:pPr>
            <a:r>
              <a:rPr lang="en-US" dirty="0"/>
              <a:t>The $0.90 item is an error in the accounting records that occurred when the check amount was incorrectly entered</a:t>
            </a:r>
          </a:p>
          <a:p>
            <a:pPr marL="457200" indent="-457200">
              <a:buFont typeface="Arial" panose="020B0604020202020204" pitchFamily="34" charset="0"/>
              <a:buChar char="•"/>
            </a:pPr>
            <a:r>
              <a:rPr lang="en-US" dirty="0"/>
              <a:t>Assume that $18.98 was in payment of an account payable which had been incorrectly debited for $19.88</a:t>
            </a:r>
          </a:p>
        </p:txBody>
      </p:sp>
    </p:spTree>
    <p:extLst>
      <p:ext uri="{BB962C8B-B14F-4D97-AF65-F5344CB8AC3E}">
        <p14:creationId xmlns:p14="http://schemas.microsoft.com/office/powerpoint/2010/main" val="33802423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Bank Reconciliation General Journal Entry #2</a:t>
            </a:r>
          </a:p>
        </p:txBody>
      </p:sp>
      <p:pic>
        <p:nvPicPr>
          <p:cNvPr id="5" name="Picture Placeholder 4" descr="An illustration shows a general journal entry. All values are in dollars.&#10;James Maple, Drawing debit 100.00&#10;Cash credit 100.00&#10;Description: Unrecorded ATM withdrawal">
            <a:extLst>
              <a:ext uri="{FF2B5EF4-FFF2-40B4-BE49-F238E27FC236}">
                <a16:creationId xmlns:a16="http://schemas.microsoft.com/office/drawing/2014/main" id="{3C758EC1-A0B9-4F0A-BB86-E9ED18A1D772}"/>
              </a:ext>
            </a:extLst>
          </p:cNvPr>
          <p:cNvPicPr>
            <a:picLocks noGrp="1" noChangeAspect="1"/>
          </p:cNvPicPr>
          <p:nvPr>
            <p:ph type="pic" sz="quarter" idx="11"/>
          </p:nvPr>
        </p:nvPicPr>
        <p:blipFill>
          <a:blip r:embed="rId2"/>
          <a:stretch>
            <a:fillRect/>
          </a:stretch>
        </p:blipFill>
        <p:spPr>
          <a:xfrm>
            <a:off x="1661821" y="3748399"/>
            <a:ext cx="8228630" cy="983857"/>
          </a:xfrm>
          <a:prstGeom prst="rect">
            <a:avLst/>
          </a:prstGeom>
        </p:spPr>
      </p:pic>
      <p:sp>
        <p:nvSpPr>
          <p:cNvPr id="3" name="Content Placeholder 2"/>
          <p:cNvSpPr>
            <a:spLocks noGrp="1"/>
          </p:cNvSpPr>
          <p:nvPr>
            <p:ph type="body" sz="quarter" idx="12"/>
          </p:nvPr>
        </p:nvSpPr>
        <p:spPr>
          <a:xfrm>
            <a:off x="985838" y="1140031"/>
            <a:ext cx="10323512" cy="2121890"/>
          </a:xfrm>
        </p:spPr>
        <p:txBody>
          <a:bodyPr>
            <a:normAutofit/>
          </a:bodyPr>
          <a:lstStyle/>
          <a:p>
            <a:pPr marL="457200" indent="-457200">
              <a:buFont typeface="Arial" panose="020B0604020202020204" pitchFamily="34" charset="0"/>
              <a:buChar char="•"/>
            </a:pPr>
            <a:r>
              <a:rPr lang="en-US" dirty="0"/>
              <a:t>The $100 ATM withdrawal has been deducted from Maple’s account by the bank</a:t>
            </a:r>
          </a:p>
          <a:p>
            <a:pPr marL="457200" indent="-457200">
              <a:buFont typeface="Arial" panose="020B0604020202020204" pitchFamily="34" charset="0"/>
              <a:buChar char="•"/>
            </a:pPr>
            <a:r>
              <a:rPr lang="en-US" dirty="0"/>
              <a:t>Maple has not yet recorded the withdrawal</a:t>
            </a:r>
          </a:p>
          <a:p>
            <a:pPr marL="457200" indent="-457200">
              <a:buFont typeface="Arial" panose="020B0604020202020204" pitchFamily="34" charset="0"/>
              <a:buChar char="•"/>
            </a:pPr>
            <a:r>
              <a:rPr lang="en-US" dirty="0"/>
              <a:t>Maple withdrew the funds for personal use</a:t>
            </a:r>
          </a:p>
        </p:txBody>
      </p:sp>
    </p:spTree>
    <p:extLst>
      <p:ext uri="{BB962C8B-B14F-4D97-AF65-F5344CB8AC3E}">
        <p14:creationId xmlns:p14="http://schemas.microsoft.com/office/powerpoint/2010/main" val="22414131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Bank Reconciliation General Journal Entry #3</a:t>
            </a:r>
          </a:p>
        </p:txBody>
      </p:sp>
      <p:pic>
        <p:nvPicPr>
          <p:cNvPr id="5" name="Picture Placeholder 4" descr="An illustration shows a general journal entry. All values are in dollars.&#10;Accounts receivable debit 200.00&#10;Cash credit 200.00&#10;Description: Unrecorded NSF check">
            <a:extLst>
              <a:ext uri="{FF2B5EF4-FFF2-40B4-BE49-F238E27FC236}">
                <a16:creationId xmlns:a16="http://schemas.microsoft.com/office/drawing/2014/main" id="{3C758EC1-A0B9-4F0A-BB86-E9ED18A1D772}"/>
              </a:ext>
            </a:extLst>
          </p:cNvPr>
          <p:cNvPicPr>
            <a:picLocks noGrp="1" noChangeAspect="1"/>
          </p:cNvPicPr>
          <p:nvPr>
            <p:ph type="pic" sz="quarter" idx="11"/>
          </p:nvPr>
        </p:nvPicPr>
        <p:blipFill>
          <a:blip r:embed="rId2"/>
          <a:stretch>
            <a:fillRect/>
          </a:stretch>
        </p:blipFill>
        <p:spPr>
          <a:xfrm>
            <a:off x="1768069" y="3961055"/>
            <a:ext cx="8655862" cy="1025724"/>
          </a:xfrm>
          <a:prstGeom prst="rect">
            <a:avLst/>
          </a:prstGeom>
        </p:spPr>
      </p:pic>
      <p:sp>
        <p:nvSpPr>
          <p:cNvPr id="3" name="Content Placeholder 2"/>
          <p:cNvSpPr>
            <a:spLocks noGrp="1"/>
          </p:cNvSpPr>
          <p:nvPr>
            <p:ph type="body" sz="quarter" idx="12"/>
          </p:nvPr>
        </p:nvSpPr>
        <p:spPr>
          <a:xfrm>
            <a:off x="985838" y="1140031"/>
            <a:ext cx="10323512" cy="2576946"/>
          </a:xfrm>
        </p:spPr>
        <p:txBody>
          <a:bodyPr>
            <a:normAutofit/>
          </a:bodyPr>
          <a:lstStyle/>
          <a:p>
            <a:pPr marL="457200" indent="-457200">
              <a:buFont typeface="Arial" panose="020B0604020202020204" pitchFamily="34" charset="0"/>
              <a:buChar char="•"/>
            </a:pPr>
            <a:r>
              <a:rPr lang="en-US" dirty="0"/>
              <a:t>The $200 NSF check was deducted by the bank for a check deposited by Maple that proved to be worthless</a:t>
            </a:r>
          </a:p>
          <a:p>
            <a:pPr marL="457200" indent="-457200">
              <a:buFont typeface="Arial" panose="020B0604020202020204" pitchFamily="34" charset="0"/>
              <a:buChar char="•"/>
            </a:pPr>
            <a:r>
              <a:rPr lang="en-US" dirty="0"/>
              <a:t>This amount must be deducted from the book balance</a:t>
            </a:r>
          </a:p>
          <a:p>
            <a:pPr marL="457200" indent="-457200">
              <a:buFont typeface="Arial" panose="020B0604020202020204" pitchFamily="34" charset="0"/>
              <a:buChar char="•"/>
            </a:pPr>
            <a:r>
              <a:rPr lang="en-US" dirty="0"/>
              <a:t>Assume that the check was received from a customer on account</a:t>
            </a:r>
          </a:p>
        </p:txBody>
      </p:sp>
    </p:spTree>
    <p:extLst>
      <p:ext uri="{BB962C8B-B14F-4D97-AF65-F5344CB8AC3E}">
        <p14:creationId xmlns:p14="http://schemas.microsoft.com/office/powerpoint/2010/main" val="30696896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Bank Reconciliation General Journal Entry #4</a:t>
            </a:r>
          </a:p>
        </p:txBody>
      </p:sp>
      <p:pic>
        <p:nvPicPr>
          <p:cNvPr id="5" name="Picture Placeholder 4" descr="An illustration shows a general journal entry. All values are in dollars.&#10;Miscellaneous expense debit 1.80&#10;Cash credit 1.80&#10;Description: Bank service charge">
            <a:extLst>
              <a:ext uri="{FF2B5EF4-FFF2-40B4-BE49-F238E27FC236}">
                <a16:creationId xmlns:a16="http://schemas.microsoft.com/office/drawing/2014/main" id="{3C758EC1-A0B9-4F0A-BB86-E9ED18A1D772}"/>
              </a:ext>
            </a:extLst>
          </p:cNvPr>
          <p:cNvPicPr>
            <a:picLocks noGrp="1" noChangeAspect="1"/>
          </p:cNvPicPr>
          <p:nvPr>
            <p:ph type="pic" sz="quarter" idx="11"/>
          </p:nvPr>
        </p:nvPicPr>
        <p:blipFill>
          <a:blip r:embed="rId2"/>
          <a:stretch>
            <a:fillRect/>
          </a:stretch>
        </p:blipFill>
        <p:spPr>
          <a:xfrm>
            <a:off x="1634450" y="3907741"/>
            <a:ext cx="8525635" cy="1003624"/>
          </a:xfrm>
          <a:prstGeom prst="rect">
            <a:avLst/>
          </a:prstGeom>
        </p:spPr>
      </p:pic>
      <p:sp>
        <p:nvSpPr>
          <p:cNvPr id="3" name="Content Placeholder 2"/>
          <p:cNvSpPr>
            <a:spLocks noGrp="1"/>
          </p:cNvSpPr>
          <p:nvPr>
            <p:ph type="body" sz="quarter" idx="12"/>
          </p:nvPr>
        </p:nvSpPr>
        <p:spPr>
          <a:xfrm>
            <a:off x="985838" y="1140031"/>
            <a:ext cx="10323512" cy="2576946"/>
          </a:xfrm>
        </p:spPr>
        <p:txBody>
          <a:bodyPr>
            <a:normAutofit/>
          </a:bodyPr>
          <a:lstStyle/>
          <a:p>
            <a:pPr marL="457200" indent="-457200">
              <a:buFont typeface="Arial" panose="020B0604020202020204" pitchFamily="34" charset="0"/>
              <a:buChar char="•"/>
            </a:pPr>
            <a:r>
              <a:rPr lang="en-US" dirty="0"/>
              <a:t>The $1.80 bank service charge is a fee for bank services received by Maple</a:t>
            </a:r>
          </a:p>
          <a:p>
            <a:pPr marL="457200" indent="-457200">
              <a:buFont typeface="Arial" panose="020B0604020202020204" pitchFamily="34" charset="0"/>
              <a:buChar char="•"/>
            </a:pPr>
            <a:r>
              <a:rPr lang="en-US" dirty="0"/>
              <a:t>Bank deducted this amount from Maple’s account</a:t>
            </a:r>
          </a:p>
          <a:p>
            <a:pPr marL="457200" indent="-457200">
              <a:buFont typeface="Arial" panose="020B0604020202020204" pitchFamily="34" charset="0"/>
              <a:buChar char="•"/>
            </a:pPr>
            <a:r>
              <a:rPr lang="en-US" dirty="0"/>
              <a:t>Bank service charges are usually small and are charged to Miscellaneous Expense</a:t>
            </a:r>
          </a:p>
        </p:txBody>
      </p:sp>
    </p:spTree>
    <p:extLst>
      <p:ext uri="{BB962C8B-B14F-4D97-AF65-F5344CB8AC3E}">
        <p14:creationId xmlns:p14="http://schemas.microsoft.com/office/powerpoint/2010/main" val="21443980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Electronic Banking</a:t>
            </a:r>
          </a:p>
        </p:txBody>
      </p:sp>
      <p:sp>
        <p:nvSpPr>
          <p:cNvPr id="3" name="Content Placeholder 2"/>
          <p:cNvSpPr>
            <a:spLocks noGrp="1"/>
          </p:cNvSpPr>
          <p:nvPr>
            <p:ph type="body" sz="quarter" idx="17"/>
          </p:nvPr>
        </p:nvSpPr>
        <p:spPr/>
        <p:txBody>
          <a:bodyPr>
            <a:normAutofit/>
          </a:bodyPr>
          <a:lstStyle/>
          <a:p>
            <a:r>
              <a:rPr lang="en-GB" sz="2800" dirty="0"/>
              <a:t>Both deposits and payments can be made with electronic funds transfer (EFT), using a computer rather than paper checks</a:t>
            </a:r>
          </a:p>
          <a:p>
            <a:r>
              <a:rPr lang="en-GB" sz="2800" dirty="0"/>
              <a:t>Businesses are making increasing use of EFT: </a:t>
            </a:r>
          </a:p>
          <a:p>
            <a:pPr lvl="1"/>
            <a:r>
              <a:rPr lang="en-US" sz="2400" dirty="0"/>
              <a:t>Employee wages can be paid using EFT</a:t>
            </a:r>
          </a:p>
          <a:p>
            <a:pPr lvl="1"/>
            <a:r>
              <a:rPr lang="en-US" sz="2400" dirty="0"/>
              <a:t>Bills from suppliers </a:t>
            </a:r>
            <a:r>
              <a:rPr lang="en-GB" sz="2400" dirty="0"/>
              <a:t>can be paid by EFT</a:t>
            </a:r>
          </a:p>
          <a:p>
            <a:pPr lvl="1"/>
            <a:r>
              <a:rPr lang="en-GB" sz="2400" dirty="0"/>
              <a:t>Payments from customers frequently are in electronic form</a:t>
            </a:r>
          </a:p>
          <a:p>
            <a:pPr lvl="1"/>
            <a:r>
              <a:rPr lang="en-GB" sz="2400" dirty="0"/>
              <a:t>Funds can be transferred electronically among multiple accounts at different banks</a:t>
            </a:r>
          </a:p>
          <a:p>
            <a:r>
              <a:rPr lang="en-GB" sz="2800" dirty="0"/>
              <a:t>When EFT is used, accounting records must be correctly updated</a:t>
            </a:r>
          </a:p>
        </p:txBody>
      </p:sp>
    </p:spTree>
    <p:extLst>
      <p:ext uri="{BB962C8B-B14F-4D97-AF65-F5344CB8AC3E}">
        <p14:creationId xmlns:p14="http://schemas.microsoft.com/office/powerpoint/2010/main" val="2729405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3</a:t>
            </a:r>
            <a:endParaRPr lang="en-IN" dirty="0"/>
          </a:p>
        </p:txBody>
      </p:sp>
      <p:sp>
        <p:nvSpPr>
          <p:cNvPr id="3" name="Content Placeholder 2"/>
          <p:cNvSpPr>
            <a:spLocks noGrp="1"/>
          </p:cNvSpPr>
          <p:nvPr>
            <p:ph type="body" sz="quarter" idx="15"/>
          </p:nvPr>
        </p:nvSpPr>
        <p:spPr/>
        <p:txBody>
          <a:bodyPr/>
          <a:lstStyle/>
          <a:p>
            <a:pPr algn="ctr"/>
            <a:r>
              <a:rPr lang="en-US" sz="2800" dirty="0"/>
              <a:t>Establish and use a petty cash fund</a:t>
            </a:r>
          </a:p>
        </p:txBody>
      </p:sp>
    </p:spTree>
    <p:extLst>
      <p:ext uri="{BB962C8B-B14F-4D97-AF65-F5344CB8AC3E}">
        <p14:creationId xmlns:p14="http://schemas.microsoft.com/office/powerpoint/2010/main" val="34745734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Petty Cash Fund</a:t>
            </a:r>
            <a:endParaRPr lang="en-IN" dirty="0"/>
          </a:p>
        </p:txBody>
      </p:sp>
      <p:sp>
        <p:nvSpPr>
          <p:cNvPr id="3" name="Content Placeholder 2"/>
          <p:cNvSpPr>
            <a:spLocks noGrp="1"/>
          </p:cNvSpPr>
          <p:nvPr>
            <p:ph type="body" sz="quarter" idx="17"/>
          </p:nvPr>
        </p:nvSpPr>
        <p:spPr/>
        <p:txBody>
          <a:bodyPr>
            <a:normAutofit/>
          </a:bodyPr>
          <a:lstStyle/>
          <a:p>
            <a:r>
              <a:rPr lang="en-US" sz="2800" dirty="0"/>
              <a:t>A fund set up to pay for small (petty) items with cash</a:t>
            </a:r>
          </a:p>
          <a:p>
            <a:pPr lvl="1"/>
            <a:r>
              <a:rPr lang="en-US" sz="2400" dirty="0"/>
              <a:t>Checks for very small amounts are inconvenient and inefficient</a:t>
            </a:r>
          </a:p>
          <a:p>
            <a:r>
              <a:rPr lang="en-US" sz="2800" dirty="0"/>
              <a:t>To establish the fund:</a:t>
            </a:r>
          </a:p>
          <a:p>
            <a:pPr lvl="1"/>
            <a:r>
              <a:rPr lang="en-US" sz="2400" dirty="0"/>
              <a:t>A check is written to the petty cash custodian for the amount to be set aside in the fund</a:t>
            </a:r>
          </a:p>
          <a:p>
            <a:pPr lvl="1"/>
            <a:r>
              <a:rPr lang="en-US" sz="2400" dirty="0"/>
              <a:t>The custodian cashes the check and places the money in a petty cash box</a:t>
            </a:r>
          </a:p>
          <a:p>
            <a:r>
              <a:rPr lang="en-US" sz="2800" dirty="0"/>
              <a:t>The custodian should be the only person authorized to make payments from the fund</a:t>
            </a:r>
          </a:p>
        </p:txBody>
      </p:sp>
    </p:spTree>
    <p:extLst>
      <p:ext uri="{BB962C8B-B14F-4D97-AF65-F5344CB8AC3E}">
        <p14:creationId xmlns:p14="http://schemas.microsoft.com/office/powerpoint/2010/main" val="9847745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Petty Cash Fund Example</a:t>
            </a:r>
            <a:endParaRPr lang="en-IN" dirty="0"/>
          </a:p>
        </p:txBody>
      </p:sp>
      <p:sp>
        <p:nvSpPr>
          <p:cNvPr id="6" name="Content Placeholder 5"/>
          <p:cNvSpPr>
            <a:spLocks noGrp="1"/>
          </p:cNvSpPr>
          <p:nvPr>
            <p:ph type="body" sz="quarter" idx="12"/>
          </p:nvPr>
        </p:nvSpPr>
        <p:spPr>
          <a:xfrm>
            <a:off x="838200" y="1329847"/>
            <a:ext cx="10323512" cy="1943905"/>
          </a:xfrm>
        </p:spPr>
        <p:txBody>
          <a:bodyPr>
            <a:noAutofit/>
          </a:bodyPr>
          <a:lstStyle/>
          <a:p>
            <a:pPr marL="457200" indent="-457200">
              <a:buFont typeface="Arial" panose="020B0604020202020204" pitchFamily="34" charset="0"/>
              <a:buChar char="•"/>
            </a:pPr>
            <a:r>
              <a:rPr lang="en-US" dirty="0"/>
              <a:t>Maple wants to establish a $100 petty cash fund to be used to make small purchases</a:t>
            </a:r>
          </a:p>
          <a:p>
            <a:pPr marL="457200" indent="-457200" eaLnBrk="0" hangingPunct="0">
              <a:buFont typeface="Arial" panose="020B0604020202020204" pitchFamily="34" charset="0"/>
              <a:buChar char="•"/>
            </a:pPr>
            <a:r>
              <a:rPr lang="en-US" dirty="0"/>
              <a:t>$100 is withdrawn (by check) from the cash account</a:t>
            </a:r>
          </a:p>
          <a:p>
            <a:pPr marL="457200" indent="-457200" eaLnBrk="0" hangingPunct="0">
              <a:buFont typeface="Arial" panose="020B0604020202020204" pitchFamily="34" charset="0"/>
              <a:buChar char="•"/>
            </a:pPr>
            <a:r>
              <a:rPr lang="en-US" dirty="0"/>
              <a:t>Petty Cash is an ASSET account</a:t>
            </a:r>
          </a:p>
        </p:txBody>
      </p:sp>
      <p:pic>
        <p:nvPicPr>
          <p:cNvPr id="7" name="Picture 2" descr="An illustration shows a journal entry to establish a petty cash fund. Petty cash is debited for 100 dollars and cash is credited for 100 dollars.&#10;Description: Establish petty cash fund ">
            <a:extLst>
              <a:ext uri="{FF2B5EF4-FFF2-40B4-BE49-F238E27FC236}">
                <a16:creationId xmlns:a16="http://schemas.microsoft.com/office/drawing/2014/main" id="{633EB713-7166-48B7-802F-CD43E5E97F0F}"/>
              </a:ext>
            </a:extLst>
          </p:cNvPr>
          <p:cNvPicPr>
            <a:picLocks noGrp="1" noChangeAspect="1" noChangeArrowheads="1"/>
          </p:cNvPicPr>
          <p:nvPr>
            <p:ph type="pic" sz="quarter" idx="11"/>
          </p:nvPr>
        </p:nvPicPr>
        <p:blipFill>
          <a:blip r:embed="rId2"/>
          <a:stretch>
            <a:fillRect/>
          </a:stretch>
        </p:blipFill>
        <p:spPr bwMode="auto">
          <a:xfrm>
            <a:off x="1151382" y="3944682"/>
            <a:ext cx="9527731" cy="1192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5443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Petty Cash Voucher (Figure 7-12)</a:t>
            </a:r>
            <a:endParaRPr lang="en-IN" dirty="0"/>
          </a:p>
        </p:txBody>
      </p:sp>
      <p:pic>
        <p:nvPicPr>
          <p:cNvPr id="5" name="Picture Placeholder 4" descr="A petty cash voucher is a standard form used as a receipt whenever cash is withdrawn from a petty cash box. The information on the sheet should contain the following: the amount of cash taken, the date on which the cash was taken, the name of the person who took the cash and the type of expense to be charged.">
            <a:extLst>
              <a:ext uri="{FF2B5EF4-FFF2-40B4-BE49-F238E27FC236}">
                <a16:creationId xmlns:a16="http://schemas.microsoft.com/office/drawing/2014/main" id="{E944F3AA-BB4C-4E24-820F-DBBE978A6F49}"/>
              </a:ext>
            </a:extLst>
          </p:cNvPr>
          <p:cNvPicPr>
            <a:picLocks noGrp="1" noChangeAspect="1"/>
          </p:cNvPicPr>
          <p:nvPr>
            <p:ph type="pic" sz="quarter" idx="11"/>
          </p:nvPr>
        </p:nvPicPr>
        <p:blipFill>
          <a:blip r:embed="rId2"/>
          <a:stretch>
            <a:fillRect/>
          </a:stretch>
        </p:blipFill>
        <p:spPr>
          <a:xfrm>
            <a:off x="4004487" y="1281093"/>
            <a:ext cx="3970590" cy="2268908"/>
          </a:xfrm>
          <a:prstGeom prst="rect">
            <a:avLst/>
          </a:prstGeom>
        </p:spPr>
      </p:pic>
      <p:sp>
        <p:nvSpPr>
          <p:cNvPr id="3" name="Content Placeholder 2"/>
          <p:cNvSpPr>
            <a:spLocks noGrp="1"/>
          </p:cNvSpPr>
          <p:nvPr>
            <p:ph type="body" sz="quarter" idx="4294967295"/>
          </p:nvPr>
        </p:nvSpPr>
        <p:spPr>
          <a:xfrm>
            <a:off x="1061893" y="3776743"/>
            <a:ext cx="10712450" cy="2208421"/>
          </a:xfrm>
        </p:spPr>
        <p:txBody>
          <a:bodyPr>
            <a:normAutofit fontScale="92500" lnSpcReduction="10000"/>
          </a:bodyPr>
          <a:lstStyle/>
          <a:p>
            <a:pPr marL="457200" indent="-457200">
              <a:buFont typeface="Arial" panose="020B0604020202020204" pitchFamily="34" charset="0"/>
              <a:buChar char="•"/>
            </a:pPr>
            <a:r>
              <a:rPr lang="en-US" sz="2800" dirty="0"/>
              <a:t>A receipt prepared for every payment from the petty cash fund</a:t>
            </a:r>
          </a:p>
          <a:p>
            <a:pPr marL="457200" indent="-457200">
              <a:buFont typeface="Arial" panose="020B0604020202020204" pitchFamily="34" charset="0"/>
              <a:buChar char="•"/>
            </a:pPr>
            <a:r>
              <a:rPr lang="en-US" sz="2800" dirty="0"/>
              <a:t>Voucher shows:</a:t>
            </a:r>
          </a:p>
          <a:p>
            <a:pPr lvl="1"/>
            <a:r>
              <a:rPr lang="en-US" sz="2400" dirty="0"/>
              <a:t>Name of payee</a:t>
            </a:r>
          </a:p>
          <a:p>
            <a:pPr lvl="1"/>
            <a:r>
              <a:rPr lang="en-US" sz="2400" dirty="0"/>
              <a:t>Purpose of payment</a:t>
            </a:r>
          </a:p>
          <a:p>
            <a:pPr lvl="1"/>
            <a:r>
              <a:rPr lang="en-US" sz="2400" dirty="0"/>
              <a:t>Account to be charged (e.g., Postage Expense)</a:t>
            </a:r>
          </a:p>
          <a:p>
            <a:pPr lvl="1"/>
            <a:r>
              <a:rPr lang="en-US" sz="2400" dirty="0"/>
              <a:t>Signatures of the custodian and payee</a:t>
            </a:r>
          </a:p>
        </p:txBody>
      </p:sp>
    </p:spTree>
    <p:extLst>
      <p:ext uri="{BB962C8B-B14F-4D97-AF65-F5344CB8AC3E}">
        <p14:creationId xmlns:p14="http://schemas.microsoft.com/office/powerpoint/2010/main" val="1986416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Petty Cash Payment Records</a:t>
            </a:r>
            <a:endParaRPr lang="en-IN" dirty="0"/>
          </a:p>
        </p:txBody>
      </p:sp>
      <p:sp>
        <p:nvSpPr>
          <p:cNvPr id="3" name="Content Placeholder 2"/>
          <p:cNvSpPr>
            <a:spLocks noGrp="1"/>
          </p:cNvSpPr>
          <p:nvPr>
            <p:ph type="body" sz="quarter" idx="17"/>
          </p:nvPr>
        </p:nvSpPr>
        <p:spPr/>
        <p:txBody>
          <a:bodyPr/>
          <a:lstStyle/>
          <a:p>
            <a:r>
              <a:rPr lang="en-US" sz="2800" dirty="0"/>
              <a:t>A special multi-column record that supplements the regular accounting records</a:t>
            </a:r>
          </a:p>
          <a:p>
            <a:r>
              <a:rPr lang="en-US" sz="2800" dirty="0"/>
              <a:t>Provides a record of each petty cash payment</a:t>
            </a:r>
          </a:p>
          <a:p>
            <a:pPr lvl="1"/>
            <a:r>
              <a:rPr lang="en-US" sz="2400" dirty="0"/>
              <a:t>Broken down by account </a:t>
            </a:r>
          </a:p>
          <a:p>
            <a:pPr lvl="2"/>
            <a:r>
              <a:rPr lang="en-US" dirty="0"/>
              <a:t>Travel/Entertainment Expense, Postage Expense, etc.</a:t>
            </a:r>
          </a:p>
          <a:p>
            <a:pPr lvl="1"/>
            <a:r>
              <a:rPr lang="en-US" sz="2400" dirty="0"/>
              <a:t>Used to prepare the replenishment journal entry</a:t>
            </a:r>
            <a:endParaRPr lang="en-US" sz="1800" dirty="0"/>
          </a:p>
        </p:txBody>
      </p:sp>
    </p:spTree>
    <p:extLst>
      <p:ext uri="{BB962C8B-B14F-4D97-AF65-F5344CB8AC3E}">
        <p14:creationId xmlns:p14="http://schemas.microsoft.com/office/powerpoint/2010/main" val="40677826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Replenishing the Petty Cash Fund</a:t>
            </a:r>
            <a:endParaRPr lang="en-IN" dirty="0"/>
          </a:p>
        </p:txBody>
      </p:sp>
      <p:sp>
        <p:nvSpPr>
          <p:cNvPr id="3" name="Content Placeholder 2"/>
          <p:cNvSpPr>
            <a:spLocks noGrp="1"/>
          </p:cNvSpPr>
          <p:nvPr>
            <p:ph type="body" sz="quarter" idx="17"/>
          </p:nvPr>
        </p:nvSpPr>
        <p:spPr>
          <a:xfrm>
            <a:off x="743576" y="1187532"/>
            <a:ext cx="10711543" cy="4405746"/>
          </a:xfrm>
        </p:spPr>
        <p:txBody>
          <a:bodyPr>
            <a:normAutofit/>
          </a:bodyPr>
          <a:lstStyle/>
          <a:p>
            <a:pPr>
              <a:lnSpc>
                <a:spcPct val="90000"/>
              </a:lnSpc>
            </a:pPr>
            <a:r>
              <a:rPr lang="en-US" sz="2400" dirty="0"/>
              <a:t>Replenish Petty Cash</a:t>
            </a:r>
          </a:p>
          <a:p>
            <a:pPr lvl="1"/>
            <a:r>
              <a:rPr lang="en-US" sz="2400" dirty="0"/>
              <a:t>Whenever the fund runs low</a:t>
            </a:r>
          </a:p>
          <a:p>
            <a:pPr lvl="1"/>
            <a:r>
              <a:rPr lang="en-US" sz="2400" dirty="0"/>
              <a:t>At end of accounting period</a:t>
            </a:r>
          </a:p>
          <a:p>
            <a:r>
              <a:rPr lang="en-US" sz="2800" dirty="0"/>
              <a:t>To replenish the fund, debits are made to appropriate expense accounts and Cash is credited</a:t>
            </a:r>
          </a:p>
          <a:p>
            <a:pPr lvl="1"/>
            <a:r>
              <a:rPr lang="en-US" sz="2400" dirty="0"/>
              <a:t>Only if the amount of the fund itself is being changed would there be a debit or credit to Petty Cash</a:t>
            </a:r>
          </a:p>
          <a:p>
            <a:r>
              <a:rPr lang="en-US" sz="2800" dirty="0"/>
              <a:t>Because the petty cash payments record is not a journal, no posting is done from this record</a:t>
            </a:r>
          </a:p>
          <a:p>
            <a:pPr lvl="1"/>
            <a:r>
              <a:rPr lang="en-US" sz="2400" dirty="0"/>
              <a:t>A separate entry must be made in the journal to replenish the fund</a:t>
            </a:r>
          </a:p>
          <a:p>
            <a:pPr>
              <a:lnSpc>
                <a:spcPct val="90000"/>
              </a:lnSpc>
            </a:pPr>
            <a:endParaRPr lang="en-US" sz="2400" dirty="0"/>
          </a:p>
        </p:txBody>
      </p:sp>
    </p:spTree>
    <p:extLst>
      <p:ext uri="{BB962C8B-B14F-4D97-AF65-F5344CB8AC3E}">
        <p14:creationId xmlns:p14="http://schemas.microsoft.com/office/powerpoint/2010/main" val="12126761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Petty Cash Replenishment Example</a:t>
            </a:r>
            <a:endParaRPr lang="en-IN" dirty="0"/>
          </a:p>
        </p:txBody>
      </p:sp>
      <p:sp>
        <p:nvSpPr>
          <p:cNvPr id="3" name="Content Placeholder 2"/>
          <p:cNvSpPr>
            <a:spLocks noGrp="1"/>
          </p:cNvSpPr>
          <p:nvPr>
            <p:ph type="body" sz="quarter" idx="17"/>
          </p:nvPr>
        </p:nvSpPr>
        <p:spPr/>
        <p:txBody>
          <a:bodyPr/>
          <a:lstStyle/>
          <a:p>
            <a:r>
              <a:rPr lang="en-US" sz="2800" dirty="0"/>
              <a:t>At the end of the month, the petty cash fund contains eight vouchers and only $11.20 in cash</a:t>
            </a:r>
          </a:p>
          <a:p>
            <a:pPr lvl="1"/>
            <a:r>
              <a:rPr lang="en-US" sz="2800" dirty="0"/>
              <a:t>The fund needs to be replenished</a:t>
            </a:r>
          </a:p>
          <a:p>
            <a:r>
              <a:rPr lang="en-US" sz="2800" dirty="0"/>
              <a:t>To replenish the fund:</a:t>
            </a:r>
          </a:p>
          <a:p>
            <a:pPr lvl="1"/>
            <a:r>
              <a:rPr lang="en-US" sz="2400" dirty="0"/>
              <a:t>A check is written for $188.80, which is the total of the eight vouchers</a:t>
            </a:r>
          </a:p>
          <a:p>
            <a:pPr lvl="1"/>
            <a:r>
              <a:rPr lang="en-US" sz="2400" dirty="0"/>
              <a:t>A journal entry is made to recognize:</a:t>
            </a:r>
          </a:p>
          <a:p>
            <a:pPr lvl="2"/>
            <a:r>
              <a:rPr lang="en-US" sz="2400" dirty="0"/>
              <a:t>The expenses shown on the vouchers</a:t>
            </a:r>
          </a:p>
          <a:p>
            <a:pPr lvl="2"/>
            <a:r>
              <a:rPr lang="en-US" sz="2400" dirty="0"/>
              <a:t>The outflow of cash via the check</a:t>
            </a:r>
            <a:endParaRPr lang="en-US" dirty="0"/>
          </a:p>
        </p:txBody>
      </p:sp>
    </p:spTree>
    <p:extLst>
      <p:ext uri="{BB962C8B-B14F-4D97-AF65-F5344CB8AC3E}">
        <p14:creationId xmlns:p14="http://schemas.microsoft.com/office/powerpoint/2010/main" val="5141453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E6059-BCEB-40F7-ADC7-A7ED5A8D4928}"/>
              </a:ext>
            </a:extLst>
          </p:cNvPr>
          <p:cNvSpPr>
            <a:spLocks noGrp="1"/>
          </p:cNvSpPr>
          <p:nvPr>
            <p:ph type="title"/>
          </p:nvPr>
        </p:nvSpPr>
        <p:spPr/>
        <p:txBody>
          <a:bodyPr/>
          <a:lstStyle/>
          <a:p>
            <a:r>
              <a:rPr lang="en-US" dirty="0"/>
              <a:t>Petty Cash Replenishment Journal Entry</a:t>
            </a:r>
          </a:p>
        </p:txBody>
      </p:sp>
      <p:pic>
        <p:nvPicPr>
          <p:cNvPr id="4" name="Picture Placeholder 3" descr="An illustration shows the general journal entry needed to replenish the Petty Cash fund. All values are in dollars.&#10;The items listed in the debit column are:&#10;Automobile Expense: 40.80&#10;Postage Expense: 39.50&#10;Travel &amp; Entertainment  Expense: 40.25&#10;Miscellaneous Expense: 38.25&#10;James Maple, Drawing: 30.00&#10;The items listed in the credit column are:&#10;Cash: 188.80&#10;Description: Replenishment of petty cash fund">
            <a:extLst>
              <a:ext uri="{FF2B5EF4-FFF2-40B4-BE49-F238E27FC236}">
                <a16:creationId xmlns:a16="http://schemas.microsoft.com/office/drawing/2014/main" id="{550D03B8-9B40-4D78-AF08-B15B880D8AE0}"/>
              </a:ext>
            </a:extLst>
          </p:cNvPr>
          <p:cNvPicPr>
            <a:picLocks noGrp="1" noChangeAspect="1"/>
          </p:cNvPicPr>
          <p:nvPr>
            <p:ph type="pic" sz="quarter" idx="11"/>
          </p:nvPr>
        </p:nvPicPr>
        <p:blipFill>
          <a:blip r:embed="rId2"/>
          <a:stretch>
            <a:fillRect/>
          </a:stretch>
        </p:blipFill>
        <p:spPr>
          <a:xfrm>
            <a:off x="2516158" y="1538023"/>
            <a:ext cx="7159684" cy="2099933"/>
          </a:xfrm>
          <a:prstGeom prst="rect">
            <a:avLst/>
          </a:prstGeom>
        </p:spPr>
      </p:pic>
    </p:spTree>
    <p:extLst>
      <p:ext uri="{BB962C8B-B14F-4D97-AF65-F5344CB8AC3E}">
        <p14:creationId xmlns:p14="http://schemas.microsoft.com/office/powerpoint/2010/main" val="362803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4</a:t>
            </a:r>
            <a:endParaRPr lang="en-IN" dirty="0"/>
          </a:p>
        </p:txBody>
      </p:sp>
      <p:sp>
        <p:nvSpPr>
          <p:cNvPr id="3" name="Content Placeholder 2"/>
          <p:cNvSpPr>
            <a:spLocks noGrp="1"/>
          </p:cNvSpPr>
          <p:nvPr>
            <p:ph type="body" sz="quarter" idx="15"/>
          </p:nvPr>
        </p:nvSpPr>
        <p:spPr/>
        <p:txBody>
          <a:bodyPr/>
          <a:lstStyle/>
          <a:p>
            <a:pPr algn="ctr"/>
            <a:r>
              <a:rPr lang="en-US" sz="2800" dirty="0"/>
              <a:t>Establish a change fund and use the Cash Short/Over account</a:t>
            </a:r>
          </a:p>
        </p:txBody>
      </p:sp>
    </p:spTree>
    <p:extLst>
      <p:ext uri="{BB962C8B-B14F-4D97-AF65-F5344CB8AC3E}">
        <p14:creationId xmlns:p14="http://schemas.microsoft.com/office/powerpoint/2010/main" val="25775998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Fund</a:t>
            </a:r>
            <a:endParaRPr lang="en-IN" dirty="0"/>
          </a:p>
        </p:txBody>
      </p:sp>
      <p:sp>
        <p:nvSpPr>
          <p:cNvPr id="3" name="Content Placeholder 2"/>
          <p:cNvSpPr>
            <a:spLocks noGrp="1"/>
          </p:cNvSpPr>
          <p:nvPr>
            <p:ph type="body" sz="quarter" idx="17"/>
          </p:nvPr>
        </p:nvSpPr>
        <p:spPr/>
        <p:txBody>
          <a:bodyPr>
            <a:normAutofit/>
          </a:bodyPr>
          <a:lstStyle/>
          <a:p>
            <a:r>
              <a:rPr lang="en-US" sz="2800" dirty="0"/>
              <a:t>A supply of currency and coins kept in the cash register or cash drawer </a:t>
            </a:r>
          </a:p>
          <a:p>
            <a:pPr lvl="1"/>
            <a:r>
              <a:rPr lang="en-US" sz="2400" dirty="0"/>
              <a:t>Allows businesses to make change when customers pay in cash</a:t>
            </a:r>
          </a:p>
          <a:p>
            <a:r>
              <a:rPr lang="en-US" sz="2800" dirty="0"/>
              <a:t>At the end of the day, cash received during the day is deposited</a:t>
            </a:r>
          </a:p>
          <a:p>
            <a:pPr lvl="1"/>
            <a:r>
              <a:rPr lang="en-US" sz="2400" dirty="0"/>
              <a:t>Change fund is held back for use the next day</a:t>
            </a:r>
          </a:p>
        </p:txBody>
      </p:sp>
    </p:spTree>
    <p:extLst>
      <p:ext uri="{BB962C8B-B14F-4D97-AF65-F5344CB8AC3E}">
        <p14:creationId xmlns:p14="http://schemas.microsoft.com/office/powerpoint/2010/main" val="32861572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183B-4835-451B-9CDD-2CAE03AE9454}"/>
              </a:ext>
            </a:extLst>
          </p:cNvPr>
          <p:cNvSpPr>
            <a:spLocks noGrp="1"/>
          </p:cNvSpPr>
          <p:nvPr>
            <p:ph type="title"/>
          </p:nvPr>
        </p:nvSpPr>
        <p:spPr/>
        <p:txBody>
          <a:bodyPr/>
          <a:lstStyle/>
          <a:p>
            <a:r>
              <a:rPr lang="en-US" dirty="0"/>
              <a:t>Journal Entry – Establish Change Fund</a:t>
            </a:r>
          </a:p>
        </p:txBody>
      </p:sp>
      <p:pic>
        <p:nvPicPr>
          <p:cNvPr id="4" name="Picture Placeholder 3" descr="An illustration shows a journal entry to establish a change  fund. Change fund  is debited for 200 dollars and cash is credited for 200 dollars.&#10;Description: Establish change fund">
            <a:extLst>
              <a:ext uri="{FF2B5EF4-FFF2-40B4-BE49-F238E27FC236}">
                <a16:creationId xmlns:a16="http://schemas.microsoft.com/office/drawing/2014/main" id="{C98747D1-FE2B-4703-9B14-807962E0620A}"/>
              </a:ext>
            </a:extLst>
          </p:cNvPr>
          <p:cNvPicPr>
            <a:picLocks noGrp="1" noChangeAspect="1"/>
          </p:cNvPicPr>
          <p:nvPr>
            <p:ph type="pic" sz="quarter" idx="11"/>
          </p:nvPr>
        </p:nvPicPr>
        <p:blipFill>
          <a:blip r:embed="rId2"/>
          <a:stretch>
            <a:fillRect/>
          </a:stretch>
        </p:blipFill>
        <p:spPr>
          <a:xfrm>
            <a:off x="2156348" y="1517009"/>
            <a:ext cx="7879303" cy="976196"/>
          </a:xfrm>
          <a:prstGeom prst="rect">
            <a:avLst/>
          </a:prstGeom>
        </p:spPr>
      </p:pic>
    </p:spTree>
    <p:extLst>
      <p:ext uri="{BB962C8B-B14F-4D97-AF65-F5344CB8AC3E}">
        <p14:creationId xmlns:p14="http://schemas.microsoft.com/office/powerpoint/2010/main" val="22378713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Change Fund Example</a:t>
            </a:r>
          </a:p>
        </p:txBody>
      </p:sp>
      <p:sp>
        <p:nvSpPr>
          <p:cNvPr id="7" name="Content Placeholder 6"/>
          <p:cNvSpPr>
            <a:spLocks noGrp="1"/>
          </p:cNvSpPr>
          <p:nvPr>
            <p:ph type="body" sz="quarter" idx="17"/>
          </p:nvPr>
        </p:nvSpPr>
        <p:spPr>
          <a:xfrm>
            <a:off x="743576" y="1638300"/>
            <a:ext cx="10711543" cy="3301835"/>
          </a:xfrm>
        </p:spPr>
        <p:txBody>
          <a:bodyPr>
            <a:noAutofit/>
          </a:bodyPr>
          <a:lstStyle/>
          <a:p>
            <a:pPr marL="465138" indent="-465138"/>
            <a:r>
              <a:rPr lang="en-US" sz="2800" dirty="0"/>
              <a:t>At the close of its first day of business there is $1,450.00 in the cash register</a:t>
            </a:r>
          </a:p>
          <a:p>
            <a:pPr marL="465138" indent="-465138" eaLnBrk="0" hangingPunct="0"/>
            <a:r>
              <a:rPr lang="en-US" sz="2800" dirty="0"/>
              <a:t>The cash from sales should agree with the sales recorded on the cash register tape</a:t>
            </a:r>
          </a:p>
          <a:p>
            <a:pPr lvl="1" eaLnBrk="0" hangingPunct="0"/>
            <a:r>
              <a:rPr lang="en-US" sz="2800" dirty="0"/>
              <a:t>CASH IN DRAWER        $1,450.00</a:t>
            </a:r>
          </a:p>
          <a:p>
            <a:pPr lvl="1" eaLnBrk="0" hangingPunct="0"/>
            <a:r>
              <a:rPr lang="en-US" sz="2800" dirty="0"/>
              <a:t>Less: CHANGE FUND	</a:t>
            </a:r>
            <a:r>
              <a:rPr lang="en-US" sz="2800" u="sng" dirty="0"/>
              <a:t>−   200.00</a:t>
            </a:r>
          </a:p>
          <a:p>
            <a:pPr lvl="1" eaLnBrk="0" hangingPunct="0"/>
            <a:r>
              <a:rPr lang="en-US" sz="2800" dirty="0"/>
              <a:t>CASH FROM SALES	$1,250.00</a:t>
            </a:r>
          </a:p>
        </p:txBody>
      </p:sp>
    </p:spTree>
    <p:extLst>
      <p:ext uri="{BB962C8B-B14F-4D97-AF65-F5344CB8AC3E}">
        <p14:creationId xmlns:p14="http://schemas.microsoft.com/office/powerpoint/2010/main" val="18820771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6B7DF-679F-4573-9D4A-4C7B58AFC494}"/>
              </a:ext>
            </a:extLst>
          </p:cNvPr>
          <p:cNvSpPr>
            <a:spLocks noGrp="1"/>
          </p:cNvSpPr>
          <p:nvPr>
            <p:ph type="title"/>
          </p:nvPr>
        </p:nvSpPr>
        <p:spPr/>
        <p:txBody>
          <a:bodyPr/>
          <a:lstStyle/>
          <a:p>
            <a:r>
              <a:rPr lang="en-US" dirty="0"/>
              <a:t>Journal Entry To Deposit Daily Cash Receipts</a:t>
            </a:r>
          </a:p>
        </p:txBody>
      </p:sp>
      <p:pic>
        <p:nvPicPr>
          <p:cNvPr id="5" name="Picture Placeholder 4" descr="An illustration shows a journal entry to deposit daily cash receipts from the cash register. Cash  fund  is debited for 1260 dollars and Service Fees is credited for 1250 dollars.&#10;Description: Cash received for services">
            <a:extLst>
              <a:ext uri="{FF2B5EF4-FFF2-40B4-BE49-F238E27FC236}">
                <a16:creationId xmlns:a16="http://schemas.microsoft.com/office/drawing/2014/main" id="{FDDB0EE5-ED23-4B55-984A-62A729D800D8}"/>
              </a:ext>
            </a:extLst>
          </p:cNvPr>
          <p:cNvPicPr>
            <a:picLocks noGrp="1" noChangeAspect="1"/>
          </p:cNvPicPr>
          <p:nvPr>
            <p:ph type="pic" sz="quarter" idx="11"/>
          </p:nvPr>
        </p:nvPicPr>
        <p:blipFill>
          <a:blip r:embed="rId2"/>
          <a:stretch>
            <a:fillRect/>
          </a:stretch>
        </p:blipFill>
        <p:spPr>
          <a:xfrm>
            <a:off x="2110320" y="1652708"/>
            <a:ext cx="7971360" cy="987601"/>
          </a:xfrm>
          <a:prstGeom prst="rect">
            <a:avLst/>
          </a:prstGeom>
        </p:spPr>
      </p:pic>
    </p:spTree>
    <p:extLst>
      <p:ext uri="{BB962C8B-B14F-4D97-AF65-F5344CB8AC3E}">
        <p14:creationId xmlns:p14="http://schemas.microsoft.com/office/powerpoint/2010/main" val="26831079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3C7B3-BCD2-4468-9D80-514EBE022FA0}"/>
              </a:ext>
            </a:extLst>
          </p:cNvPr>
          <p:cNvSpPr>
            <a:spLocks noGrp="1"/>
          </p:cNvSpPr>
          <p:nvPr>
            <p:ph type="title"/>
          </p:nvPr>
        </p:nvSpPr>
        <p:spPr/>
        <p:txBody>
          <a:bodyPr/>
          <a:lstStyle/>
          <a:p>
            <a:r>
              <a:rPr lang="en-US" dirty="0"/>
              <a:t>Cash Short and Over</a:t>
            </a:r>
          </a:p>
        </p:txBody>
      </p:sp>
      <p:sp>
        <p:nvSpPr>
          <p:cNvPr id="3" name="Text Placeholder 2">
            <a:extLst>
              <a:ext uri="{FF2B5EF4-FFF2-40B4-BE49-F238E27FC236}">
                <a16:creationId xmlns:a16="http://schemas.microsoft.com/office/drawing/2014/main" id="{DED5640C-8A41-4DF8-AA9B-91635502377C}"/>
              </a:ext>
            </a:extLst>
          </p:cNvPr>
          <p:cNvSpPr>
            <a:spLocks noGrp="1"/>
          </p:cNvSpPr>
          <p:nvPr>
            <p:ph type="body" sz="quarter" idx="17"/>
          </p:nvPr>
        </p:nvSpPr>
        <p:spPr/>
        <p:txBody>
          <a:bodyPr/>
          <a:lstStyle/>
          <a:p>
            <a:r>
              <a:rPr lang="en-US" sz="2800" dirty="0"/>
              <a:t>Mistakes making change lead to errors</a:t>
            </a:r>
          </a:p>
          <a:p>
            <a:r>
              <a:rPr lang="en-US" sz="2800" dirty="0"/>
              <a:t>Actual cash is compared to the daily sales total</a:t>
            </a:r>
          </a:p>
          <a:p>
            <a:pPr lvl="1"/>
            <a:r>
              <a:rPr lang="en-US" sz="2400" dirty="0"/>
              <a:t>Too much cash – Cash Over</a:t>
            </a:r>
          </a:p>
          <a:p>
            <a:pPr lvl="1"/>
            <a:r>
              <a:rPr lang="en-US" sz="2400" dirty="0"/>
              <a:t>Too little cash – Cash Short</a:t>
            </a:r>
          </a:p>
          <a:p>
            <a:r>
              <a:rPr lang="en-US" sz="2800" dirty="0"/>
              <a:t>Cash Short/Over account used for recording differences</a:t>
            </a:r>
          </a:p>
          <a:p>
            <a:pPr lvl="1"/>
            <a:r>
              <a:rPr lang="en-US" sz="2400" dirty="0"/>
              <a:t>Debit balance – Expense</a:t>
            </a:r>
          </a:p>
          <a:p>
            <a:pPr lvl="1"/>
            <a:r>
              <a:rPr lang="en-US" sz="2400" dirty="0"/>
              <a:t>Credit balance - Revenue</a:t>
            </a:r>
            <a:endParaRPr lang="en-US" sz="1800" dirty="0"/>
          </a:p>
        </p:txBody>
      </p:sp>
    </p:spTree>
    <p:extLst>
      <p:ext uri="{BB962C8B-B14F-4D97-AF65-F5344CB8AC3E}">
        <p14:creationId xmlns:p14="http://schemas.microsoft.com/office/powerpoint/2010/main" val="35355959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Cash Shortage Example</a:t>
            </a:r>
          </a:p>
        </p:txBody>
      </p:sp>
      <p:sp>
        <p:nvSpPr>
          <p:cNvPr id="7" name="Content Placeholder 6"/>
          <p:cNvSpPr>
            <a:spLocks noGrp="1"/>
          </p:cNvSpPr>
          <p:nvPr>
            <p:ph type="body" sz="quarter" idx="17"/>
          </p:nvPr>
        </p:nvSpPr>
        <p:spPr>
          <a:xfrm>
            <a:off x="743576" y="1037229"/>
            <a:ext cx="10711543" cy="4980394"/>
          </a:xfrm>
        </p:spPr>
        <p:txBody>
          <a:bodyPr>
            <a:noAutofit/>
          </a:bodyPr>
          <a:lstStyle/>
          <a:p>
            <a:pPr marL="465138" indent="-465138" eaLnBrk="0" hangingPunct="0"/>
            <a:r>
              <a:rPr lang="en-US" sz="2800" dirty="0"/>
              <a:t>There is $1,161.00 in the cash register</a:t>
            </a:r>
          </a:p>
          <a:p>
            <a:pPr marL="465138" indent="-465138" eaLnBrk="0" hangingPunct="0"/>
            <a:r>
              <a:rPr lang="en-US" sz="2800" dirty="0"/>
              <a:t>Cash register tape shows sales of $963.00</a:t>
            </a:r>
          </a:p>
          <a:p>
            <a:pPr lvl="1" eaLnBrk="0" hangingPunct="0"/>
            <a:r>
              <a:rPr lang="en-US" sz="2400" dirty="0"/>
              <a:t>CASH IN DRAWER	       $1,161.00</a:t>
            </a:r>
          </a:p>
          <a:p>
            <a:pPr lvl="1" eaLnBrk="0" hangingPunct="0"/>
            <a:r>
              <a:rPr lang="en-US" sz="2400" dirty="0"/>
              <a:t>Less: CHANGE FUND      </a:t>
            </a:r>
            <a:r>
              <a:rPr lang="en-US" sz="2400" u="sng" dirty="0"/>
              <a:t>-    200.00</a:t>
            </a:r>
          </a:p>
          <a:p>
            <a:pPr lvl="1" eaLnBrk="0" hangingPunct="0"/>
            <a:r>
              <a:rPr lang="en-US" sz="2400" dirty="0"/>
              <a:t>CASH FROM SALES	       $   961.00</a:t>
            </a:r>
          </a:p>
          <a:p>
            <a:pPr lvl="1" eaLnBrk="0" hangingPunct="0"/>
            <a:r>
              <a:rPr lang="en-US" sz="2400" dirty="0"/>
              <a:t>CASH REGISTER TAPE  </a:t>
            </a:r>
            <a:r>
              <a:rPr lang="en-US" sz="2400" u="sng" dirty="0"/>
              <a:t>$    963.00</a:t>
            </a:r>
          </a:p>
          <a:p>
            <a:pPr lvl="1" eaLnBrk="0" hangingPunct="0"/>
            <a:r>
              <a:rPr lang="en-US" sz="2400" dirty="0"/>
              <a:t>SHORTAGE                      $        2.00</a:t>
            </a:r>
          </a:p>
          <a:p>
            <a:pPr eaLnBrk="0" hangingPunct="0"/>
            <a:r>
              <a:rPr lang="en-US" sz="2800" dirty="0"/>
              <a:t>Cash debited for the amount deposited</a:t>
            </a:r>
          </a:p>
          <a:p>
            <a:pPr eaLnBrk="0" hangingPunct="0"/>
            <a:r>
              <a:rPr lang="en-US" sz="2800" dirty="0"/>
              <a:t>Cash Short and Over debited for shortages</a:t>
            </a:r>
          </a:p>
          <a:p>
            <a:pPr eaLnBrk="0" hangingPunct="0"/>
            <a:r>
              <a:rPr lang="en-US" sz="2800" dirty="0"/>
              <a:t>Service Fees is credited for the amount on the cash register tape even though this was not the amount collected</a:t>
            </a:r>
          </a:p>
          <a:p>
            <a:pPr eaLnBrk="0" hangingPunct="0"/>
            <a:endParaRPr lang="en-US" sz="2400" dirty="0"/>
          </a:p>
        </p:txBody>
      </p:sp>
    </p:spTree>
    <p:extLst>
      <p:ext uri="{BB962C8B-B14F-4D97-AF65-F5344CB8AC3E}">
        <p14:creationId xmlns:p14="http://schemas.microsoft.com/office/powerpoint/2010/main" val="7346782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84B0-82D3-4DA1-91A7-EF556D88314C}"/>
              </a:ext>
            </a:extLst>
          </p:cNvPr>
          <p:cNvSpPr>
            <a:spLocks noGrp="1"/>
          </p:cNvSpPr>
          <p:nvPr>
            <p:ph type="title"/>
          </p:nvPr>
        </p:nvSpPr>
        <p:spPr/>
        <p:txBody>
          <a:bodyPr/>
          <a:lstStyle/>
          <a:p>
            <a:r>
              <a:rPr lang="en-US" dirty="0"/>
              <a:t>Cash Shortage Journal Entry</a:t>
            </a:r>
          </a:p>
        </p:txBody>
      </p:sp>
      <p:pic>
        <p:nvPicPr>
          <p:cNvPr id="4" name="Picture Placeholder 3" descr="An illustration shows a journal entry to deposit daily cash receipts from the cash register when a shortage has occurred. Cash  is debited for 961 dollars.&#10;Cash Short and Over is debited for 2 dollars.&#10;Service Fees is credited for 963 dollars.&#10;Description: Record service fees and cash shortage">
            <a:extLst>
              <a:ext uri="{FF2B5EF4-FFF2-40B4-BE49-F238E27FC236}">
                <a16:creationId xmlns:a16="http://schemas.microsoft.com/office/drawing/2014/main" id="{F3AA9500-387C-4E67-A997-23B403797692}"/>
              </a:ext>
            </a:extLst>
          </p:cNvPr>
          <p:cNvPicPr>
            <a:picLocks noGrp="1" noChangeAspect="1"/>
          </p:cNvPicPr>
          <p:nvPr>
            <p:ph type="pic" sz="quarter" idx="11"/>
          </p:nvPr>
        </p:nvPicPr>
        <p:blipFill>
          <a:blip r:embed="rId2"/>
          <a:stretch>
            <a:fillRect/>
          </a:stretch>
        </p:blipFill>
        <p:spPr>
          <a:xfrm>
            <a:off x="2235496" y="1485499"/>
            <a:ext cx="7721007" cy="1303165"/>
          </a:xfrm>
          <a:prstGeom prst="rect">
            <a:avLst/>
          </a:prstGeom>
        </p:spPr>
      </p:pic>
    </p:spTree>
    <p:extLst>
      <p:ext uri="{BB962C8B-B14F-4D97-AF65-F5344CB8AC3E}">
        <p14:creationId xmlns:p14="http://schemas.microsoft.com/office/powerpoint/2010/main" val="34137313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Cash Overage Example</a:t>
            </a:r>
          </a:p>
        </p:txBody>
      </p:sp>
      <p:sp>
        <p:nvSpPr>
          <p:cNvPr id="7" name="Content Placeholder 6"/>
          <p:cNvSpPr>
            <a:spLocks noGrp="1"/>
          </p:cNvSpPr>
          <p:nvPr>
            <p:ph type="body" sz="quarter" idx="17"/>
          </p:nvPr>
        </p:nvSpPr>
        <p:spPr>
          <a:xfrm>
            <a:off x="743576" y="1128156"/>
            <a:ext cx="10711543" cy="4904344"/>
          </a:xfrm>
        </p:spPr>
        <p:txBody>
          <a:bodyPr>
            <a:noAutofit/>
          </a:bodyPr>
          <a:lstStyle/>
          <a:p>
            <a:pPr marL="465138" indent="-465138"/>
            <a:r>
              <a:rPr lang="en-US" sz="2800" dirty="0"/>
              <a:t>There is $1,015 in the cash register</a:t>
            </a:r>
          </a:p>
          <a:p>
            <a:pPr marL="465138" indent="-465138" eaLnBrk="0" hangingPunct="0"/>
            <a:r>
              <a:rPr lang="en-US" sz="2800" dirty="0"/>
              <a:t>Cash register tape shows sales of $814.00</a:t>
            </a:r>
          </a:p>
          <a:p>
            <a:pPr lvl="1" eaLnBrk="0" hangingPunct="0"/>
            <a:r>
              <a:rPr lang="en-US" sz="2400" dirty="0"/>
              <a:t>CASH IN DRAWER	           $1,015.00</a:t>
            </a:r>
          </a:p>
          <a:p>
            <a:pPr lvl="1" eaLnBrk="0" hangingPunct="0"/>
            <a:r>
              <a:rPr lang="en-US" sz="2400" dirty="0"/>
              <a:t>Less: CHANGE FUND          </a:t>
            </a:r>
            <a:r>
              <a:rPr lang="en-US" sz="2400" u="sng" dirty="0"/>
              <a:t>-    200.00</a:t>
            </a:r>
          </a:p>
          <a:p>
            <a:pPr lvl="1" eaLnBrk="0" hangingPunct="0"/>
            <a:r>
              <a:rPr lang="en-US" sz="2400" dirty="0"/>
              <a:t>CASH FROM SALES	           $   815.00</a:t>
            </a:r>
          </a:p>
          <a:p>
            <a:pPr lvl="1" eaLnBrk="0" hangingPunct="0"/>
            <a:r>
              <a:rPr lang="en-US" sz="2400" dirty="0"/>
              <a:t>CASH REGISTER TAPE      </a:t>
            </a:r>
            <a:r>
              <a:rPr lang="en-US" sz="2400" u="sng" dirty="0"/>
              <a:t>$    814.00</a:t>
            </a:r>
          </a:p>
          <a:p>
            <a:pPr lvl="1" eaLnBrk="0" hangingPunct="0"/>
            <a:r>
              <a:rPr lang="en-US" sz="2400" dirty="0"/>
              <a:t>OVERAGE                            $        1.00</a:t>
            </a:r>
          </a:p>
          <a:p>
            <a:pPr eaLnBrk="0" hangingPunct="0"/>
            <a:r>
              <a:rPr lang="en-US" sz="2800" dirty="0"/>
              <a:t>Cash debited for the amount deposited</a:t>
            </a:r>
          </a:p>
          <a:p>
            <a:pPr eaLnBrk="0" hangingPunct="0"/>
            <a:r>
              <a:rPr lang="en-US" sz="2800" dirty="0"/>
              <a:t>Cash Short and Over credited for overages</a:t>
            </a:r>
          </a:p>
          <a:p>
            <a:pPr eaLnBrk="0" hangingPunct="0"/>
            <a:r>
              <a:rPr lang="en-US" sz="2800" dirty="0"/>
              <a:t>Service Fees is credited for the amount on the cash register tape even though this was not the amount collected</a:t>
            </a:r>
          </a:p>
          <a:p>
            <a:pPr eaLnBrk="0" hangingPunct="0"/>
            <a:endParaRPr lang="en-US" sz="2400" dirty="0"/>
          </a:p>
        </p:txBody>
      </p:sp>
    </p:spTree>
    <p:extLst>
      <p:ext uri="{BB962C8B-B14F-4D97-AF65-F5344CB8AC3E}">
        <p14:creationId xmlns:p14="http://schemas.microsoft.com/office/powerpoint/2010/main" val="24923313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84B0-82D3-4DA1-91A7-EF556D88314C}"/>
              </a:ext>
            </a:extLst>
          </p:cNvPr>
          <p:cNvSpPr>
            <a:spLocks noGrp="1"/>
          </p:cNvSpPr>
          <p:nvPr>
            <p:ph type="title"/>
          </p:nvPr>
        </p:nvSpPr>
        <p:spPr/>
        <p:txBody>
          <a:bodyPr/>
          <a:lstStyle/>
          <a:p>
            <a:r>
              <a:rPr lang="en-US" dirty="0"/>
              <a:t>Cash Overage Journal Entry</a:t>
            </a:r>
          </a:p>
        </p:txBody>
      </p:sp>
      <p:pic>
        <p:nvPicPr>
          <p:cNvPr id="4" name="Picture Placeholder 3" descr="An illustration shows a journal entry to deposit daily cash receipts from the cash register when an overage has occurred. Cash  is debited for 815 dollars.&#10;Service Fees is credited for 814 dollars.&#10;Cash Short and Over is credited for 1 dollar.&#10;Description: Record service fees and cash shortage">
            <a:extLst>
              <a:ext uri="{FF2B5EF4-FFF2-40B4-BE49-F238E27FC236}">
                <a16:creationId xmlns:a16="http://schemas.microsoft.com/office/drawing/2014/main" id="{F3AA9500-387C-4E67-A997-23B403797692}"/>
              </a:ext>
            </a:extLst>
          </p:cNvPr>
          <p:cNvPicPr>
            <a:picLocks noGrp="1" noChangeAspect="1"/>
          </p:cNvPicPr>
          <p:nvPr>
            <p:ph type="pic" sz="quarter" idx="11"/>
          </p:nvPr>
        </p:nvPicPr>
        <p:blipFill>
          <a:blip r:embed="rId2"/>
          <a:stretch>
            <a:fillRect/>
          </a:stretch>
        </p:blipFill>
        <p:spPr>
          <a:xfrm>
            <a:off x="2132815" y="1700282"/>
            <a:ext cx="7926370" cy="1326085"/>
          </a:xfrm>
          <a:prstGeom prst="rect">
            <a:avLst/>
          </a:prstGeom>
        </p:spPr>
      </p:pic>
    </p:spTree>
    <p:extLst>
      <p:ext uri="{BB962C8B-B14F-4D97-AF65-F5344CB8AC3E}">
        <p14:creationId xmlns:p14="http://schemas.microsoft.com/office/powerpoint/2010/main" val="36102661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3996910" y="3112899"/>
            <a:ext cx="4354610" cy="618014"/>
          </a:xfrm>
        </p:spPr>
        <p:txBody>
          <a:bodyPr/>
          <a:lstStyle/>
          <a:p>
            <a:r>
              <a:rPr lang="en-US" dirty="0"/>
              <a:t>Chapter 7 Appendix</a:t>
            </a:r>
          </a:p>
        </p:txBody>
      </p:sp>
      <p:sp>
        <p:nvSpPr>
          <p:cNvPr id="5" name="Title 4"/>
          <p:cNvSpPr>
            <a:spLocks noGrp="1"/>
          </p:cNvSpPr>
          <p:nvPr>
            <p:ph type="title"/>
          </p:nvPr>
        </p:nvSpPr>
        <p:spPr/>
        <p:txBody>
          <a:bodyPr/>
          <a:lstStyle/>
          <a:p>
            <a:r>
              <a:rPr lang="en-US" dirty="0"/>
              <a:t>Internal Controls</a:t>
            </a:r>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p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2358116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Appendix Learning Objective 1</a:t>
            </a:r>
            <a:endParaRPr lang="en-IN" dirty="0"/>
          </a:p>
        </p:txBody>
      </p:sp>
      <p:sp>
        <p:nvSpPr>
          <p:cNvPr id="3" name="Content Placeholder 2"/>
          <p:cNvSpPr>
            <a:spLocks noGrp="1"/>
          </p:cNvSpPr>
          <p:nvPr>
            <p:ph type="body" sz="quarter" idx="15"/>
          </p:nvPr>
        </p:nvSpPr>
        <p:spPr/>
        <p:txBody>
          <a:bodyPr/>
          <a:lstStyle/>
          <a:p>
            <a:pPr algn="ctr"/>
            <a:r>
              <a:rPr lang="en-US" sz="2800" dirty="0"/>
              <a:t>Explain the importance of internal control</a:t>
            </a:r>
          </a:p>
        </p:txBody>
      </p:sp>
    </p:spTree>
    <p:extLst>
      <p:ext uri="{BB962C8B-B14F-4D97-AF65-F5344CB8AC3E}">
        <p14:creationId xmlns:p14="http://schemas.microsoft.com/office/powerpoint/2010/main" val="42440886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Internal Control</a:t>
            </a:r>
            <a:endParaRPr lang="en-IN" dirty="0"/>
          </a:p>
        </p:txBody>
      </p:sp>
      <p:sp>
        <p:nvSpPr>
          <p:cNvPr id="3" name="Content Placeholder 2"/>
          <p:cNvSpPr>
            <a:spLocks noGrp="1"/>
          </p:cNvSpPr>
          <p:nvPr>
            <p:ph type="body" sz="quarter" idx="17"/>
          </p:nvPr>
        </p:nvSpPr>
        <p:spPr/>
        <p:txBody>
          <a:bodyPr/>
          <a:lstStyle/>
          <a:p>
            <a:r>
              <a:rPr lang="en-US" sz="2800" dirty="0"/>
              <a:t>Good internal control helps ensure:</a:t>
            </a:r>
          </a:p>
          <a:p>
            <a:pPr lvl="1"/>
            <a:r>
              <a:rPr lang="en-US" sz="2400" dirty="0"/>
              <a:t>Reliable and timely records</a:t>
            </a:r>
          </a:p>
          <a:p>
            <a:pPr lvl="1"/>
            <a:r>
              <a:rPr lang="en-US" sz="2400" dirty="0"/>
              <a:t>Asset management and protection</a:t>
            </a:r>
          </a:p>
          <a:p>
            <a:pPr lvl="1"/>
            <a:r>
              <a:rPr lang="en-US" sz="2400" dirty="0"/>
              <a:t>Rules and procedures followed by employees </a:t>
            </a:r>
          </a:p>
          <a:p>
            <a:pPr lvl="1"/>
            <a:r>
              <a:rPr lang="en-US" sz="2400" dirty="0"/>
              <a:t>Accurate reporting of information</a:t>
            </a:r>
            <a:endParaRPr lang="en-US" sz="1800" dirty="0"/>
          </a:p>
        </p:txBody>
      </p:sp>
    </p:spTree>
    <p:extLst>
      <p:ext uri="{BB962C8B-B14F-4D97-AF65-F5344CB8AC3E}">
        <p14:creationId xmlns:p14="http://schemas.microsoft.com/office/powerpoint/2010/main" val="11459732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Sarbanes-Oxley Act (SOX)</a:t>
            </a:r>
            <a:endParaRPr lang="en-IN" dirty="0"/>
          </a:p>
        </p:txBody>
      </p:sp>
      <p:sp>
        <p:nvSpPr>
          <p:cNvPr id="3" name="Content Placeholder 2"/>
          <p:cNvSpPr>
            <a:spLocks noGrp="1"/>
          </p:cNvSpPr>
          <p:nvPr>
            <p:ph type="body" sz="quarter" idx="17"/>
          </p:nvPr>
        </p:nvSpPr>
        <p:spPr/>
        <p:txBody>
          <a:bodyPr>
            <a:normAutofit/>
          </a:bodyPr>
          <a:lstStyle/>
          <a:p>
            <a:r>
              <a:rPr lang="en-US" sz="2800" dirty="0"/>
              <a:t>Applies to all publicly held companies</a:t>
            </a:r>
          </a:p>
          <a:p>
            <a:r>
              <a:rPr lang="en-US" sz="2800" dirty="0"/>
              <a:t>Requires annual reporting on the effectiveness of internal control over financial reporting</a:t>
            </a:r>
          </a:p>
          <a:p>
            <a:r>
              <a:rPr lang="en-US" sz="2800" dirty="0"/>
              <a:t>Has resulted in many non-publicly held companies evaluating their internal control quality</a:t>
            </a:r>
          </a:p>
        </p:txBody>
      </p:sp>
    </p:spTree>
    <p:extLst>
      <p:ext uri="{BB962C8B-B14F-4D97-AF65-F5344CB8AC3E}">
        <p14:creationId xmlns:p14="http://schemas.microsoft.com/office/powerpoint/2010/main" val="39091210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Appendix Learning Objective 2</a:t>
            </a:r>
            <a:endParaRPr lang="en-IN" dirty="0"/>
          </a:p>
        </p:txBody>
      </p:sp>
      <p:sp>
        <p:nvSpPr>
          <p:cNvPr id="3" name="Content Placeholder 2"/>
          <p:cNvSpPr>
            <a:spLocks noGrp="1"/>
          </p:cNvSpPr>
          <p:nvPr>
            <p:ph type="body" sz="quarter" idx="15"/>
          </p:nvPr>
        </p:nvSpPr>
        <p:spPr/>
        <p:txBody>
          <a:bodyPr/>
          <a:lstStyle/>
          <a:p>
            <a:pPr algn="ctr"/>
            <a:r>
              <a:rPr lang="en-US" sz="2800" dirty="0"/>
              <a:t>Define internal control and describe its key components</a:t>
            </a:r>
          </a:p>
        </p:txBody>
      </p:sp>
    </p:spTree>
    <p:extLst>
      <p:ext uri="{BB962C8B-B14F-4D97-AF65-F5344CB8AC3E}">
        <p14:creationId xmlns:p14="http://schemas.microsoft.com/office/powerpoint/2010/main" val="25564722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Control</a:t>
            </a:r>
            <a:endParaRPr lang="en-IN" dirty="0"/>
          </a:p>
        </p:txBody>
      </p:sp>
      <p:sp>
        <p:nvSpPr>
          <p:cNvPr id="3" name="Content Placeholder 2"/>
          <p:cNvSpPr>
            <a:spLocks noGrp="1"/>
          </p:cNvSpPr>
          <p:nvPr>
            <p:ph type="body" sz="quarter" idx="17"/>
          </p:nvPr>
        </p:nvSpPr>
        <p:spPr/>
        <p:txBody>
          <a:bodyPr/>
          <a:lstStyle/>
          <a:p>
            <a:r>
              <a:rPr lang="en-US" sz="2800" dirty="0"/>
              <a:t>A system developed by a company to provide reasonable assurance of achieving:</a:t>
            </a:r>
          </a:p>
          <a:p>
            <a:pPr lvl="1"/>
            <a:r>
              <a:rPr lang="en-US" sz="2400" dirty="0"/>
              <a:t>Effective and efficient operations</a:t>
            </a:r>
          </a:p>
          <a:p>
            <a:pPr lvl="1"/>
            <a:r>
              <a:rPr lang="en-US" sz="2400" dirty="0"/>
              <a:t>Reliable financial reporting</a:t>
            </a:r>
          </a:p>
          <a:p>
            <a:pPr lvl="1"/>
            <a:r>
              <a:rPr lang="en-US" sz="2400" dirty="0"/>
              <a:t>Compliance with laws and regulations</a:t>
            </a:r>
            <a:endParaRPr lang="en-US" sz="1800" dirty="0"/>
          </a:p>
        </p:txBody>
      </p:sp>
    </p:spTree>
    <p:extLst>
      <p:ext uri="{BB962C8B-B14F-4D97-AF65-F5344CB8AC3E}">
        <p14:creationId xmlns:p14="http://schemas.microsoft.com/office/powerpoint/2010/main" val="11736849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Components of Internal Control</a:t>
            </a:r>
            <a:endParaRPr lang="en-IN" dirty="0"/>
          </a:p>
        </p:txBody>
      </p:sp>
      <p:sp>
        <p:nvSpPr>
          <p:cNvPr id="3" name="Content Placeholder 2"/>
          <p:cNvSpPr>
            <a:spLocks noGrp="1"/>
          </p:cNvSpPr>
          <p:nvPr>
            <p:ph type="body" sz="quarter" idx="17"/>
          </p:nvPr>
        </p:nvSpPr>
        <p:spPr/>
        <p:txBody>
          <a:bodyPr/>
          <a:lstStyle/>
          <a:p>
            <a:r>
              <a:rPr lang="en-US" sz="2800" dirty="0"/>
              <a:t>The most widely accepted framework in the U.S. contains five components:</a:t>
            </a:r>
          </a:p>
          <a:p>
            <a:pPr lvl="1"/>
            <a:r>
              <a:rPr lang="en-US" sz="2800" dirty="0"/>
              <a:t>Control environment</a:t>
            </a:r>
          </a:p>
          <a:p>
            <a:pPr lvl="1"/>
            <a:r>
              <a:rPr lang="en-US" sz="2800" dirty="0"/>
              <a:t>Risk assessment</a:t>
            </a:r>
          </a:p>
          <a:p>
            <a:pPr lvl="1"/>
            <a:r>
              <a:rPr lang="en-US" sz="2800" dirty="0"/>
              <a:t>Control activities</a:t>
            </a:r>
          </a:p>
          <a:p>
            <a:pPr lvl="1"/>
            <a:r>
              <a:rPr lang="en-US" sz="2800" dirty="0"/>
              <a:t>Information and communication system</a:t>
            </a:r>
          </a:p>
          <a:p>
            <a:pPr lvl="1"/>
            <a:r>
              <a:rPr lang="en-US" sz="2800" dirty="0"/>
              <a:t>Monitoring processes</a:t>
            </a:r>
            <a:endParaRPr lang="en-US" dirty="0"/>
          </a:p>
        </p:txBody>
      </p:sp>
    </p:spTree>
    <p:extLst>
      <p:ext uri="{BB962C8B-B14F-4D97-AF65-F5344CB8AC3E}">
        <p14:creationId xmlns:p14="http://schemas.microsoft.com/office/powerpoint/2010/main" val="3590158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 Environment</a:t>
            </a:r>
            <a:endParaRPr lang="en-IN" dirty="0"/>
          </a:p>
        </p:txBody>
      </p:sp>
      <p:sp>
        <p:nvSpPr>
          <p:cNvPr id="3" name="Content Placeholder 2"/>
          <p:cNvSpPr>
            <a:spLocks noGrp="1"/>
          </p:cNvSpPr>
          <p:nvPr>
            <p:ph type="body" sz="quarter" idx="17"/>
          </p:nvPr>
        </p:nvSpPr>
        <p:spPr/>
        <p:txBody>
          <a:bodyPr>
            <a:normAutofit/>
          </a:bodyPr>
          <a:lstStyle/>
          <a:p>
            <a:r>
              <a:rPr lang="en-US" sz="2800" dirty="0"/>
              <a:t>The policies, procedures, and attitudes of the top management and owners of the business</a:t>
            </a:r>
          </a:p>
          <a:p>
            <a:r>
              <a:rPr lang="en-US" sz="2800" dirty="0"/>
              <a:t>Includes:</a:t>
            </a:r>
          </a:p>
          <a:p>
            <a:pPr lvl="1"/>
            <a:r>
              <a:rPr lang="en-US" sz="2400" dirty="0"/>
              <a:t>The organization structure</a:t>
            </a:r>
          </a:p>
          <a:p>
            <a:pPr lvl="1"/>
            <a:r>
              <a:rPr lang="en-US" sz="2400" dirty="0"/>
              <a:t>Management’s philosophy and operating style</a:t>
            </a:r>
          </a:p>
          <a:p>
            <a:pPr lvl="1"/>
            <a:r>
              <a:rPr lang="en-US" sz="2400" dirty="0"/>
              <a:t>Integrity and ethical values</a:t>
            </a:r>
          </a:p>
          <a:p>
            <a:pPr lvl="1"/>
            <a:r>
              <a:rPr lang="en-US" sz="2400" dirty="0"/>
              <a:t>Commitment to competent, trustworthy employees</a:t>
            </a:r>
          </a:p>
        </p:txBody>
      </p:sp>
    </p:spTree>
    <p:extLst>
      <p:ext uri="{BB962C8B-B14F-4D97-AF65-F5344CB8AC3E}">
        <p14:creationId xmlns:p14="http://schemas.microsoft.com/office/powerpoint/2010/main" val="16675729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Assessment</a:t>
            </a:r>
            <a:endParaRPr lang="en-IN" dirty="0"/>
          </a:p>
        </p:txBody>
      </p:sp>
      <p:sp>
        <p:nvSpPr>
          <p:cNvPr id="3" name="Content Placeholder 2"/>
          <p:cNvSpPr>
            <a:spLocks noGrp="1"/>
          </p:cNvSpPr>
          <p:nvPr>
            <p:ph type="body" sz="quarter" idx="17"/>
          </p:nvPr>
        </p:nvSpPr>
        <p:spPr/>
        <p:txBody>
          <a:bodyPr/>
          <a:lstStyle/>
          <a:p>
            <a:r>
              <a:rPr lang="en-US" sz="2800" dirty="0"/>
              <a:t>The process for identifying, analyzing, and responding to business risks</a:t>
            </a:r>
          </a:p>
          <a:p>
            <a:r>
              <a:rPr lang="en-US" sz="2800" dirty="0"/>
              <a:t>Examples of internal business risks:</a:t>
            </a:r>
          </a:p>
          <a:p>
            <a:pPr lvl="1"/>
            <a:r>
              <a:rPr lang="en-US" sz="2400" dirty="0"/>
              <a:t>Errors</a:t>
            </a:r>
          </a:p>
          <a:p>
            <a:pPr lvl="1"/>
            <a:r>
              <a:rPr lang="en-US" sz="2400" dirty="0"/>
              <a:t>Fraud</a:t>
            </a:r>
          </a:p>
          <a:p>
            <a:pPr lvl="1"/>
            <a:r>
              <a:rPr lang="en-US" sz="2400" dirty="0"/>
              <a:t>Obsolete inventory</a:t>
            </a:r>
          </a:p>
          <a:p>
            <a:pPr lvl="1"/>
            <a:r>
              <a:rPr lang="en-US" sz="2400" dirty="0"/>
              <a:t>High employee turnover</a:t>
            </a:r>
            <a:endParaRPr lang="en-US" sz="1800" dirty="0"/>
          </a:p>
        </p:txBody>
      </p:sp>
    </p:spTree>
    <p:extLst>
      <p:ext uri="{BB962C8B-B14F-4D97-AF65-F5344CB8AC3E}">
        <p14:creationId xmlns:p14="http://schemas.microsoft.com/office/powerpoint/2010/main" val="20987167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 Activities</a:t>
            </a:r>
            <a:endParaRPr lang="en-IN" dirty="0"/>
          </a:p>
        </p:txBody>
      </p:sp>
      <p:sp>
        <p:nvSpPr>
          <p:cNvPr id="3" name="Content Placeholder 2"/>
          <p:cNvSpPr>
            <a:spLocks noGrp="1"/>
          </p:cNvSpPr>
          <p:nvPr>
            <p:ph type="body" sz="quarter" idx="17"/>
          </p:nvPr>
        </p:nvSpPr>
        <p:spPr/>
        <p:txBody>
          <a:bodyPr/>
          <a:lstStyle/>
          <a:p>
            <a:r>
              <a:rPr lang="en-US" sz="2800" dirty="0"/>
              <a:t>Policies and procedures established to help management meet its control objectives</a:t>
            </a:r>
          </a:p>
          <a:p>
            <a:r>
              <a:rPr lang="en-US" sz="2800" dirty="0"/>
              <a:t>Four types of control activities:</a:t>
            </a:r>
          </a:p>
          <a:p>
            <a:pPr lvl="1"/>
            <a:r>
              <a:rPr lang="en-US" sz="2400" dirty="0"/>
              <a:t>Segregation of duties</a:t>
            </a:r>
          </a:p>
          <a:p>
            <a:pPr lvl="1"/>
            <a:r>
              <a:rPr lang="en-US" sz="2400" dirty="0"/>
              <a:t>Authorization procedures and related responsibilities</a:t>
            </a:r>
          </a:p>
          <a:p>
            <a:pPr lvl="1"/>
            <a:r>
              <a:rPr lang="en-US" sz="2400" dirty="0"/>
              <a:t>Adequate documents and records</a:t>
            </a:r>
          </a:p>
          <a:p>
            <a:pPr lvl="1"/>
            <a:r>
              <a:rPr lang="en-US" sz="2400" dirty="0"/>
              <a:t>Protection of assets and records</a:t>
            </a:r>
            <a:endParaRPr lang="en-US" sz="1800" dirty="0"/>
          </a:p>
        </p:txBody>
      </p:sp>
    </p:spTree>
    <p:extLst>
      <p:ext uri="{BB962C8B-B14F-4D97-AF65-F5344CB8AC3E}">
        <p14:creationId xmlns:p14="http://schemas.microsoft.com/office/powerpoint/2010/main" val="9003589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Segregation of Duties</a:t>
            </a:r>
            <a:endParaRPr lang="en-IN" dirty="0"/>
          </a:p>
        </p:txBody>
      </p:sp>
      <p:sp>
        <p:nvSpPr>
          <p:cNvPr id="3" name="Content Placeholder 2"/>
          <p:cNvSpPr>
            <a:spLocks noGrp="1"/>
          </p:cNvSpPr>
          <p:nvPr>
            <p:ph type="body" sz="quarter" idx="17"/>
          </p:nvPr>
        </p:nvSpPr>
        <p:spPr/>
        <p:txBody>
          <a:bodyPr>
            <a:normAutofit/>
          </a:bodyPr>
          <a:lstStyle/>
          <a:p>
            <a:r>
              <a:rPr lang="en-US" sz="2800" dirty="0"/>
              <a:t>Different employees should be responsible for different parts of a transaction</a:t>
            </a:r>
          </a:p>
          <a:p>
            <a:pPr lvl="1"/>
            <a:r>
              <a:rPr lang="en-US" sz="2400" dirty="0"/>
              <a:t>Provides a built-in check by one employee on another</a:t>
            </a:r>
          </a:p>
          <a:p>
            <a:r>
              <a:rPr lang="en-US" sz="2800" dirty="0"/>
              <a:t>Employees who account for transactions should not also have custody of the assets</a:t>
            </a:r>
          </a:p>
          <a:p>
            <a:pPr lvl="1"/>
            <a:r>
              <a:rPr lang="en-US" sz="2400" dirty="0"/>
              <a:t>One employee cannot obtain goods for personal use without being caught by another employee</a:t>
            </a:r>
          </a:p>
        </p:txBody>
      </p:sp>
    </p:spTree>
    <p:extLst>
      <p:ext uri="{BB962C8B-B14F-4D97-AF65-F5344CB8AC3E}">
        <p14:creationId xmlns:p14="http://schemas.microsoft.com/office/powerpoint/2010/main" val="36693572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Authorization Procedures and Related Responsibilities</a:t>
            </a:r>
            <a:endParaRPr lang="en-IN" dirty="0"/>
          </a:p>
        </p:txBody>
      </p:sp>
      <p:sp>
        <p:nvSpPr>
          <p:cNvPr id="3" name="Content Placeholder 2"/>
          <p:cNvSpPr>
            <a:spLocks noGrp="1"/>
          </p:cNvSpPr>
          <p:nvPr>
            <p:ph type="body" sz="quarter" idx="17"/>
          </p:nvPr>
        </p:nvSpPr>
        <p:spPr/>
        <p:txBody>
          <a:bodyPr>
            <a:normAutofit/>
          </a:bodyPr>
          <a:lstStyle/>
          <a:p>
            <a:r>
              <a:rPr lang="en-US" sz="2800" dirty="0"/>
              <a:t>Every business activity should be properly authorized</a:t>
            </a:r>
          </a:p>
          <a:p>
            <a:r>
              <a:rPr lang="en-US" sz="2800" dirty="0"/>
              <a:t>It should be possible to identify who is responsible for every activity that has occurred</a:t>
            </a:r>
          </a:p>
        </p:txBody>
      </p:sp>
    </p:spTree>
    <p:extLst>
      <p:ext uri="{BB962C8B-B14F-4D97-AF65-F5344CB8AC3E}">
        <p14:creationId xmlns:p14="http://schemas.microsoft.com/office/powerpoint/2010/main" val="19954411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Adequate Documents and Records</a:t>
            </a:r>
            <a:endParaRPr lang="en-IN" dirty="0"/>
          </a:p>
        </p:txBody>
      </p:sp>
      <p:sp>
        <p:nvSpPr>
          <p:cNvPr id="3" name="Content Placeholder 2"/>
          <p:cNvSpPr>
            <a:spLocks noGrp="1"/>
          </p:cNvSpPr>
          <p:nvPr>
            <p:ph type="body" sz="quarter" idx="17"/>
          </p:nvPr>
        </p:nvSpPr>
        <p:spPr/>
        <p:txBody>
          <a:bodyPr>
            <a:normAutofit/>
          </a:bodyPr>
          <a:lstStyle/>
          <a:p>
            <a:r>
              <a:rPr lang="en-US" sz="2800" dirty="0"/>
              <a:t>Business transactions should be supported by a document that is:</a:t>
            </a:r>
          </a:p>
          <a:p>
            <a:pPr lvl="1"/>
            <a:r>
              <a:rPr lang="en-US" sz="2800" dirty="0"/>
              <a:t>Prenumbered</a:t>
            </a:r>
          </a:p>
          <a:p>
            <a:pPr lvl="1"/>
            <a:r>
              <a:rPr lang="en-US" sz="2800" dirty="0"/>
              <a:t>Used in sequence</a:t>
            </a:r>
          </a:p>
          <a:p>
            <a:pPr lvl="1"/>
            <a:r>
              <a:rPr lang="en-US" sz="2800" dirty="0"/>
              <a:t>Subsequently accounted for</a:t>
            </a:r>
          </a:p>
          <a:p>
            <a:r>
              <a:rPr lang="en-US" sz="2800" dirty="0"/>
              <a:t>Business can ensure that it made a record of each transaction</a:t>
            </a:r>
          </a:p>
        </p:txBody>
      </p:sp>
    </p:spTree>
    <p:extLst>
      <p:ext uri="{BB962C8B-B14F-4D97-AF65-F5344CB8AC3E}">
        <p14:creationId xmlns:p14="http://schemas.microsoft.com/office/powerpoint/2010/main" val="8221758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Protection of Assets and Records</a:t>
            </a:r>
            <a:endParaRPr lang="en-IN" dirty="0"/>
          </a:p>
        </p:txBody>
      </p:sp>
      <p:sp>
        <p:nvSpPr>
          <p:cNvPr id="3" name="Content Placeholder 2"/>
          <p:cNvSpPr>
            <a:spLocks noGrp="1"/>
          </p:cNvSpPr>
          <p:nvPr>
            <p:ph type="body" sz="quarter" idx="17"/>
          </p:nvPr>
        </p:nvSpPr>
        <p:spPr/>
        <p:txBody>
          <a:bodyPr>
            <a:normAutofit/>
          </a:bodyPr>
          <a:lstStyle/>
          <a:p>
            <a:r>
              <a:rPr lang="en-US" sz="2800" dirty="0"/>
              <a:t>Assets generally need physical protection</a:t>
            </a:r>
          </a:p>
          <a:p>
            <a:pPr lvl="1"/>
            <a:r>
              <a:rPr lang="en-US" sz="2400" dirty="0"/>
              <a:t>Examples:</a:t>
            </a:r>
          </a:p>
          <a:p>
            <a:pPr lvl="2"/>
            <a:r>
              <a:rPr lang="en-US" sz="2400" dirty="0"/>
              <a:t>Vaults for cash, securities, etc.</a:t>
            </a:r>
          </a:p>
          <a:p>
            <a:pPr lvl="2"/>
            <a:r>
              <a:rPr lang="en-US" sz="2400" dirty="0"/>
              <a:t>Secure storage rooms for inventory</a:t>
            </a:r>
          </a:p>
          <a:p>
            <a:r>
              <a:rPr lang="en-US" sz="2800" dirty="0"/>
              <a:t>Records need both physical and logical protection</a:t>
            </a:r>
          </a:p>
          <a:p>
            <a:pPr lvl="1"/>
            <a:r>
              <a:rPr lang="en-US" sz="2400" dirty="0"/>
              <a:t>Examples:</a:t>
            </a:r>
          </a:p>
          <a:p>
            <a:pPr lvl="2"/>
            <a:r>
              <a:rPr lang="en-US" sz="2400" dirty="0"/>
              <a:t>Secure storage of journals, ledgers, and key documents (including electronic backups)</a:t>
            </a:r>
          </a:p>
          <a:p>
            <a:pPr lvl="2"/>
            <a:r>
              <a:rPr lang="en-US" sz="2400" dirty="0"/>
              <a:t>Password protection of data files and processing programs</a:t>
            </a:r>
          </a:p>
        </p:txBody>
      </p:sp>
    </p:spTree>
    <p:extLst>
      <p:ext uri="{BB962C8B-B14F-4D97-AF65-F5344CB8AC3E}">
        <p14:creationId xmlns:p14="http://schemas.microsoft.com/office/powerpoint/2010/main" val="32388346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Information and Communication System</a:t>
            </a:r>
            <a:endParaRPr lang="en-IN" dirty="0"/>
          </a:p>
        </p:txBody>
      </p:sp>
      <p:sp>
        <p:nvSpPr>
          <p:cNvPr id="3" name="Content Placeholder 2"/>
          <p:cNvSpPr>
            <a:spLocks noGrp="1"/>
          </p:cNvSpPr>
          <p:nvPr>
            <p:ph type="body" sz="quarter" idx="17"/>
          </p:nvPr>
        </p:nvSpPr>
        <p:spPr/>
        <p:txBody>
          <a:bodyPr>
            <a:normAutofit/>
          </a:bodyPr>
          <a:lstStyle/>
          <a:p>
            <a:r>
              <a:rPr lang="en-US" sz="2800" dirty="0"/>
              <a:t>Set of procedures, processes, and records used to initiate, process, record, and report business transactions</a:t>
            </a:r>
          </a:p>
          <a:p>
            <a:r>
              <a:rPr lang="en-US" sz="2800" dirty="0"/>
              <a:t>Accounts for the related assets and liabilities</a:t>
            </a:r>
          </a:p>
          <a:p>
            <a:r>
              <a:rPr lang="en-US" sz="2800" dirty="0"/>
              <a:t>Includes journals and ledgers</a:t>
            </a:r>
          </a:p>
        </p:txBody>
      </p:sp>
    </p:spTree>
    <p:extLst>
      <p:ext uri="{BB962C8B-B14F-4D97-AF65-F5344CB8AC3E}">
        <p14:creationId xmlns:p14="http://schemas.microsoft.com/office/powerpoint/2010/main" val="8247909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Monitoring Processes</a:t>
            </a:r>
            <a:endParaRPr lang="en-IN" dirty="0"/>
          </a:p>
        </p:txBody>
      </p:sp>
      <p:sp>
        <p:nvSpPr>
          <p:cNvPr id="3" name="Content Placeholder 2"/>
          <p:cNvSpPr>
            <a:spLocks noGrp="1"/>
          </p:cNvSpPr>
          <p:nvPr>
            <p:ph type="body" sz="quarter" idx="17"/>
          </p:nvPr>
        </p:nvSpPr>
        <p:spPr>
          <a:xfrm>
            <a:off x="743576" y="1638300"/>
            <a:ext cx="10711543" cy="4002479"/>
          </a:xfrm>
        </p:spPr>
        <p:txBody>
          <a:bodyPr/>
          <a:lstStyle/>
          <a:p>
            <a:r>
              <a:rPr lang="en-US" sz="2800" dirty="0"/>
              <a:t>Methods used by management to determine:</a:t>
            </a:r>
          </a:p>
          <a:p>
            <a:pPr lvl="1"/>
            <a:r>
              <a:rPr lang="en-US" sz="2800" dirty="0"/>
              <a:t>Controls are operating properly</a:t>
            </a:r>
          </a:p>
          <a:p>
            <a:pPr lvl="1"/>
            <a:r>
              <a:rPr lang="en-US" sz="2800" dirty="0"/>
              <a:t>Controls are modified in response to changes in assessed risks</a:t>
            </a:r>
          </a:p>
          <a:p>
            <a:r>
              <a:rPr lang="en-US" sz="2800" dirty="0"/>
              <a:t>Example of ongoing process:</a:t>
            </a:r>
          </a:p>
          <a:p>
            <a:pPr lvl="1"/>
            <a:r>
              <a:rPr lang="en-US" sz="2800" dirty="0"/>
              <a:t>Comparisons of financial reports with expectations</a:t>
            </a:r>
          </a:p>
          <a:p>
            <a:r>
              <a:rPr lang="en-US" sz="2800" dirty="0"/>
              <a:t>Example of separate process:</a:t>
            </a:r>
          </a:p>
          <a:p>
            <a:pPr lvl="1"/>
            <a:r>
              <a:rPr lang="en-US" sz="2800" dirty="0"/>
              <a:t>Tests of internal controls by internal auditors</a:t>
            </a:r>
            <a:endParaRPr lang="en-US" dirty="0"/>
          </a:p>
        </p:txBody>
      </p:sp>
    </p:spTree>
    <p:extLst>
      <p:ext uri="{BB962C8B-B14F-4D97-AF65-F5344CB8AC3E}">
        <p14:creationId xmlns:p14="http://schemas.microsoft.com/office/powerpoint/2010/main" val="22038302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Appendix Learning Objective 3</a:t>
            </a:r>
            <a:endParaRPr lang="en-IN" dirty="0"/>
          </a:p>
        </p:txBody>
      </p:sp>
      <p:sp>
        <p:nvSpPr>
          <p:cNvPr id="3" name="Content Placeholder 2"/>
          <p:cNvSpPr>
            <a:spLocks noGrp="1"/>
          </p:cNvSpPr>
          <p:nvPr>
            <p:ph type="body" sz="quarter" idx="15"/>
          </p:nvPr>
        </p:nvSpPr>
        <p:spPr/>
        <p:txBody>
          <a:bodyPr/>
          <a:lstStyle/>
          <a:p>
            <a:pPr algn="ctr"/>
            <a:r>
              <a:rPr lang="en-US" sz="2800" dirty="0"/>
              <a:t>Describe selected internal controls over cash receipts</a:t>
            </a:r>
          </a:p>
        </p:txBody>
      </p:sp>
    </p:spTree>
    <p:extLst>
      <p:ext uri="{BB962C8B-B14F-4D97-AF65-F5344CB8AC3E}">
        <p14:creationId xmlns:p14="http://schemas.microsoft.com/office/powerpoint/2010/main" val="5587795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Internal Controls Over Cash Receipts (1 of 3)</a:t>
            </a:r>
            <a:endParaRPr lang="en-IN" dirty="0"/>
          </a:p>
        </p:txBody>
      </p:sp>
      <p:sp>
        <p:nvSpPr>
          <p:cNvPr id="3" name="Content Placeholder 2"/>
          <p:cNvSpPr>
            <a:spLocks noGrp="1"/>
          </p:cNvSpPr>
          <p:nvPr>
            <p:ph type="body" sz="quarter" idx="17"/>
          </p:nvPr>
        </p:nvSpPr>
        <p:spPr/>
        <p:txBody>
          <a:bodyPr>
            <a:normAutofit/>
          </a:bodyPr>
          <a:lstStyle/>
          <a:p>
            <a:r>
              <a:rPr lang="en-US" sz="2800" dirty="0"/>
              <a:t>Controls over cash receipts ensure:</a:t>
            </a:r>
          </a:p>
          <a:p>
            <a:pPr lvl="1"/>
            <a:r>
              <a:rPr lang="en-US" sz="2400" dirty="0"/>
              <a:t>All cash received by the business is recorded in the accounts</a:t>
            </a:r>
          </a:p>
          <a:p>
            <a:pPr lvl="1"/>
            <a:r>
              <a:rPr lang="en-US" sz="2400" dirty="0"/>
              <a:t>The cash is promptly deposited (physical control)</a:t>
            </a:r>
          </a:p>
          <a:p>
            <a:r>
              <a:rPr lang="en-US" sz="2800" dirty="0"/>
              <a:t>Protecting cash received directly from customers:</a:t>
            </a:r>
          </a:p>
          <a:p>
            <a:pPr lvl="1"/>
            <a:r>
              <a:rPr lang="en-US" sz="2400" dirty="0"/>
              <a:t>Cash register or terminal with a printed receipt </a:t>
            </a:r>
          </a:p>
          <a:p>
            <a:pPr lvl="1"/>
            <a:r>
              <a:rPr lang="en-US" sz="2400" dirty="0"/>
              <a:t>Only authorized employees operate registers</a:t>
            </a:r>
          </a:p>
          <a:p>
            <a:pPr lvl="1"/>
            <a:r>
              <a:rPr lang="en-US" sz="2400" dirty="0"/>
              <a:t>Registers generate internal records of all transactions</a:t>
            </a:r>
          </a:p>
          <a:p>
            <a:pPr lvl="1"/>
            <a:r>
              <a:rPr lang="en-US" sz="2400" dirty="0"/>
              <a:t>Cash and register records are reconciled, and differences are investigated</a:t>
            </a:r>
          </a:p>
          <a:p>
            <a:pPr lvl="1"/>
            <a:r>
              <a:rPr lang="en-US" sz="2400" dirty="0"/>
              <a:t>Cash receipts deposited daily</a:t>
            </a:r>
          </a:p>
          <a:p>
            <a:endParaRPr lang="en-US" sz="2400" i="1" dirty="0">
              <a:ea typeface="ＭＳ Ｐゴシック" pitchFamily="34" charset="-128"/>
            </a:endParaRPr>
          </a:p>
        </p:txBody>
      </p:sp>
    </p:spTree>
    <p:extLst>
      <p:ext uri="{BB962C8B-B14F-4D97-AF65-F5344CB8AC3E}">
        <p14:creationId xmlns:p14="http://schemas.microsoft.com/office/powerpoint/2010/main" val="17650136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Internal Controls Over Cash Receipts (2 of 3)</a:t>
            </a:r>
            <a:endParaRPr lang="en-IN" dirty="0"/>
          </a:p>
        </p:txBody>
      </p:sp>
      <p:sp>
        <p:nvSpPr>
          <p:cNvPr id="3" name="Content Placeholder 2"/>
          <p:cNvSpPr>
            <a:spLocks noGrp="1"/>
          </p:cNvSpPr>
          <p:nvPr>
            <p:ph type="body" sz="quarter" idx="17"/>
          </p:nvPr>
        </p:nvSpPr>
        <p:spPr>
          <a:xfrm>
            <a:off x="743576" y="1353787"/>
            <a:ext cx="10711543" cy="4678713"/>
          </a:xfrm>
        </p:spPr>
        <p:txBody>
          <a:bodyPr>
            <a:normAutofit/>
          </a:bodyPr>
          <a:lstStyle/>
          <a:p>
            <a:r>
              <a:rPr lang="en-US" sz="2800" dirty="0"/>
              <a:t>To protect cash/checks received as collections on account:</a:t>
            </a:r>
          </a:p>
          <a:p>
            <a:pPr lvl="1"/>
            <a:r>
              <a:rPr lang="en-US" sz="2400" dirty="0"/>
              <a:t>Mail room should be supervised</a:t>
            </a:r>
          </a:p>
          <a:p>
            <a:pPr lvl="1"/>
            <a:r>
              <a:rPr lang="en-US" sz="2400" dirty="0"/>
              <a:t>Employees handling the cash/checks should have no access to the accounting records</a:t>
            </a:r>
          </a:p>
          <a:p>
            <a:pPr lvl="1"/>
            <a:r>
              <a:rPr lang="en-US" sz="2400" dirty="0"/>
              <a:t>A remittance list should be prepared when mail is opened</a:t>
            </a:r>
          </a:p>
          <a:p>
            <a:pPr lvl="2"/>
            <a:r>
              <a:rPr lang="en-US" sz="2400" dirty="0"/>
              <a:t>The list shows all amounts received and from whom</a:t>
            </a:r>
          </a:p>
          <a:p>
            <a:pPr lvl="2"/>
            <a:r>
              <a:rPr lang="en-US" sz="2400" dirty="0"/>
              <a:t>The list is sent to the accounting department for use in recording the collections</a:t>
            </a:r>
          </a:p>
          <a:p>
            <a:pPr lvl="1"/>
            <a:r>
              <a:rPr lang="en-US" sz="2400" dirty="0"/>
              <a:t>Checks immediately endorsed “For deposit” to business bank account</a:t>
            </a:r>
          </a:p>
          <a:p>
            <a:pPr lvl="1"/>
            <a:r>
              <a:rPr lang="en-US" sz="2400" dirty="0"/>
              <a:t>Cash/checks sent to cash receipts department for deposit</a:t>
            </a:r>
          </a:p>
          <a:p>
            <a:pPr lvl="1"/>
            <a:r>
              <a:rPr lang="en-US" sz="2400" dirty="0"/>
              <a:t>Remittance list and bank deposit amounts should be independently verified and any differences investigated</a:t>
            </a:r>
          </a:p>
        </p:txBody>
      </p:sp>
    </p:spTree>
    <p:extLst>
      <p:ext uri="{BB962C8B-B14F-4D97-AF65-F5344CB8AC3E}">
        <p14:creationId xmlns:p14="http://schemas.microsoft.com/office/powerpoint/2010/main" val="3677716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Internal Controls Over Cash Receipts (3 of 3)</a:t>
            </a:r>
            <a:endParaRPr lang="en-IN" dirty="0"/>
          </a:p>
        </p:txBody>
      </p:sp>
      <p:sp>
        <p:nvSpPr>
          <p:cNvPr id="3" name="Content Placeholder 2"/>
          <p:cNvSpPr>
            <a:spLocks noGrp="1"/>
          </p:cNvSpPr>
          <p:nvPr>
            <p:ph type="body" sz="quarter" idx="17"/>
          </p:nvPr>
        </p:nvSpPr>
        <p:spPr/>
        <p:txBody>
          <a:bodyPr>
            <a:normAutofit/>
          </a:bodyPr>
          <a:lstStyle/>
          <a:p>
            <a:r>
              <a:rPr lang="en-US" sz="2800" dirty="0"/>
              <a:t>Independent bank reconciliation prepared monthly</a:t>
            </a:r>
          </a:p>
          <a:p>
            <a:pPr lvl="1"/>
            <a:r>
              <a:rPr lang="en-US" sz="2400" dirty="0"/>
              <a:t>Cash receipts, cash payments, and beginning and ending balances per bank and per books must be reconciled</a:t>
            </a:r>
          </a:p>
          <a:p>
            <a:pPr lvl="1"/>
            <a:r>
              <a:rPr lang="en-US" sz="2400" dirty="0"/>
              <a:t>Reconciliation prepared by employees who have no access to cash</a:t>
            </a:r>
          </a:p>
          <a:p>
            <a:pPr lvl="1"/>
            <a:r>
              <a:rPr lang="en-US" sz="2400" dirty="0"/>
              <a:t>Any differences should be investigated</a:t>
            </a:r>
          </a:p>
        </p:txBody>
      </p:sp>
    </p:spTree>
    <p:extLst>
      <p:ext uri="{BB962C8B-B14F-4D97-AF65-F5344CB8AC3E}">
        <p14:creationId xmlns:p14="http://schemas.microsoft.com/office/powerpoint/2010/main" val="24909825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Internal Controls Over Cash</a:t>
            </a:r>
            <a:endParaRPr lang="en-IN" dirty="0"/>
          </a:p>
        </p:txBody>
      </p:sp>
      <p:sp>
        <p:nvSpPr>
          <p:cNvPr id="3" name="Content Placeholder 2"/>
          <p:cNvSpPr>
            <a:spLocks noGrp="1"/>
          </p:cNvSpPr>
          <p:nvPr>
            <p:ph type="body" sz="quarter" idx="17"/>
          </p:nvPr>
        </p:nvSpPr>
        <p:spPr/>
        <p:txBody>
          <a:bodyPr>
            <a:normAutofit/>
          </a:bodyPr>
          <a:lstStyle/>
          <a:p>
            <a:r>
              <a:rPr lang="en-US" sz="2800" dirty="0"/>
              <a:t>Internal controls over cash help businesses manage their cash resources by:</a:t>
            </a:r>
          </a:p>
          <a:p>
            <a:pPr lvl="1"/>
            <a:r>
              <a:rPr lang="en-US" sz="2800" dirty="0"/>
              <a:t>Maintaining enough cash to meet current obligations</a:t>
            </a:r>
          </a:p>
          <a:p>
            <a:pPr lvl="1"/>
            <a:r>
              <a:rPr lang="en-US" sz="2800" dirty="0"/>
              <a:t>Ensuring that too much cash does not lie idle</a:t>
            </a:r>
            <a:endParaRPr lang="en-US" dirty="0"/>
          </a:p>
        </p:txBody>
      </p:sp>
    </p:spTree>
    <p:extLst>
      <p:ext uri="{BB962C8B-B14F-4D97-AF65-F5344CB8AC3E}">
        <p14:creationId xmlns:p14="http://schemas.microsoft.com/office/powerpoint/2010/main" val="8869155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Appendix Learning Objective 4</a:t>
            </a:r>
            <a:endParaRPr lang="en-IN" dirty="0"/>
          </a:p>
        </p:txBody>
      </p:sp>
      <p:sp>
        <p:nvSpPr>
          <p:cNvPr id="3" name="Content Placeholder 2"/>
          <p:cNvSpPr>
            <a:spLocks noGrp="1"/>
          </p:cNvSpPr>
          <p:nvPr>
            <p:ph type="body" sz="quarter" idx="15"/>
          </p:nvPr>
        </p:nvSpPr>
        <p:spPr/>
        <p:txBody>
          <a:bodyPr/>
          <a:lstStyle/>
          <a:p>
            <a:pPr algn="ctr"/>
            <a:r>
              <a:rPr lang="en-US" sz="2800" dirty="0"/>
              <a:t>Describe selected internal controls over cash payments and the use of a voucher system</a:t>
            </a:r>
          </a:p>
        </p:txBody>
      </p:sp>
    </p:spTree>
    <p:extLst>
      <p:ext uri="{BB962C8B-B14F-4D97-AF65-F5344CB8AC3E}">
        <p14:creationId xmlns:p14="http://schemas.microsoft.com/office/powerpoint/2010/main" val="27776503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Controls Over Cash Payments</a:t>
            </a:r>
            <a:endParaRPr lang="en-IN" dirty="0"/>
          </a:p>
        </p:txBody>
      </p:sp>
      <p:sp>
        <p:nvSpPr>
          <p:cNvPr id="3" name="Content Placeholder 2"/>
          <p:cNvSpPr>
            <a:spLocks noGrp="1"/>
          </p:cNvSpPr>
          <p:nvPr>
            <p:ph type="body" sz="quarter" idx="17"/>
          </p:nvPr>
        </p:nvSpPr>
        <p:spPr>
          <a:xfrm>
            <a:off x="743576" y="1306286"/>
            <a:ext cx="10711543" cy="4726214"/>
          </a:xfrm>
        </p:spPr>
        <p:txBody>
          <a:bodyPr>
            <a:normAutofit/>
          </a:bodyPr>
          <a:lstStyle/>
          <a:p>
            <a:r>
              <a:rPr lang="en-US" sz="2800" dirty="0"/>
              <a:t>Main purposes of internal controls over cash payments</a:t>
            </a:r>
          </a:p>
          <a:p>
            <a:pPr lvl="1"/>
            <a:r>
              <a:rPr lang="en-US" sz="2800" dirty="0"/>
              <a:t>Ensure cash is paid only for goods and services received by the business</a:t>
            </a:r>
          </a:p>
          <a:p>
            <a:pPr lvl="1"/>
            <a:r>
              <a:rPr lang="en-US" sz="2800" dirty="0"/>
              <a:t>Payments are consistent with business’s best interests</a:t>
            </a:r>
          </a:p>
          <a:p>
            <a:r>
              <a:rPr lang="en-US" sz="2800" b="1" dirty="0">
                <a:solidFill>
                  <a:schemeClr val="tx2"/>
                </a:solidFill>
              </a:rPr>
              <a:t>Voucher System</a:t>
            </a:r>
            <a:r>
              <a:rPr lang="en-US" sz="2800" dirty="0"/>
              <a:t> – Control technique that requires every acquisition and subsequent payment to be supported by an approved voucher</a:t>
            </a:r>
          </a:p>
          <a:p>
            <a:pPr lvl="1"/>
            <a:r>
              <a:rPr lang="en-US" sz="2800" dirty="0"/>
              <a:t>A voucher is a document that shows that an acquisition is proper and that payment is authorized</a:t>
            </a:r>
          </a:p>
        </p:txBody>
      </p:sp>
    </p:spTree>
    <p:extLst>
      <p:ext uri="{BB962C8B-B14F-4D97-AF65-F5344CB8AC3E}">
        <p14:creationId xmlns:p14="http://schemas.microsoft.com/office/powerpoint/2010/main" val="7130064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Purchasing Process (1 of 3)</a:t>
            </a:r>
            <a:endParaRPr lang="en-IN" dirty="0"/>
          </a:p>
        </p:txBody>
      </p:sp>
      <p:sp>
        <p:nvSpPr>
          <p:cNvPr id="3" name="Content Placeholder 2"/>
          <p:cNvSpPr>
            <a:spLocks noGrp="1"/>
          </p:cNvSpPr>
          <p:nvPr>
            <p:ph type="body" sz="quarter" idx="17"/>
          </p:nvPr>
        </p:nvSpPr>
        <p:spPr/>
        <p:txBody>
          <a:bodyPr>
            <a:normAutofit/>
          </a:bodyPr>
          <a:lstStyle/>
          <a:p>
            <a:pPr eaLnBrk="0" hangingPunct="0">
              <a:spcBef>
                <a:spcPct val="50000"/>
              </a:spcBef>
            </a:pPr>
            <a:r>
              <a:rPr lang="en-US" sz="2800" dirty="0"/>
              <a:t>Authorized person prepares requisition</a:t>
            </a:r>
          </a:p>
          <a:p>
            <a:pPr eaLnBrk="0" hangingPunct="0"/>
            <a:r>
              <a:rPr lang="en-US" sz="2800" dirty="0">
                <a:solidFill>
                  <a:srgbClr val="000000"/>
                </a:solidFill>
                <a:ea typeface="MS PGothic" pitchFamily="34" charset="-128"/>
              </a:rPr>
              <a:t>The purchasing department:</a:t>
            </a:r>
          </a:p>
          <a:p>
            <a:pPr lvl="1" eaLnBrk="0" hangingPunct="0">
              <a:buFont typeface="Wingdings" pitchFamily="2" charset="2"/>
              <a:buChar char="§"/>
            </a:pPr>
            <a:r>
              <a:rPr lang="en-US" sz="2400" dirty="0">
                <a:solidFill>
                  <a:srgbClr val="000000"/>
                </a:solidFill>
                <a:ea typeface="MS PGothic" pitchFamily="34" charset="-128"/>
              </a:rPr>
              <a:t>Reviews and approves the purchase requisition</a:t>
            </a:r>
          </a:p>
          <a:p>
            <a:pPr lvl="1" eaLnBrk="0" hangingPunct="0">
              <a:buFont typeface="Wingdings" pitchFamily="2" charset="2"/>
              <a:buChar char="§"/>
            </a:pPr>
            <a:r>
              <a:rPr lang="en-US" sz="2400" dirty="0">
                <a:solidFill>
                  <a:srgbClr val="000000"/>
                </a:solidFill>
                <a:ea typeface="MS PGothic" pitchFamily="34" charset="-128"/>
              </a:rPr>
              <a:t>Prepares a purchase order to send to the supplier</a:t>
            </a:r>
          </a:p>
          <a:p>
            <a:pPr marL="114300" eaLnBrk="0" hangingPunct="0">
              <a:buFont typeface="Arial" pitchFamily="34" charset="0"/>
              <a:buChar char="•"/>
            </a:pPr>
            <a:r>
              <a:rPr lang="en-US" sz="2600" dirty="0">
                <a:solidFill>
                  <a:srgbClr val="000000"/>
                </a:solidFill>
              </a:rPr>
              <a:t>When goods are received, receiving report is prepared</a:t>
            </a:r>
          </a:p>
          <a:p>
            <a:pPr marL="114300" eaLnBrk="0" hangingPunct="0">
              <a:buFont typeface="Arial" pitchFamily="34" charset="0"/>
              <a:buChar char="•"/>
            </a:pPr>
            <a:r>
              <a:rPr lang="en-US" sz="2600" dirty="0"/>
              <a:t>Copy of the purchase requisition, purchase order, and receiving report is sent to the vouchers payable section in the accounting department</a:t>
            </a:r>
          </a:p>
        </p:txBody>
      </p:sp>
    </p:spTree>
    <p:extLst>
      <p:ext uri="{BB962C8B-B14F-4D97-AF65-F5344CB8AC3E}">
        <p14:creationId xmlns:p14="http://schemas.microsoft.com/office/powerpoint/2010/main" val="42234541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Purchasing Process (2 of 3)</a:t>
            </a:r>
            <a:endParaRPr lang="en-IN" dirty="0"/>
          </a:p>
        </p:txBody>
      </p:sp>
      <p:sp>
        <p:nvSpPr>
          <p:cNvPr id="3" name="Content Placeholder 2"/>
          <p:cNvSpPr>
            <a:spLocks noGrp="1"/>
          </p:cNvSpPr>
          <p:nvPr>
            <p:ph type="body" sz="quarter" idx="17"/>
          </p:nvPr>
        </p:nvSpPr>
        <p:spPr/>
        <p:txBody>
          <a:bodyPr>
            <a:normAutofit lnSpcReduction="10000"/>
          </a:bodyPr>
          <a:lstStyle/>
          <a:p>
            <a:pPr eaLnBrk="0" hangingPunct="0">
              <a:lnSpc>
                <a:spcPct val="100000"/>
              </a:lnSpc>
              <a:spcBef>
                <a:spcPct val="50000"/>
              </a:spcBef>
            </a:pPr>
            <a:r>
              <a:rPr lang="en-US" sz="2800" dirty="0"/>
              <a:t>Supplier sends the purchase invoice</a:t>
            </a:r>
          </a:p>
          <a:p>
            <a:pPr lvl="1" eaLnBrk="0" hangingPunct="0">
              <a:lnSpc>
                <a:spcPct val="100000"/>
              </a:lnSpc>
              <a:spcBef>
                <a:spcPct val="50000"/>
              </a:spcBef>
            </a:pPr>
            <a:r>
              <a:rPr lang="en-US" sz="2400" dirty="0"/>
              <a:t>Received by the mailroom</a:t>
            </a:r>
          </a:p>
          <a:p>
            <a:pPr lvl="1" eaLnBrk="0" hangingPunct="0">
              <a:lnSpc>
                <a:spcPct val="100000"/>
              </a:lnSpc>
              <a:spcBef>
                <a:spcPct val="50000"/>
              </a:spcBef>
            </a:pPr>
            <a:r>
              <a:rPr lang="en-US" sz="2400" dirty="0"/>
              <a:t>Sent to the accounting department</a:t>
            </a:r>
          </a:p>
          <a:p>
            <a:pPr eaLnBrk="0" hangingPunct="0">
              <a:buFontTx/>
              <a:buChar char="•"/>
            </a:pPr>
            <a:r>
              <a:rPr lang="en-US" sz="2800" dirty="0">
                <a:ea typeface="MS PGothic" pitchFamily="34" charset="-128"/>
              </a:rPr>
              <a:t>Accounting department reviews the purchase invoice to determine if it is:</a:t>
            </a:r>
          </a:p>
          <a:p>
            <a:pPr lvl="1" eaLnBrk="0" hangingPunct="0"/>
            <a:r>
              <a:rPr lang="en-US" sz="2400" dirty="0">
                <a:ea typeface="MS PGothic" pitchFamily="34" charset="-128"/>
              </a:rPr>
              <a:t>For the goods ordered</a:t>
            </a:r>
          </a:p>
          <a:p>
            <a:pPr lvl="1" eaLnBrk="0" hangingPunct="0"/>
            <a:r>
              <a:rPr lang="en-US" sz="2400" dirty="0">
                <a:ea typeface="MS PGothic" pitchFamily="34" charset="-128"/>
              </a:rPr>
              <a:t>At the correct price</a:t>
            </a:r>
          </a:p>
          <a:p>
            <a:pPr lvl="1" eaLnBrk="0" hangingPunct="0"/>
            <a:r>
              <a:rPr lang="en-US" sz="2400" dirty="0">
                <a:ea typeface="MS PGothic" pitchFamily="34" charset="-128"/>
              </a:rPr>
              <a:t>For the correct quantity</a:t>
            </a:r>
          </a:p>
          <a:p>
            <a:pPr marL="342900" lvl="2" indent="-342900" eaLnBrk="0" hangingPunct="0">
              <a:lnSpc>
                <a:spcPct val="100000"/>
              </a:lnSpc>
              <a:spcBef>
                <a:spcPts val="1000"/>
              </a:spcBef>
              <a:buClr>
                <a:srgbClr val="004A78"/>
              </a:buClr>
              <a:buFontTx/>
              <a:buChar char="•"/>
            </a:pPr>
            <a:r>
              <a:rPr lang="en-US" sz="2800" dirty="0">
                <a:solidFill>
                  <a:srgbClr val="000000"/>
                </a:solidFill>
                <a:ea typeface="MS PGothic" pitchFamily="34" charset="-128"/>
              </a:rPr>
              <a:t>If any aspect of the purchase is improper, it will be caught when the voucher is prepared</a:t>
            </a:r>
          </a:p>
        </p:txBody>
      </p:sp>
    </p:spTree>
    <p:extLst>
      <p:ext uri="{BB962C8B-B14F-4D97-AF65-F5344CB8AC3E}">
        <p14:creationId xmlns:p14="http://schemas.microsoft.com/office/powerpoint/2010/main" val="25065183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Purchasing Process (3 of 3)</a:t>
            </a:r>
            <a:endParaRPr lang="en-IN" dirty="0"/>
          </a:p>
        </p:txBody>
      </p:sp>
      <p:sp>
        <p:nvSpPr>
          <p:cNvPr id="3" name="Content Placeholder 2"/>
          <p:cNvSpPr>
            <a:spLocks noGrp="1"/>
          </p:cNvSpPr>
          <p:nvPr>
            <p:ph type="body" sz="quarter" idx="17"/>
          </p:nvPr>
        </p:nvSpPr>
        <p:spPr/>
        <p:txBody>
          <a:bodyPr>
            <a:normAutofit/>
          </a:bodyPr>
          <a:lstStyle/>
          <a:p>
            <a:pPr eaLnBrk="0" hangingPunct="0">
              <a:spcBef>
                <a:spcPts val="60"/>
              </a:spcBef>
            </a:pPr>
            <a:r>
              <a:rPr lang="en-US" sz="2800" dirty="0"/>
              <a:t>Accounting department prepares a voucher</a:t>
            </a:r>
          </a:p>
          <a:p>
            <a:pPr lvl="1" eaLnBrk="0" hangingPunct="0">
              <a:spcBef>
                <a:spcPts val="60"/>
              </a:spcBef>
            </a:pPr>
            <a:r>
              <a:rPr lang="en-US" sz="2400" dirty="0"/>
              <a:t>Basis for paying the invoice on the due date</a:t>
            </a:r>
          </a:p>
          <a:p>
            <a:pPr eaLnBrk="0" hangingPunct="0">
              <a:spcBef>
                <a:spcPts val="60"/>
              </a:spcBef>
            </a:pPr>
            <a:r>
              <a:rPr lang="en-US" sz="2800" dirty="0">
                <a:ea typeface="ＭＳ Ｐゴシック" pitchFamily="34" charset="-128"/>
              </a:rPr>
              <a:t>NO payment may be made without an approved voucher</a:t>
            </a:r>
          </a:p>
          <a:p>
            <a:pPr eaLnBrk="0" hangingPunct="0">
              <a:spcBef>
                <a:spcPts val="60"/>
              </a:spcBef>
            </a:pPr>
            <a:r>
              <a:rPr lang="en-US" sz="2800" dirty="0">
                <a:solidFill>
                  <a:srgbClr val="000000"/>
                </a:solidFill>
              </a:rPr>
              <a:t>Voucher is entered into voucher register (a special journal)</a:t>
            </a:r>
          </a:p>
          <a:p>
            <a:pPr eaLnBrk="0" hangingPunct="0">
              <a:spcBef>
                <a:spcPts val="60"/>
              </a:spcBef>
            </a:pPr>
            <a:r>
              <a:rPr lang="en-US" sz="2800" dirty="0"/>
              <a:t>Voucher and supporting documents are stapled together and filed by due date</a:t>
            </a:r>
          </a:p>
        </p:txBody>
      </p:sp>
    </p:spTree>
    <p:extLst>
      <p:ext uri="{BB962C8B-B14F-4D97-AF65-F5344CB8AC3E}">
        <p14:creationId xmlns:p14="http://schemas.microsoft.com/office/powerpoint/2010/main" val="30807847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Purchasing Process (Figure 7A-4)</a:t>
            </a:r>
          </a:p>
        </p:txBody>
      </p:sp>
      <p:pic>
        <p:nvPicPr>
          <p:cNvPr id="3" name="Picture Placeholder 2" descr="The figure shows a flowchart of system voucher, purchasing process. The five departments in this process are as follows: user departments, purchasing department, receiving department, accounting department, and mailroom. Step 1. Purchasing requisition from user department. Step 2. Purchase order from purchasing department. Step 3. Receiving report from receiving department. In accounting department, the voucher is prepared and registered. The unpaid vouchers are filed. Step 4. The report from receiving department and purchase invoice from mailroom are given as inputs to the accounts department. The mailroom receives purchase invoice from suppliers.">
            <a:extLst>
              <a:ext uri="{FF2B5EF4-FFF2-40B4-BE49-F238E27FC236}">
                <a16:creationId xmlns:a16="http://schemas.microsoft.com/office/drawing/2014/main" id="{499CD927-0AFE-4276-A56E-E588521CEF78}"/>
              </a:ext>
            </a:extLst>
          </p:cNvPr>
          <p:cNvPicPr>
            <a:picLocks noGrp="1" noChangeAspect="1"/>
          </p:cNvPicPr>
          <p:nvPr>
            <p:ph type="pic" sz="quarter" idx="11"/>
          </p:nvPr>
        </p:nvPicPr>
        <p:blipFill>
          <a:blip r:embed="rId2"/>
          <a:stretch>
            <a:fillRect/>
          </a:stretch>
        </p:blipFill>
        <p:spPr>
          <a:xfrm>
            <a:off x="1926772" y="1541794"/>
            <a:ext cx="8688977" cy="3587524"/>
          </a:xfrm>
          <a:prstGeom prst="rect">
            <a:avLst/>
          </a:prstGeom>
        </p:spPr>
      </p:pic>
    </p:spTree>
    <p:extLst>
      <p:ext uri="{BB962C8B-B14F-4D97-AF65-F5344CB8AC3E}">
        <p14:creationId xmlns:p14="http://schemas.microsoft.com/office/powerpoint/2010/main" val="30140971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Voucher System Control</a:t>
            </a:r>
            <a:endParaRPr lang="en-IN" dirty="0"/>
          </a:p>
        </p:txBody>
      </p:sp>
      <p:sp>
        <p:nvSpPr>
          <p:cNvPr id="3" name="Content Placeholder 2"/>
          <p:cNvSpPr>
            <a:spLocks noGrp="1"/>
          </p:cNvSpPr>
          <p:nvPr>
            <p:ph type="body" sz="quarter" idx="17"/>
          </p:nvPr>
        </p:nvSpPr>
        <p:spPr>
          <a:xfrm>
            <a:off x="743576" y="1353787"/>
            <a:ext cx="10711543" cy="4678713"/>
          </a:xfrm>
        </p:spPr>
        <p:txBody>
          <a:bodyPr>
            <a:normAutofit/>
          </a:bodyPr>
          <a:lstStyle/>
          <a:p>
            <a:r>
              <a:rPr lang="en-US" sz="2800" dirty="0"/>
              <a:t>Incorporates three of the four elements of internal control:</a:t>
            </a:r>
          </a:p>
          <a:p>
            <a:pPr lvl="1"/>
            <a:r>
              <a:rPr lang="en-US" sz="2800" dirty="0"/>
              <a:t>Duties are segregated</a:t>
            </a:r>
          </a:p>
          <a:p>
            <a:pPr lvl="2"/>
            <a:r>
              <a:rPr lang="en-US" sz="2800" dirty="0"/>
              <a:t>Different employees order, receive, and record purchases</a:t>
            </a:r>
          </a:p>
          <a:p>
            <a:pPr lvl="1"/>
            <a:r>
              <a:rPr lang="en-US" sz="2800" dirty="0"/>
              <a:t>Authorization</a:t>
            </a:r>
          </a:p>
          <a:p>
            <a:pPr lvl="2"/>
            <a:r>
              <a:rPr lang="en-US" sz="2800" dirty="0"/>
              <a:t>Required to order goods and prepare voucher</a:t>
            </a:r>
          </a:p>
          <a:p>
            <a:pPr lvl="1"/>
            <a:r>
              <a:rPr lang="en-US" sz="2800" dirty="0"/>
              <a:t>Documents and Records</a:t>
            </a:r>
          </a:p>
          <a:p>
            <a:pPr lvl="2"/>
            <a:r>
              <a:rPr lang="en-US" sz="2800" dirty="0"/>
              <a:t>Purchase is supported by voucher, purchase invoice, receiving report, purchase order, and purchase requisition</a:t>
            </a:r>
          </a:p>
        </p:txBody>
      </p:sp>
    </p:spTree>
    <p:extLst>
      <p:ext uri="{BB962C8B-B14F-4D97-AF65-F5344CB8AC3E}">
        <p14:creationId xmlns:p14="http://schemas.microsoft.com/office/powerpoint/2010/main" val="22035692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07F3B-8191-4C22-B878-227FC40961DE}"/>
              </a:ext>
            </a:extLst>
          </p:cNvPr>
          <p:cNvSpPr>
            <a:spLocks noGrp="1"/>
          </p:cNvSpPr>
          <p:nvPr>
            <p:ph type="title"/>
          </p:nvPr>
        </p:nvSpPr>
        <p:spPr/>
        <p:txBody>
          <a:bodyPr/>
          <a:lstStyle/>
          <a:p>
            <a:r>
              <a:rPr lang="en-US" dirty="0"/>
              <a:t>Voucher System Payment Process</a:t>
            </a:r>
          </a:p>
        </p:txBody>
      </p:sp>
      <p:sp>
        <p:nvSpPr>
          <p:cNvPr id="3" name="Text Placeholder 2">
            <a:extLst>
              <a:ext uri="{FF2B5EF4-FFF2-40B4-BE49-F238E27FC236}">
                <a16:creationId xmlns:a16="http://schemas.microsoft.com/office/drawing/2014/main" id="{06525874-C99D-4FAC-B166-3ADE3AF4CDF8}"/>
              </a:ext>
            </a:extLst>
          </p:cNvPr>
          <p:cNvSpPr>
            <a:spLocks noGrp="1"/>
          </p:cNvSpPr>
          <p:nvPr>
            <p:ph type="body" sz="quarter" idx="15"/>
          </p:nvPr>
        </p:nvSpPr>
        <p:spPr>
          <a:xfrm>
            <a:off x="743576" y="1289684"/>
            <a:ext cx="10711543" cy="4434222"/>
          </a:xfrm>
        </p:spPr>
        <p:txBody>
          <a:bodyPr/>
          <a:lstStyle/>
          <a:p>
            <a:pPr marL="457200" indent="-457200">
              <a:buFont typeface="+mj-lt"/>
              <a:buAutoNum type="arabicPeriod"/>
            </a:pPr>
            <a:r>
              <a:rPr lang="en-US" sz="2800" dirty="0"/>
              <a:t>Pull Voucher and Supporting Documents; Send to Cashier</a:t>
            </a:r>
          </a:p>
          <a:p>
            <a:pPr marL="457200" indent="-457200">
              <a:buFont typeface="+mj-lt"/>
              <a:buAutoNum type="arabicPeriod"/>
            </a:pPr>
            <a:r>
              <a:rPr lang="en-US" sz="2800" dirty="0"/>
              <a:t>Review Voucher and Documents; Prepare and Sign Check</a:t>
            </a:r>
          </a:p>
          <a:p>
            <a:pPr marL="457200" indent="-457200">
              <a:buFont typeface="+mj-lt"/>
              <a:buAutoNum type="arabicPeriod"/>
            </a:pPr>
            <a:r>
              <a:rPr lang="en-US" sz="2800" dirty="0"/>
              <a:t>Send Check to Supplier</a:t>
            </a:r>
          </a:p>
          <a:p>
            <a:pPr marL="457200" indent="-457200">
              <a:buFont typeface="+mj-lt"/>
              <a:buAutoNum type="arabicPeriod"/>
            </a:pPr>
            <a:r>
              <a:rPr lang="en-US" sz="2800" dirty="0"/>
              <a:t>Cancel Voucher and Documents</a:t>
            </a:r>
          </a:p>
          <a:p>
            <a:pPr marL="457200" indent="-457200">
              <a:buFont typeface="+mj-lt"/>
              <a:buAutoNum type="arabicPeriod"/>
            </a:pPr>
            <a:r>
              <a:rPr lang="en-US" sz="2800" dirty="0"/>
              <a:t>Return Voucher and Documents to Vouchers Payable; Record Payment in Voucher Register</a:t>
            </a:r>
          </a:p>
          <a:p>
            <a:pPr marL="457200" indent="-457200">
              <a:buFont typeface="+mj-lt"/>
              <a:buAutoNum type="arabicPeriod"/>
            </a:pPr>
            <a:r>
              <a:rPr lang="en-US" sz="2800" dirty="0"/>
              <a:t>File Voucher and Documents in Paid Vouchers File</a:t>
            </a:r>
          </a:p>
          <a:p>
            <a:pPr marL="457200" indent="-457200">
              <a:buFont typeface="+mj-lt"/>
              <a:buAutoNum type="arabicPeriod"/>
            </a:pPr>
            <a:r>
              <a:rPr lang="en-US" sz="2800" dirty="0"/>
              <a:t>Record Payment in Check Register</a:t>
            </a:r>
          </a:p>
        </p:txBody>
      </p:sp>
    </p:spTree>
    <p:extLst>
      <p:ext uri="{BB962C8B-B14F-4D97-AF65-F5344CB8AC3E}">
        <p14:creationId xmlns:p14="http://schemas.microsoft.com/office/powerpoint/2010/main" val="6844187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3C1C-0362-4FEC-9982-2D495EB2AC96}"/>
              </a:ext>
            </a:extLst>
          </p:cNvPr>
          <p:cNvSpPr>
            <a:spLocks noGrp="1"/>
          </p:cNvSpPr>
          <p:nvPr>
            <p:ph type="title"/>
          </p:nvPr>
        </p:nvSpPr>
        <p:spPr/>
        <p:txBody>
          <a:bodyPr/>
          <a:lstStyle/>
          <a:p>
            <a:r>
              <a:rPr lang="en-US" dirty="0"/>
              <a:t>Voucher System Payment Process (Figure 7A-6)</a:t>
            </a:r>
          </a:p>
        </p:txBody>
      </p:sp>
      <p:pic>
        <p:nvPicPr>
          <p:cNvPr id="4" name="Picture Placeholder 3" descr="The figure shows a flow chart of voucher system dash payment process. First step is the pull voucher and supporting documents; send to cashier. Second step is review voucher and documents; prepare and sign check. Third step is send check to supplier. Fourth step is cancel voucher and documents. Fifth step is return voucher and documents to vouchers payable; record payment in voucher register. Sixth step is file voucher and documents in paid vouchers file and the last step number seventh step is record payment in check register.">
            <a:extLst>
              <a:ext uri="{FF2B5EF4-FFF2-40B4-BE49-F238E27FC236}">
                <a16:creationId xmlns:a16="http://schemas.microsoft.com/office/drawing/2014/main" id="{EE1B4201-8EA4-400B-9B7D-A7D42FC91174}"/>
              </a:ext>
            </a:extLst>
          </p:cNvPr>
          <p:cNvPicPr>
            <a:picLocks noGrp="1" noChangeAspect="1"/>
          </p:cNvPicPr>
          <p:nvPr>
            <p:ph type="pic" sz="quarter" idx="11"/>
          </p:nvPr>
        </p:nvPicPr>
        <p:blipFill>
          <a:blip r:embed="rId2"/>
          <a:stretch>
            <a:fillRect/>
          </a:stretch>
        </p:blipFill>
        <p:spPr>
          <a:xfrm>
            <a:off x="2187468" y="1276451"/>
            <a:ext cx="7817063" cy="4227365"/>
          </a:xfrm>
          <a:prstGeom prst="rect">
            <a:avLst/>
          </a:prstGeom>
        </p:spPr>
      </p:pic>
    </p:spTree>
    <p:extLst>
      <p:ext uri="{BB962C8B-B14F-4D97-AF65-F5344CB8AC3E}">
        <p14:creationId xmlns:p14="http://schemas.microsoft.com/office/powerpoint/2010/main" val="3057562303"/>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9BA192-EF86-48DF-982C-2C526A268392}">
  <ds:schemaRefs>
    <ds:schemaRef ds:uri="http://purl.org/dc/terms/"/>
    <ds:schemaRef ds:uri="http://purl.org/dc/dcmitype/"/>
    <ds:schemaRef ds:uri="http://www.w3.org/XML/1998/namespace"/>
    <ds:schemaRef ds:uri="105ced8a-af0e-4ad8-9238-2f7ff36232f4"/>
    <ds:schemaRef ds:uri="http://schemas.microsoft.com/office/2006/documentManagement/types"/>
    <ds:schemaRef ds:uri="105CED8A-AF0E-4AD8-9238-2F7FF36232F4"/>
    <ds:schemaRef ds:uri="http://purl.org/dc/elements/1.1/"/>
    <ds:schemaRef ds:uri="http://schemas.microsoft.com/office/infopath/2007/PartnerControls"/>
    <ds:schemaRef ds:uri="http://schemas.openxmlformats.org/package/2006/metadata/core-properties"/>
    <ds:schemaRef ds:uri="d5280b9f-0d25-4ffb-96bc-3c5ae659ff52"/>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2740</TotalTime>
  <Words>3509</Words>
  <Application>Microsoft Office PowerPoint</Application>
  <PresentationFormat>Widescreen</PresentationFormat>
  <Paragraphs>428</Paragraphs>
  <Slides>84</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84</vt:i4>
      </vt:variant>
    </vt:vector>
  </HeadingPairs>
  <TitlesOfParts>
    <vt:vector size="94" baseType="lpstr">
      <vt:lpstr>Arial</vt:lpstr>
      <vt:lpstr>Arial</vt:lpstr>
      <vt:lpstr>Calibri</vt:lpstr>
      <vt:lpstr>Helvetica</vt:lpstr>
      <vt:lpstr>LucidaGrande</vt:lpstr>
      <vt:lpstr>Open Sans</vt:lpstr>
      <vt:lpstr>Summer Font</vt:lpstr>
      <vt:lpstr>Tahoma</vt:lpstr>
      <vt:lpstr>Wingdings</vt:lpstr>
      <vt:lpstr>Office Theme</vt:lpstr>
      <vt:lpstr>Accounting For Cash</vt:lpstr>
      <vt:lpstr>Cash</vt:lpstr>
      <vt:lpstr>What Is Internal Control?</vt:lpstr>
      <vt:lpstr>Learning Objective 1</vt:lpstr>
      <vt:lpstr>USA Patriot Act</vt:lpstr>
      <vt:lpstr>Opening a Checking Account</vt:lpstr>
      <vt:lpstr>Signature Card Example</vt:lpstr>
      <vt:lpstr>Making Deposits</vt:lpstr>
      <vt:lpstr>Deposit Ticket</vt:lpstr>
      <vt:lpstr>Endorsements</vt:lpstr>
      <vt:lpstr>Types of Endorsements</vt:lpstr>
      <vt:lpstr>Restrictive Endorsement</vt:lpstr>
      <vt:lpstr>Automated Teller Machines (ATMs)</vt:lpstr>
      <vt:lpstr>Writing Checks</vt:lpstr>
      <vt:lpstr>Steps in Preparing a Check</vt:lpstr>
      <vt:lpstr>Checks and Check Stubs (Figure 7-4)</vt:lpstr>
      <vt:lpstr>Bank Statement</vt:lpstr>
      <vt:lpstr>Bank Statement (Figure 7-5)</vt:lpstr>
      <vt:lpstr>Learning Objective 2</vt:lpstr>
      <vt:lpstr>Book vs. Bank Balances</vt:lpstr>
      <vt:lpstr>Deposit Timing Differences (Figure 7-6)</vt:lpstr>
      <vt:lpstr>Cash Payment Timing Differences (Figure 7-7)</vt:lpstr>
      <vt:lpstr>Differences Between Bank and Book  Balances (1 of 2)</vt:lpstr>
      <vt:lpstr>Differences Between Bank and Book  Balances (2 of 2)</vt:lpstr>
      <vt:lpstr>Steps in Preparing Bank Reconciliation</vt:lpstr>
      <vt:lpstr>Step 1: Identify deposits in transit and related errors</vt:lpstr>
      <vt:lpstr>Step 2: Identify outstanding checks and related errors</vt:lpstr>
      <vt:lpstr>Step 3: Identify additional reconciling items</vt:lpstr>
      <vt:lpstr>Bank Reconciliation Example – Maple Consulting</vt:lpstr>
      <vt:lpstr>Bank Reconciliation (Figure 7-10)</vt:lpstr>
      <vt:lpstr>Bank Reconciliation Journal Entries</vt:lpstr>
      <vt:lpstr>Bank Reconciliation General Journal Entry #1</vt:lpstr>
      <vt:lpstr>Bank Reconciliation General Journal Entry #2</vt:lpstr>
      <vt:lpstr>Bank Reconciliation General Journal Entry #3</vt:lpstr>
      <vt:lpstr>Bank Reconciliation General Journal Entry #4</vt:lpstr>
      <vt:lpstr>Electronic Banking</vt:lpstr>
      <vt:lpstr>Learning Objective 3</vt:lpstr>
      <vt:lpstr>The Petty Cash Fund</vt:lpstr>
      <vt:lpstr>Petty Cash Fund Example</vt:lpstr>
      <vt:lpstr>Petty Cash Voucher (Figure 7-12)</vt:lpstr>
      <vt:lpstr>Petty Cash Payment Records</vt:lpstr>
      <vt:lpstr>Replenishing the Petty Cash Fund</vt:lpstr>
      <vt:lpstr>Petty Cash Replenishment Example</vt:lpstr>
      <vt:lpstr>Petty Cash Replenishment Journal Entry</vt:lpstr>
      <vt:lpstr>Learning Objective 4</vt:lpstr>
      <vt:lpstr>Change Fund</vt:lpstr>
      <vt:lpstr>Journal Entry – Establish Change Fund</vt:lpstr>
      <vt:lpstr>Change Fund Example</vt:lpstr>
      <vt:lpstr>Journal Entry To Deposit Daily Cash Receipts</vt:lpstr>
      <vt:lpstr>Cash Short and Over</vt:lpstr>
      <vt:lpstr>Cash Shortage Example</vt:lpstr>
      <vt:lpstr>Cash Shortage Journal Entry</vt:lpstr>
      <vt:lpstr>Cash Overage Example</vt:lpstr>
      <vt:lpstr>Cash Overage Journal Entry</vt:lpstr>
      <vt:lpstr>Internal Controls</vt:lpstr>
      <vt:lpstr>Appendix Learning Objective 1</vt:lpstr>
      <vt:lpstr>Importance of Internal Control</vt:lpstr>
      <vt:lpstr>Sarbanes-Oxley Act (SOX)</vt:lpstr>
      <vt:lpstr>Appendix Learning Objective 2</vt:lpstr>
      <vt:lpstr>Internal Control</vt:lpstr>
      <vt:lpstr>Key Components of Internal Control</vt:lpstr>
      <vt:lpstr>Control Environment</vt:lpstr>
      <vt:lpstr>Risk Assessment</vt:lpstr>
      <vt:lpstr>Control Activities</vt:lpstr>
      <vt:lpstr>Segregation of Duties</vt:lpstr>
      <vt:lpstr>Authorization Procedures and Related Responsibilities</vt:lpstr>
      <vt:lpstr>Adequate Documents and Records</vt:lpstr>
      <vt:lpstr>Protection of Assets and Records</vt:lpstr>
      <vt:lpstr>Information and Communication System</vt:lpstr>
      <vt:lpstr>Monitoring Processes</vt:lpstr>
      <vt:lpstr>Appendix Learning Objective 3</vt:lpstr>
      <vt:lpstr>Internal Controls Over Cash Receipts (1 of 3)</vt:lpstr>
      <vt:lpstr>Internal Controls Over Cash Receipts (2 of 3)</vt:lpstr>
      <vt:lpstr>Internal Controls Over Cash Receipts (3 of 3)</vt:lpstr>
      <vt:lpstr>Internal Controls Over Cash</vt:lpstr>
      <vt:lpstr>Appendix Learning Objective 4</vt:lpstr>
      <vt:lpstr>Controls Over Cash Payments</vt:lpstr>
      <vt:lpstr>The Purchasing Process (1 of 3)</vt:lpstr>
      <vt:lpstr>The Purchasing Process (2 of 3)</vt:lpstr>
      <vt:lpstr>The Purchasing Process (3 of 3)</vt:lpstr>
      <vt:lpstr>The Purchasing Process (Figure 7A-4)</vt:lpstr>
      <vt:lpstr>Voucher System Control</vt:lpstr>
      <vt:lpstr>Voucher System Payment Process</vt:lpstr>
      <vt:lpstr>Voucher System Payment Process (Figure 7A-6)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Bailey, Timothy</cp:lastModifiedBy>
  <cp:revision>56</cp:revision>
  <cp:lastPrinted>2016-10-03T15:29:39Z</cp:lastPrinted>
  <dcterms:created xsi:type="dcterms:W3CDTF">2018-09-16T20:33:10Z</dcterms:created>
  <dcterms:modified xsi:type="dcterms:W3CDTF">2019-01-25T18:43:28Z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