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80" r:id="rId5"/>
    <p:sldId id="281" r:id="rId6"/>
    <p:sldId id="282" r:id="rId7"/>
    <p:sldId id="283" r:id="rId8"/>
    <p:sldId id="288" r:id="rId9"/>
    <p:sldId id="290" r:id="rId10"/>
    <p:sldId id="284" r:id="rId11"/>
    <p:sldId id="289" r:id="rId12"/>
    <p:sldId id="285" r:id="rId13"/>
    <p:sldId id="286" r:id="rId14"/>
    <p:sldId id="28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619" autoAdjust="0"/>
  </p:normalViewPr>
  <p:slideViewPr>
    <p:cSldViewPr snapToGrid="0">
      <p:cViewPr varScale="1">
        <p:scale>
          <a:sx n="101" d="100"/>
          <a:sy n="101" d="100"/>
        </p:scale>
        <p:origin x="2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02981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0627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64205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577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9/6/2024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031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9/6/2024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34334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9/6/2024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5158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05814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9/6/2024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251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980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8192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5209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9/6/2024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6324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9/6/2024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9758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9/6/2024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254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9/6/2024</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0127440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youtu.be/ZAbo3JRzXkg?si=fGhwZF9XzLWuD7n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descr="A picture containing large, sitting, white, numbers">
            <a:extLst>
              <a:ext uri="{FF2B5EF4-FFF2-40B4-BE49-F238E27FC236}">
                <a16:creationId xmlns:a16="http://schemas.microsoft.com/office/drawing/2014/main" id="{9A5D9ED1-DFCC-4799-89E2-D118451B98D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22" y="0"/>
            <a:ext cx="12191356" cy="6858000"/>
          </a:xfrm>
          <a:prstGeom prst="rect">
            <a:avLst/>
          </a:prstGeom>
        </p:spPr>
      </p:pic>
      <p:sp useBgFill="1">
        <p:nvSpPr>
          <p:cNvPr id="96"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ova"/>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t>What is a Balance Sheet</a:t>
            </a:r>
          </a:p>
        </p:txBody>
      </p:sp>
    </p:spTree>
    <p:extLst>
      <p:ext uri="{BB962C8B-B14F-4D97-AF65-F5344CB8AC3E}">
        <p14:creationId xmlns:p14="http://schemas.microsoft.com/office/powerpoint/2010/main" val="158312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F205-E8A9-4237-8AD2-ABD9BF694F3E}"/>
              </a:ext>
            </a:extLst>
          </p:cNvPr>
          <p:cNvSpPr>
            <a:spLocks noGrp="1"/>
          </p:cNvSpPr>
          <p:nvPr>
            <p:ph type="title"/>
          </p:nvPr>
        </p:nvSpPr>
        <p:spPr>
          <a:xfrm>
            <a:off x="913795" y="609600"/>
            <a:ext cx="10353762" cy="1257300"/>
          </a:xfrm>
        </p:spPr>
        <p:txBody>
          <a:bodyPr>
            <a:normAutofit/>
          </a:bodyPr>
          <a:lstStyle/>
          <a:p>
            <a:r>
              <a:rPr lang="en-US" dirty="0"/>
              <a:t>The Balance Sheet</a:t>
            </a:r>
          </a:p>
        </p:txBody>
      </p:sp>
      <p:pic>
        <p:nvPicPr>
          <p:cNvPr id="6" name="Content Placeholder 5" descr="A blue background with a paper and a diagram&#10;&#10;Description automatically generated with medium confidence">
            <a:extLst>
              <a:ext uri="{FF2B5EF4-FFF2-40B4-BE49-F238E27FC236}">
                <a16:creationId xmlns:a16="http://schemas.microsoft.com/office/drawing/2014/main" id="{3569FBED-66DA-D820-BEB4-2452F42DB6F3}"/>
              </a:ext>
            </a:extLst>
          </p:cNvPr>
          <p:cNvPicPr>
            <a:picLocks noGrp="1" noChangeAspect="1"/>
          </p:cNvPicPr>
          <p:nvPr>
            <p:ph idx="1"/>
          </p:nvPr>
        </p:nvPicPr>
        <p:blipFill>
          <a:blip r:embed="rId3"/>
          <a:stretch>
            <a:fillRect/>
          </a:stretch>
        </p:blipFill>
        <p:spPr>
          <a:xfrm>
            <a:off x="3745086" y="2118495"/>
            <a:ext cx="4691179" cy="3121766"/>
          </a:xfrm>
        </p:spPr>
      </p:pic>
    </p:spTree>
    <p:extLst>
      <p:ext uri="{BB962C8B-B14F-4D97-AF65-F5344CB8AC3E}">
        <p14:creationId xmlns:p14="http://schemas.microsoft.com/office/powerpoint/2010/main" val="3265077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88F8-411C-DA58-A2FB-42C81880248A}"/>
              </a:ext>
            </a:extLst>
          </p:cNvPr>
          <p:cNvSpPr>
            <a:spLocks noGrp="1"/>
          </p:cNvSpPr>
          <p:nvPr>
            <p:ph type="title"/>
          </p:nvPr>
        </p:nvSpPr>
        <p:spPr/>
        <p:txBody>
          <a:bodyPr>
            <a:normAutofit fontScale="90000"/>
          </a:bodyPr>
          <a:lstStyle/>
          <a:p>
            <a:r>
              <a:rPr lang="en-US" b="1" i="0" dirty="0">
                <a:solidFill>
                  <a:schemeClr val="tx1"/>
                </a:solidFill>
                <a:effectLst/>
                <a:latin typeface="Oracle Sans"/>
              </a:rPr>
              <a:t>What Is a Balance Sheet?</a:t>
            </a:r>
            <a:br>
              <a:rPr lang="en-US" b="1" i="0" dirty="0">
                <a:solidFill>
                  <a:srgbClr val="000000"/>
                </a:solidFill>
                <a:effectLst/>
                <a:latin typeface="Oracle Sans"/>
              </a:rPr>
            </a:br>
            <a:endParaRPr lang="en-US" dirty="0"/>
          </a:p>
        </p:txBody>
      </p:sp>
      <p:sp>
        <p:nvSpPr>
          <p:cNvPr id="3" name="Content Placeholder 2">
            <a:extLst>
              <a:ext uri="{FF2B5EF4-FFF2-40B4-BE49-F238E27FC236}">
                <a16:creationId xmlns:a16="http://schemas.microsoft.com/office/drawing/2014/main" id="{E1847203-6A3B-8F40-4A38-D4A10B17422F}"/>
              </a:ext>
            </a:extLst>
          </p:cNvPr>
          <p:cNvSpPr>
            <a:spLocks noGrp="1"/>
          </p:cNvSpPr>
          <p:nvPr>
            <p:ph idx="1"/>
          </p:nvPr>
        </p:nvSpPr>
        <p:spPr/>
        <p:txBody>
          <a:bodyPr>
            <a:normAutofit/>
          </a:bodyPr>
          <a:lstStyle/>
          <a:p>
            <a:pPr marL="36900" indent="0">
              <a:buNone/>
            </a:pPr>
            <a:r>
              <a:rPr lang="en-US" sz="3200" b="0" i="0" dirty="0">
                <a:solidFill>
                  <a:schemeClr val="tx1"/>
                </a:solidFill>
                <a:effectLst/>
                <a:latin typeface="Oracle Sans"/>
              </a:rPr>
              <a:t>The balance sheet is one of your company’s most important financial statements. It provides a snapshot of the company’s financial position at a specific point in time. </a:t>
            </a:r>
            <a:r>
              <a:rPr lang="en-US" sz="3200" b="0" i="0" u="none" strike="noStrike" dirty="0">
                <a:solidFill>
                  <a:schemeClr val="tx1"/>
                </a:solidFill>
                <a:effectLst/>
                <a:latin typeface="Oracle Sans"/>
              </a:rPr>
              <a:t>Managerial accountants</a:t>
            </a:r>
            <a:r>
              <a:rPr lang="en-US" sz="3200" b="0" i="0" dirty="0">
                <a:solidFill>
                  <a:schemeClr val="tx1"/>
                </a:solidFill>
                <a:effectLst/>
                <a:latin typeface="Oracle Sans"/>
              </a:rPr>
              <a:t>, business managers and investors use balance sheets as a key source of information to better understand the company’s financial health.</a:t>
            </a:r>
            <a:endParaRPr lang="en-US" sz="3200" dirty="0">
              <a:solidFill>
                <a:schemeClr val="tx1"/>
              </a:solidFill>
            </a:endParaRPr>
          </a:p>
        </p:txBody>
      </p:sp>
    </p:spTree>
    <p:extLst>
      <p:ext uri="{BB962C8B-B14F-4D97-AF65-F5344CB8AC3E}">
        <p14:creationId xmlns:p14="http://schemas.microsoft.com/office/powerpoint/2010/main" val="3193973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B845-B921-6759-2E32-FDE07FFE35AB}"/>
              </a:ext>
            </a:extLst>
          </p:cNvPr>
          <p:cNvSpPr>
            <a:spLocks noGrp="1"/>
          </p:cNvSpPr>
          <p:nvPr>
            <p:ph type="title"/>
          </p:nvPr>
        </p:nvSpPr>
        <p:spPr/>
        <p:txBody>
          <a:bodyPr>
            <a:normAutofit fontScale="90000"/>
          </a:bodyPr>
          <a:lstStyle/>
          <a:p>
            <a:r>
              <a:rPr lang="en-US" b="1" i="0" dirty="0">
                <a:solidFill>
                  <a:schemeClr val="tx1"/>
                </a:solidFill>
                <a:effectLst/>
                <a:latin typeface="Oracle Sans"/>
              </a:rPr>
              <a:t>Key Takeaways</a:t>
            </a:r>
            <a:br>
              <a:rPr lang="en-US" b="1" i="0" dirty="0">
                <a:solidFill>
                  <a:srgbClr val="000000"/>
                </a:solidFill>
                <a:effectLst/>
                <a:latin typeface="Oracle Sans"/>
              </a:rPr>
            </a:br>
            <a:endParaRPr lang="en-US" dirty="0"/>
          </a:p>
        </p:txBody>
      </p:sp>
      <p:sp>
        <p:nvSpPr>
          <p:cNvPr id="3" name="Content Placeholder 2">
            <a:extLst>
              <a:ext uri="{FF2B5EF4-FFF2-40B4-BE49-F238E27FC236}">
                <a16:creationId xmlns:a16="http://schemas.microsoft.com/office/drawing/2014/main" id="{2A4035A0-FB65-A573-A394-F7BA5B4A796D}"/>
              </a:ext>
            </a:extLst>
          </p:cNvPr>
          <p:cNvSpPr>
            <a:spLocks noGrp="1"/>
          </p:cNvSpPr>
          <p:nvPr>
            <p:ph idx="1"/>
          </p:nvPr>
        </p:nvSpPr>
        <p:spPr>
          <a:xfrm>
            <a:off x="913795" y="1685925"/>
            <a:ext cx="10353762" cy="4657725"/>
          </a:xfrm>
        </p:spPr>
        <p:txBody>
          <a:bodyPr>
            <a:normAutofit fontScale="92500" lnSpcReduction="10000"/>
          </a:bodyPr>
          <a:lstStyle/>
          <a:p>
            <a:pPr algn="l">
              <a:buFont typeface="Arial" panose="020B0604020202020204" pitchFamily="34" charset="0"/>
              <a:buChar char="•"/>
            </a:pPr>
            <a:r>
              <a:rPr lang="en-US" sz="3100" b="0" i="0" dirty="0">
                <a:solidFill>
                  <a:schemeClr val="tx1"/>
                </a:solidFill>
                <a:effectLst/>
                <a:latin typeface="Oracle Sans"/>
              </a:rPr>
              <a:t>A company’s balance sheet is a snapshot of its financial position at a specific point in time.</a:t>
            </a:r>
          </a:p>
          <a:p>
            <a:pPr algn="l">
              <a:buFont typeface="Arial" panose="020B0604020202020204" pitchFamily="34" charset="0"/>
              <a:buChar char="•"/>
            </a:pPr>
            <a:r>
              <a:rPr lang="en-US" sz="3100" b="0" i="0" dirty="0">
                <a:solidFill>
                  <a:schemeClr val="tx1"/>
                </a:solidFill>
                <a:effectLst/>
                <a:latin typeface="Oracle Sans"/>
              </a:rPr>
              <a:t>The balance sheet lists everything that the company owns (its assets), everything that it owes (its liabilities), and shareholder equity.</a:t>
            </a:r>
          </a:p>
          <a:p>
            <a:pPr algn="l">
              <a:buFont typeface="Arial" panose="020B0604020202020204" pitchFamily="34" charset="0"/>
              <a:buChar char="•"/>
            </a:pPr>
            <a:r>
              <a:rPr lang="en-US" sz="3100" b="0" i="0" dirty="0">
                <a:solidFill>
                  <a:schemeClr val="tx1"/>
                </a:solidFill>
                <a:effectLst/>
                <a:latin typeface="Oracle Sans"/>
              </a:rPr>
              <a:t>The difference between assets and liabilities is the equity in the company, which belongs to the owners. In a healthy company, this equity is a significant positive balance; if it’s negative, the company is technically insolvent.</a:t>
            </a:r>
          </a:p>
          <a:p>
            <a:endParaRPr lang="en-US" b="1" dirty="0"/>
          </a:p>
        </p:txBody>
      </p:sp>
    </p:spTree>
    <p:extLst>
      <p:ext uri="{BB962C8B-B14F-4D97-AF65-F5344CB8AC3E}">
        <p14:creationId xmlns:p14="http://schemas.microsoft.com/office/powerpoint/2010/main" val="3396950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B845-B921-6759-2E32-FDE07FFE35AB}"/>
              </a:ext>
            </a:extLst>
          </p:cNvPr>
          <p:cNvSpPr>
            <a:spLocks noGrp="1"/>
          </p:cNvSpPr>
          <p:nvPr>
            <p:ph type="title"/>
          </p:nvPr>
        </p:nvSpPr>
        <p:spPr/>
        <p:txBody>
          <a:bodyPr>
            <a:normAutofit fontScale="90000"/>
          </a:bodyPr>
          <a:lstStyle/>
          <a:p>
            <a:r>
              <a:rPr lang="en-US" b="1" i="0" dirty="0">
                <a:solidFill>
                  <a:schemeClr val="tx1"/>
                </a:solidFill>
                <a:effectLst/>
                <a:latin typeface="Oracle Sans"/>
              </a:rPr>
              <a:t>Key Takeaways Cont’d</a:t>
            </a:r>
            <a:br>
              <a:rPr lang="en-US" b="1" i="0" dirty="0">
                <a:solidFill>
                  <a:srgbClr val="000000"/>
                </a:solidFill>
                <a:effectLst/>
                <a:latin typeface="Oracle Sans"/>
              </a:rPr>
            </a:br>
            <a:endParaRPr lang="en-US" dirty="0"/>
          </a:p>
        </p:txBody>
      </p:sp>
      <p:sp>
        <p:nvSpPr>
          <p:cNvPr id="3" name="Content Placeholder 2">
            <a:extLst>
              <a:ext uri="{FF2B5EF4-FFF2-40B4-BE49-F238E27FC236}">
                <a16:creationId xmlns:a16="http://schemas.microsoft.com/office/drawing/2014/main" id="{2A4035A0-FB65-A573-A394-F7BA5B4A796D}"/>
              </a:ext>
            </a:extLst>
          </p:cNvPr>
          <p:cNvSpPr>
            <a:spLocks noGrp="1"/>
          </p:cNvSpPr>
          <p:nvPr>
            <p:ph idx="1"/>
          </p:nvPr>
        </p:nvSpPr>
        <p:spPr>
          <a:xfrm>
            <a:off x="389687" y="1500187"/>
            <a:ext cx="7830155" cy="4657725"/>
          </a:xfrm>
        </p:spPr>
        <p:txBody>
          <a:bodyPr>
            <a:normAutofit lnSpcReduction="10000"/>
          </a:bodyPr>
          <a:lstStyle/>
          <a:p>
            <a:pPr algn="l">
              <a:buFont typeface="Arial" panose="020B0604020202020204" pitchFamily="34" charset="0"/>
              <a:buChar char="•"/>
            </a:pPr>
            <a:r>
              <a:rPr lang="en-US" sz="3100" b="0" i="0" dirty="0">
                <a:solidFill>
                  <a:schemeClr val="tx1"/>
                </a:solidFill>
                <a:effectLst/>
                <a:latin typeface="Oracle Sans"/>
              </a:rPr>
              <a:t>The balance sheet doesn’t provide information about the company’s revenue or cash flow, so it needs to be analyzed together with other financial data to gain a full picture of the company’s financial health.</a:t>
            </a:r>
          </a:p>
          <a:p>
            <a:pPr algn="l">
              <a:buFont typeface="Arial" panose="020B0604020202020204" pitchFamily="34" charset="0"/>
              <a:buChar char="•"/>
            </a:pPr>
            <a:r>
              <a:rPr lang="en-US" sz="3100" b="0" i="0" dirty="0">
                <a:solidFill>
                  <a:schemeClr val="tx1"/>
                </a:solidFill>
                <a:effectLst/>
                <a:latin typeface="Oracle Sans"/>
              </a:rPr>
              <a:t>The information in the balance sheet can be used to help assess the company’s liquidity, operating efficiency and potential return on investment.</a:t>
            </a:r>
          </a:p>
          <a:p>
            <a:endParaRPr lang="en-US" b="1" dirty="0"/>
          </a:p>
        </p:txBody>
      </p:sp>
      <p:pic>
        <p:nvPicPr>
          <p:cNvPr id="5" name="Picture 4" descr="A blue and white balance sheet&#10;&#10;Description automatically generated">
            <a:extLst>
              <a:ext uri="{FF2B5EF4-FFF2-40B4-BE49-F238E27FC236}">
                <a16:creationId xmlns:a16="http://schemas.microsoft.com/office/drawing/2014/main" id="{0132D677-9753-BEC8-AAC7-605AF4D14F35}"/>
              </a:ext>
            </a:extLst>
          </p:cNvPr>
          <p:cNvPicPr>
            <a:picLocks noChangeAspect="1"/>
          </p:cNvPicPr>
          <p:nvPr/>
        </p:nvPicPr>
        <p:blipFill>
          <a:blip r:embed="rId2"/>
          <a:stretch>
            <a:fillRect/>
          </a:stretch>
        </p:blipFill>
        <p:spPr>
          <a:xfrm>
            <a:off x="8403785" y="1788841"/>
            <a:ext cx="3511123" cy="3511123"/>
          </a:xfrm>
          <a:prstGeom prst="rect">
            <a:avLst/>
          </a:prstGeom>
        </p:spPr>
      </p:pic>
    </p:spTree>
    <p:extLst>
      <p:ext uri="{BB962C8B-B14F-4D97-AF65-F5344CB8AC3E}">
        <p14:creationId xmlns:p14="http://schemas.microsoft.com/office/powerpoint/2010/main" val="2646540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F04F3-A434-6BD1-171C-AA868150D920}"/>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D05A98B2-AC86-A05E-096C-D21295B00A02}"/>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024B07F5-2B6E-77CA-DD4E-F2E30BCBA7FF}"/>
              </a:ext>
            </a:extLst>
          </p:cNvPr>
          <p:cNvPicPr>
            <a:picLocks noChangeAspect="1"/>
          </p:cNvPicPr>
          <p:nvPr/>
        </p:nvPicPr>
        <p:blipFill>
          <a:blip r:embed="rId2"/>
          <a:stretch>
            <a:fillRect/>
          </a:stretch>
        </p:blipFill>
        <p:spPr>
          <a:xfrm>
            <a:off x="1025912" y="466878"/>
            <a:ext cx="10470996" cy="5924244"/>
          </a:xfrm>
          <a:prstGeom prst="rect">
            <a:avLst/>
          </a:prstGeom>
        </p:spPr>
      </p:pic>
    </p:spTree>
    <p:extLst>
      <p:ext uri="{BB962C8B-B14F-4D97-AF65-F5344CB8AC3E}">
        <p14:creationId xmlns:p14="http://schemas.microsoft.com/office/powerpoint/2010/main" val="158163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E2025-54D8-1D1C-DCDA-3E8CFA702ECA}"/>
              </a:ext>
            </a:extLst>
          </p:cNvPr>
          <p:cNvSpPr>
            <a:spLocks noGrp="1"/>
          </p:cNvSpPr>
          <p:nvPr>
            <p:ph type="title"/>
          </p:nvPr>
        </p:nvSpPr>
        <p:spPr/>
        <p:txBody>
          <a:bodyPr>
            <a:normAutofit/>
          </a:bodyPr>
          <a:lstStyle/>
          <a:p>
            <a:r>
              <a:rPr lang="en-US" b="1" i="0" dirty="0">
                <a:solidFill>
                  <a:schemeClr val="tx1"/>
                </a:solidFill>
                <a:effectLst/>
                <a:latin typeface="Oracle Sans"/>
              </a:rPr>
              <a:t>What Is Included on a Balance Sheet?</a:t>
            </a:r>
            <a:endParaRPr lang="en-US" dirty="0"/>
          </a:p>
        </p:txBody>
      </p:sp>
      <p:sp>
        <p:nvSpPr>
          <p:cNvPr id="3" name="Content Placeholder 2">
            <a:extLst>
              <a:ext uri="{FF2B5EF4-FFF2-40B4-BE49-F238E27FC236}">
                <a16:creationId xmlns:a16="http://schemas.microsoft.com/office/drawing/2014/main" id="{02941BDC-5125-BC70-8205-67D1604BCC49}"/>
              </a:ext>
            </a:extLst>
          </p:cNvPr>
          <p:cNvSpPr>
            <a:spLocks noGrp="1"/>
          </p:cNvSpPr>
          <p:nvPr>
            <p:ph idx="1"/>
          </p:nvPr>
        </p:nvSpPr>
        <p:spPr>
          <a:xfrm>
            <a:off x="913795" y="2168216"/>
            <a:ext cx="10353762" cy="4981575"/>
          </a:xfrm>
        </p:spPr>
        <p:txBody>
          <a:bodyPr>
            <a:normAutofit/>
          </a:bodyPr>
          <a:lstStyle/>
          <a:p>
            <a:pPr marL="36900" indent="0" algn="l">
              <a:buNone/>
            </a:pPr>
            <a:r>
              <a:rPr lang="en-US" sz="2800" b="0" i="0" dirty="0">
                <a:solidFill>
                  <a:schemeClr val="tx1"/>
                </a:solidFill>
                <a:effectLst/>
                <a:latin typeface="Oracle Sans"/>
              </a:rPr>
              <a:t>A company’s balance sheet includes everything that the company owns and everything that it owes—all of its assets and liabilities, in other words. It also shows the </a:t>
            </a:r>
            <a:r>
              <a:rPr lang="en-US" sz="2800" b="0" i="0" u="none" strike="noStrike" dirty="0">
                <a:solidFill>
                  <a:schemeClr val="tx1"/>
                </a:solidFill>
                <a:effectLst/>
                <a:latin typeface="Oracle Sans"/>
              </a:rPr>
              <a:t>owners’ or shareholders’ equity</a:t>
            </a:r>
            <a:r>
              <a:rPr lang="en-US" sz="2800" b="0" i="0" dirty="0">
                <a:solidFill>
                  <a:schemeClr val="tx1"/>
                </a:solidFill>
                <a:effectLst/>
                <a:latin typeface="Oracle Sans"/>
              </a:rPr>
              <a:t> in the company, which is equal to the difference between its assets and liabilities. </a:t>
            </a:r>
          </a:p>
          <a:p>
            <a:pPr marL="36900" indent="0" algn="l">
              <a:buNone/>
            </a:pPr>
            <a:r>
              <a:rPr lang="en-US" sz="2800" b="0" i="0" dirty="0">
                <a:solidFill>
                  <a:schemeClr val="tx1"/>
                </a:solidFill>
                <a:effectLst/>
                <a:latin typeface="Oracle Sans"/>
              </a:rPr>
              <a:t>For a privately-held company, the shareholders typically include the founders and any investors. For a public company, they include anyone who owns the company’s stock.</a:t>
            </a:r>
          </a:p>
          <a:p>
            <a:endParaRPr lang="en-US" dirty="0"/>
          </a:p>
        </p:txBody>
      </p:sp>
    </p:spTree>
    <p:extLst>
      <p:ext uri="{BB962C8B-B14F-4D97-AF65-F5344CB8AC3E}">
        <p14:creationId xmlns:p14="http://schemas.microsoft.com/office/powerpoint/2010/main" val="1694207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E2025-54D8-1D1C-DCDA-3E8CFA702ECA}"/>
              </a:ext>
            </a:extLst>
          </p:cNvPr>
          <p:cNvSpPr>
            <a:spLocks noGrp="1"/>
          </p:cNvSpPr>
          <p:nvPr>
            <p:ph type="title"/>
          </p:nvPr>
        </p:nvSpPr>
        <p:spPr/>
        <p:txBody>
          <a:bodyPr>
            <a:normAutofit/>
          </a:bodyPr>
          <a:lstStyle/>
          <a:p>
            <a:r>
              <a:rPr lang="en-US" b="1" i="0" dirty="0">
                <a:solidFill>
                  <a:schemeClr val="tx1"/>
                </a:solidFill>
                <a:effectLst/>
                <a:latin typeface="Oracle Sans"/>
              </a:rPr>
              <a:t>Snapshot</a:t>
            </a:r>
            <a:endParaRPr lang="en-US" dirty="0"/>
          </a:p>
        </p:txBody>
      </p:sp>
      <p:sp>
        <p:nvSpPr>
          <p:cNvPr id="3" name="Content Placeholder 2">
            <a:extLst>
              <a:ext uri="{FF2B5EF4-FFF2-40B4-BE49-F238E27FC236}">
                <a16:creationId xmlns:a16="http://schemas.microsoft.com/office/drawing/2014/main" id="{02941BDC-5125-BC70-8205-67D1604BCC49}"/>
              </a:ext>
            </a:extLst>
          </p:cNvPr>
          <p:cNvSpPr>
            <a:spLocks noGrp="1"/>
          </p:cNvSpPr>
          <p:nvPr>
            <p:ph idx="1"/>
          </p:nvPr>
        </p:nvSpPr>
        <p:spPr>
          <a:xfrm>
            <a:off x="913795" y="1807427"/>
            <a:ext cx="5553680" cy="5050573"/>
          </a:xfrm>
        </p:spPr>
        <p:txBody>
          <a:bodyPr>
            <a:normAutofit/>
          </a:bodyPr>
          <a:lstStyle/>
          <a:p>
            <a:pPr marL="36900" indent="0" algn="l">
              <a:buNone/>
            </a:pPr>
            <a:r>
              <a:rPr lang="en-US" sz="2800" b="0" i="0" dirty="0">
                <a:solidFill>
                  <a:schemeClr val="tx1"/>
                </a:solidFill>
                <a:effectLst/>
                <a:latin typeface="Oracle Sans"/>
              </a:rPr>
              <a:t>The balance sheet provides a snapshot of the company’s assets and liabilities on a specific date, such as the end of a fiscal quarter. Companies generally produce balance sheets at least once a year, and often quarterly and/or monthly as well.</a:t>
            </a:r>
          </a:p>
          <a:p>
            <a:endParaRPr lang="en-US" dirty="0"/>
          </a:p>
        </p:txBody>
      </p:sp>
      <p:pic>
        <p:nvPicPr>
          <p:cNvPr id="5" name="Picture 4" descr="A close-up of a balance sheet&#10;&#10;Description automatically generated">
            <a:extLst>
              <a:ext uri="{FF2B5EF4-FFF2-40B4-BE49-F238E27FC236}">
                <a16:creationId xmlns:a16="http://schemas.microsoft.com/office/drawing/2014/main" id="{D0F62475-87EA-12D9-9ADF-D7C04B29BFFA}"/>
              </a:ext>
            </a:extLst>
          </p:cNvPr>
          <p:cNvPicPr>
            <a:picLocks noChangeAspect="1"/>
          </p:cNvPicPr>
          <p:nvPr/>
        </p:nvPicPr>
        <p:blipFill>
          <a:blip r:embed="rId2"/>
          <a:stretch>
            <a:fillRect/>
          </a:stretch>
        </p:blipFill>
        <p:spPr>
          <a:xfrm>
            <a:off x="6799462" y="1700706"/>
            <a:ext cx="4578757" cy="4898378"/>
          </a:xfrm>
          <a:prstGeom prst="rect">
            <a:avLst/>
          </a:prstGeom>
        </p:spPr>
      </p:pic>
    </p:spTree>
    <p:extLst>
      <p:ext uri="{BB962C8B-B14F-4D97-AF65-F5344CB8AC3E}">
        <p14:creationId xmlns:p14="http://schemas.microsoft.com/office/powerpoint/2010/main" val="1030517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22D2-2B6D-E845-43E5-DB98FE23F411}"/>
              </a:ext>
            </a:extLst>
          </p:cNvPr>
          <p:cNvSpPr>
            <a:spLocks noGrp="1"/>
          </p:cNvSpPr>
          <p:nvPr>
            <p:ph type="title"/>
          </p:nvPr>
        </p:nvSpPr>
        <p:spPr/>
        <p:txBody>
          <a:bodyPr/>
          <a:lstStyle/>
          <a:p>
            <a:r>
              <a:rPr lang="en-US" dirty="0"/>
              <a:t>Cumulative Effect</a:t>
            </a:r>
          </a:p>
        </p:txBody>
      </p:sp>
      <p:sp>
        <p:nvSpPr>
          <p:cNvPr id="3" name="Content Placeholder 2">
            <a:extLst>
              <a:ext uri="{FF2B5EF4-FFF2-40B4-BE49-F238E27FC236}">
                <a16:creationId xmlns:a16="http://schemas.microsoft.com/office/drawing/2014/main" id="{554457C9-DD98-FFF4-93C7-6673B6E57ACC}"/>
              </a:ext>
            </a:extLst>
          </p:cNvPr>
          <p:cNvSpPr>
            <a:spLocks noGrp="1"/>
          </p:cNvSpPr>
          <p:nvPr>
            <p:ph idx="1"/>
          </p:nvPr>
        </p:nvSpPr>
        <p:spPr/>
        <p:txBody>
          <a:bodyPr>
            <a:normAutofit fontScale="92500"/>
          </a:bodyPr>
          <a:lstStyle/>
          <a:p>
            <a:pPr marL="36900" indent="0" algn="l">
              <a:buNone/>
            </a:pPr>
            <a:r>
              <a:rPr lang="en-US" b="0" i="0" dirty="0">
                <a:solidFill>
                  <a:schemeClr val="tx1"/>
                </a:solidFill>
                <a:effectLst/>
                <a:latin typeface="Oracle Sans"/>
              </a:rPr>
              <a:t>The balance sheet reflects the cumulative effect of all the company’s transactions since the day the business started. For this reason, it is sometimes called the statement of financial position. It provides insights into the business’s overall financial health, including:</a:t>
            </a:r>
          </a:p>
          <a:p>
            <a:pPr algn="l">
              <a:buFont typeface="Arial" panose="020B0604020202020204" pitchFamily="34" charset="0"/>
              <a:buChar char="•"/>
            </a:pPr>
            <a:r>
              <a:rPr lang="en-US" b="0" i="0" dirty="0">
                <a:solidFill>
                  <a:schemeClr val="tx1"/>
                </a:solidFill>
                <a:effectLst/>
                <a:latin typeface="Oracle Sans"/>
              </a:rPr>
              <a:t>Whether the company’s assets exceed its liabilities.</a:t>
            </a:r>
          </a:p>
          <a:p>
            <a:pPr algn="l">
              <a:buFont typeface="Arial" panose="020B0604020202020204" pitchFamily="34" charset="0"/>
              <a:buChar char="•"/>
            </a:pPr>
            <a:r>
              <a:rPr lang="en-US" b="0" i="0" dirty="0">
                <a:solidFill>
                  <a:schemeClr val="tx1"/>
                </a:solidFill>
                <a:effectLst/>
                <a:latin typeface="Oracle Sans"/>
              </a:rPr>
              <a:t>How much money is currently invested in the business.</a:t>
            </a:r>
          </a:p>
          <a:p>
            <a:pPr algn="l">
              <a:buFont typeface="Arial" panose="020B0604020202020204" pitchFamily="34" charset="0"/>
              <a:buChar char="•"/>
            </a:pPr>
            <a:r>
              <a:rPr lang="en-US" b="0" i="0" dirty="0">
                <a:solidFill>
                  <a:schemeClr val="tx1"/>
                </a:solidFill>
                <a:effectLst/>
                <a:latin typeface="Oracle Sans"/>
              </a:rPr>
              <a:t>Any profits retained in the business.</a:t>
            </a:r>
          </a:p>
          <a:p>
            <a:pPr algn="l">
              <a:buFont typeface="Arial" panose="020B0604020202020204" pitchFamily="34" charset="0"/>
              <a:buChar char="•"/>
            </a:pPr>
            <a:r>
              <a:rPr lang="en-US" b="0" i="0" dirty="0">
                <a:solidFill>
                  <a:schemeClr val="tx1"/>
                </a:solidFill>
                <a:effectLst/>
                <a:latin typeface="Oracle Sans"/>
              </a:rPr>
              <a:t>How much debt the company carries, and how much of that debt is due in the short term.</a:t>
            </a:r>
          </a:p>
          <a:p>
            <a:pPr algn="l">
              <a:buFont typeface="Arial" panose="020B0604020202020204" pitchFamily="34" charset="0"/>
              <a:buChar char="•"/>
            </a:pPr>
            <a:r>
              <a:rPr lang="en-US" b="0" i="0" dirty="0">
                <a:solidFill>
                  <a:schemeClr val="tx1"/>
                </a:solidFill>
                <a:effectLst/>
                <a:latin typeface="Oracle Sans"/>
              </a:rPr>
              <a:t>Whether the company is likely to be able to easily borrow money if it needs to.</a:t>
            </a:r>
          </a:p>
          <a:p>
            <a:endParaRPr lang="en-US" dirty="0">
              <a:solidFill>
                <a:schemeClr val="tx1"/>
              </a:solidFill>
            </a:endParaRPr>
          </a:p>
        </p:txBody>
      </p:sp>
    </p:spTree>
    <p:extLst>
      <p:ext uri="{BB962C8B-B14F-4D97-AF65-F5344CB8AC3E}">
        <p14:creationId xmlns:p14="http://schemas.microsoft.com/office/powerpoint/2010/main" val="138017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F350C-AC22-9771-B1AC-AAC643B3ED54}"/>
              </a:ext>
            </a:extLst>
          </p:cNvPr>
          <p:cNvSpPr>
            <a:spLocks noGrp="1"/>
          </p:cNvSpPr>
          <p:nvPr>
            <p:ph type="title"/>
          </p:nvPr>
        </p:nvSpPr>
        <p:spPr/>
        <p:txBody>
          <a:bodyPr/>
          <a:lstStyle/>
          <a:p>
            <a:r>
              <a:rPr lang="en-US" dirty="0"/>
              <a:t>What It Doesn’t Show</a:t>
            </a:r>
          </a:p>
        </p:txBody>
      </p:sp>
      <p:sp>
        <p:nvSpPr>
          <p:cNvPr id="3" name="Content Placeholder 2">
            <a:extLst>
              <a:ext uri="{FF2B5EF4-FFF2-40B4-BE49-F238E27FC236}">
                <a16:creationId xmlns:a16="http://schemas.microsoft.com/office/drawing/2014/main" id="{B1AC5086-5BD4-0EE3-6DD6-DFC91B81FCA5}"/>
              </a:ext>
            </a:extLst>
          </p:cNvPr>
          <p:cNvSpPr>
            <a:spLocks noGrp="1"/>
          </p:cNvSpPr>
          <p:nvPr>
            <p:ph idx="1"/>
          </p:nvPr>
        </p:nvSpPr>
        <p:spPr/>
        <p:txBody>
          <a:bodyPr/>
          <a:lstStyle/>
          <a:p>
            <a:pPr algn="l"/>
            <a:r>
              <a:rPr lang="en-US" b="0" i="0" dirty="0">
                <a:solidFill>
                  <a:schemeClr val="tx1"/>
                </a:solidFill>
                <a:effectLst/>
                <a:latin typeface="Oracle Sans"/>
              </a:rPr>
              <a:t>Although the balance sheet contains a lot of useful financial information, it doesn’t show the company’s income, expenses or cash flow. To analyze those, you need to look at the company’s other two financial statements. Income and expenses can be found on the income statement, and changes to available cash are shown on the </a:t>
            </a:r>
            <a:r>
              <a:rPr lang="en-US" b="0" i="0" u="none" strike="noStrike" dirty="0">
                <a:solidFill>
                  <a:schemeClr val="tx1"/>
                </a:solidFill>
                <a:effectLst/>
                <a:latin typeface="Oracle Sans"/>
              </a:rPr>
              <a:t>cash flow statement</a:t>
            </a:r>
            <a:r>
              <a:rPr lang="en-US" b="0" i="0" dirty="0">
                <a:solidFill>
                  <a:schemeClr val="tx1"/>
                </a:solidFill>
                <a:effectLst/>
                <a:latin typeface="Oracle Sans"/>
              </a:rPr>
              <a:t>.</a:t>
            </a:r>
          </a:p>
          <a:p>
            <a:pPr algn="l"/>
            <a:r>
              <a:rPr lang="en-US" b="0" i="0" dirty="0">
                <a:solidFill>
                  <a:schemeClr val="tx1"/>
                </a:solidFill>
                <a:effectLst/>
                <a:latin typeface="Oracle Sans"/>
              </a:rPr>
              <a:t>However, the company’s net profits in any specific reporting period are reflected in the balance sheet at the end of that period, where they appear as increases in shareholders’ equity.</a:t>
            </a:r>
          </a:p>
          <a:p>
            <a:endParaRPr lang="en-US" dirty="0"/>
          </a:p>
        </p:txBody>
      </p:sp>
    </p:spTree>
    <p:extLst>
      <p:ext uri="{BB962C8B-B14F-4D97-AF65-F5344CB8AC3E}">
        <p14:creationId xmlns:p14="http://schemas.microsoft.com/office/powerpoint/2010/main" val="4071105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A53C7-A614-BEA2-BC4B-04F349B64744}"/>
              </a:ext>
            </a:extLst>
          </p:cNvPr>
          <p:cNvSpPr>
            <a:spLocks noGrp="1"/>
          </p:cNvSpPr>
          <p:nvPr>
            <p:ph type="title"/>
          </p:nvPr>
        </p:nvSpPr>
        <p:spPr/>
        <p:txBody>
          <a:bodyPr/>
          <a:lstStyle/>
          <a:p>
            <a:r>
              <a:rPr lang="en-US" dirty="0"/>
              <a:t>Video</a:t>
            </a:r>
          </a:p>
        </p:txBody>
      </p:sp>
      <p:sp>
        <p:nvSpPr>
          <p:cNvPr id="3" name="Content Placeholder 2">
            <a:extLst>
              <a:ext uri="{FF2B5EF4-FFF2-40B4-BE49-F238E27FC236}">
                <a16:creationId xmlns:a16="http://schemas.microsoft.com/office/drawing/2014/main" id="{3E9796D5-8451-D154-334F-1AC2945F32AD}"/>
              </a:ext>
            </a:extLst>
          </p:cNvPr>
          <p:cNvSpPr>
            <a:spLocks noGrp="1"/>
          </p:cNvSpPr>
          <p:nvPr>
            <p:ph idx="1"/>
          </p:nvPr>
        </p:nvSpPr>
        <p:spPr>
          <a:xfrm>
            <a:off x="913795" y="2645162"/>
            <a:ext cx="10353762" cy="3714749"/>
          </a:xfrm>
        </p:spPr>
        <p:txBody>
          <a:bodyPr/>
          <a:lstStyle/>
          <a:p>
            <a:pPr marL="36900" indent="0">
              <a:buNone/>
            </a:pPr>
            <a:endParaRPr lang="en-US" dirty="0"/>
          </a:p>
          <a:p>
            <a:pPr marL="36900" indent="0">
              <a:buNone/>
            </a:pPr>
            <a:endParaRPr lang="en-US" dirty="0"/>
          </a:p>
          <a:p>
            <a:pPr marL="36900" indent="0">
              <a:buNone/>
            </a:pPr>
            <a:endParaRPr lang="en-US" dirty="0"/>
          </a:p>
          <a:p>
            <a:pPr marL="36900" indent="0">
              <a:buNone/>
            </a:pPr>
            <a:endParaRPr lang="en-US" dirty="0"/>
          </a:p>
          <a:p>
            <a:pPr marL="36900" indent="0">
              <a:buNone/>
            </a:pPr>
            <a:endParaRPr lang="en-US" dirty="0"/>
          </a:p>
          <a:p>
            <a:pPr marL="36900" indent="0">
              <a:buNone/>
            </a:pPr>
            <a:r>
              <a:rPr lang="en-US" dirty="0"/>
              <a:t>Watch </a:t>
            </a:r>
            <a:r>
              <a:rPr lang="en-US" dirty="0">
                <a:hlinkClick r:id="rId2"/>
              </a:rPr>
              <a:t>Balance Sheet Definition and How to Use It</a:t>
            </a:r>
            <a:endParaRPr lang="en-US" dirty="0"/>
          </a:p>
        </p:txBody>
      </p:sp>
      <p:pic>
        <p:nvPicPr>
          <p:cNvPr id="7" name="Picture 6" descr="A calculator on a paper&#10;&#10;Description automatically generated">
            <a:extLst>
              <a:ext uri="{FF2B5EF4-FFF2-40B4-BE49-F238E27FC236}">
                <a16:creationId xmlns:a16="http://schemas.microsoft.com/office/drawing/2014/main" id="{614551B7-C611-F99F-F0ED-D96BEC5712A0}"/>
              </a:ext>
            </a:extLst>
          </p:cNvPr>
          <p:cNvPicPr>
            <a:picLocks noChangeAspect="1"/>
          </p:cNvPicPr>
          <p:nvPr/>
        </p:nvPicPr>
        <p:blipFill>
          <a:blip r:embed="rId3"/>
          <a:stretch>
            <a:fillRect/>
          </a:stretch>
        </p:blipFill>
        <p:spPr>
          <a:xfrm>
            <a:off x="3233176" y="1866900"/>
            <a:ext cx="5715000" cy="2990850"/>
          </a:xfrm>
          <a:prstGeom prst="rect">
            <a:avLst/>
          </a:prstGeom>
        </p:spPr>
      </p:pic>
    </p:spTree>
    <p:extLst>
      <p:ext uri="{BB962C8B-B14F-4D97-AF65-F5344CB8AC3E}">
        <p14:creationId xmlns:p14="http://schemas.microsoft.com/office/powerpoint/2010/main" val="19962792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Nova">
      <a:majorFont>
        <a:latin typeface="Arial Nova Light"/>
        <a:ea typeface=""/>
        <a:cs typeface=""/>
      </a:majorFont>
      <a:minorFont>
        <a:latin typeface="Arial Nova"/>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E70FC5-1855-47AB-8CE1-CB3C873A8988}">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30CB38EC-895A-4F8F-8F75-E263501ABB5A}">
  <ds:schemaRefs>
    <ds:schemaRef ds:uri="http://schemas.microsoft.com/sharepoint/v3/contenttype/forms"/>
  </ds:schemaRefs>
</ds:datastoreItem>
</file>

<file path=customXml/itemProps3.xml><?xml version="1.0" encoding="utf-8"?>
<ds:datastoreItem xmlns:ds="http://schemas.openxmlformats.org/officeDocument/2006/customXml" ds:itemID="{5560E646-30AD-4BA0-97EA-A7A07DF549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Integer pillars</Template>
  <TotalTime>21</TotalTime>
  <Words>579</Words>
  <Application>Microsoft Office PowerPoint</Application>
  <PresentationFormat>Widescreen</PresentationFormat>
  <Paragraphs>33</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 Nova</vt:lpstr>
      <vt:lpstr>Arial Nova Light</vt:lpstr>
      <vt:lpstr>Oracle Sans</vt:lpstr>
      <vt:lpstr>Wingdings 2</vt:lpstr>
      <vt:lpstr>SlateVTI</vt:lpstr>
      <vt:lpstr>What is a Balance Sheet</vt:lpstr>
      <vt:lpstr>The Balance Sheet</vt:lpstr>
      <vt:lpstr>What Is a Balance Sheet? </vt:lpstr>
      <vt:lpstr>Key Takeaways </vt:lpstr>
      <vt:lpstr>Key Takeaways Cont’d </vt:lpstr>
      <vt:lpstr>PowerPoint Presentation</vt:lpstr>
      <vt:lpstr>What Is Included on a Balance Sheet?</vt:lpstr>
      <vt:lpstr>Snapshot</vt:lpstr>
      <vt:lpstr>Cumulative Effect</vt:lpstr>
      <vt:lpstr>What It Doesn’t Show</vt:lpstr>
      <vt:lpstr>Video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Trina Schmidt</dc:creator>
  <cp:lastModifiedBy>Trina Schmidt</cp:lastModifiedBy>
  <cp:revision>1</cp:revision>
  <dcterms:created xsi:type="dcterms:W3CDTF">2024-09-06T17:05:54Z</dcterms:created>
  <dcterms:modified xsi:type="dcterms:W3CDTF">2024-09-06T17:27:11Z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