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1"/>
  </p:notesMasterIdLst>
  <p:handoutMasterIdLst>
    <p:handoutMasterId r:id="rId52"/>
  </p:handoutMasterIdLst>
  <p:sldIdLst>
    <p:sldId id="264" r:id="rId5"/>
    <p:sldId id="487" r:id="rId6"/>
    <p:sldId id="488" r:id="rId7"/>
    <p:sldId id="490" r:id="rId8"/>
    <p:sldId id="493" r:id="rId9"/>
    <p:sldId id="500" r:id="rId10"/>
    <p:sldId id="501" r:id="rId11"/>
    <p:sldId id="503" r:id="rId12"/>
    <p:sldId id="504" r:id="rId13"/>
    <p:sldId id="505" r:id="rId14"/>
    <p:sldId id="506" r:id="rId15"/>
    <p:sldId id="511" r:id="rId16"/>
    <p:sldId id="512" r:id="rId17"/>
    <p:sldId id="734" r:id="rId18"/>
    <p:sldId id="515" r:id="rId19"/>
    <p:sldId id="516" r:id="rId20"/>
    <p:sldId id="517" r:id="rId21"/>
    <p:sldId id="518" r:id="rId22"/>
    <p:sldId id="735" r:id="rId23"/>
    <p:sldId id="519" r:id="rId24"/>
    <p:sldId id="651" r:id="rId25"/>
    <p:sldId id="521" r:id="rId26"/>
    <p:sldId id="653" r:id="rId27"/>
    <p:sldId id="522" r:id="rId28"/>
    <p:sldId id="525" r:id="rId29"/>
    <p:sldId id="658" r:id="rId30"/>
    <p:sldId id="528" r:id="rId31"/>
    <p:sldId id="529" r:id="rId32"/>
    <p:sldId id="659" r:id="rId33"/>
    <p:sldId id="736" r:id="rId34"/>
    <p:sldId id="737" r:id="rId35"/>
    <p:sldId id="696" r:id="rId36"/>
    <p:sldId id="738" r:id="rId37"/>
    <p:sldId id="697" r:id="rId38"/>
    <p:sldId id="739" r:id="rId39"/>
    <p:sldId id="741" r:id="rId40"/>
    <p:sldId id="703" r:id="rId41"/>
    <p:sldId id="727" r:id="rId42"/>
    <p:sldId id="704" r:id="rId43"/>
    <p:sldId id="742" r:id="rId44"/>
    <p:sldId id="743" r:id="rId45"/>
    <p:sldId id="744" r:id="rId46"/>
    <p:sldId id="717" r:id="rId47"/>
    <p:sldId id="718" r:id="rId48"/>
    <p:sldId id="724" r:id="rId49"/>
    <p:sldId id="725" r:id="rId5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79" autoAdjust="0"/>
    <p:restoredTop sz="93617" autoAdjust="0"/>
  </p:normalViewPr>
  <p:slideViewPr>
    <p:cSldViewPr snapToGrid="0" snapToObjects="1">
      <p:cViewPr varScale="1">
        <p:scale>
          <a:sx n="79" d="100"/>
          <a:sy n="79" d="100"/>
        </p:scale>
        <p:origin x="96" y="103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5</a:t>
            </a:fld>
            <a:endParaRPr lang="en-US" dirty="0"/>
          </a:p>
        </p:txBody>
      </p:sp>
    </p:spTree>
    <p:extLst>
      <p:ext uri="{BB962C8B-B14F-4D97-AF65-F5344CB8AC3E}">
        <p14:creationId xmlns:p14="http://schemas.microsoft.com/office/powerpoint/2010/main" val="32737361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92225" y="357626"/>
            <a:ext cx="10710184"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524000" y="2338466"/>
            <a:ext cx="9348865" cy="2843134"/>
          </a:xfrm>
        </p:spPr>
        <p:txBody>
          <a:bodyPr/>
          <a:lstStyle>
            <a:lvl1pPr>
              <a:buClr>
                <a:srgbClr val="3E7684"/>
              </a:buClr>
              <a:defRPr/>
            </a:lvl1pPr>
          </a:lstStyle>
          <a:p>
            <a:r>
              <a:rPr lang="en-US" dirty="0"/>
              <a:t>Click icon to add picture</a:t>
            </a:r>
          </a:p>
        </p:txBody>
      </p:sp>
      <p:sp>
        <p:nvSpPr>
          <p:cNvPr id="11" name="Text Placeholder 3"/>
          <p:cNvSpPr>
            <a:spLocks noGrp="1"/>
          </p:cNvSpPr>
          <p:nvPr>
            <p:ph type="body" sz="half" idx="2"/>
          </p:nvPr>
        </p:nvSpPr>
        <p:spPr>
          <a:xfrm>
            <a:off x="692225" y="5486401"/>
            <a:ext cx="10710184"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p:nvPr/>
        </p:nvSpPr>
        <p:spPr bwMode="white">
          <a:xfrm>
            <a:off x="-10582" y="6248401"/>
            <a:ext cx="12202583" cy="617539"/>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pyright" descr="Pearson: Copyright 2015, 2012, 2009"/>
          <p:cNvSpPr txBox="1">
            <a:spLocks noChangeArrowheads="1"/>
          </p:cNvSpPr>
          <p:nvPr/>
        </p:nvSpPr>
        <p:spPr bwMode="auto">
          <a:xfrm>
            <a:off x="2032001" y="6398427"/>
            <a:ext cx="9350351" cy="347987"/>
          </a:xfrm>
          <a:prstGeom prst="rect">
            <a:avLst/>
          </a:prstGeom>
          <a:solidFill>
            <a:srgbClr val="3E7684"/>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marL="0" lvl="0" indent="0" algn="ctr" eaLnBrk="0" fontAlgn="base" hangingPunct="0">
              <a:spcBef>
                <a:spcPct val="0"/>
              </a:spcBef>
              <a:spcAft>
                <a:spcPct val="0"/>
              </a:spcAft>
              <a:buClrTx/>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pic>
        <p:nvPicPr>
          <p:cNvPr id="9"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50155"/>
            <a:ext cx="1812515" cy="304675"/>
          </a:xfrm>
          <a:prstGeom prst="rect">
            <a:avLst/>
          </a:prstGeom>
          <a:solidFill>
            <a:srgbClr val="3E7684"/>
          </a:solidFill>
          <a:extLst/>
        </p:spPr>
      </p:pic>
      <p:sp>
        <p:nvSpPr>
          <p:cNvPr id="4" name="Content Placeholder 3"/>
          <p:cNvSpPr>
            <a:spLocks noGrp="1"/>
          </p:cNvSpPr>
          <p:nvPr>
            <p:ph sz="quarter" idx="11"/>
          </p:nvPr>
        </p:nvSpPr>
        <p:spPr>
          <a:xfrm>
            <a:off x="738717" y="1663701"/>
            <a:ext cx="11453283" cy="47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3827593"/>
      </p:ext>
    </p:extLst>
  </p:cSld>
  <p:clrMapOvr>
    <a:masterClrMapping/>
  </p:clrMapOvr>
  <p:transition spd="slow"/>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7F73-0FDF-4E82-BD3A-D1FDECA495D1}"/>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966ABD29-DE7C-4C9D-87F8-33B01E550CDE}"/>
              </a:ext>
            </a:extLst>
          </p:cNvPr>
          <p:cNvSpPr>
            <a:spLocks noGrp="1"/>
          </p:cNvSpPr>
          <p:nvPr>
            <p:ph type="body" sz="quarter" idx="11"/>
          </p:nvPr>
        </p:nvSpPr>
        <p:spPr>
          <a:xfrm>
            <a:off x="1096963" y="1269999"/>
            <a:ext cx="9779000" cy="18774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able Placeholder 6">
            <a:extLst>
              <a:ext uri="{FF2B5EF4-FFF2-40B4-BE49-F238E27FC236}">
                <a16:creationId xmlns:a16="http://schemas.microsoft.com/office/drawing/2014/main" id="{F93FAEA7-AF93-4468-8355-724CCF8C3405}"/>
              </a:ext>
            </a:extLst>
          </p:cNvPr>
          <p:cNvSpPr>
            <a:spLocks noGrp="1"/>
          </p:cNvSpPr>
          <p:nvPr>
            <p:ph type="tbl" sz="quarter" idx="12"/>
          </p:nvPr>
        </p:nvSpPr>
        <p:spPr>
          <a:xfrm>
            <a:off x="2146300" y="3429000"/>
            <a:ext cx="7691438" cy="2230438"/>
          </a:xfrm>
        </p:spPr>
        <p:txBody>
          <a:bodyPr/>
          <a:lstStyle/>
          <a:p>
            <a:endParaRPr lang="en-US"/>
          </a:p>
        </p:txBody>
      </p:sp>
      <p:sp>
        <p:nvSpPr>
          <p:cNvPr id="8" name="Footer">
            <a:extLst>
              <a:ext uri="{FF2B5EF4-FFF2-40B4-BE49-F238E27FC236}">
                <a16:creationId xmlns:a16="http://schemas.microsoft.com/office/drawing/2014/main" id="{5AD0A780-D9B3-4DDA-AA0F-4CDF67499B0E}"/>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26757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 id="2147483727" r:id="rId16"/>
    <p:sldLayoutId id="2147483728" r:id="rId17"/>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8 </a:t>
            </a:r>
          </a:p>
        </p:txBody>
      </p:sp>
      <p:sp>
        <p:nvSpPr>
          <p:cNvPr id="5" name="Title 4"/>
          <p:cNvSpPr>
            <a:spLocks noGrp="1"/>
          </p:cNvSpPr>
          <p:nvPr>
            <p:ph type="title"/>
          </p:nvPr>
        </p:nvSpPr>
        <p:spPr>
          <a:xfrm>
            <a:off x="3996910" y="4035474"/>
            <a:ext cx="6402684" cy="1050332"/>
          </a:xfrm>
        </p:spPr>
        <p:txBody>
          <a:bodyPr/>
          <a:lstStyle/>
          <a:p>
            <a:r>
              <a:rPr lang="en-US" dirty="0"/>
              <a:t>Payroll Accounting: Employee</a:t>
            </a:r>
            <a:br>
              <a:rPr lang="en-US" dirty="0"/>
            </a:br>
            <a:r>
              <a:rPr lang="en-US" dirty="0"/>
              <a:t>Earnings and Deductions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Payroll Record Keeping</a:t>
            </a:r>
            <a:endParaRPr lang="en-IN" dirty="0"/>
          </a:p>
        </p:txBody>
      </p:sp>
      <p:sp>
        <p:nvSpPr>
          <p:cNvPr id="3" name="Content Placeholder 2"/>
          <p:cNvSpPr>
            <a:spLocks noGrp="1"/>
          </p:cNvSpPr>
          <p:nvPr>
            <p:ph type="body" sz="quarter" idx="17"/>
          </p:nvPr>
        </p:nvSpPr>
        <p:spPr/>
        <p:txBody>
          <a:bodyPr>
            <a:normAutofit/>
          </a:bodyPr>
          <a:lstStyle/>
          <a:p>
            <a:r>
              <a:rPr lang="en-US" sz="2800" dirty="0"/>
              <a:t>Payroll costs are major expenditures for most businesses</a:t>
            </a:r>
          </a:p>
          <a:p>
            <a:pPr lvl="1"/>
            <a:r>
              <a:rPr lang="en-US" sz="2400" dirty="0"/>
              <a:t>Payroll records provide data for analyzing and controlling these expenditures</a:t>
            </a:r>
          </a:p>
          <a:p>
            <a:r>
              <a:rPr lang="en-US" sz="2800" dirty="0"/>
              <a:t>Laws require employers to keep payroll records</a:t>
            </a:r>
          </a:p>
          <a:p>
            <a:pPr lvl="1"/>
            <a:r>
              <a:rPr lang="en-US" sz="2400" dirty="0"/>
              <a:t>For the business as a whole</a:t>
            </a:r>
          </a:p>
          <a:p>
            <a:pPr lvl="1"/>
            <a:r>
              <a:rPr lang="en-US" sz="2400" dirty="0"/>
              <a:t>For each employee</a:t>
            </a:r>
          </a:p>
        </p:txBody>
      </p:sp>
    </p:spTree>
    <p:extLst>
      <p:ext uri="{BB962C8B-B14F-4D97-AF65-F5344CB8AC3E}">
        <p14:creationId xmlns:p14="http://schemas.microsoft.com/office/powerpoint/2010/main" val="1104390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1</a:t>
            </a:r>
          </a:p>
        </p:txBody>
      </p:sp>
      <p:sp>
        <p:nvSpPr>
          <p:cNvPr id="3" name="Content Placeholder 2"/>
          <p:cNvSpPr>
            <a:spLocks noGrp="1"/>
          </p:cNvSpPr>
          <p:nvPr>
            <p:ph type="body" sz="quarter" idx="15"/>
          </p:nvPr>
        </p:nvSpPr>
        <p:spPr>
          <a:xfrm>
            <a:off x="743576" y="1289684"/>
            <a:ext cx="10711543" cy="3732692"/>
          </a:xfrm>
        </p:spPr>
        <p:txBody>
          <a:bodyPr/>
          <a:lstStyle/>
          <a:p>
            <a:pPr algn="ctr"/>
            <a:r>
              <a:rPr lang="en-US" sz="2800" dirty="0"/>
              <a:t>Distinguish between employees and independent contractors</a:t>
            </a:r>
          </a:p>
        </p:txBody>
      </p:sp>
    </p:spTree>
    <p:extLst>
      <p:ext uri="{BB962C8B-B14F-4D97-AF65-F5344CB8AC3E}">
        <p14:creationId xmlns:p14="http://schemas.microsoft.com/office/powerpoint/2010/main" val="2084233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Employees vs. Independent Contractors (1 of 2)</a:t>
            </a:r>
            <a:endParaRPr lang="en-IN" dirty="0"/>
          </a:p>
        </p:txBody>
      </p:sp>
      <p:sp>
        <p:nvSpPr>
          <p:cNvPr id="3" name="Content Placeholder 2"/>
          <p:cNvSpPr>
            <a:spLocks noGrp="1"/>
          </p:cNvSpPr>
          <p:nvPr>
            <p:ph type="body" sz="quarter" idx="17"/>
          </p:nvPr>
        </p:nvSpPr>
        <p:spPr>
          <a:xfrm>
            <a:off x="743576" y="1260909"/>
            <a:ext cx="10711543" cy="4771591"/>
          </a:xfrm>
        </p:spPr>
        <p:txBody>
          <a:bodyPr/>
          <a:lstStyle/>
          <a:p>
            <a:r>
              <a:rPr lang="en-US" sz="2800" dirty="0"/>
              <a:t>Work under the control and direction of an employer</a:t>
            </a:r>
          </a:p>
          <a:p>
            <a:pPr lvl="1"/>
            <a:r>
              <a:rPr lang="en-US" sz="2400" dirty="0"/>
              <a:t>Secretaries</a:t>
            </a:r>
          </a:p>
          <a:p>
            <a:pPr lvl="1"/>
            <a:r>
              <a:rPr lang="en-US" sz="2400" dirty="0"/>
              <a:t>Salesclerks</a:t>
            </a:r>
          </a:p>
          <a:p>
            <a:pPr lvl="1"/>
            <a:r>
              <a:rPr lang="en-US" sz="2400" dirty="0"/>
              <a:t>Plant Supervisors</a:t>
            </a:r>
          </a:p>
          <a:p>
            <a:pPr lvl="1"/>
            <a:r>
              <a:rPr lang="en-US" sz="2400" dirty="0"/>
              <a:t>Maintenance Workers</a:t>
            </a:r>
          </a:p>
          <a:p>
            <a:r>
              <a:rPr lang="en-US" sz="2800" dirty="0"/>
              <a:t>Perform services for a fee and do not work under the control and direction of the company paying for the services</a:t>
            </a:r>
          </a:p>
          <a:p>
            <a:pPr lvl="1"/>
            <a:r>
              <a:rPr lang="en-US" sz="2400" dirty="0"/>
              <a:t>Lawyers</a:t>
            </a:r>
          </a:p>
          <a:p>
            <a:pPr lvl="1"/>
            <a:r>
              <a:rPr lang="en-US" sz="2400" dirty="0"/>
              <a:t>Public Accountants</a:t>
            </a:r>
          </a:p>
          <a:p>
            <a:pPr lvl="1"/>
            <a:r>
              <a:rPr lang="en-US" sz="2400" dirty="0"/>
              <a:t>Real Estate Agents</a:t>
            </a:r>
          </a:p>
          <a:p>
            <a:pPr lvl="1"/>
            <a:r>
              <a:rPr lang="en-US" sz="2400" dirty="0"/>
              <a:t>Consultants</a:t>
            </a:r>
          </a:p>
        </p:txBody>
      </p:sp>
    </p:spTree>
    <p:extLst>
      <p:ext uri="{BB962C8B-B14F-4D97-AF65-F5344CB8AC3E}">
        <p14:creationId xmlns:p14="http://schemas.microsoft.com/office/powerpoint/2010/main" val="3241682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Employees vs. Independent Contractors (2 of 2)</a:t>
            </a:r>
            <a:endParaRPr lang="en-IN" dirty="0"/>
          </a:p>
        </p:txBody>
      </p:sp>
      <p:sp>
        <p:nvSpPr>
          <p:cNvPr id="3" name="Content Placeholder 2"/>
          <p:cNvSpPr>
            <a:spLocks noGrp="1"/>
          </p:cNvSpPr>
          <p:nvPr>
            <p:ph type="body" sz="quarter" idx="17"/>
          </p:nvPr>
        </p:nvSpPr>
        <p:spPr/>
        <p:txBody>
          <a:bodyPr>
            <a:normAutofit/>
          </a:bodyPr>
          <a:lstStyle/>
          <a:p>
            <a:r>
              <a:rPr lang="en-US" sz="2800" dirty="0"/>
              <a:t>Government laws and regulations for employees are much more complex:</a:t>
            </a:r>
          </a:p>
          <a:p>
            <a:pPr lvl="1"/>
            <a:r>
              <a:rPr lang="en-US" sz="2400" dirty="0"/>
              <a:t>Taxes must be deducted</a:t>
            </a:r>
          </a:p>
          <a:p>
            <a:pPr lvl="1"/>
            <a:r>
              <a:rPr lang="en-US" sz="2400" dirty="0"/>
              <a:t>Payroll records must be maintained</a:t>
            </a:r>
          </a:p>
          <a:p>
            <a:pPr lvl="1"/>
            <a:r>
              <a:rPr lang="en-US" sz="2400" dirty="0"/>
              <a:t>Numerous reports must be filed</a:t>
            </a:r>
          </a:p>
          <a:p>
            <a:r>
              <a:rPr lang="en-US" sz="2800" dirty="0"/>
              <a:t>Only one form must be filed for independent contractors – Form 1099</a:t>
            </a:r>
          </a:p>
        </p:txBody>
      </p:sp>
    </p:spTree>
    <p:extLst>
      <p:ext uri="{BB962C8B-B14F-4D97-AF65-F5344CB8AC3E}">
        <p14:creationId xmlns:p14="http://schemas.microsoft.com/office/powerpoint/2010/main" val="584169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2</a:t>
            </a:r>
          </a:p>
        </p:txBody>
      </p:sp>
      <p:sp>
        <p:nvSpPr>
          <p:cNvPr id="3" name="Content Placeholder 2"/>
          <p:cNvSpPr>
            <a:spLocks noGrp="1"/>
          </p:cNvSpPr>
          <p:nvPr>
            <p:ph type="body" sz="quarter" idx="15"/>
          </p:nvPr>
        </p:nvSpPr>
        <p:spPr/>
        <p:txBody>
          <a:bodyPr>
            <a:normAutofit/>
          </a:bodyPr>
          <a:lstStyle/>
          <a:p>
            <a:pPr algn="ctr"/>
            <a:r>
              <a:rPr lang="en-US" sz="2800" dirty="0"/>
              <a:t>Calculate employee earnings and deductions</a:t>
            </a:r>
          </a:p>
        </p:txBody>
      </p:sp>
    </p:spTree>
    <p:extLst>
      <p:ext uri="{BB962C8B-B14F-4D97-AF65-F5344CB8AC3E}">
        <p14:creationId xmlns:p14="http://schemas.microsoft.com/office/powerpoint/2010/main" val="3652184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Employee Earnings and Deductions</a:t>
            </a:r>
            <a:endParaRPr lang="en-IN" dirty="0"/>
          </a:p>
        </p:txBody>
      </p:sp>
      <p:sp>
        <p:nvSpPr>
          <p:cNvPr id="3" name="Content Placeholder 2"/>
          <p:cNvSpPr>
            <a:spLocks noGrp="1"/>
          </p:cNvSpPr>
          <p:nvPr>
            <p:ph type="body" sz="quarter" idx="17"/>
          </p:nvPr>
        </p:nvSpPr>
        <p:spPr/>
        <p:txBody>
          <a:bodyPr>
            <a:normAutofit/>
          </a:bodyPr>
          <a:lstStyle/>
          <a:p>
            <a:r>
              <a:rPr lang="en-US" sz="2800" dirty="0"/>
              <a:t>Three steps to determine how much to pay an employee for a pay period:</a:t>
            </a:r>
          </a:p>
          <a:p>
            <a:pPr lvl="1"/>
            <a:r>
              <a:rPr lang="en-US" sz="2400" dirty="0"/>
              <a:t>Calculate total earnings</a:t>
            </a:r>
          </a:p>
          <a:p>
            <a:pPr lvl="1"/>
            <a:r>
              <a:rPr lang="en-US" sz="2400" dirty="0"/>
              <a:t>Determine the amount of deductions</a:t>
            </a:r>
          </a:p>
          <a:p>
            <a:pPr lvl="1"/>
            <a:r>
              <a:rPr lang="en-US" sz="2400" dirty="0"/>
              <a:t>Subtract deductions from total earnings to compute net pay</a:t>
            </a:r>
          </a:p>
        </p:txBody>
      </p:sp>
    </p:spTree>
    <p:extLst>
      <p:ext uri="{BB962C8B-B14F-4D97-AF65-F5344CB8AC3E}">
        <p14:creationId xmlns:p14="http://schemas.microsoft.com/office/powerpoint/2010/main" val="3604349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Salaries and Wages</a:t>
            </a:r>
            <a:endParaRPr lang="en-IN" b="1" dirty="0"/>
          </a:p>
        </p:txBody>
      </p:sp>
      <p:sp>
        <p:nvSpPr>
          <p:cNvPr id="3" name="Content Placeholder 2"/>
          <p:cNvSpPr>
            <a:spLocks noGrp="1"/>
          </p:cNvSpPr>
          <p:nvPr>
            <p:ph type="body" sz="quarter" idx="17"/>
          </p:nvPr>
        </p:nvSpPr>
        <p:spPr/>
        <p:txBody>
          <a:bodyPr/>
          <a:lstStyle/>
          <a:p>
            <a:r>
              <a:rPr lang="en-US" sz="2800" dirty="0"/>
              <a:t>Salaries</a:t>
            </a:r>
          </a:p>
          <a:p>
            <a:pPr lvl="1"/>
            <a:r>
              <a:rPr lang="en-US" sz="2400" dirty="0"/>
              <a:t>Compensation for managerial or administrative services</a:t>
            </a:r>
          </a:p>
          <a:p>
            <a:pPr lvl="1"/>
            <a:r>
              <a:rPr lang="en-US" sz="2400" dirty="0"/>
              <a:t>Normally expressed in bi-weekly, monthly, or annual terms</a:t>
            </a:r>
          </a:p>
          <a:p>
            <a:r>
              <a:rPr lang="en-US" sz="2800" dirty="0"/>
              <a:t>Wages</a:t>
            </a:r>
          </a:p>
          <a:p>
            <a:pPr lvl="1"/>
            <a:r>
              <a:rPr lang="en-US" sz="2400" dirty="0"/>
              <a:t>Compensation for skilled or unskilled labor</a:t>
            </a:r>
          </a:p>
          <a:p>
            <a:pPr lvl="1"/>
            <a:r>
              <a:rPr lang="en-US" sz="2400" dirty="0"/>
              <a:t>Expressed in terms of hours, weeks, or units produced</a:t>
            </a:r>
          </a:p>
        </p:txBody>
      </p:sp>
    </p:spTree>
    <p:extLst>
      <p:ext uri="{BB962C8B-B14F-4D97-AF65-F5344CB8AC3E}">
        <p14:creationId xmlns:p14="http://schemas.microsoft.com/office/powerpoint/2010/main" val="2319810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Overtime</a:t>
            </a:r>
            <a:endParaRPr lang="en-IN" dirty="0"/>
          </a:p>
        </p:txBody>
      </p:sp>
      <p:sp>
        <p:nvSpPr>
          <p:cNvPr id="3" name="Content Placeholder 2"/>
          <p:cNvSpPr>
            <a:spLocks noGrp="1"/>
          </p:cNvSpPr>
          <p:nvPr>
            <p:ph type="body" sz="quarter" idx="17"/>
          </p:nvPr>
        </p:nvSpPr>
        <p:spPr/>
        <p:txBody>
          <a:bodyPr>
            <a:normAutofit/>
          </a:bodyPr>
          <a:lstStyle/>
          <a:p>
            <a:r>
              <a:rPr lang="en-US" sz="2800" b="1" dirty="0">
                <a:solidFill>
                  <a:schemeClr val="tx2"/>
                </a:solidFill>
              </a:rPr>
              <a:t>Fair Labor Standards Act (FLSA)</a:t>
            </a:r>
            <a:r>
              <a:rPr lang="en-US" sz="2800" dirty="0"/>
              <a:t> requires employers to pay overtime (1½ times the regular rate) to any hourly employee who works over 40 hours in a week</a:t>
            </a:r>
          </a:p>
          <a:p>
            <a:r>
              <a:rPr lang="en-US" sz="2800" dirty="0"/>
              <a:t>Some salaried employees are exempt from the FLSA rules and are not paid overtime</a:t>
            </a:r>
          </a:p>
        </p:txBody>
      </p:sp>
    </p:spTree>
    <p:extLst>
      <p:ext uri="{BB962C8B-B14F-4D97-AF65-F5344CB8AC3E}">
        <p14:creationId xmlns:p14="http://schemas.microsoft.com/office/powerpoint/2010/main" val="3434613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Computing Total Earnings</a:t>
            </a:r>
            <a:endParaRPr lang="en-IN" dirty="0"/>
          </a:p>
        </p:txBody>
      </p:sp>
      <p:sp>
        <p:nvSpPr>
          <p:cNvPr id="3" name="Content Placeholder 2"/>
          <p:cNvSpPr>
            <a:spLocks noGrp="1"/>
          </p:cNvSpPr>
          <p:nvPr>
            <p:ph type="body" sz="quarter" idx="17"/>
          </p:nvPr>
        </p:nvSpPr>
        <p:spPr/>
        <p:txBody>
          <a:bodyPr>
            <a:normAutofit/>
          </a:bodyPr>
          <a:lstStyle/>
          <a:p>
            <a:r>
              <a:rPr lang="en-US" sz="2800" dirty="0"/>
              <a:t>When compensation is based on time, a record must be kept of the time worked by each employee</a:t>
            </a:r>
          </a:p>
          <a:p>
            <a:pPr lvl="1"/>
            <a:r>
              <a:rPr lang="en-US" sz="2400" dirty="0"/>
              <a:t>Time cards, plastic cards, or badges with special magnetic strips or bar codes</a:t>
            </a:r>
          </a:p>
          <a:p>
            <a:r>
              <a:rPr lang="en-US" sz="2800" dirty="0"/>
              <a:t>The hours worked are multiplied by the rate of pay to determine total earnings</a:t>
            </a:r>
          </a:p>
        </p:txBody>
      </p:sp>
    </p:spTree>
    <p:extLst>
      <p:ext uri="{BB962C8B-B14F-4D97-AF65-F5344CB8AC3E}">
        <p14:creationId xmlns:p14="http://schemas.microsoft.com/office/powerpoint/2010/main" val="398294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0163"/>
          </a:xfrm>
        </p:spPr>
        <p:txBody>
          <a:bodyPr>
            <a:noAutofit/>
          </a:bodyPr>
          <a:lstStyle/>
          <a:p>
            <a:r>
              <a:rPr lang="en-US" dirty="0"/>
              <a:t>Computing Total Earnings – Hourly Worker Example (1 of 2)</a:t>
            </a:r>
            <a:endParaRPr lang="en-IN" dirty="0"/>
          </a:p>
        </p:txBody>
      </p:sp>
      <p:sp>
        <p:nvSpPr>
          <p:cNvPr id="3" name="Content Placeholder 2"/>
          <p:cNvSpPr>
            <a:spLocks noGrp="1"/>
          </p:cNvSpPr>
          <p:nvPr>
            <p:ph type="body" sz="quarter" idx="17"/>
          </p:nvPr>
        </p:nvSpPr>
        <p:spPr/>
        <p:txBody>
          <a:bodyPr/>
          <a:lstStyle/>
          <a:p>
            <a:r>
              <a:rPr lang="en-US" sz="2800" dirty="0"/>
              <a:t>Helen Kuzmik worked 54 hours this week</a:t>
            </a:r>
          </a:p>
          <a:p>
            <a:r>
              <a:rPr lang="en-US" sz="2800" dirty="0"/>
              <a:t>Kuzmik’s regular rate of pay is $14 per hour</a:t>
            </a:r>
          </a:p>
          <a:p>
            <a:r>
              <a:rPr lang="en-US" sz="2800" dirty="0"/>
              <a:t>Helen worked 4 hours on Sunday.</a:t>
            </a:r>
          </a:p>
          <a:p>
            <a:r>
              <a:rPr lang="en-US" sz="2800" dirty="0"/>
              <a:t>She is paid 1½ times the regular rate for hours in excess of 8 on Monday through Friday and any hours worked on Saturday, and twice the regular rate for hours on Sunday</a:t>
            </a:r>
          </a:p>
          <a:p>
            <a:pPr lvl="1"/>
            <a:r>
              <a:rPr lang="en-US" sz="2400" dirty="0"/>
              <a:t>$14 × 1½ = $21 (overtime rate)</a:t>
            </a:r>
          </a:p>
          <a:p>
            <a:pPr lvl="1"/>
            <a:r>
              <a:rPr lang="en-US" sz="2400" dirty="0"/>
              <a:t>$14 x 2 = $28 (double-time rate for Sunday work)</a:t>
            </a:r>
          </a:p>
          <a:p>
            <a:pPr lvl="1"/>
            <a:endParaRPr lang="en-US" dirty="0"/>
          </a:p>
          <a:p>
            <a:pPr lvl="1"/>
            <a:endParaRPr lang="en-US" dirty="0"/>
          </a:p>
        </p:txBody>
      </p:sp>
    </p:spTree>
    <p:extLst>
      <p:ext uri="{BB962C8B-B14F-4D97-AF65-F5344CB8AC3E}">
        <p14:creationId xmlns:p14="http://schemas.microsoft.com/office/powerpoint/2010/main" val="1257080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84542"/>
          </a:xfrm>
        </p:spPr>
        <p:txBody>
          <a:bodyPr>
            <a:noAutofit/>
          </a:bodyPr>
          <a:lstStyle/>
          <a:p>
            <a:r>
              <a:rPr lang="en-US" dirty="0"/>
              <a:t>Computing Total Earnings—Hourly Worker Example (2 of 2)</a:t>
            </a:r>
            <a:endParaRPr lang="en-IN" dirty="0"/>
          </a:p>
        </p:txBody>
      </p:sp>
      <p:graphicFrame>
        <p:nvGraphicFramePr>
          <p:cNvPr id="6" name="Table Placeholder 5" descr="&#10;40 hours × $14 per hour = $560&#10;10 hours × $21 per hour = 210&#10;4 hours (Sunday) × $28 per hour = 112&#10;Total earnings (gross pay) for the week = $882&#10;">
            <a:extLst>
              <a:ext uri="{FF2B5EF4-FFF2-40B4-BE49-F238E27FC236}">
                <a16:creationId xmlns:a16="http://schemas.microsoft.com/office/drawing/2014/main" id="{23928310-025D-436A-B183-F5B2BB1B04BB}"/>
              </a:ext>
            </a:extLst>
          </p:cNvPr>
          <p:cNvGraphicFramePr>
            <a:graphicFrameLocks noGrp="1"/>
          </p:cNvGraphicFramePr>
          <p:nvPr>
            <p:ph type="tbl" sz="quarter" idx="10"/>
            <p:extLst>
              <p:ext uri="{D42A27DB-BD31-4B8C-83A1-F6EECF244321}">
                <p14:modId xmlns:p14="http://schemas.microsoft.com/office/powerpoint/2010/main" val="3751358629"/>
              </p:ext>
            </p:extLst>
          </p:nvPr>
        </p:nvGraphicFramePr>
        <p:xfrm>
          <a:off x="1918285" y="1670785"/>
          <a:ext cx="7870608" cy="2795336"/>
        </p:xfrm>
        <a:graphic>
          <a:graphicData uri="http://schemas.openxmlformats.org/drawingml/2006/table">
            <a:tbl>
              <a:tblPr firstRow="1" bandRow="1">
                <a:tableStyleId>{5C22544A-7EE6-4342-B048-85BDC9FD1C3A}</a:tableStyleId>
              </a:tblPr>
              <a:tblGrid>
                <a:gridCol w="5898776">
                  <a:extLst>
                    <a:ext uri="{9D8B030D-6E8A-4147-A177-3AD203B41FA5}">
                      <a16:colId xmlns:a16="http://schemas.microsoft.com/office/drawing/2014/main" val="2973779963"/>
                    </a:ext>
                  </a:extLst>
                </a:gridCol>
                <a:gridCol w="1971832">
                  <a:extLst>
                    <a:ext uri="{9D8B030D-6E8A-4147-A177-3AD203B41FA5}">
                      <a16:colId xmlns:a16="http://schemas.microsoft.com/office/drawing/2014/main" val="621089709"/>
                    </a:ext>
                  </a:extLst>
                </a:gridCol>
              </a:tblGrid>
              <a:tr h="531113">
                <a:tc>
                  <a:txBody>
                    <a:bodyPr/>
                    <a:lstStyle/>
                    <a:p>
                      <a:r>
                        <a:rPr lang="en-US" sz="2800" dirty="0"/>
                        <a:t>Calculations</a:t>
                      </a:r>
                    </a:p>
                  </a:txBody>
                  <a:tcPr/>
                </a:tc>
                <a:tc>
                  <a:txBody>
                    <a:bodyPr/>
                    <a:lstStyle/>
                    <a:p>
                      <a:pPr algn="r"/>
                      <a:r>
                        <a:rPr lang="en-US" sz="2800" dirty="0"/>
                        <a:t>Pay</a:t>
                      </a:r>
                    </a:p>
                  </a:txBody>
                  <a:tcPr/>
                </a:tc>
                <a:extLst>
                  <a:ext uri="{0D108BD9-81ED-4DB2-BD59-A6C34878D82A}">
                    <a16:rowId xmlns:a16="http://schemas.microsoft.com/office/drawing/2014/main" val="45072490"/>
                  </a:ext>
                </a:extLst>
              </a:tr>
              <a:tr h="531113">
                <a:tc>
                  <a:txBody>
                    <a:bodyPr/>
                    <a:lstStyle/>
                    <a:p>
                      <a:r>
                        <a:rPr lang="en-US" sz="2400" dirty="0">
                          <a:latin typeface="Arial" pitchFamily="34" charset="0"/>
                          <a:cs typeface="Arial" pitchFamily="34" charset="0"/>
                        </a:rPr>
                        <a:t>40</a:t>
                      </a:r>
                      <a:r>
                        <a:rPr lang="en-US" sz="2400" baseline="0" dirty="0">
                          <a:latin typeface="Arial" pitchFamily="34" charset="0"/>
                          <a:cs typeface="Arial" pitchFamily="34" charset="0"/>
                        </a:rPr>
                        <a:t> hours × $14 per hour =</a:t>
                      </a:r>
                      <a:endParaRPr lang="en-US" sz="2400" dirty="0">
                        <a:latin typeface="Arial" pitchFamily="34" charset="0"/>
                        <a:cs typeface="Arial" pitchFamily="34" charset="0"/>
                      </a:endParaRPr>
                    </a:p>
                  </a:txBody>
                  <a:tcPr/>
                </a:tc>
                <a:tc>
                  <a:txBody>
                    <a:bodyPr/>
                    <a:lstStyle/>
                    <a:p>
                      <a:pPr algn="r"/>
                      <a:r>
                        <a:rPr lang="en-US" sz="2400" dirty="0">
                          <a:latin typeface="Arial" pitchFamily="34" charset="0"/>
                          <a:cs typeface="Arial" pitchFamily="34" charset="0"/>
                        </a:rPr>
                        <a:t>$560</a:t>
                      </a:r>
                    </a:p>
                  </a:txBody>
                  <a:tcPr/>
                </a:tc>
                <a:extLst>
                  <a:ext uri="{0D108BD9-81ED-4DB2-BD59-A6C34878D82A}">
                    <a16:rowId xmlns:a16="http://schemas.microsoft.com/office/drawing/2014/main" val="3441615179"/>
                  </a:ext>
                </a:extLst>
              </a:tr>
              <a:tr h="531113">
                <a:tc>
                  <a:txBody>
                    <a:bodyPr/>
                    <a:lstStyle/>
                    <a:p>
                      <a:r>
                        <a:rPr lang="en-US" sz="2400" dirty="0">
                          <a:latin typeface="Arial" pitchFamily="34" charset="0"/>
                          <a:cs typeface="Arial" pitchFamily="34" charset="0"/>
                        </a:rPr>
                        <a:t>10 hours </a:t>
                      </a:r>
                      <a:r>
                        <a:rPr lang="en-US" sz="2400" baseline="0" dirty="0">
                          <a:latin typeface="Arial" pitchFamily="34" charset="0"/>
                          <a:cs typeface="Arial" pitchFamily="34" charset="0"/>
                        </a:rPr>
                        <a:t>× $21 per hour =</a:t>
                      </a:r>
                      <a:endParaRPr lang="en-US" sz="2400" dirty="0">
                        <a:latin typeface="Arial" pitchFamily="34" charset="0"/>
                        <a:cs typeface="Arial" pitchFamily="34" charset="0"/>
                      </a:endParaRPr>
                    </a:p>
                  </a:txBody>
                  <a:tcPr/>
                </a:tc>
                <a:tc>
                  <a:txBody>
                    <a:bodyPr/>
                    <a:lstStyle/>
                    <a:p>
                      <a:pPr algn="r"/>
                      <a:r>
                        <a:rPr lang="en-US" sz="2400" dirty="0">
                          <a:latin typeface="Arial" pitchFamily="34" charset="0"/>
                          <a:cs typeface="Arial" pitchFamily="34" charset="0"/>
                        </a:rPr>
                        <a:t>210</a:t>
                      </a:r>
                    </a:p>
                  </a:txBody>
                  <a:tcPr/>
                </a:tc>
                <a:extLst>
                  <a:ext uri="{0D108BD9-81ED-4DB2-BD59-A6C34878D82A}">
                    <a16:rowId xmlns:a16="http://schemas.microsoft.com/office/drawing/2014/main" val="2190972191"/>
                  </a:ext>
                </a:extLst>
              </a:tr>
              <a:tr h="531113">
                <a:tc>
                  <a:txBody>
                    <a:bodyPr/>
                    <a:lstStyle/>
                    <a:p>
                      <a:r>
                        <a:rPr lang="en-US" sz="2400" dirty="0">
                          <a:latin typeface="Arial" pitchFamily="34" charset="0"/>
                          <a:cs typeface="Arial" pitchFamily="34" charset="0"/>
                        </a:rPr>
                        <a:t>4 hours (Sunday) </a:t>
                      </a:r>
                      <a:r>
                        <a:rPr lang="en-US" sz="2400" baseline="0" dirty="0">
                          <a:latin typeface="Arial" pitchFamily="34" charset="0"/>
                          <a:cs typeface="Arial" pitchFamily="34" charset="0"/>
                        </a:rPr>
                        <a:t>× $28 per hour =</a:t>
                      </a:r>
                      <a:endParaRPr lang="en-US" sz="2400" dirty="0">
                        <a:latin typeface="Arial" pitchFamily="34" charset="0"/>
                        <a:cs typeface="Arial" pitchFamily="34" charset="0"/>
                      </a:endParaRPr>
                    </a:p>
                  </a:txBody>
                  <a:tcPr/>
                </a:tc>
                <a:tc>
                  <a:txBody>
                    <a:bodyPr/>
                    <a:lstStyle/>
                    <a:p>
                      <a:pPr algn="r"/>
                      <a:r>
                        <a:rPr lang="en-US" sz="2400" dirty="0">
                          <a:latin typeface="Arial" pitchFamily="34" charset="0"/>
                          <a:cs typeface="Arial" pitchFamily="34" charset="0"/>
                        </a:rPr>
                        <a:t>112</a:t>
                      </a:r>
                    </a:p>
                  </a:txBody>
                  <a:tcPr/>
                </a:tc>
                <a:extLst>
                  <a:ext uri="{0D108BD9-81ED-4DB2-BD59-A6C34878D82A}">
                    <a16:rowId xmlns:a16="http://schemas.microsoft.com/office/drawing/2014/main" val="1303427369"/>
                  </a:ext>
                </a:extLst>
              </a:tr>
              <a:tr h="670884">
                <a:tc>
                  <a:txBody>
                    <a:bodyPr/>
                    <a:lstStyle/>
                    <a:p>
                      <a:r>
                        <a:rPr lang="en-US" sz="2400" dirty="0">
                          <a:latin typeface="Arial" pitchFamily="34" charset="0"/>
                          <a:cs typeface="Arial" pitchFamily="34" charset="0"/>
                        </a:rPr>
                        <a:t>Total earnings (gross pay) for</a:t>
                      </a:r>
                      <a:r>
                        <a:rPr lang="en-US" sz="2400" baseline="0" dirty="0">
                          <a:latin typeface="Arial" pitchFamily="34" charset="0"/>
                          <a:cs typeface="Arial" pitchFamily="34" charset="0"/>
                        </a:rPr>
                        <a:t> the week =</a:t>
                      </a:r>
                      <a:endParaRPr lang="en-US" sz="2400" dirty="0">
                        <a:latin typeface="Arial" pitchFamily="34" charset="0"/>
                        <a:cs typeface="Arial" pitchFamily="34" charset="0"/>
                      </a:endParaRPr>
                    </a:p>
                  </a:txBody>
                  <a:tcPr/>
                </a:tc>
                <a:tc>
                  <a:txBody>
                    <a:bodyPr/>
                    <a:lstStyle/>
                    <a:p>
                      <a:pPr algn="r"/>
                      <a:r>
                        <a:rPr lang="en-US" sz="2400" dirty="0">
                          <a:latin typeface="Arial" pitchFamily="34" charset="0"/>
                          <a:cs typeface="Arial" pitchFamily="34" charset="0"/>
                        </a:rPr>
                        <a:t>$882</a:t>
                      </a:r>
                    </a:p>
                  </a:txBody>
                  <a:tcPr/>
                </a:tc>
                <a:extLst>
                  <a:ext uri="{0D108BD9-81ED-4DB2-BD59-A6C34878D82A}">
                    <a16:rowId xmlns:a16="http://schemas.microsoft.com/office/drawing/2014/main" val="2887343202"/>
                  </a:ext>
                </a:extLst>
              </a:tr>
            </a:tbl>
          </a:graphicData>
        </a:graphic>
      </p:graphicFrame>
    </p:spTree>
    <p:extLst>
      <p:ext uri="{BB962C8B-B14F-4D97-AF65-F5344CB8AC3E}">
        <p14:creationId xmlns:p14="http://schemas.microsoft.com/office/powerpoint/2010/main" val="1031829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Computing Total Earnings – Salaried Employee Example (1 of 3)</a:t>
            </a:r>
            <a:endParaRPr lang="en-IN" dirty="0"/>
          </a:p>
        </p:txBody>
      </p:sp>
      <p:sp>
        <p:nvSpPr>
          <p:cNvPr id="3" name="Content Placeholder 2"/>
          <p:cNvSpPr>
            <a:spLocks noGrp="1"/>
          </p:cNvSpPr>
          <p:nvPr>
            <p:ph type="body" sz="quarter" idx="17"/>
          </p:nvPr>
        </p:nvSpPr>
        <p:spPr>
          <a:xfrm>
            <a:off x="743576" y="1638300"/>
            <a:ext cx="10711543" cy="4579620"/>
          </a:xfrm>
        </p:spPr>
        <p:txBody>
          <a:bodyPr>
            <a:normAutofit/>
          </a:bodyPr>
          <a:lstStyle/>
          <a:p>
            <a:r>
              <a:rPr lang="en-US" sz="2800" dirty="0"/>
              <a:t>Linda Swaney has a salary of $2,600 a month plus 1½ times the regular hourly rate for hours in excess of 40 per week</a:t>
            </a:r>
          </a:p>
          <a:p>
            <a:pPr eaLnBrk="0" hangingPunct="0"/>
            <a:r>
              <a:rPr lang="en-US" sz="2800" dirty="0"/>
              <a:t>In order to compute her overtime rate, we must determine her regular hourly rate</a:t>
            </a:r>
          </a:p>
          <a:p>
            <a:pPr eaLnBrk="0" hangingPunct="0"/>
            <a:r>
              <a:rPr lang="en-US" sz="2800" dirty="0"/>
              <a:t>Step 1 – Determine her annual salary</a:t>
            </a:r>
          </a:p>
          <a:p>
            <a:pPr lvl="1" eaLnBrk="0" hangingPunct="0"/>
            <a:r>
              <a:rPr lang="en-US" sz="2400" b="1" dirty="0"/>
              <a:t>$2,600 per month × 12 months</a:t>
            </a:r>
            <a:r>
              <a:rPr lang="en-US" sz="2400" dirty="0"/>
              <a:t> </a:t>
            </a:r>
            <a:r>
              <a:rPr lang="en-US" sz="2400" b="1" dirty="0"/>
              <a:t>= $31,200 annual pay</a:t>
            </a:r>
            <a:endParaRPr lang="en-US" b="1" dirty="0"/>
          </a:p>
          <a:p>
            <a:pPr eaLnBrk="0" hangingPunct="0"/>
            <a:r>
              <a:rPr lang="en-US" sz="2800" dirty="0"/>
              <a:t>Step 2 – Determine her weekly salary</a:t>
            </a:r>
          </a:p>
          <a:p>
            <a:pPr lvl="1" eaLnBrk="0" hangingPunct="0"/>
            <a:r>
              <a:rPr lang="en-US" sz="2400" b="1" dirty="0"/>
              <a:t>$31,200 annual salary ÷ 52 weeks = $600 pay per week</a:t>
            </a:r>
          </a:p>
          <a:p>
            <a:pPr eaLnBrk="0" hangingPunct="0"/>
            <a:endParaRPr lang="en-US" b="1" dirty="0"/>
          </a:p>
        </p:txBody>
      </p:sp>
    </p:spTree>
    <p:extLst>
      <p:ext uri="{BB962C8B-B14F-4D97-AF65-F5344CB8AC3E}">
        <p14:creationId xmlns:p14="http://schemas.microsoft.com/office/powerpoint/2010/main" val="1079906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1288"/>
          </a:xfrm>
        </p:spPr>
        <p:txBody>
          <a:bodyPr>
            <a:noAutofit/>
          </a:bodyPr>
          <a:lstStyle/>
          <a:p>
            <a:r>
              <a:rPr lang="en-US" dirty="0"/>
              <a:t>Computing Total Earnings – Salaried Employee Example (2 of 3)</a:t>
            </a:r>
            <a:endParaRPr lang="en-IN" dirty="0"/>
          </a:p>
        </p:txBody>
      </p:sp>
      <p:sp>
        <p:nvSpPr>
          <p:cNvPr id="3" name="Content Placeholder 2"/>
          <p:cNvSpPr>
            <a:spLocks noGrp="1"/>
          </p:cNvSpPr>
          <p:nvPr>
            <p:ph type="body" sz="quarter" idx="17"/>
          </p:nvPr>
        </p:nvSpPr>
        <p:spPr>
          <a:xfrm>
            <a:off x="743576" y="1638300"/>
            <a:ext cx="10711543" cy="4579620"/>
          </a:xfrm>
        </p:spPr>
        <p:txBody>
          <a:bodyPr>
            <a:normAutofit/>
          </a:bodyPr>
          <a:lstStyle/>
          <a:p>
            <a:pPr eaLnBrk="0" hangingPunct="0"/>
            <a:r>
              <a:rPr lang="en-US" sz="2800" dirty="0"/>
              <a:t>Step 3 – Compute regular hourly pay</a:t>
            </a:r>
          </a:p>
          <a:p>
            <a:pPr lvl="1" eaLnBrk="0" hangingPunct="0"/>
            <a:r>
              <a:rPr lang="en-US" sz="2400" b="1" dirty="0"/>
              <a:t>$600 per week ÷ 40 hours per week = $15 pay per regular hour</a:t>
            </a:r>
          </a:p>
          <a:p>
            <a:pPr eaLnBrk="0" hangingPunct="0"/>
            <a:r>
              <a:rPr lang="en-US" sz="2800" dirty="0"/>
              <a:t>Step 4 – Compute overtime rate</a:t>
            </a:r>
          </a:p>
          <a:p>
            <a:pPr lvl="1" eaLnBrk="0" hangingPunct="0"/>
            <a:r>
              <a:rPr lang="en-US" sz="2400" b="1" dirty="0"/>
              <a:t>$15 per hour × 1½ = $22.50 overtime pay per hour</a:t>
            </a:r>
          </a:p>
          <a:p>
            <a:pPr eaLnBrk="0" hangingPunct="0"/>
            <a:endParaRPr lang="en-US" b="1" dirty="0"/>
          </a:p>
        </p:txBody>
      </p:sp>
    </p:spTree>
    <p:extLst>
      <p:ext uri="{BB962C8B-B14F-4D97-AF65-F5344CB8AC3E}">
        <p14:creationId xmlns:p14="http://schemas.microsoft.com/office/powerpoint/2010/main" val="1069848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Computing Total Earnings – Salaried Employee Example (3 of 3)</a:t>
            </a:r>
            <a:endParaRPr lang="en-IN" dirty="0"/>
          </a:p>
        </p:txBody>
      </p:sp>
      <p:sp>
        <p:nvSpPr>
          <p:cNvPr id="4" name="Content Placeholder 3"/>
          <p:cNvSpPr>
            <a:spLocks noGrp="1"/>
          </p:cNvSpPr>
          <p:nvPr>
            <p:ph type="body" sz="quarter" idx="11"/>
          </p:nvPr>
        </p:nvSpPr>
        <p:spPr>
          <a:xfrm>
            <a:off x="1096963" y="1683886"/>
            <a:ext cx="9779000" cy="1222944"/>
          </a:xfrm>
        </p:spPr>
        <p:txBody>
          <a:bodyPr>
            <a:normAutofit/>
          </a:bodyPr>
          <a:lstStyle/>
          <a:p>
            <a:pPr marL="457200" indent="-457200">
              <a:lnSpc>
                <a:spcPct val="110000"/>
              </a:lnSpc>
              <a:buFont typeface="Arial" pitchFamily="34" charset="0"/>
              <a:buChar char="•"/>
            </a:pPr>
            <a:r>
              <a:rPr lang="en-US" dirty="0"/>
              <a:t>Swaney worked 50 hours during the week</a:t>
            </a:r>
          </a:p>
          <a:p>
            <a:pPr marL="457200" indent="-457200">
              <a:lnSpc>
                <a:spcPct val="110000"/>
              </a:lnSpc>
              <a:buFont typeface="Arial" pitchFamily="34" charset="0"/>
              <a:buChar char="•"/>
            </a:pPr>
            <a:r>
              <a:rPr lang="en-US" dirty="0"/>
              <a:t>Her total earnings for the week are:</a:t>
            </a:r>
          </a:p>
        </p:txBody>
      </p:sp>
      <p:graphicFrame>
        <p:nvGraphicFramePr>
          <p:cNvPr id="7" name="Table Placeholder 6" descr="40 hours × $15 per hour = $600.00&#10;10 hours × $22.50 per hour = 225.00&#10;Total earnings (gross pay) for the week = $825.00&#10;">
            <a:extLst>
              <a:ext uri="{FF2B5EF4-FFF2-40B4-BE49-F238E27FC236}">
                <a16:creationId xmlns:a16="http://schemas.microsoft.com/office/drawing/2014/main" id="{F511A8AC-6C86-44BF-A0C5-5E374148471A}"/>
              </a:ext>
            </a:extLst>
          </p:cNvPr>
          <p:cNvGraphicFramePr>
            <a:graphicFrameLocks noGrp="1"/>
          </p:cNvGraphicFramePr>
          <p:nvPr>
            <p:ph type="tbl" sz="quarter" idx="12"/>
            <p:extLst>
              <p:ext uri="{D42A27DB-BD31-4B8C-83A1-F6EECF244321}">
                <p14:modId xmlns:p14="http://schemas.microsoft.com/office/powerpoint/2010/main" val="3348962247"/>
              </p:ext>
            </p:extLst>
          </p:nvPr>
        </p:nvGraphicFramePr>
        <p:xfrm>
          <a:off x="1529866" y="3083073"/>
          <a:ext cx="8759540" cy="2414714"/>
        </p:xfrm>
        <a:graphic>
          <a:graphicData uri="http://schemas.openxmlformats.org/drawingml/2006/table">
            <a:tbl>
              <a:tblPr firstRow="1" bandRow="1">
                <a:tableStyleId>{5C22544A-7EE6-4342-B048-85BDC9FD1C3A}</a:tableStyleId>
              </a:tblPr>
              <a:tblGrid>
                <a:gridCol w="6555851">
                  <a:extLst>
                    <a:ext uri="{9D8B030D-6E8A-4147-A177-3AD203B41FA5}">
                      <a16:colId xmlns:a16="http://schemas.microsoft.com/office/drawing/2014/main" val="3377783873"/>
                    </a:ext>
                  </a:extLst>
                </a:gridCol>
                <a:gridCol w="2203689">
                  <a:extLst>
                    <a:ext uri="{9D8B030D-6E8A-4147-A177-3AD203B41FA5}">
                      <a16:colId xmlns:a16="http://schemas.microsoft.com/office/drawing/2014/main" val="1160186452"/>
                    </a:ext>
                  </a:extLst>
                </a:gridCol>
              </a:tblGrid>
              <a:tr h="662099">
                <a:tc>
                  <a:txBody>
                    <a:bodyPr/>
                    <a:lstStyle/>
                    <a:p>
                      <a:r>
                        <a:rPr lang="en-US" sz="2800" dirty="0"/>
                        <a:t>Calculations</a:t>
                      </a:r>
                    </a:p>
                  </a:txBody>
                  <a:tcPr/>
                </a:tc>
                <a:tc>
                  <a:txBody>
                    <a:bodyPr/>
                    <a:lstStyle/>
                    <a:p>
                      <a:pPr algn="r"/>
                      <a:r>
                        <a:rPr lang="en-US" sz="2800" dirty="0"/>
                        <a:t>Pay</a:t>
                      </a:r>
                    </a:p>
                  </a:txBody>
                  <a:tcPr/>
                </a:tc>
                <a:extLst>
                  <a:ext uri="{0D108BD9-81ED-4DB2-BD59-A6C34878D82A}">
                    <a16:rowId xmlns:a16="http://schemas.microsoft.com/office/drawing/2014/main" val="1140645646"/>
                  </a:ext>
                </a:extLst>
              </a:tr>
              <a:tr h="584205">
                <a:tc>
                  <a:txBody>
                    <a:bodyPr/>
                    <a:lstStyle/>
                    <a:p>
                      <a:r>
                        <a:rPr lang="en-US" sz="2400" dirty="0">
                          <a:latin typeface="Arial" pitchFamily="34" charset="0"/>
                          <a:cs typeface="Arial" pitchFamily="34" charset="0"/>
                        </a:rPr>
                        <a:t>40</a:t>
                      </a:r>
                      <a:r>
                        <a:rPr lang="en-US" sz="2400" baseline="0" dirty="0">
                          <a:latin typeface="Arial" pitchFamily="34" charset="0"/>
                          <a:cs typeface="Arial" pitchFamily="34" charset="0"/>
                        </a:rPr>
                        <a:t> hours × $15 per hour =</a:t>
                      </a:r>
                      <a:endParaRPr lang="en-US" sz="2400" dirty="0">
                        <a:latin typeface="Arial" pitchFamily="34" charset="0"/>
                        <a:cs typeface="Arial" pitchFamily="34" charset="0"/>
                      </a:endParaRPr>
                    </a:p>
                  </a:txBody>
                  <a:tcPr/>
                </a:tc>
                <a:tc>
                  <a:txBody>
                    <a:bodyPr/>
                    <a:lstStyle/>
                    <a:p>
                      <a:pPr algn="r"/>
                      <a:r>
                        <a:rPr lang="en-US" sz="2400" dirty="0">
                          <a:latin typeface="Arial" pitchFamily="34" charset="0"/>
                          <a:cs typeface="Arial" pitchFamily="34" charset="0"/>
                        </a:rPr>
                        <a:t>$600.00</a:t>
                      </a:r>
                    </a:p>
                  </a:txBody>
                  <a:tcPr/>
                </a:tc>
                <a:extLst>
                  <a:ext uri="{0D108BD9-81ED-4DB2-BD59-A6C34878D82A}">
                    <a16:rowId xmlns:a16="http://schemas.microsoft.com/office/drawing/2014/main" val="2817583875"/>
                  </a:ext>
                </a:extLst>
              </a:tr>
              <a:tr h="584205">
                <a:tc>
                  <a:txBody>
                    <a:bodyPr/>
                    <a:lstStyle/>
                    <a:p>
                      <a:r>
                        <a:rPr lang="en-US" sz="2400" dirty="0">
                          <a:latin typeface="Arial" pitchFamily="34" charset="0"/>
                          <a:cs typeface="Arial" pitchFamily="34" charset="0"/>
                        </a:rPr>
                        <a:t>10 hours</a:t>
                      </a:r>
                      <a:r>
                        <a:rPr lang="en-US" sz="2400" baseline="0" dirty="0">
                          <a:latin typeface="Arial" pitchFamily="34" charset="0"/>
                          <a:cs typeface="Arial" pitchFamily="34" charset="0"/>
                        </a:rPr>
                        <a:t> × $22.50 per hour =</a:t>
                      </a:r>
                      <a:endParaRPr lang="en-US" sz="2400" dirty="0">
                        <a:latin typeface="Arial" pitchFamily="34" charset="0"/>
                        <a:cs typeface="Arial" pitchFamily="34" charset="0"/>
                      </a:endParaRPr>
                    </a:p>
                  </a:txBody>
                  <a:tcPr/>
                </a:tc>
                <a:tc>
                  <a:txBody>
                    <a:bodyPr/>
                    <a:lstStyle/>
                    <a:p>
                      <a:pPr algn="r"/>
                      <a:r>
                        <a:rPr lang="en-US" sz="2400" dirty="0">
                          <a:latin typeface="Arial" pitchFamily="34" charset="0"/>
                          <a:cs typeface="Arial" pitchFamily="34" charset="0"/>
                        </a:rPr>
                        <a:t>225.00</a:t>
                      </a:r>
                    </a:p>
                  </a:txBody>
                  <a:tcPr/>
                </a:tc>
                <a:extLst>
                  <a:ext uri="{0D108BD9-81ED-4DB2-BD59-A6C34878D82A}">
                    <a16:rowId xmlns:a16="http://schemas.microsoft.com/office/drawing/2014/main" val="336287620"/>
                  </a:ext>
                </a:extLst>
              </a:tr>
              <a:tr h="584205">
                <a:tc>
                  <a:txBody>
                    <a:bodyPr/>
                    <a:lstStyle/>
                    <a:p>
                      <a:r>
                        <a:rPr lang="en-US" sz="2400" dirty="0">
                          <a:latin typeface="Arial" pitchFamily="34" charset="0"/>
                          <a:cs typeface="Arial" pitchFamily="34" charset="0"/>
                        </a:rPr>
                        <a:t>Total earnings (gross pay) for</a:t>
                      </a:r>
                      <a:r>
                        <a:rPr lang="en-US" sz="2400" baseline="0" dirty="0">
                          <a:latin typeface="Arial" pitchFamily="34" charset="0"/>
                          <a:cs typeface="Arial" pitchFamily="34" charset="0"/>
                        </a:rPr>
                        <a:t> the week =</a:t>
                      </a:r>
                      <a:endParaRPr lang="en-US" sz="2400" dirty="0">
                        <a:latin typeface="Arial" pitchFamily="34" charset="0"/>
                        <a:cs typeface="Arial" pitchFamily="34" charset="0"/>
                      </a:endParaRPr>
                    </a:p>
                  </a:txBody>
                  <a:tcPr/>
                </a:tc>
                <a:tc>
                  <a:txBody>
                    <a:bodyPr/>
                    <a:lstStyle/>
                    <a:p>
                      <a:pPr algn="r"/>
                      <a:r>
                        <a:rPr lang="en-US" sz="2400" dirty="0">
                          <a:latin typeface="Arial" pitchFamily="34" charset="0"/>
                          <a:cs typeface="Arial" pitchFamily="34" charset="0"/>
                        </a:rPr>
                        <a:t>$825.00</a:t>
                      </a:r>
                    </a:p>
                  </a:txBody>
                  <a:tcPr/>
                </a:tc>
                <a:extLst>
                  <a:ext uri="{0D108BD9-81ED-4DB2-BD59-A6C34878D82A}">
                    <a16:rowId xmlns:a16="http://schemas.microsoft.com/office/drawing/2014/main" val="4156899347"/>
                  </a:ext>
                </a:extLst>
              </a:tr>
            </a:tbl>
          </a:graphicData>
        </a:graphic>
      </p:graphicFrame>
    </p:spTree>
    <p:extLst>
      <p:ext uri="{BB962C8B-B14F-4D97-AF65-F5344CB8AC3E}">
        <p14:creationId xmlns:p14="http://schemas.microsoft.com/office/powerpoint/2010/main" val="2460063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Deductions from Total Earnings</a:t>
            </a:r>
            <a:endParaRPr lang="en-IN" dirty="0"/>
          </a:p>
        </p:txBody>
      </p:sp>
      <p:sp>
        <p:nvSpPr>
          <p:cNvPr id="3" name="Content Placeholder 2"/>
          <p:cNvSpPr>
            <a:spLocks noGrp="1"/>
          </p:cNvSpPr>
          <p:nvPr>
            <p:ph type="body" sz="quarter" idx="17"/>
          </p:nvPr>
        </p:nvSpPr>
        <p:spPr/>
        <p:txBody>
          <a:bodyPr/>
          <a:lstStyle/>
          <a:p>
            <a:r>
              <a:rPr lang="en-US" sz="2800" dirty="0"/>
              <a:t>Three categories:</a:t>
            </a:r>
          </a:p>
          <a:p>
            <a:pPr lvl="1"/>
            <a:r>
              <a:rPr lang="en-US" sz="2800" dirty="0"/>
              <a:t>Federal (and possibly state and city) income tax withholding</a:t>
            </a:r>
          </a:p>
          <a:p>
            <a:pPr lvl="1"/>
            <a:r>
              <a:rPr lang="en-US" sz="2800" dirty="0"/>
              <a:t>Employee FICA tax withholding</a:t>
            </a:r>
          </a:p>
          <a:p>
            <a:pPr lvl="1"/>
            <a:r>
              <a:rPr lang="en-US" sz="2800" dirty="0"/>
              <a:t>Voluntary deductions</a:t>
            </a:r>
          </a:p>
          <a:p>
            <a:r>
              <a:rPr lang="en-US" sz="2800" dirty="0"/>
              <a:t>Gross pay less Deductions = Net pay</a:t>
            </a:r>
          </a:p>
          <a:p>
            <a:pPr lvl="1"/>
            <a:r>
              <a:rPr lang="en-US" sz="2400" dirty="0"/>
              <a:t>Also called take-home pay</a:t>
            </a:r>
          </a:p>
        </p:txBody>
      </p:sp>
    </p:spTree>
    <p:extLst>
      <p:ext uri="{BB962C8B-B14F-4D97-AF65-F5344CB8AC3E}">
        <p14:creationId xmlns:p14="http://schemas.microsoft.com/office/powerpoint/2010/main" val="401382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Federal Income Tax Withholding</a:t>
            </a:r>
            <a:endParaRPr lang="en-IN" dirty="0"/>
          </a:p>
        </p:txBody>
      </p:sp>
      <p:sp>
        <p:nvSpPr>
          <p:cNvPr id="3" name="Content Placeholder 2"/>
          <p:cNvSpPr>
            <a:spLocks noGrp="1"/>
          </p:cNvSpPr>
          <p:nvPr>
            <p:ph type="body" sz="quarter" idx="17"/>
          </p:nvPr>
        </p:nvSpPr>
        <p:spPr/>
        <p:txBody>
          <a:bodyPr>
            <a:normAutofit/>
          </a:bodyPr>
          <a:lstStyle/>
          <a:p>
            <a:r>
              <a:rPr lang="en-US" sz="2800" dirty="0"/>
              <a:t>Required by federal law</a:t>
            </a:r>
          </a:p>
          <a:p>
            <a:r>
              <a:rPr lang="en-US" sz="2800" dirty="0"/>
              <a:t>Applied toward the payment of the employee’s federal income tax</a:t>
            </a:r>
          </a:p>
          <a:p>
            <a:r>
              <a:rPr lang="en-US" sz="2800" dirty="0"/>
              <a:t>Amount withheld determined by:</a:t>
            </a:r>
          </a:p>
          <a:p>
            <a:pPr lvl="1"/>
            <a:r>
              <a:rPr lang="en-US" sz="2400" dirty="0"/>
              <a:t>Total earnings</a:t>
            </a:r>
          </a:p>
          <a:p>
            <a:pPr lvl="1"/>
            <a:r>
              <a:rPr lang="en-US" sz="2400" dirty="0"/>
              <a:t>Marital status</a:t>
            </a:r>
          </a:p>
          <a:p>
            <a:pPr lvl="1"/>
            <a:r>
              <a:rPr lang="en-US" sz="2400" dirty="0"/>
              <a:t>Number of withholding allowances claimed</a:t>
            </a:r>
          </a:p>
          <a:p>
            <a:pPr lvl="1"/>
            <a:r>
              <a:rPr lang="en-US" sz="2400" dirty="0"/>
              <a:t>Length of the pay period</a:t>
            </a:r>
          </a:p>
        </p:txBody>
      </p:sp>
    </p:spTree>
    <p:extLst>
      <p:ext uri="{BB962C8B-B14F-4D97-AF65-F5344CB8AC3E}">
        <p14:creationId xmlns:p14="http://schemas.microsoft.com/office/powerpoint/2010/main" val="1891878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Withholding Allowances</a:t>
            </a:r>
            <a:endParaRPr lang="en-IN" dirty="0"/>
          </a:p>
        </p:txBody>
      </p:sp>
      <p:sp>
        <p:nvSpPr>
          <p:cNvPr id="3" name="Content Placeholder 2"/>
          <p:cNvSpPr>
            <a:spLocks noGrp="1"/>
          </p:cNvSpPr>
          <p:nvPr>
            <p:ph type="body" sz="quarter" idx="17"/>
          </p:nvPr>
        </p:nvSpPr>
        <p:spPr/>
        <p:txBody>
          <a:bodyPr/>
          <a:lstStyle/>
          <a:p>
            <a:r>
              <a:rPr lang="en-US" sz="2800" dirty="0"/>
              <a:t>Exempt a specific dollar amount of an employee’s gross pay from federal income tax withholding</a:t>
            </a:r>
          </a:p>
          <a:p>
            <a:r>
              <a:rPr lang="en-US" sz="2800" dirty="0"/>
              <a:t>Computed on Form W-4 (Employee’s Withholding Allowance Certificate)</a:t>
            </a:r>
          </a:p>
          <a:p>
            <a:pPr lvl="1"/>
            <a:r>
              <a:rPr lang="en-US" sz="2400" dirty="0"/>
              <a:t>Based on the marital status and the number of allowances claimed</a:t>
            </a:r>
          </a:p>
          <a:p>
            <a:pPr lvl="2"/>
            <a:r>
              <a:rPr lang="en-US" dirty="0"/>
              <a:t>In general, each employee is permitted one personal withholding allowance, one for a spouse who does not also claim an allowance, and one for each dependent</a:t>
            </a:r>
          </a:p>
        </p:txBody>
      </p:sp>
    </p:spTree>
    <p:extLst>
      <p:ext uri="{BB962C8B-B14F-4D97-AF65-F5344CB8AC3E}">
        <p14:creationId xmlns:p14="http://schemas.microsoft.com/office/powerpoint/2010/main" val="1547098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715B-ADD4-4626-BDD3-DD8D4EB2505A}"/>
              </a:ext>
            </a:extLst>
          </p:cNvPr>
          <p:cNvSpPr>
            <a:spLocks noGrp="1"/>
          </p:cNvSpPr>
          <p:nvPr>
            <p:ph type="title"/>
          </p:nvPr>
        </p:nvSpPr>
        <p:spPr/>
        <p:txBody>
          <a:bodyPr/>
          <a:lstStyle/>
          <a:p>
            <a:r>
              <a:rPr lang="en-US" dirty="0"/>
              <a:t>Form W-4 (Figure 8-3)</a:t>
            </a:r>
          </a:p>
        </p:txBody>
      </p:sp>
      <p:pic>
        <p:nvPicPr>
          <p:cNvPr id="4" name="Picture Placeholder 3" descr="The figure shows a visual representation of an employee’s withholding allowance certificate. The text below the heading employee’s withholding allowance certificate, reads, whether you are entitled to claim a certain number of allowances or exemption from withholding is subject to review by the i r s. Your employer may be required to send a copy of this form to the i r s. Form number w 4. Department of the treasury internal revenue service.  O m b number 1545-0074. The certificate contains the following details: first name, last name, social security number, home address, marital status, city or town, state and z i p code, total number of allowances you are claiming, additional amount, if any, you want withheld from each pay check . Below this, the text reads, i claim exemption from withholding for 20--, and i certify that i meet both of the following conditions for exemption. Last year i had a right to a refund of all federal income tax withheld because i had no tax liability and this year i expect a refund of all federal income tax withheld because i expect to have no tax liability. If you meet both conditions, write exempt here. Under penalties of perjury, i declare that i have examined this certificate and to the best of my knowledge and belief, it is true, correct, and complete. Employee’s signature, form is not valid unless you sign it. Below this, employer’s name and address, employer: complete lines 8 and 10 only if sending to the i r s, office code, optional, employer identification number, e i n are given. ">
            <a:extLst>
              <a:ext uri="{FF2B5EF4-FFF2-40B4-BE49-F238E27FC236}">
                <a16:creationId xmlns:a16="http://schemas.microsoft.com/office/drawing/2014/main" id="{C7399970-9BBA-4DDF-86EE-69FC3F450674}"/>
              </a:ext>
            </a:extLst>
          </p:cNvPr>
          <p:cNvPicPr>
            <a:picLocks noGrp="1" noChangeAspect="1"/>
          </p:cNvPicPr>
          <p:nvPr>
            <p:ph type="pic" sz="quarter" idx="11"/>
          </p:nvPr>
        </p:nvPicPr>
        <p:blipFill>
          <a:blip r:embed="rId2"/>
          <a:stretch>
            <a:fillRect/>
          </a:stretch>
        </p:blipFill>
        <p:spPr>
          <a:xfrm>
            <a:off x="1730434" y="1279604"/>
            <a:ext cx="8731132" cy="4328771"/>
          </a:xfrm>
          <a:prstGeom prst="rect">
            <a:avLst/>
          </a:prstGeom>
        </p:spPr>
      </p:pic>
    </p:spTree>
    <p:extLst>
      <p:ext uri="{BB962C8B-B14F-4D97-AF65-F5344CB8AC3E}">
        <p14:creationId xmlns:p14="http://schemas.microsoft.com/office/powerpoint/2010/main" val="452251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Wage-Bracket Method Example</a:t>
            </a:r>
            <a:endParaRPr lang="en-IN" dirty="0"/>
          </a:p>
        </p:txBody>
      </p:sp>
      <p:sp>
        <p:nvSpPr>
          <p:cNvPr id="3" name="Content Placeholder 2"/>
          <p:cNvSpPr>
            <a:spLocks noGrp="1"/>
          </p:cNvSpPr>
          <p:nvPr>
            <p:ph type="body" sz="quarter" idx="17"/>
          </p:nvPr>
        </p:nvSpPr>
        <p:spPr/>
        <p:txBody>
          <a:bodyPr>
            <a:normAutofit/>
          </a:bodyPr>
          <a:lstStyle/>
          <a:p>
            <a:r>
              <a:rPr lang="en-US" sz="2800" dirty="0"/>
              <a:t>Ken Istone is married and claims 4 allowances</a:t>
            </a:r>
          </a:p>
          <a:p>
            <a:r>
              <a:rPr lang="en-US" sz="2800" dirty="0"/>
              <a:t>He has gross earnings of $640 for the week</a:t>
            </a:r>
          </a:p>
          <a:p>
            <a:r>
              <a:rPr lang="en-US" sz="2800" dirty="0"/>
              <a:t>Wage-bracket method</a:t>
            </a:r>
          </a:p>
          <a:p>
            <a:pPr lvl="1" eaLnBrk="0" hangingPunct="0"/>
            <a:r>
              <a:rPr lang="en-US" sz="2800" dirty="0"/>
              <a:t>Step 1 – Find the row for wages of “at least $635, but less than $645.”</a:t>
            </a:r>
          </a:p>
          <a:p>
            <a:pPr lvl="1" eaLnBrk="0" hangingPunct="0"/>
            <a:r>
              <a:rPr lang="en-US" sz="2800" dirty="0"/>
              <a:t>Step 2 – Find the column headed “4 withholding allowances.”</a:t>
            </a:r>
          </a:p>
          <a:p>
            <a:pPr lvl="1" eaLnBrk="0" hangingPunct="0"/>
            <a:r>
              <a:rPr lang="en-US" sz="2800" dirty="0"/>
              <a:t>Step #3 – Find the amount where they cross</a:t>
            </a:r>
          </a:p>
          <a:p>
            <a:pPr lvl="2" eaLnBrk="0" hangingPunct="0"/>
            <a:r>
              <a:rPr lang="en-US" sz="2800" dirty="0"/>
              <a:t>This is the amount to be withheld</a:t>
            </a:r>
          </a:p>
          <a:p>
            <a:endParaRPr lang="en-US" sz="2800" dirty="0"/>
          </a:p>
        </p:txBody>
      </p:sp>
    </p:spTree>
    <p:extLst>
      <p:ext uri="{BB962C8B-B14F-4D97-AF65-F5344CB8AC3E}">
        <p14:creationId xmlns:p14="http://schemas.microsoft.com/office/powerpoint/2010/main" val="208178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80498"/>
          </a:xfrm>
        </p:spPr>
        <p:txBody>
          <a:bodyPr>
            <a:noAutofit/>
          </a:bodyPr>
          <a:lstStyle/>
          <a:p>
            <a:r>
              <a:rPr lang="en-US" b="0" dirty="0"/>
              <a:t>FIGURE 8-4 </a:t>
            </a:r>
            <a:r>
              <a:rPr lang="en-US" dirty="0"/>
              <a:t>Federal Withholding Tax Table: (</a:t>
            </a:r>
            <a:r>
              <a:rPr lang="en-US" i="1" dirty="0"/>
              <a:t>concluded</a:t>
            </a:r>
            <a:r>
              <a:rPr lang="en-US" dirty="0"/>
              <a:t>) Married Persons</a:t>
            </a:r>
            <a:endParaRPr lang="en-IN" dirty="0"/>
          </a:p>
        </p:txBody>
      </p:sp>
      <p:pic>
        <p:nvPicPr>
          <p:cNvPr id="4" name="Picture 5" descr="The figure shows federal withholding tax table for married persons. The table shows weekly payroll period for wages paid through December 31, 2018. The tax table consists of two columns. The column heading from left to right are as follows: and the wages are, and the number of withholding allowances claimed is. The first column is further subdivided into two columns namely at least, but less than. The second column consists of ten subdivisions and below this the amount of income tax to be withheld is listed. Rows from zero dollars through ten dollars in fourth subdivisions are highlighted."/>
          <p:cNvPicPr>
            <a:picLocks noGrp="1" noChangeAspect="1"/>
          </p:cNvPicPr>
          <p:nvPr>
            <p:ph type="pic" sz="quarter" idx="11"/>
          </p:nvPr>
        </p:nvPicPr>
        <p:blipFill rotWithShape="1">
          <a:blip r:embed="rId2"/>
          <a:srcRect b="56869"/>
          <a:stretch/>
        </p:blipFill>
        <p:spPr>
          <a:xfrm>
            <a:off x="2599698" y="1846612"/>
            <a:ext cx="6992604" cy="3632743"/>
          </a:xfrm>
          <a:prstGeom prst="rect">
            <a:avLst/>
          </a:prstGeom>
        </p:spPr>
      </p:pic>
    </p:spTree>
    <p:extLst>
      <p:ext uri="{BB962C8B-B14F-4D97-AF65-F5344CB8AC3E}">
        <p14:creationId xmlns:p14="http://schemas.microsoft.com/office/powerpoint/2010/main" val="50889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 FICA Tax Withholding (1 of 2)</a:t>
            </a:r>
            <a:endParaRPr lang="en-IN" dirty="0"/>
          </a:p>
        </p:txBody>
      </p:sp>
      <p:sp>
        <p:nvSpPr>
          <p:cNvPr id="3" name="Content Placeholder 2"/>
          <p:cNvSpPr>
            <a:spLocks noGrp="1"/>
          </p:cNvSpPr>
          <p:nvPr>
            <p:ph type="body" sz="quarter" idx="17"/>
          </p:nvPr>
        </p:nvSpPr>
        <p:spPr/>
        <p:txBody>
          <a:bodyPr/>
          <a:lstStyle/>
          <a:p>
            <a:r>
              <a:rPr lang="en-US" sz="2800" dirty="0"/>
              <a:t>Includes amounts for:</a:t>
            </a:r>
          </a:p>
          <a:p>
            <a:pPr lvl="1"/>
            <a:r>
              <a:rPr lang="en-US" sz="2400" dirty="0"/>
              <a:t>Social Security</a:t>
            </a:r>
          </a:p>
          <a:p>
            <a:pPr lvl="2"/>
            <a:r>
              <a:rPr lang="en-US" sz="2400" dirty="0"/>
              <a:t>Provides pension and disability benefits</a:t>
            </a:r>
          </a:p>
          <a:p>
            <a:pPr lvl="1"/>
            <a:r>
              <a:rPr lang="en-US" sz="2400" dirty="0"/>
              <a:t>Medicare</a:t>
            </a:r>
          </a:p>
          <a:p>
            <a:pPr lvl="2"/>
            <a:r>
              <a:rPr lang="en-US" sz="2400" dirty="0"/>
              <a:t>Provides health insurance</a:t>
            </a:r>
          </a:p>
          <a:p>
            <a:r>
              <a:rPr lang="en-US" sz="2800" dirty="0"/>
              <a:t>Required by the Federal Insurance Contributions Act (FICA)</a:t>
            </a:r>
            <a:endParaRPr lang="en-US" dirty="0"/>
          </a:p>
        </p:txBody>
      </p:sp>
    </p:spTree>
    <p:extLst>
      <p:ext uri="{BB962C8B-B14F-4D97-AF65-F5344CB8AC3E}">
        <p14:creationId xmlns:p14="http://schemas.microsoft.com/office/powerpoint/2010/main" val="1168830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 FICA Tax Withholding (2 of 2)</a:t>
            </a:r>
            <a:endParaRPr lang="en-IN" dirty="0"/>
          </a:p>
        </p:txBody>
      </p:sp>
      <p:sp>
        <p:nvSpPr>
          <p:cNvPr id="3" name="Content Placeholder 2"/>
          <p:cNvSpPr>
            <a:spLocks noGrp="1"/>
          </p:cNvSpPr>
          <p:nvPr>
            <p:ph type="body" sz="quarter" idx="17"/>
          </p:nvPr>
        </p:nvSpPr>
        <p:spPr/>
        <p:txBody>
          <a:bodyPr/>
          <a:lstStyle/>
          <a:p>
            <a:r>
              <a:rPr lang="en-US" sz="2800" dirty="0"/>
              <a:t>Tax rates are set by Congress</a:t>
            </a:r>
          </a:p>
          <a:p>
            <a:pPr lvl="1"/>
            <a:r>
              <a:rPr lang="en-US" sz="2400" dirty="0"/>
              <a:t>Social Security</a:t>
            </a:r>
          </a:p>
          <a:p>
            <a:pPr lvl="2"/>
            <a:r>
              <a:rPr lang="en-US" sz="2400" dirty="0"/>
              <a:t>6.2% on maximum annual earnings of $128,400</a:t>
            </a:r>
          </a:p>
          <a:p>
            <a:pPr lvl="1"/>
            <a:r>
              <a:rPr lang="en-US" sz="2400" dirty="0"/>
              <a:t>Medicare </a:t>
            </a:r>
          </a:p>
          <a:p>
            <a:pPr lvl="2"/>
            <a:r>
              <a:rPr lang="en-US" sz="2400" dirty="0"/>
              <a:t>1.45% on ALL earnings – no maximum</a:t>
            </a:r>
          </a:p>
          <a:p>
            <a:r>
              <a:rPr lang="en-US" sz="2400" dirty="0"/>
              <a:t>Rates and maximum amounts subject to FICA taxes can be changed annually by Congress</a:t>
            </a:r>
          </a:p>
        </p:txBody>
      </p:sp>
    </p:spTree>
    <p:extLst>
      <p:ext uri="{BB962C8B-B14F-4D97-AF65-F5344CB8AC3E}">
        <p14:creationId xmlns:p14="http://schemas.microsoft.com/office/powerpoint/2010/main" val="197186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Employee FICA Tax Withholding Example</a:t>
            </a:r>
            <a:endParaRPr lang="en-IN" dirty="0"/>
          </a:p>
        </p:txBody>
      </p:sp>
      <p:sp>
        <p:nvSpPr>
          <p:cNvPr id="3" name="Content Placeholder 2"/>
          <p:cNvSpPr>
            <a:spLocks noGrp="1"/>
          </p:cNvSpPr>
          <p:nvPr>
            <p:ph type="body" sz="quarter" idx="11"/>
          </p:nvPr>
        </p:nvSpPr>
        <p:spPr>
          <a:xfrm>
            <a:off x="712269" y="1269999"/>
            <a:ext cx="10900294" cy="2230438"/>
          </a:xfrm>
        </p:spPr>
        <p:txBody>
          <a:bodyPr/>
          <a:lstStyle/>
          <a:p>
            <a:pPr marL="457200" indent="-457200">
              <a:buFont typeface="Arial" panose="020B0604020202020204" pitchFamily="34" charset="0"/>
              <a:buChar char="•"/>
            </a:pPr>
            <a:r>
              <a:rPr lang="en-US" dirty="0"/>
              <a:t>Sarah Cadrain had earnings of $2,000 for the December 6–12 pay period, bringing her earnings year-to-date to $127,340</a:t>
            </a:r>
          </a:p>
          <a:p>
            <a:pPr marL="457200" indent="-457200" eaLnBrk="0" hangingPunct="0">
              <a:buFont typeface="Arial" panose="020B0604020202020204" pitchFamily="34" charset="0"/>
              <a:buChar char="•"/>
            </a:pPr>
            <a:r>
              <a:rPr lang="en-US" dirty="0"/>
              <a:t>Sarah’s earnings have not yet reached the maximum of $128,400</a:t>
            </a:r>
          </a:p>
          <a:p>
            <a:pPr lvl="1" eaLnBrk="0" hangingPunct="0"/>
            <a:r>
              <a:rPr lang="en-US" dirty="0"/>
              <a:t>ALL of her earnings for this week are subject to Social Security and Medicare tax</a:t>
            </a:r>
          </a:p>
        </p:txBody>
      </p:sp>
      <p:graphicFrame>
        <p:nvGraphicFramePr>
          <p:cNvPr id="5" name="Table Placeholder 4" descr="Gross Pay x Tax Rate = Tax&#10;$2,000 x Social Security 6.2% =  $124.00&#10;$2,000 x Medicare 1.45% = 29.00&#10;&#10;Total is $153.00&#10;">
            <a:extLst>
              <a:ext uri="{FF2B5EF4-FFF2-40B4-BE49-F238E27FC236}">
                <a16:creationId xmlns:a16="http://schemas.microsoft.com/office/drawing/2014/main" id="{224A7BC0-5E09-487C-8CD5-374A740DA149}"/>
              </a:ext>
            </a:extLst>
          </p:cNvPr>
          <p:cNvGraphicFramePr>
            <a:graphicFrameLocks noGrp="1"/>
          </p:cNvGraphicFramePr>
          <p:nvPr>
            <p:ph type="tbl" sz="quarter" idx="12"/>
            <p:extLst>
              <p:ext uri="{D42A27DB-BD31-4B8C-83A1-F6EECF244321}">
                <p14:modId xmlns:p14="http://schemas.microsoft.com/office/powerpoint/2010/main" val="2961342481"/>
              </p:ext>
            </p:extLst>
          </p:nvPr>
        </p:nvGraphicFramePr>
        <p:xfrm>
          <a:off x="2266666" y="3407461"/>
          <a:ext cx="7262345" cy="2435076"/>
        </p:xfrm>
        <a:graphic>
          <a:graphicData uri="http://schemas.openxmlformats.org/drawingml/2006/table">
            <a:tbl>
              <a:tblPr firstRow="1" bandRow="1">
                <a:tableStyleId>{5C22544A-7EE6-4342-B048-85BDC9FD1C3A}</a:tableStyleId>
              </a:tblPr>
              <a:tblGrid>
                <a:gridCol w="1876810">
                  <a:extLst>
                    <a:ext uri="{9D8B030D-6E8A-4147-A177-3AD203B41FA5}">
                      <a16:colId xmlns:a16="http://schemas.microsoft.com/office/drawing/2014/main" val="1615515127"/>
                    </a:ext>
                  </a:extLst>
                </a:gridCol>
                <a:gridCol w="3662578">
                  <a:extLst>
                    <a:ext uri="{9D8B030D-6E8A-4147-A177-3AD203B41FA5}">
                      <a16:colId xmlns:a16="http://schemas.microsoft.com/office/drawing/2014/main" val="325751762"/>
                    </a:ext>
                  </a:extLst>
                </a:gridCol>
                <a:gridCol w="1722957">
                  <a:extLst>
                    <a:ext uri="{9D8B030D-6E8A-4147-A177-3AD203B41FA5}">
                      <a16:colId xmlns:a16="http://schemas.microsoft.com/office/drawing/2014/main" val="1869923161"/>
                    </a:ext>
                  </a:extLst>
                </a:gridCol>
              </a:tblGrid>
              <a:tr h="608769">
                <a:tc>
                  <a:txBody>
                    <a:bodyPr/>
                    <a:lstStyle/>
                    <a:p>
                      <a:r>
                        <a:rPr lang="en-US" sz="2800" dirty="0"/>
                        <a:t>Gross Pay x</a:t>
                      </a:r>
                    </a:p>
                  </a:txBody>
                  <a:tcPr/>
                </a:tc>
                <a:tc>
                  <a:txBody>
                    <a:bodyPr/>
                    <a:lstStyle/>
                    <a:p>
                      <a:r>
                        <a:rPr lang="en-US" sz="2800" dirty="0"/>
                        <a:t>Tax Rate =</a:t>
                      </a:r>
                    </a:p>
                  </a:txBody>
                  <a:tcPr/>
                </a:tc>
                <a:tc>
                  <a:txBody>
                    <a:bodyPr/>
                    <a:lstStyle/>
                    <a:p>
                      <a:pPr algn="r"/>
                      <a:r>
                        <a:rPr lang="en-US" sz="2800" dirty="0"/>
                        <a:t>Tax</a:t>
                      </a:r>
                    </a:p>
                  </a:txBody>
                  <a:tcPr/>
                </a:tc>
                <a:extLst>
                  <a:ext uri="{0D108BD9-81ED-4DB2-BD59-A6C34878D82A}">
                    <a16:rowId xmlns:a16="http://schemas.microsoft.com/office/drawing/2014/main" val="754394558"/>
                  </a:ext>
                </a:extLst>
              </a:tr>
              <a:tr h="608769">
                <a:tc>
                  <a:txBody>
                    <a:bodyPr/>
                    <a:lstStyle/>
                    <a:p>
                      <a:r>
                        <a:rPr lang="en-US" sz="2800" dirty="0"/>
                        <a:t>$2,000</a:t>
                      </a:r>
                    </a:p>
                  </a:txBody>
                  <a:tcPr/>
                </a:tc>
                <a:tc>
                  <a:txBody>
                    <a:bodyPr/>
                    <a:lstStyle/>
                    <a:p>
                      <a:r>
                        <a:rPr lang="en-US" sz="2800" dirty="0"/>
                        <a:t>Social Security 6.2%</a:t>
                      </a:r>
                    </a:p>
                  </a:txBody>
                  <a:tcPr/>
                </a:tc>
                <a:tc>
                  <a:txBody>
                    <a:bodyPr/>
                    <a:lstStyle/>
                    <a:p>
                      <a:pPr algn="r"/>
                      <a:r>
                        <a:rPr lang="en-US" sz="2800" dirty="0"/>
                        <a:t>$124.00</a:t>
                      </a:r>
                    </a:p>
                  </a:txBody>
                  <a:tcPr/>
                </a:tc>
                <a:extLst>
                  <a:ext uri="{0D108BD9-81ED-4DB2-BD59-A6C34878D82A}">
                    <a16:rowId xmlns:a16="http://schemas.microsoft.com/office/drawing/2014/main" val="1897285060"/>
                  </a:ext>
                </a:extLst>
              </a:tr>
              <a:tr h="608769">
                <a:tc>
                  <a:txBody>
                    <a:bodyPr/>
                    <a:lstStyle/>
                    <a:p>
                      <a:r>
                        <a:rPr lang="en-US" sz="2800" dirty="0"/>
                        <a:t>$2,000</a:t>
                      </a:r>
                    </a:p>
                  </a:txBody>
                  <a:tcPr/>
                </a:tc>
                <a:tc>
                  <a:txBody>
                    <a:bodyPr/>
                    <a:lstStyle/>
                    <a:p>
                      <a:r>
                        <a:rPr lang="en-US" sz="2800" dirty="0"/>
                        <a:t>Medicare 1.45%</a:t>
                      </a:r>
                    </a:p>
                  </a:txBody>
                  <a:tcPr/>
                </a:tc>
                <a:tc>
                  <a:txBody>
                    <a:bodyPr/>
                    <a:lstStyle/>
                    <a:p>
                      <a:pPr algn="r"/>
                      <a:r>
                        <a:rPr lang="en-US" sz="2800" u="sng" dirty="0"/>
                        <a:t>29.00</a:t>
                      </a:r>
                    </a:p>
                  </a:txBody>
                  <a:tcPr/>
                </a:tc>
                <a:extLst>
                  <a:ext uri="{0D108BD9-81ED-4DB2-BD59-A6C34878D82A}">
                    <a16:rowId xmlns:a16="http://schemas.microsoft.com/office/drawing/2014/main" val="631101713"/>
                  </a:ext>
                </a:extLst>
              </a:tr>
              <a:tr h="608769">
                <a:tc>
                  <a:txBody>
                    <a:bodyPr/>
                    <a:lstStyle/>
                    <a:p>
                      <a:endParaRPr lang="en-US" sz="2800" dirty="0"/>
                    </a:p>
                  </a:txBody>
                  <a:tcPr/>
                </a:tc>
                <a:tc>
                  <a:txBody>
                    <a:bodyPr/>
                    <a:lstStyle/>
                    <a:p>
                      <a:endParaRPr lang="en-US" sz="2800" dirty="0"/>
                    </a:p>
                  </a:txBody>
                  <a:tcPr/>
                </a:tc>
                <a:tc>
                  <a:txBody>
                    <a:bodyPr/>
                    <a:lstStyle/>
                    <a:p>
                      <a:pPr algn="r"/>
                      <a:r>
                        <a:rPr lang="en-US" sz="2800" dirty="0"/>
                        <a:t>$153.00</a:t>
                      </a:r>
                    </a:p>
                  </a:txBody>
                  <a:tcPr/>
                </a:tc>
                <a:extLst>
                  <a:ext uri="{0D108BD9-81ED-4DB2-BD59-A6C34878D82A}">
                    <a16:rowId xmlns:a16="http://schemas.microsoft.com/office/drawing/2014/main" val="3749114697"/>
                  </a:ext>
                </a:extLst>
              </a:tr>
            </a:tbl>
          </a:graphicData>
        </a:graphic>
      </p:graphicFrame>
    </p:spTree>
    <p:extLst>
      <p:ext uri="{BB962C8B-B14F-4D97-AF65-F5344CB8AC3E}">
        <p14:creationId xmlns:p14="http://schemas.microsoft.com/office/powerpoint/2010/main" val="2848104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Voluntary Deductions</a:t>
            </a:r>
            <a:endParaRPr lang="en-IN" dirty="0"/>
          </a:p>
        </p:txBody>
      </p:sp>
      <p:sp>
        <p:nvSpPr>
          <p:cNvPr id="3" name="Content Placeholder 2"/>
          <p:cNvSpPr>
            <a:spLocks noGrp="1"/>
          </p:cNvSpPr>
          <p:nvPr>
            <p:ph type="body" sz="quarter" idx="17"/>
          </p:nvPr>
        </p:nvSpPr>
        <p:spPr>
          <a:xfrm>
            <a:off x="743576" y="1424540"/>
            <a:ext cx="10711543" cy="3349592"/>
          </a:xfrm>
        </p:spPr>
        <p:txBody>
          <a:bodyPr/>
          <a:lstStyle/>
          <a:p>
            <a:r>
              <a:rPr lang="en-US" sz="2800" dirty="0"/>
              <a:t>Deductions that are optional and depend on specific agreements between the employee and employer</a:t>
            </a:r>
          </a:p>
          <a:p>
            <a:pPr lvl="1"/>
            <a:r>
              <a:rPr lang="en-US" sz="2400" dirty="0"/>
              <a:t>U.S. savings bond purchases</a:t>
            </a:r>
          </a:p>
          <a:p>
            <a:pPr lvl="1"/>
            <a:r>
              <a:rPr lang="en-US" sz="2400" dirty="0"/>
              <a:t>Health insurance premiums</a:t>
            </a:r>
          </a:p>
          <a:p>
            <a:pPr lvl="1"/>
            <a:r>
              <a:rPr lang="en-US" sz="2400" dirty="0"/>
              <a:t>Credit union deposits</a:t>
            </a:r>
          </a:p>
          <a:p>
            <a:pPr lvl="1"/>
            <a:r>
              <a:rPr lang="en-US" sz="2400" dirty="0"/>
              <a:t>401(K) Plan contributions</a:t>
            </a:r>
          </a:p>
          <a:p>
            <a:pPr lvl="1"/>
            <a:r>
              <a:rPr lang="en-US" sz="2400" dirty="0"/>
              <a:t>Charitable contributions</a:t>
            </a:r>
            <a:endParaRPr lang="en-US" dirty="0"/>
          </a:p>
        </p:txBody>
      </p:sp>
    </p:spTree>
    <p:extLst>
      <p:ext uri="{BB962C8B-B14F-4D97-AF65-F5344CB8AC3E}">
        <p14:creationId xmlns:p14="http://schemas.microsoft.com/office/powerpoint/2010/main" val="1608912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Computing Net Pay</a:t>
            </a:r>
            <a:endParaRPr lang="en-IN" dirty="0"/>
          </a:p>
        </p:txBody>
      </p:sp>
      <p:pic>
        <p:nvPicPr>
          <p:cNvPr id="5" name="Picture 2" descr="An illustration shows the calculation of net pay. The values are in dollars.&#10;The items listed are:&#10;Gross pay: 640.00&#10;Deductions:&#10;Federal income tax withholding: 10.00&#10;Social security tax withholding: 39.68&#10;Medicare tax withholding: 9.28&#10;Health insurance premium: 10.00&#10;Total deductions: 68.96&#10;Net pay: 571.04">
            <a:extLst>
              <a:ext uri="{FF2B5EF4-FFF2-40B4-BE49-F238E27FC236}">
                <a16:creationId xmlns:a16="http://schemas.microsoft.com/office/drawing/2014/main" id="{C27D2B80-2B72-4175-A115-677C63DE615D}"/>
              </a:ext>
            </a:extLst>
          </p:cNvPr>
          <p:cNvPicPr>
            <a:picLocks noGrp="1" noChangeAspect="1" noChangeArrowheads="1"/>
          </p:cNvPicPr>
          <p:nvPr>
            <p:ph type="pic" sz="quarter" idx="11"/>
          </p:nvPr>
        </p:nvPicPr>
        <p:blipFill>
          <a:blip r:embed="rId2"/>
          <a:stretch>
            <a:fillRect/>
          </a:stretch>
        </p:blipFill>
        <p:spPr bwMode="auto">
          <a:xfrm>
            <a:off x="795846" y="1460815"/>
            <a:ext cx="10327424" cy="3425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7459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3</a:t>
            </a:r>
          </a:p>
        </p:txBody>
      </p:sp>
      <p:sp>
        <p:nvSpPr>
          <p:cNvPr id="3" name="Content Placeholder 2"/>
          <p:cNvSpPr>
            <a:spLocks noGrp="1"/>
          </p:cNvSpPr>
          <p:nvPr>
            <p:ph type="body" sz="quarter" idx="15"/>
          </p:nvPr>
        </p:nvSpPr>
        <p:spPr/>
        <p:txBody>
          <a:bodyPr>
            <a:normAutofit/>
          </a:bodyPr>
          <a:lstStyle/>
          <a:p>
            <a:pPr algn="ctr"/>
            <a:r>
              <a:rPr lang="en-US" sz="2800" dirty="0"/>
              <a:t>Describe and prepare payroll records</a:t>
            </a:r>
          </a:p>
        </p:txBody>
      </p:sp>
    </p:spTree>
    <p:extLst>
      <p:ext uri="{BB962C8B-B14F-4D97-AF65-F5344CB8AC3E}">
        <p14:creationId xmlns:p14="http://schemas.microsoft.com/office/powerpoint/2010/main" val="3811560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Payroll Records</a:t>
            </a:r>
            <a:endParaRPr lang="en-IN" dirty="0"/>
          </a:p>
        </p:txBody>
      </p:sp>
      <p:sp>
        <p:nvSpPr>
          <p:cNvPr id="3" name="Content Placeholder 2"/>
          <p:cNvSpPr>
            <a:spLocks noGrp="1"/>
          </p:cNvSpPr>
          <p:nvPr>
            <p:ph type="body" sz="quarter" idx="17"/>
          </p:nvPr>
        </p:nvSpPr>
        <p:spPr>
          <a:xfrm>
            <a:off x="743576" y="1151906"/>
            <a:ext cx="10811115" cy="4880594"/>
          </a:xfrm>
        </p:spPr>
        <p:txBody>
          <a:bodyPr>
            <a:normAutofit/>
          </a:bodyPr>
          <a:lstStyle/>
          <a:p>
            <a:r>
              <a:rPr lang="en-US" sz="2800" dirty="0"/>
              <a:t>Should provide the following information on each employee:</a:t>
            </a:r>
          </a:p>
          <a:p>
            <a:pPr lvl="1"/>
            <a:r>
              <a:rPr lang="en-US" sz="2400" dirty="0"/>
              <a:t>Name, address, occupation, social security number, marital status, and number of withholding allowances</a:t>
            </a:r>
          </a:p>
          <a:p>
            <a:pPr lvl="1"/>
            <a:r>
              <a:rPr lang="en-US" sz="2400" dirty="0"/>
              <a:t>Gross amount of earnings, date of payment, period covered by each payroll</a:t>
            </a:r>
          </a:p>
          <a:p>
            <a:pPr lvl="1"/>
            <a:r>
              <a:rPr lang="en-US" sz="2400" dirty="0"/>
              <a:t>Gross amount of earnings accumulated for the year</a:t>
            </a:r>
          </a:p>
          <a:p>
            <a:pPr lvl="1"/>
            <a:r>
              <a:rPr lang="en-US" sz="2400" dirty="0"/>
              <a:t>Amounts of taxes and other items withheld</a:t>
            </a:r>
          </a:p>
          <a:p>
            <a:r>
              <a:rPr lang="en-US" sz="2800" dirty="0"/>
              <a:t>Three types of payroll records are used:</a:t>
            </a:r>
          </a:p>
          <a:p>
            <a:pPr lvl="1" eaLnBrk="0" hangingPunct="0"/>
            <a:r>
              <a:rPr lang="en-US" sz="2400" dirty="0"/>
              <a:t>Payroll register</a:t>
            </a:r>
          </a:p>
          <a:p>
            <a:pPr lvl="1" eaLnBrk="0" hangingPunct="0"/>
            <a:r>
              <a:rPr lang="en-US" sz="2400" dirty="0"/>
              <a:t>Payroll check (or record of direct deposit) with earnings statement attached</a:t>
            </a:r>
          </a:p>
          <a:p>
            <a:pPr lvl="1" eaLnBrk="0" hangingPunct="0"/>
            <a:r>
              <a:rPr lang="en-US" sz="2400" dirty="0"/>
              <a:t>Employee earning record</a:t>
            </a:r>
          </a:p>
        </p:txBody>
      </p:sp>
    </p:spTree>
    <p:extLst>
      <p:ext uri="{BB962C8B-B14F-4D97-AF65-F5344CB8AC3E}">
        <p14:creationId xmlns:p14="http://schemas.microsoft.com/office/powerpoint/2010/main" val="2268775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Payroll Register</a:t>
            </a:r>
          </a:p>
        </p:txBody>
      </p:sp>
      <p:sp>
        <p:nvSpPr>
          <p:cNvPr id="2" name="Content Placeholder 1"/>
          <p:cNvSpPr>
            <a:spLocks noGrp="1"/>
          </p:cNvSpPr>
          <p:nvPr>
            <p:ph type="body" sz="quarter" idx="17"/>
          </p:nvPr>
        </p:nvSpPr>
        <p:spPr/>
        <p:txBody>
          <a:bodyPr>
            <a:noAutofit/>
          </a:bodyPr>
          <a:lstStyle/>
          <a:p>
            <a:pPr eaLnBrk="0" hangingPunct="0"/>
            <a:r>
              <a:rPr lang="en-US" sz="2800" dirty="0"/>
              <a:t>A payroll register is a form used to assemble the data required at the end of each payroll period</a:t>
            </a:r>
          </a:p>
          <a:p>
            <a:pPr eaLnBrk="0" hangingPunct="0"/>
            <a:r>
              <a:rPr lang="en-US" sz="2800" dirty="0"/>
              <a:t>Since marital status and number of allowances are used to compute withholding taxes, they are recorded on the payroll register</a:t>
            </a:r>
          </a:p>
          <a:p>
            <a:pPr eaLnBrk="0" hangingPunct="0"/>
            <a:r>
              <a:rPr lang="en-US" sz="2800" dirty="0"/>
              <a:t>Earnings for this period are shown, categorized by regular and overtime earnings</a:t>
            </a:r>
            <a:endParaRPr lang="en-US" dirty="0"/>
          </a:p>
        </p:txBody>
      </p:sp>
    </p:spTree>
    <p:extLst>
      <p:ext uri="{BB962C8B-B14F-4D97-AF65-F5344CB8AC3E}">
        <p14:creationId xmlns:p14="http://schemas.microsoft.com/office/powerpoint/2010/main" val="282395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1CCA59-54F2-4355-92C1-7B55420C5DB5}"/>
              </a:ext>
            </a:extLst>
          </p:cNvPr>
          <p:cNvSpPr>
            <a:spLocks noGrp="1"/>
          </p:cNvSpPr>
          <p:nvPr>
            <p:ph type="title"/>
          </p:nvPr>
        </p:nvSpPr>
        <p:spPr/>
        <p:txBody>
          <a:bodyPr/>
          <a:lstStyle/>
          <a:p>
            <a:r>
              <a:rPr lang="en-US" dirty="0"/>
              <a:t>Payroll Register (Left Side) – Figure 8-5</a:t>
            </a:r>
          </a:p>
        </p:txBody>
      </p:sp>
      <p:pic>
        <p:nvPicPr>
          <p:cNvPr id="7" name="Picture Placeholder 6" descr="The figure shows a visual representation of payroll register, left side. The column headings from left to right are as follows: name, allowances, martial status, earnings, taxable earnings. Earnings is further sub divided into 4 columns namely regular, overtime, total, cumulative total. Taxable earnings is further divided into 2 columns namely unemployment compensation and social security. The entries are as follows. Row 1. Name Cadrain, Sarah , allowances-  4, martial status – m, regular 2000.00, overtime 60.00, total 2060.00, cumulative total 129400.00, unemployment compensation 0.00, social security 1060.00. Row 2. Name Gruder, James , allowances-  1, martial status – s, regular 760.00, overtime 140.00, total 900.00, cumulative total 43,400.00, unemployment compensation 0.00 , social security 900.00. Row 3. Name Istone, ken, allowances-  4, martial status – m, regular 640.00, total 640.00, cumulative total 32025.00, unemployment compensation 0.00 , social security 640.00. Row 4. Name Kuzmik, Helen , allowances-  2, martial status – m, regular 560.00, overtime 322.00, total 882.00, cumulative total 32,000.00, unemployment compensation 0.00 , social security 882.00. Row 5. Name lee, Hoseoup , allowances-  3, martial status – m, regular 620.00, total  620.00, cumulative total 31,340.00, unemployment compensation 0.00 , social security 620.00. Row 6. Name Swaney, Linda , allowances-  2, martial status – s, regular 600.00, overtime 225.00, total 825.00, cumulative total 30,500.00, unemployment compensation 0.00 , social security 825.00. Row 7. Name Tucci, Paul , allowances-  3, martial status – m, regular 610.00, total 610.00, cumulative total 30,100.00, unemployment compensation 0.00 , social security 610.00. Row 8. Name wiles, harry , allowances- 1, martial status – s, regular 360.00, total 360.00, cumulative total 6,300.00, unemployment compensation 360.00 , social security 360.00. Row 9. Regular 6,150.00, overtime 747.00, total 6897.00, cumulative total 337,065.00, unemployment compensation 360.00 , social security 5897.00. There is a dialogue box under regular and overtime which reads, time card, pay rates. There are 3 additional dialogue boxes under cumulative total, unemployment compensation, and social security. They are as follows: prior period total + current period earnings, current below $7,000 cumulative total, and current below $128,400 cumulative total.">
            <a:extLst>
              <a:ext uri="{FF2B5EF4-FFF2-40B4-BE49-F238E27FC236}">
                <a16:creationId xmlns:a16="http://schemas.microsoft.com/office/drawing/2014/main" id="{23D6BE36-BF36-4D8C-981E-B784AF08FE8B}"/>
              </a:ext>
            </a:extLst>
          </p:cNvPr>
          <p:cNvPicPr>
            <a:picLocks noGrp="1" noChangeAspect="1"/>
          </p:cNvPicPr>
          <p:nvPr>
            <p:ph type="pic" sz="quarter" idx="11"/>
          </p:nvPr>
        </p:nvPicPr>
        <p:blipFill>
          <a:blip r:embed="rId2"/>
          <a:stretch>
            <a:fillRect/>
          </a:stretch>
        </p:blipFill>
        <p:spPr>
          <a:xfrm>
            <a:off x="2414578" y="1261409"/>
            <a:ext cx="7362844" cy="4690988"/>
          </a:xfrm>
          <a:prstGeom prst="rect">
            <a:avLst/>
          </a:prstGeom>
        </p:spPr>
      </p:pic>
    </p:spTree>
    <p:extLst>
      <p:ext uri="{BB962C8B-B14F-4D97-AF65-F5344CB8AC3E}">
        <p14:creationId xmlns:p14="http://schemas.microsoft.com/office/powerpoint/2010/main" val="3433671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1CCA59-54F2-4355-92C1-7B55420C5DB5}"/>
              </a:ext>
            </a:extLst>
          </p:cNvPr>
          <p:cNvSpPr>
            <a:spLocks noGrp="1"/>
          </p:cNvSpPr>
          <p:nvPr>
            <p:ph type="title"/>
          </p:nvPr>
        </p:nvSpPr>
        <p:spPr/>
        <p:txBody>
          <a:bodyPr/>
          <a:lstStyle/>
          <a:p>
            <a:r>
              <a:rPr lang="en-US" dirty="0"/>
              <a:t>Payroll Register (Right Side) – Figure 8-5</a:t>
            </a:r>
          </a:p>
        </p:txBody>
      </p:sp>
      <p:pic>
        <p:nvPicPr>
          <p:cNvPr id="7" name="Picture Placeholder 6" descr="The figure shows a visual representation of payroll register, right side. The table has 3 columns and column headings from left to right are as follows: deductions, net pay and check no. Deductions are further sub divided into federal Income tax, social security tax, medicare tax, health insurance, united way, other and total. Federal income tax: 175 .00, 86 .00, 10.00, 52.00, 16.00, 68.00, 15.00, 22.00, 444.00. Social security tax: 65.72, 55.80, 39 .68, 54.68, 38.44, 51.15, 37.82, 22.32, 365. 61. Medicare tax: 29.87, 13.05, 9.23, 12.79, 8.99, 11.96, 8.85, 5.22, 100.01. Health insurance: Row 3-10.00. Row 4. 13.00. Row 5. 13.00. Row 7. 10.00. Row 9. 46.00. United way. Row 2. 20.00. Row 4. 20.00. Row 9. 40.00. Total: 270.59, 174.85, 68.96, 152.47, 76.43, 131.11, 71.67, 49.54, 995.62. Net pay: 1789.41, 725.15, 571.04, 729.53, 543.57, 693.89, 538.33, 310.46, 5901.38. Check number: 409, 410, 411, 412, 413, 414, 415, 416. Below the payroll register are five dialog boxes, each with arrows pointing up to specific columns in the payroll register. The first dialog box at the left reads, &quot;Withholding Tax Table&quot; and the arrow from that box points to the federal income tax column. The dialog box that reads, &quot;6.2% times social security taxable earnings&quot; has an arrow that points to the social security tax column. The dialog box that reads, &quot;1.45% times total earnings&quot; has an arrow that points to the Medicare Tax column. The dialog box that reads, &quot;specific employer dash employee agreements&quot; has two arrows that  point to the health insurance and united way columns. The dialog box that reads, &quot;total earnings dash total deductions&quot; points to net pay column.">
            <a:extLst>
              <a:ext uri="{FF2B5EF4-FFF2-40B4-BE49-F238E27FC236}">
                <a16:creationId xmlns:a16="http://schemas.microsoft.com/office/drawing/2014/main" id="{23D6BE36-BF36-4D8C-981E-B784AF08FE8B}"/>
              </a:ext>
            </a:extLst>
          </p:cNvPr>
          <p:cNvPicPr>
            <a:picLocks noGrp="1" noChangeAspect="1"/>
          </p:cNvPicPr>
          <p:nvPr>
            <p:ph type="pic" sz="quarter" idx="11"/>
          </p:nvPr>
        </p:nvPicPr>
        <p:blipFill>
          <a:blip r:embed="rId2"/>
          <a:stretch>
            <a:fillRect/>
          </a:stretch>
        </p:blipFill>
        <p:spPr>
          <a:xfrm>
            <a:off x="1828764" y="1253189"/>
            <a:ext cx="8669023" cy="4685268"/>
          </a:xfrm>
          <a:prstGeom prst="rect">
            <a:avLst/>
          </a:prstGeom>
        </p:spPr>
      </p:pic>
    </p:spTree>
    <p:extLst>
      <p:ext uri="{BB962C8B-B14F-4D97-AF65-F5344CB8AC3E}">
        <p14:creationId xmlns:p14="http://schemas.microsoft.com/office/powerpoint/2010/main" val="3966504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Paying Employees</a:t>
            </a:r>
          </a:p>
        </p:txBody>
      </p:sp>
      <p:sp>
        <p:nvSpPr>
          <p:cNvPr id="7" name="Content Placeholder 6"/>
          <p:cNvSpPr>
            <a:spLocks noGrp="1"/>
          </p:cNvSpPr>
          <p:nvPr>
            <p:ph type="body" sz="quarter" idx="17"/>
          </p:nvPr>
        </p:nvSpPr>
        <p:spPr/>
        <p:txBody>
          <a:bodyPr>
            <a:normAutofit/>
          </a:bodyPr>
          <a:lstStyle/>
          <a:p>
            <a:r>
              <a:rPr lang="en-US" sz="2800" dirty="0"/>
              <a:t>Employees should be paid by check or by direct deposit</a:t>
            </a:r>
          </a:p>
          <a:p>
            <a:pPr lvl="1"/>
            <a:r>
              <a:rPr lang="en-US" sz="2400" dirty="0"/>
              <a:t>These methods provide better internal accounting control than payment by cash</a:t>
            </a:r>
          </a:p>
          <a:p>
            <a:pPr lvl="1"/>
            <a:r>
              <a:rPr lang="en-US" sz="2400" dirty="0"/>
              <a:t>When direct deposit is used, payment is deposited directly by the employer into the employee’s bank account using electronic funds transfer (EFT)</a:t>
            </a:r>
          </a:p>
          <a:p>
            <a:r>
              <a:rPr lang="en-US" sz="2800" dirty="0"/>
              <a:t>The employer furnishes an earnings statement to each employee along with his or her paycheck or after a direct deposit has been made</a:t>
            </a:r>
          </a:p>
        </p:txBody>
      </p:sp>
    </p:spTree>
    <p:extLst>
      <p:ext uri="{BB962C8B-B14F-4D97-AF65-F5344CB8AC3E}">
        <p14:creationId xmlns:p14="http://schemas.microsoft.com/office/powerpoint/2010/main" val="2465125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A31E0-8476-4516-A885-354F925BDD45}"/>
              </a:ext>
            </a:extLst>
          </p:cNvPr>
          <p:cNvSpPr>
            <a:spLocks noGrp="1"/>
          </p:cNvSpPr>
          <p:nvPr>
            <p:ph type="title"/>
          </p:nvPr>
        </p:nvSpPr>
        <p:spPr/>
        <p:txBody>
          <a:bodyPr/>
          <a:lstStyle/>
          <a:p>
            <a:r>
              <a:rPr lang="en-US" dirty="0"/>
              <a:t>Paycheck and Earnings Statement (Figure 8-6)</a:t>
            </a:r>
          </a:p>
        </p:txBody>
      </p:sp>
      <p:pic>
        <p:nvPicPr>
          <p:cNvPr id="4" name="Picture Placeholder 3" descr="The figure shows a visual representation of pay check and earnings statement. The title of the statement reads, Westly, I n c. 5 2 2 1 natural bridge, Saint Lois, m o 6 3 1 1 5 dash 8 2 3 0. The label on the top left reads, for payroll period ending 12 slash 19 slash dash, dash, and the label on the top right reads, payroll check number 4 1 1. Main contents are pay, three asterisks followed by five hundred seventy-one and 0 4 slash 100 followed by three asterisks. Net pay, three asterisks followed by 571.04. To the order of ken m. Istone, 1546 swallow Drive, Saint Louis, m o 6 3 1 4 4 dash 4 7 5 2. Mound city trust company. S l number of the check is ‘’08100974 490532’’. The signature line has written in script letters William c. Bonehem. Statements of earnings are as follows. There are four columns and two rows. The columns are earnings, deductions, net pay, and check number. Earnings column is sub divided into regular, overtime, total. The deductions column is subdivided into Federal Income Tax, Social Security Tax, Medicare Tax, Health Insurance, United Way, and Total. Row 1. Date 12 slash 19 slash dash, dash, regular 640.00, total 640.00, federal income tax 10.00, Social Security Tax 39.68, Medicare Tax 9.28, Health Insurance 10.00. Total 68.96, net pay 571.04, check number 4 1 1. Row 2. Date year to date, regular 30,375.00, Overtime 1,650.00, total 32,025.00, Federal Income Tax 505.00, Social Security Tax 1,985.55, Medicare Tax 464.36, Health Insurance 500.00. Total 3,454.91, Net Pay 28,570.09.">
            <a:extLst>
              <a:ext uri="{FF2B5EF4-FFF2-40B4-BE49-F238E27FC236}">
                <a16:creationId xmlns:a16="http://schemas.microsoft.com/office/drawing/2014/main" id="{83243B3B-229A-4132-A1DB-08FCB8A922EC}"/>
              </a:ext>
            </a:extLst>
          </p:cNvPr>
          <p:cNvPicPr>
            <a:picLocks noGrp="1" noChangeAspect="1"/>
          </p:cNvPicPr>
          <p:nvPr>
            <p:ph type="pic" sz="quarter" idx="11"/>
          </p:nvPr>
        </p:nvPicPr>
        <p:blipFill>
          <a:blip r:embed="rId2"/>
          <a:stretch>
            <a:fillRect/>
          </a:stretch>
        </p:blipFill>
        <p:spPr>
          <a:xfrm>
            <a:off x="2776775" y="1068676"/>
            <a:ext cx="6806612" cy="4849298"/>
          </a:xfrm>
          <a:prstGeom prst="rect">
            <a:avLst/>
          </a:prstGeom>
        </p:spPr>
      </p:pic>
    </p:spTree>
    <p:extLst>
      <p:ext uri="{BB962C8B-B14F-4D97-AF65-F5344CB8AC3E}">
        <p14:creationId xmlns:p14="http://schemas.microsoft.com/office/powerpoint/2010/main" val="481272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Employee Earnings Record</a:t>
            </a:r>
          </a:p>
        </p:txBody>
      </p:sp>
      <p:sp>
        <p:nvSpPr>
          <p:cNvPr id="2" name="Content Placeholder 1"/>
          <p:cNvSpPr>
            <a:spLocks noGrp="1"/>
          </p:cNvSpPr>
          <p:nvPr>
            <p:ph type="body" sz="quarter" idx="17"/>
          </p:nvPr>
        </p:nvSpPr>
        <p:spPr>
          <a:xfrm>
            <a:off x="743576" y="1231900"/>
            <a:ext cx="10711543" cy="4394200"/>
          </a:xfrm>
        </p:spPr>
        <p:txBody>
          <a:bodyPr>
            <a:normAutofit/>
          </a:bodyPr>
          <a:lstStyle/>
          <a:p>
            <a:pPr eaLnBrk="0" hangingPunct="0"/>
            <a:r>
              <a:rPr lang="en-US" sz="2800" dirty="0"/>
              <a:t>A separate earnings record is maintained for each employee</a:t>
            </a:r>
          </a:p>
          <a:p>
            <a:pPr eaLnBrk="0" hangingPunct="0"/>
            <a:r>
              <a:rPr lang="en-US" sz="2800" dirty="0"/>
              <a:t>Information comes from the payroll register</a:t>
            </a:r>
          </a:p>
          <a:p>
            <a:pPr lvl="1" eaLnBrk="0" hangingPunct="0"/>
            <a:r>
              <a:rPr lang="en-US" sz="2800" dirty="0"/>
              <a:t>These records are automatically generated and updated in computerized systems</a:t>
            </a:r>
          </a:p>
          <a:p>
            <a:r>
              <a:rPr lang="en-US" sz="2800" dirty="0"/>
              <a:t>Employer needs this information to prepare several reports (discussed in Chapter 9)</a:t>
            </a:r>
            <a:endParaRPr lang="en-US" sz="3600" dirty="0"/>
          </a:p>
        </p:txBody>
      </p:sp>
    </p:spTree>
    <p:extLst>
      <p:ext uri="{BB962C8B-B14F-4D97-AF65-F5344CB8AC3E}">
        <p14:creationId xmlns:p14="http://schemas.microsoft.com/office/powerpoint/2010/main" val="2708376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647E-D8B7-4801-935A-A3FEB5717473}"/>
              </a:ext>
            </a:extLst>
          </p:cNvPr>
          <p:cNvSpPr>
            <a:spLocks noGrp="1"/>
          </p:cNvSpPr>
          <p:nvPr>
            <p:ph type="title"/>
          </p:nvPr>
        </p:nvSpPr>
        <p:spPr/>
        <p:txBody>
          <a:bodyPr/>
          <a:lstStyle/>
          <a:p>
            <a:r>
              <a:rPr lang="en-US" dirty="0"/>
              <a:t>Employee Earnings Record (Left Side) – Figure 8-7</a:t>
            </a:r>
          </a:p>
        </p:txBody>
      </p:sp>
      <p:pic>
        <p:nvPicPr>
          <p:cNvPr id="4" name="Picture Placeholder 3" descr="The figure shows a visual representation employee earnings record, left side. The table has 3 columns namely period ended, earnings and taxable earnings. Earnings column is further sub-divided into 4 columns namely regular, overtime, total, cumulative total. Taxable earnings column is further divided into unemployment compensation and social security. Row 1. Period ended 11/28, regular 640.00 total 640.00, cumulative total 29,955.00, social security 640.00. Row 2. Period ended 12/5, regular 640.00, over time 75.00, total 715.00, cumulative total 30595.00, social security 715.00. Row 3. Period ended 12/12, regular 640.00, over time 75.00, total 715.00, cumulative total 31310.00, social security 715.00. Row 4. Period ended 12/19, regular 640.00 total 640.00, cumulative total 32,025.00, social security 640.00.">
            <a:extLst>
              <a:ext uri="{FF2B5EF4-FFF2-40B4-BE49-F238E27FC236}">
                <a16:creationId xmlns:a16="http://schemas.microsoft.com/office/drawing/2014/main" id="{A3B9B48A-A302-4B67-80EA-C5C4A8ADBD25}"/>
              </a:ext>
            </a:extLst>
          </p:cNvPr>
          <p:cNvPicPr>
            <a:picLocks noGrp="1" noChangeAspect="1"/>
          </p:cNvPicPr>
          <p:nvPr>
            <p:ph type="pic" sz="quarter" idx="11"/>
          </p:nvPr>
        </p:nvPicPr>
        <p:blipFill>
          <a:blip r:embed="rId2"/>
          <a:stretch>
            <a:fillRect/>
          </a:stretch>
        </p:blipFill>
        <p:spPr>
          <a:xfrm>
            <a:off x="1703946" y="1636105"/>
            <a:ext cx="8784107" cy="2991065"/>
          </a:xfrm>
          <a:prstGeom prst="rect">
            <a:avLst/>
          </a:prstGeom>
        </p:spPr>
      </p:pic>
    </p:spTree>
    <p:extLst>
      <p:ext uri="{BB962C8B-B14F-4D97-AF65-F5344CB8AC3E}">
        <p14:creationId xmlns:p14="http://schemas.microsoft.com/office/powerpoint/2010/main" val="624688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647E-D8B7-4801-935A-A3FEB5717473}"/>
              </a:ext>
            </a:extLst>
          </p:cNvPr>
          <p:cNvSpPr>
            <a:spLocks noGrp="1"/>
          </p:cNvSpPr>
          <p:nvPr>
            <p:ph type="title"/>
          </p:nvPr>
        </p:nvSpPr>
        <p:spPr>
          <a:xfrm>
            <a:off x="650449" y="365125"/>
            <a:ext cx="10944519" cy="672105"/>
          </a:xfrm>
        </p:spPr>
        <p:txBody>
          <a:bodyPr/>
          <a:lstStyle/>
          <a:p>
            <a:r>
              <a:rPr lang="en-US" dirty="0"/>
              <a:t>Employee Earnings Record (Right Side) – Figure 8-7</a:t>
            </a:r>
          </a:p>
        </p:txBody>
      </p:sp>
      <p:pic>
        <p:nvPicPr>
          <p:cNvPr id="4" name="Picture Placeholder 3" descr="The figure shows a visual representation of employee earnings record, right side. The table has 3 columns namely deductions, net pay and check number. Deductions column is further sub divided into federal income tax, social security tax, Medicare Tax, Health Insurance, United Way, other and total. Row 1. Federal Income 10.00, Social Security Tax 39.68, Medicare Tax 9.28, Health Insurance 10.00, total 68.96, check no. 387, amount 571.04. Row 2. Federal Income 18.00, Social Security Tax 44.33, Medicare Tax 10.37, Health Insurance 10.00, total 82.70. Check number 395, amount 632.30. Row 3. Federal Income 18.00, Social Security Tax 44.33, Medicare Tax 10.37, Health Insurance 10.00, total 82.70. Check number 403, amount 632.30. Row 4. Federal income 10.00, social security tax 39.68, Medicare Tax 9.28, Health Insurance 10.00, total 68.96, check no. 411, amount 571.04. Below the table we have another 5 columns namely pay rate: $640/wk., date of birth: 8 slash 17slash 64, date hired: 1 slash 3 slash 87, name slash address: ken m. Istone, 1 5 4 6 swallow drive, Saint Louis, m o 6 3 1 4 4 dash 4 7 5 2, employee number: 3.">
            <a:extLst>
              <a:ext uri="{FF2B5EF4-FFF2-40B4-BE49-F238E27FC236}">
                <a16:creationId xmlns:a16="http://schemas.microsoft.com/office/drawing/2014/main" id="{A3B9B48A-A302-4B67-80EA-C5C4A8ADBD25}"/>
              </a:ext>
            </a:extLst>
          </p:cNvPr>
          <p:cNvPicPr>
            <a:picLocks noGrp="1" noChangeAspect="1"/>
          </p:cNvPicPr>
          <p:nvPr>
            <p:ph type="pic" sz="quarter" idx="11"/>
          </p:nvPr>
        </p:nvPicPr>
        <p:blipFill>
          <a:blip r:embed="rId2"/>
          <a:stretch>
            <a:fillRect/>
          </a:stretch>
        </p:blipFill>
        <p:spPr>
          <a:xfrm>
            <a:off x="1224488" y="1922107"/>
            <a:ext cx="9757884" cy="2539157"/>
          </a:xfrm>
          <a:prstGeom prst="rect">
            <a:avLst/>
          </a:prstGeom>
        </p:spPr>
      </p:pic>
    </p:spTree>
    <p:extLst>
      <p:ext uri="{BB962C8B-B14F-4D97-AF65-F5344CB8AC3E}">
        <p14:creationId xmlns:p14="http://schemas.microsoft.com/office/powerpoint/2010/main" val="28236843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Learning Objective 4</a:t>
            </a:r>
          </a:p>
        </p:txBody>
      </p:sp>
      <p:sp>
        <p:nvSpPr>
          <p:cNvPr id="7" name="Content Placeholder 6"/>
          <p:cNvSpPr>
            <a:spLocks noGrp="1"/>
          </p:cNvSpPr>
          <p:nvPr>
            <p:ph type="body" sz="quarter" idx="15"/>
          </p:nvPr>
        </p:nvSpPr>
        <p:spPr/>
        <p:txBody>
          <a:bodyPr/>
          <a:lstStyle/>
          <a:p>
            <a:pPr algn="ctr"/>
            <a:r>
              <a:rPr lang="en-US" sz="2800" dirty="0"/>
              <a:t>Account for employee earnings and deductions</a:t>
            </a:r>
          </a:p>
        </p:txBody>
      </p:sp>
    </p:spTree>
    <p:extLst>
      <p:ext uri="{BB962C8B-B14F-4D97-AF65-F5344CB8AC3E}">
        <p14:creationId xmlns:p14="http://schemas.microsoft.com/office/powerpoint/2010/main" val="2240079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Journalizing Payroll</a:t>
            </a:r>
          </a:p>
        </p:txBody>
      </p:sp>
      <p:sp>
        <p:nvSpPr>
          <p:cNvPr id="3" name="Content Placeholder 2"/>
          <p:cNvSpPr>
            <a:spLocks noGrp="1"/>
          </p:cNvSpPr>
          <p:nvPr>
            <p:ph type="body" sz="quarter" idx="17"/>
          </p:nvPr>
        </p:nvSpPr>
        <p:spPr/>
        <p:txBody>
          <a:bodyPr>
            <a:normAutofit/>
          </a:bodyPr>
          <a:lstStyle/>
          <a:p>
            <a:pPr eaLnBrk="0" hangingPunct="0"/>
            <a:r>
              <a:rPr lang="en-US" sz="2800" dirty="0"/>
              <a:t>Journal entries must be made to record the payroll expenses and liabilities</a:t>
            </a:r>
          </a:p>
          <a:p>
            <a:pPr eaLnBrk="0" hangingPunct="0"/>
            <a:r>
              <a:rPr lang="en-US" sz="2800" dirty="0"/>
              <a:t>The payroll register is the source for the journal entries</a:t>
            </a:r>
          </a:p>
          <a:p>
            <a:pPr lvl="1" eaLnBrk="0" hangingPunct="0"/>
            <a:r>
              <a:rPr lang="en-US" sz="2400" dirty="0"/>
              <a:t>Gross pay is debited to Wage Expense</a:t>
            </a:r>
          </a:p>
          <a:p>
            <a:pPr lvl="1" eaLnBrk="0" hangingPunct="0"/>
            <a:r>
              <a:rPr lang="en-US" sz="2400" dirty="0"/>
              <a:t>Each deduction is recorded in a separate liability account</a:t>
            </a:r>
          </a:p>
          <a:p>
            <a:pPr lvl="1" eaLnBrk="0" hangingPunct="0"/>
            <a:r>
              <a:rPr lang="en-US" sz="2400" dirty="0"/>
              <a:t>Net pay is credited to cash</a:t>
            </a:r>
          </a:p>
          <a:p>
            <a:pPr eaLnBrk="0" hangingPunct="0"/>
            <a:endParaRPr lang="en-US" sz="2800" dirty="0"/>
          </a:p>
        </p:txBody>
      </p:sp>
    </p:spTree>
    <p:extLst>
      <p:ext uri="{BB962C8B-B14F-4D97-AF65-F5344CB8AC3E}">
        <p14:creationId xmlns:p14="http://schemas.microsoft.com/office/powerpoint/2010/main" val="2422985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Payroll Journal Entry</a:t>
            </a:r>
          </a:p>
        </p:txBody>
      </p:sp>
      <p:pic>
        <p:nvPicPr>
          <p:cNvPr id="5" name="Picture Placeholder 4" descr="An illustration shows the general journal with two columns each - Debit and Credit. All values are in dollars.&#10;The items listed in the debit column are:&#10;Wages and salary expense: 6897.00&#10;The items listed in the credit column are:&#10;Employee Fed Income Tax Payable: 444.00&#10;Social Security Tax Payable: 365.61&#10;Medicare Tax Payable: 100.01&#10;Health Insurance Premiums Payable: 46.00&#10;United Way Contributions Payable: 40.00 &#10;Cash: 5901.38.&#10;Description reads Payroll for week ended December 19.">
            <a:extLst>
              <a:ext uri="{FF2B5EF4-FFF2-40B4-BE49-F238E27FC236}">
                <a16:creationId xmlns:a16="http://schemas.microsoft.com/office/drawing/2014/main" id="{0EE99E35-0476-47C2-9476-E21D20CDB5A5}"/>
              </a:ext>
            </a:extLst>
          </p:cNvPr>
          <p:cNvPicPr>
            <a:picLocks noGrp="1" noChangeAspect="1"/>
          </p:cNvPicPr>
          <p:nvPr>
            <p:ph type="pic" sz="quarter" idx="11"/>
          </p:nvPr>
        </p:nvPicPr>
        <p:blipFill>
          <a:blip r:embed="rId2"/>
          <a:stretch>
            <a:fillRect/>
          </a:stretch>
        </p:blipFill>
        <p:spPr>
          <a:xfrm>
            <a:off x="2104110" y="1318924"/>
            <a:ext cx="7983779" cy="2913711"/>
          </a:xfrm>
          <a:prstGeom prst="rect">
            <a:avLst/>
          </a:prstGeom>
        </p:spPr>
      </p:pic>
    </p:spTree>
    <p:extLst>
      <p:ext uri="{BB962C8B-B14F-4D97-AF65-F5344CB8AC3E}">
        <p14:creationId xmlns:p14="http://schemas.microsoft.com/office/powerpoint/2010/main" val="3249280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AEA6C-7267-490E-A65A-0CB3CE2FC0CC}"/>
              </a:ext>
            </a:extLst>
          </p:cNvPr>
          <p:cNvSpPr>
            <a:spLocks noGrp="1"/>
          </p:cNvSpPr>
          <p:nvPr>
            <p:ph type="title"/>
          </p:nvPr>
        </p:nvSpPr>
        <p:spPr>
          <a:xfrm>
            <a:off x="838200" y="365125"/>
            <a:ext cx="10515600" cy="1039469"/>
          </a:xfrm>
        </p:spPr>
        <p:txBody>
          <a:bodyPr/>
          <a:lstStyle/>
          <a:p>
            <a:r>
              <a:rPr lang="en-US" dirty="0"/>
              <a:t>Effect of Payroll Entry on Accounting Equation (Figure 8-8)</a:t>
            </a:r>
          </a:p>
        </p:txBody>
      </p:sp>
      <p:pic>
        <p:nvPicPr>
          <p:cNvPr id="4" name="Picture Placeholder 3" descr="A balance sheet has a caption accounting for payroll, and three columns are arranged to reflect the equation, Assets = Liabilities plus Owner’s Equity. Assets is sub divided into debit plus and credit minus. Liabilities is sub divided into debit, minus and credit plus, and owner’s equity is divided into debit, minus and credit plus. Owner’s equity is further divided in to three columns as drawing, expense and revenue. Drawing is sub divided into debit plus, credit minus. Expenses column is subdivided in to debit plus and credit minus. Revenues is subdivided into debit, minus and credit plus. The assets column consists of cash section. Credit, 5,901.38. The liabilities column consists of Employee Federal Income Tax Payable. Credit 444.00, Social Security Tax Payable credit 365.61, Medicare Tax Payable 100.01, health insurance premium payable 46.00, united way contribution payable, credit 40.00. The expense column consists of wages and salaries expense. Debit, 6,897.00.">
            <a:extLst>
              <a:ext uri="{FF2B5EF4-FFF2-40B4-BE49-F238E27FC236}">
                <a16:creationId xmlns:a16="http://schemas.microsoft.com/office/drawing/2014/main" id="{30848842-536E-4300-B60A-A6965C10E89A}"/>
              </a:ext>
            </a:extLst>
          </p:cNvPr>
          <p:cNvPicPr>
            <a:picLocks noGrp="1" noChangeAspect="1"/>
          </p:cNvPicPr>
          <p:nvPr>
            <p:ph type="pic" sz="quarter" idx="11"/>
          </p:nvPr>
        </p:nvPicPr>
        <p:blipFill>
          <a:blip r:embed="rId2"/>
          <a:stretch>
            <a:fillRect/>
          </a:stretch>
        </p:blipFill>
        <p:spPr>
          <a:xfrm>
            <a:off x="2254260" y="1874460"/>
            <a:ext cx="7305376" cy="4004754"/>
          </a:xfrm>
          <a:prstGeom prst="rect">
            <a:avLst/>
          </a:prstGeom>
        </p:spPr>
      </p:pic>
    </p:spTree>
    <p:extLst>
      <p:ext uri="{BB962C8B-B14F-4D97-AF65-F5344CB8AC3E}">
        <p14:creationId xmlns:p14="http://schemas.microsoft.com/office/powerpoint/2010/main" val="3944623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EB50-C456-48EB-9CCB-165CC2443453}"/>
              </a:ext>
            </a:extLst>
          </p:cNvPr>
          <p:cNvSpPr>
            <a:spLocks noGrp="1"/>
          </p:cNvSpPr>
          <p:nvPr>
            <p:ph type="title"/>
          </p:nvPr>
        </p:nvSpPr>
        <p:spPr/>
        <p:txBody>
          <a:bodyPr/>
          <a:lstStyle/>
          <a:p>
            <a:r>
              <a:rPr lang="en-US" dirty="0"/>
              <a:t>Accounts Involved in Payroll Accounting (1 of 2)</a:t>
            </a:r>
          </a:p>
        </p:txBody>
      </p:sp>
      <p:sp>
        <p:nvSpPr>
          <p:cNvPr id="4" name="Text Placeholder 3">
            <a:extLst>
              <a:ext uri="{FF2B5EF4-FFF2-40B4-BE49-F238E27FC236}">
                <a16:creationId xmlns:a16="http://schemas.microsoft.com/office/drawing/2014/main" id="{E1A9DE94-A0B8-47F6-9119-043BCA4F011C}"/>
              </a:ext>
            </a:extLst>
          </p:cNvPr>
          <p:cNvSpPr>
            <a:spLocks noGrp="1"/>
          </p:cNvSpPr>
          <p:nvPr>
            <p:ph type="body" sz="quarter" idx="17"/>
          </p:nvPr>
        </p:nvSpPr>
        <p:spPr>
          <a:xfrm>
            <a:off x="743576" y="1306286"/>
            <a:ext cx="10711543" cy="4726214"/>
          </a:xfrm>
        </p:spPr>
        <p:txBody>
          <a:bodyPr>
            <a:normAutofit/>
          </a:bodyPr>
          <a:lstStyle/>
          <a:p>
            <a:r>
              <a:rPr lang="en-US" sz="2800" dirty="0"/>
              <a:t>Wages and Salaries Expense – Debited for Gross Pay</a:t>
            </a:r>
          </a:p>
          <a:p>
            <a:pPr lvl="1"/>
            <a:r>
              <a:rPr lang="en-US" sz="2400" dirty="0"/>
              <a:t>Separate accounts used for different departments</a:t>
            </a:r>
          </a:p>
          <a:p>
            <a:r>
              <a:rPr lang="en-US" sz="2800" dirty="0"/>
              <a:t>Employee Federal Tax Payable</a:t>
            </a:r>
          </a:p>
          <a:p>
            <a:pPr lvl="1"/>
            <a:r>
              <a:rPr lang="en-US" sz="2400" dirty="0"/>
              <a:t>Credited – Federal income tax withheld from employees’ earnings</a:t>
            </a:r>
          </a:p>
          <a:p>
            <a:pPr lvl="1"/>
            <a:r>
              <a:rPr lang="en-US" sz="2400" dirty="0"/>
              <a:t>Debited – Payment of federal income tax previously withheld</a:t>
            </a:r>
          </a:p>
          <a:p>
            <a:r>
              <a:rPr lang="en-US" sz="2800" dirty="0"/>
              <a:t>Social Security and Medicare Taxes Payable</a:t>
            </a:r>
          </a:p>
          <a:p>
            <a:pPr lvl="1"/>
            <a:r>
              <a:rPr lang="en-US" sz="2400" dirty="0"/>
              <a:t>Credited when Social Security taxes</a:t>
            </a:r>
          </a:p>
          <a:p>
            <a:pPr lvl="2"/>
            <a:r>
              <a:rPr lang="en-US" dirty="0"/>
              <a:t>(1) withheld from employees’ earnings</a:t>
            </a:r>
          </a:p>
          <a:p>
            <a:pPr lvl="2"/>
            <a:r>
              <a:rPr lang="en-US" dirty="0"/>
              <a:t>(2) imposed on the employer</a:t>
            </a:r>
          </a:p>
          <a:p>
            <a:pPr lvl="1"/>
            <a:r>
              <a:rPr lang="en-US" sz="2400" dirty="0"/>
              <a:t>Debited – Taxes previously withheld or imposed are remitted to Federal Government</a:t>
            </a:r>
          </a:p>
          <a:p>
            <a:endParaRPr lang="en-US" dirty="0"/>
          </a:p>
        </p:txBody>
      </p:sp>
    </p:spTree>
    <p:extLst>
      <p:ext uri="{BB962C8B-B14F-4D97-AF65-F5344CB8AC3E}">
        <p14:creationId xmlns:p14="http://schemas.microsoft.com/office/powerpoint/2010/main" val="1495963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EB50-C456-48EB-9CCB-165CC2443453}"/>
              </a:ext>
            </a:extLst>
          </p:cNvPr>
          <p:cNvSpPr>
            <a:spLocks noGrp="1"/>
          </p:cNvSpPr>
          <p:nvPr>
            <p:ph type="title"/>
          </p:nvPr>
        </p:nvSpPr>
        <p:spPr/>
        <p:txBody>
          <a:bodyPr/>
          <a:lstStyle/>
          <a:p>
            <a:r>
              <a:rPr lang="en-US" dirty="0"/>
              <a:t>Accounts Involved in Payroll Accounting (2 of 2)</a:t>
            </a:r>
          </a:p>
        </p:txBody>
      </p:sp>
      <p:sp>
        <p:nvSpPr>
          <p:cNvPr id="4" name="Text Placeholder 3">
            <a:extLst>
              <a:ext uri="{FF2B5EF4-FFF2-40B4-BE49-F238E27FC236}">
                <a16:creationId xmlns:a16="http://schemas.microsoft.com/office/drawing/2014/main" id="{E1A9DE94-A0B8-47F6-9119-043BCA4F011C}"/>
              </a:ext>
            </a:extLst>
          </p:cNvPr>
          <p:cNvSpPr>
            <a:spLocks noGrp="1"/>
          </p:cNvSpPr>
          <p:nvPr>
            <p:ph type="body" sz="quarter" idx="17"/>
          </p:nvPr>
        </p:nvSpPr>
        <p:spPr>
          <a:xfrm>
            <a:off x="743576" y="1306286"/>
            <a:ext cx="10711543" cy="2980706"/>
          </a:xfrm>
        </p:spPr>
        <p:txBody>
          <a:bodyPr>
            <a:normAutofit/>
          </a:bodyPr>
          <a:lstStyle/>
          <a:p>
            <a:r>
              <a:rPr lang="en-US" sz="2800" dirty="0"/>
              <a:t>Other Deductions</a:t>
            </a:r>
          </a:p>
          <a:p>
            <a:pPr lvl="1"/>
            <a:r>
              <a:rPr lang="en-US" sz="2400" dirty="0"/>
              <a:t>Health Insurance Premiums Payable</a:t>
            </a:r>
          </a:p>
          <a:p>
            <a:pPr lvl="2"/>
            <a:r>
              <a:rPr lang="en-US" sz="2400" dirty="0"/>
              <a:t>Credited for health insurance contributions deducted from an employee’s pay</a:t>
            </a:r>
          </a:p>
          <a:p>
            <a:pPr lvl="2"/>
            <a:r>
              <a:rPr lang="en-US" sz="2400" dirty="0"/>
              <a:t>Debited for the subsequent payment of these amounts to the health insurer</a:t>
            </a:r>
          </a:p>
          <a:p>
            <a:pPr lvl="1"/>
            <a:r>
              <a:rPr lang="en-US" sz="2400" dirty="0"/>
              <a:t>United Way Contributions Payable is handled in a similar manner</a:t>
            </a:r>
          </a:p>
        </p:txBody>
      </p:sp>
    </p:spTree>
    <p:extLst>
      <p:ext uri="{BB962C8B-B14F-4D97-AF65-F5344CB8AC3E}">
        <p14:creationId xmlns:p14="http://schemas.microsoft.com/office/powerpoint/2010/main" val="355869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5</a:t>
            </a:r>
          </a:p>
        </p:txBody>
      </p:sp>
      <p:sp>
        <p:nvSpPr>
          <p:cNvPr id="3" name="Content Placeholder 2"/>
          <p:cNvSpPr>
            <a:spLocks noGrp="1"/>
          </p:cNvSpPr>
          <p:nvPr>
            <p:ph type="body" sz="quarter" idx="15"/>
          </p:nvPr>
        </p:nvSpPr>
        <p:spPr/>
        <p:txBody>
          <a:bodyPr/>
          <a:lstStyle/>
          <a:p>
            <a:pPr algn="ctr"/>
            <a:r>
              <a:rPr lang="en-US" sz="2800" dirty="0"/>
              <a:t>Describe various payroll record-keeping methods</a:t>
            </a:r>
          </a:p>
        </p:txBody>
      </p:sp>
    </p:spTree>
    <p:extLst>
      <p:ext uri="{BB962C8B-B14F-4D97-AF65-F5344CB8AC3E}">
        <p14:creationId xmlns:p14="http://schemas.microsoft.com/office/powerpoint/2010/main" val="30445459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Payroll Record-Keeping Methods</a:t>
            </a:r>
          </a:p>
        </p:txBody>
      </p:sp>
      <p:sp>
        <p:nvSpPr>
          <p:cNvPr id="3" name="Content Placeholder 2"/>
          <p:cNvSpPr>
            <a:spLocks noGrp="1"/>
          </p:cNvSpPr>
          <p:nvPr>
            <p:ph type="body" sz="quarter" idx="17"/>
          </p:nvPr>
        </p:nvSpPr>
        <p:spPr>
          <a:xfrm>
            <a:off x="743576" y="1037230"/>
            <a:ext cx="10711543" cy="4995270"/>
          </a:xfrm>
        </p:spPr>
        <p:txBody>
          <a:bodyPr>
            <a:normAutofit/>
          </a:bodyPr>
          <a:lstStyle/>
          <a:p>
            <a:r>
              <a:rPr lang="en-US" sz="2800" dirty="0"/>
              <a:t>Manual system</a:t>
            </a:r>
          </a:p>
          <a:p>
            <a:pPr lvl="1"/>
            <a:r>
              <a:rPr lang="en-US" sz="2400" dirty="0"/>
              <a:t>The same information is recorded several times</a:t>
            </a:r>
          </a:p>
          <a:p>
            <a:pPr lvl="1"/>
            <a:r>
              <a:rPr lang="en-US" sz="2400" dirty="0"/>
              <a:t>Can be very inefficient</a:t>
            </a:r>
          </a:p>
          <a:p>
            <a:r>
              <a:rPr lang="en-US" sz="2800" dirty="0"/>
              <a:t>Payroll processing center</a:t>
            </a:r>
          </a:p>
          <a:p>
            <a:pPr lvl="1"/>
            <a:r>
              <a:rPr lang="en-US" sz="2400" dirty="0"/>
              <a:t>A business that sells payroll record-keeping services </a:t>
            </a:r>
          </a:p>
          <a:p>
            <a:pPr lvl="1"/>
            <a:r>
              <a:rPr lang="en-US" sz="2400" dirty="0"/>
              <a:t>Their fees can be much less than the cost to an employer of handling payroll internally</a:t>
            </a:r>
          </a:p>
          <a:p>
            <a:r>
              <a:rPr lang="en-US" sz="2800" dirty="0"/>
              <a:t>Electronic system</a:t>
            </a:r>
          </a:p>
          <a:p>
            <a:pPr lvl="1"/>
            <a:r>
              <a:rPr lang="en-US" sz="2400" dirty="0"/>
              <a:t>A computer system that performs all </a:t>
            </a:r>
            <a:r>
              <a:rPr lang="en-US" sz="2400"/>
              <a:t>payroll record-keeping </a:t>
            </a:r>
            <a:r>
              <a:rPr lang="en-US" sz="2400" dirty="0"/>
              <a:t>and prepares payroll checks or EFT records</a:t>
            </a:r>
          </a:p>
        </p:txBody>
      </p:sp>
    </p:spTree>
    <p:extLst>
      <p:ext uri="{BB962C8B-B14F-4D97-AF65-F5344CB8AC3E}">
        <p14:creationId xmlns:p14="http://schemas.microsoft.com/office/powerpoint/2010/main" val="4269951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Electronic Payroll Systems</a:t>
            </a:r>
          </a:p>
        </p:txBody>
      </p:sp>
      <p:sp>
        <p:nvSpPr>
          <p:cNvPr id="3" name="Content Placeholder 2"/>
          <p:cNvSpPr>
            <a:spLocks noGrp="1"/>
          </p:cNvSpPr>
          <p:nvPr>
            <p:ph type="body" sz="quarter" idx="17"/>
          </p:nvPr>
        </p:nvSpPr>
        <p:spPr>
          <a:xfrm>
            <a:off x="743576" y="1638300"/>
            <a:ext cx="10711543" cy="3325586"/>
          </a:xfrm>
        </p:spPr>
        <p:txBody>
          <a:bodyPr>
            <a:normAutofit/>
          </a:bodyPr>
          <a:lstStyle/>
          <a:p>
            <a:pPr eaLnBrk="0" hangingPunct="0"/>
            <a:r>
              <a:rPr lang="en-US" sz="2800" dirty="0"/>
              <a:t>Only the employee’s number and hours worked are input each pay period</a:t>
            </a:r>
          </a:p>
          <a:p>
            <a:pPr eaLnBrk="0" hangingPunct="0"/>
            <a:r>
              <a:rPr lang="en-US" sz="2800" dirty="0"/>
              <a:t>The computer uses the employee number and hours worked to determine the gross pay, deductions, and net pay</a:t>
            </a:r>
          </a:p>
          <a:p>
            <a:pPr eaLnBrk="0" hangingPunct="0"/>
            <a:r>
              <a:rPr lang="en-US" sz="2800" dirty="0"/>
              <a:t>The payroll register, paychecks (or EFTs), and employee earnings records are provided as outputs</a:t>
            </a:r>
          </a:p>
        </p:txBody>
      </p:sp>
    </p:spTree>
    <p:extLst>
      <p:ext uri="{BB962C8B-B14F-4D97-AF65-F5344CB8AC3E}">
        <p14:creationId xmlns:p14="http://schemas.microsoft.com/office/powerpoint/2010/main" val="3871569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Electronic Payroll System (Figure 8-9) </a:t>
            </a:r>
          </a:p>
        </p:txBody>
      </p:sp>
      <p:pic>
        <p:nvPicPr>
          <p:cNvPr id="3" name="Picture Placeholder 2" descr="A flowchart shows Electronic Payroll System. The columns are as follows: input, processing, and output. Step 1. Input: employee, social security number hours worked. Step 2. Processing: computer. Step 3. Output: payroll register, paychecks or e f t s, employee earnings records.">
            <a:extLst>
              <a:ext uri="{FF2B5EF4-FFF2-40B4-BE49-F238E27FC236}">
                <a16:creationId xmlns:a16="http://schemas.microsoft.com/office/drawing/2014/main" id="{EF15BAD2-1B0E-4575-AF88-3965090FEE87}"/>
              </a:ext>
            </a:extLst>
          </p:cNvPr>
          <p:cNvPicPr>
            <a:picLocks noGrp="1" noChangeAspect="1"/>
          </p:cNvPicPr>
          <p:nvPr>
            <p:ph type="pic" sz="quarter" idx="11"/>
          </p:nvPr>
        </p:nvPicPr>
        <p:blipFill>
          <a:blip r:embed="rId2"/>
          <a:stretch>
            <a:fillRect/>
          </a:stretch>
        </p:blipFill>
        <p:spPr>
          <a:xfrm>
            <a:off x="1072666" y="1473012"/>
            <a:ext cx="10046667" cy="3911976"/>
          </a:xfrm>
          <a:prstGeom prst="rect">
            <a:avLst/>
          </a:prstGeom>
        </p:spPr>
      </p:pic>
    </p:spTree>
    <p:extLst>
      <p:ext uri="{BB962C8B-B14F-4D97-AF65-F5344CB8AC3E}">
        <p14:creationId xmlns:p14="http://schemas.microsoft.com/office/powerpoint/2010/main" val="3874319096"/>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105ced8a-af0e-4ad8-9238-2f7ff36232f4"/>
    <ds:schemaRef ds:uri="http://purl.org/dc/dcmitype/"/>
    <ds:schemaRef ds:uri="http://schemas.microsoft.com/office/infopath/2007/PartnerControls"/>
    <ds:schemaRef ds:uri="http://purl.org/dc/terms/"/>
    <ds:schemaRef ds:uri="http://purl.org/dc/elements/1.1/"/>
    <ds:schemaRef ds:uri="105CED8A-AF0E-4AD8-9238-2F7FF36232F4"/>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d5280b9f-0d25-4ffb-96bc-3c5ae659ff52"/>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223</TotalTime>
  <Words>1798</Words>
  <Application>Microsoft Office PowerPoint</Application>
  <PresentationFormat>Widescreen</PresentationFormat>
  <Paragraphs>231</Paragraphs>
  <Slides>46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Arial</vt:lpstr>
      <vt:lpstr>Calibri</vt:lpstr>
      <vt:lpstr>Helvetica</vt:lpstr>
      <vt:lpstr>LucidaGrande</vt:lpstr>
      <vt:lpstr>Open Sans</vt:lpstr>
      <vt:lpstr>Summer Font</vt:lpstr>
      <vt:lpstr>Office Theme</vt:lpstr>
      <vt:lpstr>Payroll Accounting: Employee Earnings and Deductions</vt:lpstr>
      <vt:lpstr>Payroll Record Keeping</vt:lpstr>
      <vt:lpstr>Learning Objective 1</vt:lpstr>
      <vt:lpstr>Employees vs. Independent Contractors (1 of 2)</vt:lpstr>
      <vt:lpstr>Employees vs. Independent Contractors (2 of 2)</vt:lpstr>
      <vt:lpstr>Learning Objective 2</vt:lpstr>
      <vt:lpstr>Employee Earnings and Deductions</vt:lpstr>
      <vt:lpstr>Salaries and Wages</vt:lpstr>
      <vt:lpstr>Overtime</vt:lpstr>
      <vt:lpstr>Computing Total Earnings</vt:lpstr>
      <vt:lpstr>Computing Total Earnings – Hourly Worker Example (1 of 2)</vt:lpstr>
      <vt:lpstr>Computing Total Earnings—Hourly Worker Example (2 of 2)</vt:lpstr>
      <vt:lpstr>Computing Total Earnings – Salaried Employee Example (1 of 3)</vt:lpstr>
      <vt:lpstr>Computing Total Earnings – Salaried Employee Example (2 of 3)</vt:lpstr>
      <vt:lpstr>Computing Total Earnings – Salaried Employee Example (3 of 3)</vt:lpstr>
      <vt:lpstr>Deductions from Total Earnings</vt:lpstr>
      <vt:lpstr>Federal Income Tax Withholding</vt:lpstr>
      <vt:lpstr>Withholding Allowances</vt:lpstr>
      <vt:lpstr>Form W-4 (Figure 8-3)</vt:lpstr>
      <vt:lpstr>Wage-Bracket Method Example</vt:lpstr>
      <vt:lpstr>FIGURE 8-4 Federal Withholding Tax Table: (concluded) Married Persons</vt:lpstr>
      <vt:lpstr>Employee FICA Tax Withholding (1 of 2)</vt:lpstr>
      <vt:lpstr>Employee FICA Tax Withholding (2 of 2)</vt:lpstr>
      <vt:lpstr>Employee FICA Tax Withholding Example</vt:lpstr>
      <vt:lpstr>Voluntary Deductions</vt:lpstr>
      <vt:lpstr>Computing Net Pay</vt:lpstr>
      <vt:lpstr>Learning Objective 3</vt:lpstr>
      <vt:lpstr>Payroll Records</vt:lpstr>
      <vt:lpstr>Payroll Register</vt:lpstr>
      <vt:lpstr>Payroll Register (Left Side) – Figure 8-5</vt:lpstr>
      <vt:lpstr>Payroll Register (Right Side) – Figure 8-5</vt:lpstr>
      <vt:lpstr>Paying Employees</vt:lpstr>
      <vt:lpstr>Paycheck and Earnings Statement (Figure 8-6)</vt:lpstr>
      <vt:lpstr>Employee Earnings Record</vt:lpstr>
      <vt:lpstr>Employee Earnings Record (Left Side) – Figure 8-7</vt:lpstr>
      <vt:lpstr>Employee Earnings Record (Right Side) – Figure 8-7</vt:lpstr>
      <vt:lpstr>Learning Objective 4</vt:lpstr>
      <vt:lpstr>Journalizing Payroll</vt:lpstr>
      <vt:lpstr>Payroll Journal Entry</vt:lpstr>
      <vt:lpstr>Effect of Payroll Entry on Accounting Equation (Figure 8-8)</vt:lpstr>
      <vt:lpstr>Accounts Involved in Payroll Accounting (1 of 2)</vt:lpstr>
      <vt:lpstr>Accounts Involved in Payroll Accounting (2 of 2)</vt:lpstr>
      <vt:lpstr>Learning Objective 5</vt:lpstr>
      <vt:lpstr>Payroll Record-Keeping Methods</vt:lpstr>
      <vt:lpstr>Electronic Payroll Systems</vt:lpstr>
      <vt:lpstr>Electronic Payroll System (Figure 8-9)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36</cp:revision>
  <cp:lastPrinted>2016-10-03T15:29:39Z</cp:lastPrinted>
  <dcterms:created xsi:type="dcterms:W3CDTF">2018-09-16T20:33:10Z</dcterms:created>
  <dcterms:modified xsi:type="dcterms:W3CDTF">2019-01-25T19:23:13Z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