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2"/>
  </p:notesMasterIdLst>
  <p:handoutMasterIdLst>
    <p:handoutMasterId r:id="rId63"/>
  </p:handoutMasterIdLst>
  <p:sldIdLst>
    <p:sldId id="264" r:id="rId5"/>
    <p:sldId id="487" r:id="rId6"/>
    <p:sldId id="488" r:id="rId7"/>
    <p:sldId id="489" r:id="rId8"/>
    <p:sldId id="490" r:id="rId9"/>
    <p:sldId id="491" r:id="rId10"/>
    <p:sldId id="493" r:id="rId11"/>
    <p:sldId id="494" r:id="rId12"/>
    <p:sldId id="496" r:id="rId13"/>
    <p:sldId id="500" r:id="rId14"/>
    <p:sldId id="501" r:id="rId15"/>
    <p:sldId id="502" r:id="rId16"/>
    <p:sldId id="503" r:id="rId17"/>
    <p:sldId id="560" r:id="rId18"/>
    <p:sldId id="545" r:id="rId19"/>
    <p:sldId id="561" r:id="rId20"/>
    <p:sldId id="562" r:id="rId21"/>
    <p:sldId id="506" r:id="rId22"/>
    <p:sldId id="507" r:id="rId23"/>
    <p:sldId id="509" r:id="rId24"/>
    <p:sldId id="510" r:id="rId25"/>
    <p:sldId id="511" r:id="rId26"/>
    <p:sldId id="514" r:id="rId27"/>
    <p:sldId id="515" r:id="rId28"/>
    <p:sldId id="516" r:id="rId29"/>
    <p:sldId id="517" r:id="rId30"/>
    <p:sldId id="518" r:id="rId31"/>
    <p:sldId id="519" r:id="rId32"/>
    <p:sldId id="521" r:id="rId33"/>
    <p:sldId id="526" r:id="rId34"/>
    <p:sldId id="527" r:id="rId35"/>
    <p:sldId id="528" r:id="rId36"/>
    <p:sldId id="563" r:id="rId37"/>
    <p:sldId id="531" r:id="rId38"/>
    <p:sldId id="532" r:id="rId39"/>
    <p:sldId id="564" r:id="rId40"/>
    <p:sldId id="565" r:id="rId41"/>
    <p:sldId id="533" r:id="rId42"/>
    <p:sldId id="566" r:id="rId43"/>
    <p:sldId id="534" r:id="rId44"/>
    <p:sldId id="567" r:id="rId45"/>
    <p:sldId id="537" r:id="rId46"/>
    <p:sldId id="568" r:id="rId47"/>
    <p:sldId id="569" r:id="rId48"/>
    <p:sldId id="570" r:id="rId49"/>
    <p:sldId id="541" r:id="rId50"/>
    <p:sldId id="542" r:id="rId51"/>
    <p:sldId id="571" r:id="rId52"/>
    <p:sldId id="543" r:id="rId53"/>
    <p:sldId id="547" r:id="rId54"/>
    <p:sldId id="548" r:id="rId55"/>
    <p:sldId id="549" r:id="rId56"/>
    <p:sldId id="550" r:id="rId57"/>
    <p:sldId id="551" r:id="rId58"/>
    <p:sldId id="554" r:id="rId59"/>
    <p:sldId id="572" r:id="rId60"/>
    <p:sldId id="558" r:id="rId61"/>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A78"/>
    <a:srgbClr val="006298"/>
    <a:srgbClr val="000000"/>
    <a:srgbClr val="FF6300"/>
    <a:srgbClr val="E9255F"/>
    <a:srgbClr val="0098D4"/>
    <a:srgbClr val="00B8E7"/>
    <a:srgbClr val="81D0ED"/>
    <a:srgbClr val="F6B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41" autoAdjust="0"/>
    <p:restoredTop sz="93617" autoAdjust="0"/>
  </p:normalViewPr>
  <p:slideViewPr>
    <p:cSldViewPr snapToGrid="0" snapToObjects="1">
      <p:cViewPr varScale="1">
        <p:scale>
          <a:sx n="52" d="100"/>
          <a:sy n="52" d="100"/>
        </p:scale>
        <p:origin x="96" y="41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87" d="100"/>
          <a:sy n="87" d="100"/>
        </p:scale>
        <p:origin x="3090" y="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handoutMaster" Target="handoutMasters/handoutMaster1.xml"/><Relationship Id="rId68"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7-12-08T13:26:59.532" idx="1">
    <p:pos x="10" y="10"/>
    <p:text/>
    <p:extLst>
      <p:ext uri="{C676402C-5697-4E1C-873F-D02D1690AC5C}">
        <p15:threadingInfo xmlns:p15="http://schemas.microsoft.com/office/powerpoint/2012/main" timeZoneBias="48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8AA413-85C6-40F2-B867-268CAAA7E377}" type="datetimeFigureOut">
              <a:rPr lang="en-US" smtClean="0"/>
              <a:t>1/26/2019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7803E-66EE-42CE-8DFB-98553954E472}" type="slidenum">
              <a:rPr lang="en-US" smtClean="0"/>
              <a:t>‹#›</a:t>
            </a:fld>
            <a:endParaRPr lang="en-US"/>
          </a:p>
        </p:txBody>
      </p:sp>
    </p:spTree>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6680D68-05FF-7942-990A-B21BB8E6CE33}" type="datetimeFigureOut">
              <a:rPr lang="en-US"/>
              <a:pPr>
                <a:defRPr/>
              </a:pPr>
              <a:t>1/26/2019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1CAE60C-72A0-D14D-8733-C13212F694AD}" type="slidenum">
              <a:rPr lang="en-US"/>
              <a:pPr>
                <a:defRPr/>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2" y="16"/>
            <a:ext cx="12191807" cy="6865874"/>
          </a:xfrm>
          <a:prstGeom prst="rect">
            <a:avLst/>
          </a:prstGeom>
        </p:spPr>
      </p:pic>
      <p:sp>
        <p:nvSpPr>
          <p:cNvPr id="2" name="Title 1"/>
          <p:cNvSpPr>
            <a:spLocks noGrp="1"/>
          </p:cNvSpPr>
          <p:nvPr>
            <p:ph type="title"/>
          </p:nvPr>
        </p:nvSpPr>
        <p:spPr>
          <a:xfrm>
            <a:off x="838200" y="2291187"/>
            <a:ext cx="10515600" cy="684026"/>
          </a:xfrm>
        </p:spPr>
        <p:txBody>
          <a:bodyPr/>
          <a:lstStyle>
            <a:lvl1pPr>
              <a:defRPr>
                <a:solidFill>
                  <a:schemeClr val="bg1"/>
                </a:solidFill>
              </a:defRPr>
            </a:lvl1pPr>
          </a:lstStyle>
          <a:p>
            <a:r>
              <a:rPr lang="en-US"/>
              <a:t>Click to edit Master title style</a:t>
            </a:r>
            <a:endParaRPr lang="en-US" dirty="0"/>
          </a:p>
        </p:txBody>
      </p:sp>
      <p:sp>
        <p:nvSpPr>
          <p:cNvPr id="3" name="Text Placeholder 2"/>
          <p:cNvSpPr>
            <a:spLocks noGrp="1"/>
          </p:cNvSpPr>
          <p:nvPr>
            <p:ph type="body" sz="quarter" idx="10" hasCustomPrompt="1"/>
          </p:nvPr>
        </p:nvSpPr>
        <p:spPr>
          <a:xfrm>
            <a:off x="4867275" y="3619985"/>
            <a:ext cx="2457450" cy="597477"/>
          </a:xfrm>
        </p:spPr>
        <p:txBody>
          <a:bodyPr>
            <a:normAutofit/>
          </a:bodyPr>
          <a:lstStyle>
            <a:lvl1pPr marL="0" indent="0" algn="ctr">
              <a:buNone/>
              <a:defRPr sz="2000" b="0" i="0">
                <a:solidFill>
                  <a:schemeClr val="bg1"/>
                </a:solidFill>
                <a:latin typeface="Arial" charset="0"/>
                <a:ea typeface="Arial" charset="0"/>
                <a:cs typeface="Arial" charset="0"/>
              </a:defRPr>
            </a:lvl1pPr>
          </a:lstStyle>
          <a:p>
            <a:pPr lvl="0"/>
            <a:r>
              <a:rPr lang="en-US" dirty="0"/>
              <a:t>Click to edit date</a:t>
            </a:r>
          </a:p>
        </p:txBody>
      </p:sp>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32658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1274574" y="2193424"/>
            <a:ext cx="9642852" cy="618014"/>
          </a:xfrm>
        </p:spPr>
        <p:txBody>
          <a:bodyPr anchor="b">
            <a:noAutofit/>
          </a:bodyPr>
          <a:lstStyle>
            <a:lvl1pPr marL="0" indent="0" algn="ctr">
              <a:buNone/>
              <a:defRPr sz="50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Unit 1</a:t>
            </a:r>
          </a:p>
        </p:txBody>
      </p:sp>
      <p:sp>
        <p:nvSpPr>
          <p:cNvPr id="2" name="Title 1"/>
          <p:cNvSpPr>
            <a:spLocks noGrp="1"/>
          </p:cNvSpPr>
          <p:nvPr>
            <p:ph type="title"/>
          </p:nvPr>
        </p:nvSpPr>
        <p:spPr>
          <a:xfrm>
            <a:off x="838200" y="3096122"/>
            <a:ext cx="10515600" cy="672105"/>
          </a:xfrm>
        </p:spPr>
        <p:txBody>
          <a:bodyPr/>
          <a:lstStyle>
            <a:lvl1pPr>
              <a:defRPr>
                <a:solidFill>
                  <a:schemeClr val="bg1"/>
                </a:solidFill>
              </a:defRPr>
            </a:lvl1pPr>
          </a:lstStyle>
          <a:p>
            <a:r>
              <a:rPr lang="en-US"/>
              <a:t>Click to edit Master title style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38174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3996910" y="3112899"/>
            <a:ext cx="3297426" cy="618014"/>
          </a:xfrm>
        </p:spPr>
        <p:txBody>
          <a:bodyPr anchor="b">
            <a:noAutofit/>
          </a:bodyPr>
          <a:lstStyle>
            <a:lvl1pPr marL="0" indent="0" algn="l">
              <a:buNone/>
              <a:defRPr sz="36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Chapter 1</a:t>
            </a:r>
          </a:p>
        </p:txBody>
      </p:sp>
      <p:sp>
        <p:nvSpPr>
          <p:cNvPr id="5" name="Title 4"/>
          <p:cNvSpPr>
            <a:spLocks noGrp="1"/>
          </p:cNvSpPr>
          <p:nvPr>
            <p:ph type="title"/>
          </p:nvPr>
        </p:nvSpPr>
        <p:spPr>
          <a:xfrm>
            <a:off x="3996910" y="4035474"/>
            <a:ext cx="6402684" cy="672105"/>
          </a:xfrm>
        </p:spPr>
        <p:txBody>
          <a:bodyPr/>
          <a:lstStyle>
            <a:lvl1pPr algn="l">
              <a:defRPr>
                <a:solidFill>
                  <a:schemeClr val="bg1"/>
                </a:solidFill>
              </a:defRPr>
            </a:lvl1pPr>
          </a:lstStyle>
          <a:p>
            <a:r>
              <a:rPr lang="en-US"/>
              <a:t>Click to edit Master title style</a:t>
            </a:r>
            <a:endParaRPr lang="en-US" dirty="0"/>
          </a:p>
        </p:txBody>
      </p:sp>
      <p:sp>
        <p:nvSpPr>
          <p:cNvPr id="9" name="Picture Placeholder 8"/>
          <p:cNvSpPr>
            <a:spLocks noGrp="1"/>
          </p:cNvSpPr>
          <p:nvPr>
            <p:ph type="pic" sz="quarter" idx="12"/>
          </p:nvPr>
        </p:nvSpPr>
        <p:spPr>
          <a:xfrm>
            <a:off x="246063" y="314482"/>
            <a:ext cx="3343275" cy="4318000"/>
          </a:xfrm>
        </p:spPr>
        <p:txBody>
          <a:bodyPr/>
          <a:lstStyle/>
          <a:p>
            <a:r>
              <a:rPr lang="en-US"/>
              <a:t>Click icon to add picture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617780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5" hasCustomPrompt="1"/>
          </p:nvPr>
        </p:nvSpPr>
        <p:spPr>
          <a:xfrm>
            <a:off x="743576" y="1289684"/>
            <a:ext cx="10711543" cy="3732692"/>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035067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Sections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5" hasCustomPrompt="1"/>
          </p:nvPr>
        </p:nvSpPr>
        <p:spPr>
          <a:xfrm>
            <a:off x="743574" y="1290690"/>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11" name="Text Placeholder 5"/>
          <p:cNvSpPr>
            <a:spLocks noGrp="1"/>
          </p:cNvSpPr>
          <p:nvPr>
            <p:ph type="body" sz="quarter" idx="18" hasCustomPrompt="1"/>
          </p:nvPr>
        </p:nvSpPr>
        <p:spPr>
          <a:xfrm>
            <a:off x="743572" y="1737343"/>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9" name="Text Placeholder 5"/>
          <p:cNvSpPr>
            <a:spLocks noGrp="1"/>
          </p:cNvSpPr>
          <p:nvPr>
            <p:ph type="body" sz="quarter" idx="17" hasCustomPrompt="1"/>
          </p:nvPr>
        </p:nvSpPr>
        <p:spPr>
          <a:xfrm>
            <a:off x="743573" y="3389727"/>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8" name="Text Placeholder 5"/>
          <p:cNvSpPr>
            <a:spLocks noGrp="1"/>
          </p:cNvSpPr>
          <p:nvPr>
            <p:ph type="body" sz="quarter" idx="16" hasCustomPrompt="1"/>
          </p:nvPr>
        </p:nvSpPr>
        <p:spPr>
          <a:xfrm>
            <a:off x="743572" y="3856204"/>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12"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9366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228600" indent="-228600">
              <a:buClr>
                <a:srgbClr val="004A78"/>
              </a:buClr>
              <a:buFont typeface="Arial" charset="0"/>
              <a:buChar char="•"/>
              <a:defRPr sz="1800">
                <a:solidFill>
                  <a:srgbClr val="000000"/>
                </a:solidFill>
              </a:defRPr>
            </a:lvl1pPr>
            <a:lvl2pPr marL="685800" indent="-228600">
              <a:buClr>
                <a:srgbClr val="004A78"/>
              </a:buClr>
              <a:buFont typeface="Arial" charset="0"/>
              <a:buChar char="•"/>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a:buClr>
                <a:srgbClr val="004A78"/>
              </a:buClr>
              <a:defRPr sz="1800">
                <a:solidFill>
                  <a:srgbClr val="000000"/>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p>
          <a:p>
            <a:pPr lvl="0"/>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p>
          <a:p>
            <a:pPr lvl="0"/>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59007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743576"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9" name="Content Placeholder 2"/>
          <p:cNvSpPr>
            <a:spLocks noGrp="1"/>
          </p:cNvSpPr>
          <p:nvPr>
            <p:ph idx="22"/>
          </p:nvPr>
        </p:nvSpPr>
        <p:spPr>
          <a:xfrm>
            <a:off x="4445799"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6" name="Text Placeholder 3"/>
          <p:cNvSpPr>
            <a:spLocks noGrp="1"/>
          </p:cNvSpPr>
          <p:nvPr>
            <p:ph type="body" sz="quarter" idx="18" hasCustomPrompt="1"/>
          </p:nvPr>
        </p:nvSpPr>
        <p:spPr>
          <a:xfrm>
            <a:off x="4445799"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23" name="Content Placeholder 2"/>
          <p:cNvSpPr>
            <a:spLocks noGrp="1"/>
          </p:cNvSpPr>
          <p:nvPr>
            <p:ph idx="23"/>
          </p:nvPr>
        </p:nvSpPr>
        <p:spPr>
          <a:xfrm>
            <a:off x="8145953"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20" name="Text Placeholder 3"/>
          <p:cNvSpPr>
            <a:spLocks noGrp="1"/>
          </p:cNvSpPr>
          <p:nvPr>
            <p:ph type="body" sz="quarter" idx="20" hasCustomPrompt="1"/>
          </p:nvPr>
        </p:nvSpPr>
        <p:spPr>
          <a:xfrm>
            <a:off x="8154717"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0"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377184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ith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Text Placeholder 1"/>
          <p:cNvSpPr>
            <a:spLocks noGrp="1"/>
          </p:cNvSpPr>
          <p:nvPr>
            <p:ph type="body" sz="quarter" idx="15" hasCustomPrompt="1"/>
          </p:nvPr>
        </p:nvSpPr>
        <p:spPr>
          <a:xfrm>
            <a:off x="743576" y="1289684"/>
            <a:ext cx="10711543" cy="2750053"/>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Text Placeholder 2"/>
          <p:cNvSpPr>
            <a:spLocks noGrp="1"/>
          </p:cNvSpPr>
          <p:nvPr>
            <p:ph type="body" sz="quarter" idx="16" hasCustomPrompt="1"/>
          </p:nvPr>
        </p:nvSpPr>
        <p:spPr>
          <a:xfrm>
            <a:off x="740228" y="4846655"/>
            <a:ext cx="10711543" cy="825500"/>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474805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11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05811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457200" indent="-457200">
              <a:buClr>
                <a:srgbClr val="004A78"/>
              </a:buClr>
              <a:buFont typeface="+mj-lt"/>
              <a:buAutoNum type="arabicPeriod"/>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3426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4A78"/>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15173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p:cNvSpPr>
            <a:spLocks noGrp="1"/>
          </p:cNvSpPr>
          <p:nvPr>
            <p:ph type="tbl" sz="quarter" idx="10"/>
          </p:nvPr>
        </p:nvSpPr>
        <p:spPr>
          <a:xfrm>
            <a:off x="1895522" y="2019868"/>
            <a:ext cx="8128000" cy="3380095"/>
          </a:xfrm>
        </p:spPr>
        <p:txBody>
          <a:bodyPr/>
          <a:lstStyle/>
          <a:p>
            <a:r>
              <a:rPr lang="en-US"/>
              <a:t>Click icon to add table</a:t>
            </a:r>
          </a:p>
        </p:txBody>
      </p:sp>
      <p:sp>
        <p:nvSpPr>
          <p:cNvPr id="6"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640349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ile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120A6-7F36-4CA8-A413-BABA1C35F24F}"/>
              </a:ext>
            </a:extLst>
          </p:cNvPr>
          <p:cNvSpPr>
            <a:spLocks noGrp="1"/>
          </p:cNvSpPr>
          <p:nvPr>
            <p:ph type="title"/>
          </p:nvPr>
        </p:nvSpPr>
        <p:spPr/>
        <p:txBody>
          <a:bodyPr/>
          <a:lstStyle/>
          <a:p>
            <a:r>
              <a:rPr lang="en-US"/>
              <a:t>Click to edit Master title style</a:t>
            </a:r>
          </a:p>
        </p:txBody>
      </p:sp>
      <p:sp>
        <p:nvSpPr>
          <p:cNvPr id="5" name="Picture Placeholder 4">
            <a:extLst>
              <a:ext uri="{FF2B5EF4-FFF2-40B4-BE49-F238E27FC236}">
                <a16:creationId xmlns:a16="http://schemas.microsoft.com/office/drawing/2014/main" id="{D92EE8E7-68DB-4823-BBFC-404483E0F8C6}"/>
              </a:ext>
            </a:extLst>
          </p:cNvPr>
          <p:cNvSpPr>
            <a:spLocks noGrp="1"/>
          </p:cNvSpPr>
          <p:nvPr>
            <p:ph type="pic" sz="quarter" idx="11"/>
          </p:nvPr>
        </p:nvSpPr>
        <p:spPr>
          <a:xfrm>
            <a:off x="1163638" y="1230313"/>
            <a:ext cx="9717087" cy="3216275"/>
          </a:xfrm>
        </p:spPr>
        <p:txBody>
          <a:bodyPr/>
          <a:lstStyle/>
          <a:p>
            <a:endParaRPr lang="en-US"/>
          </a:p>
        </p:txBody>
      </p:sp>
      <p:sp>
        <p:nvSpPr>
          <p:cNvPr id="6" name="Footer">
            <a:extLst>
              <a:ext uri="{FF2B5EF4-FFF2-40B4-BE49-F238E27FC236}">
                <a16:creationId xmlns:a16="http://schemas.microsoft.com/office/drawing/2014/main" id="{4A8CE9CA-ADB6-4B29-9553-D1B6F8E2B8D0}"/>
              </a:ext>
            </a:extLst>
          </p:cNvP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31002431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Pictur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4FC4B-DF24-4DA8-94B4-A1E903675F89}"/>
              </a:ext>
            </a:extLst>
          </p:cNvPr>
          <p:cNvSpPr>
            <a:spLocks noGrp="1"/>
          </p:cNvSpPr>
          <p:nvPr>
            <p:ph type="title"/>
          </p:nvPr>
        </p:nvSpPr>
        <p:spPr/>
        <p:txBody>
          <a:bodyPr/>
          <a:lstStyle/>
          <a:p>
            <a:r>
              <a:rPr lang="en-US"/>
              <a:t>Click to edit Master title style</a:t>
            </a:r>
          </a:p>
        </p:txBody>
      </p:sp>
      <p:sp>
        <p:nvSpPr>
          <p:cNvPr id="5" name="Picture Placeholder 4">
            <a:extLst>
              <a:ext uri="{FF2B5EF4-FFF2-40B4-BE49-F238E27FC236}">
                <a16:creationId xmlns:a16="http://schemas.microsoft.com/office/drawing/2014/main" id="{70BD1750-7A60-431F-A331-A8A40879566F}"/>
              </a:ext>
            </a:extLst>
          </p:cNvPr>
          <p:cNvSpPr>
            <a:spLocks noGrp="1"/>
          </p:cNvSpPr>
          <p:nvPr>
            <p:ph type="pic" sz="quarter" idx="11"/>
          </p:nvPr>
        </p:nvSpPr>
        <p:spPr>
          <a:xfrm>
            <a:off x="657225" y="1214438"/>
            <a:ext cx="10980738" cy="3082925"/>
          </a:xfrm>
        </p:spPr>
        <p:txBody>
          <a:bodyPr/>
          <a:lstStyle/>
          <a:p>
            <a:endParaRPr lang="en-US"/>
          </a:p>
        </p:txBody>
      </p:sp>
      <p:sp>
        <p:nvSpPr>
          <p:cNvPr id="7" name="Text Placeholder 6">
            <a:extLst>
              <a:ext uri="{FF2B5EF4-FFF2-40B4-BE49-F238E27FC236}">
                <a16:creationId xmlns:a16="http://schemas.microsoft.com/office/drawing/2014/main" id="{9A00BA76-340C-4AA5-A884-2828F3659391}"/>
              </a:ext>
            </a:extLst>
          </p:cNvPr>
          <p:cNvSpPr>
            <a:spLocks noGrp="1"/>
          </p:cNvSpPr>
          <p:nvPr>
            <p:ph type="body" sz="quarter" idx="12"/>
          </p:nvPr>
        </p:nvSpPr>
        <p:spPr>
          <a:xfrm>
            <a:off x="1030288" y="4475163"/>
            <a:ext cx="10323512" cy="14351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a:extLst>
              <a:ext uri="{FF2B5EF4-FFF2-40B4-BE49-F238E27FC236}">
                <a16:creationId xmlns:a16="http://schemas.microsoft.com/office/drawing/2014/main" id="{11B5D937-0574-4759-8BBC-55D3223234E7}"/>
              </a:ext>
            </a:extLst>
          </p:cNvP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53870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6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ltLang="en-US" dirty="0"/>
              <a:t>Click to edit Master text styles</a:t>
            </a:r>
          </a:p>
        </p:txBody>
      </p:sp>
      <p:pic>
        <p:nvPicPr>
          <p:cNvPr id="7" name="Picture 6"/>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a:xfrm>
            <a:off x="2934268"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rgbClr val="006298"/>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cSld>
  <p:clrMap bg1="lt1" tx1="dk1" bg2="lt2" tx2="dk2" accent1="accent1" accent2="accent2" accent3="accent3" accent4="accent4" accent5="accent5" accent6="accent6" hlink="hlink" folHlink="folHlink"/>
  <p:sldLayoutIdLst>
    <p:sldLayoutId id="2147483712" r:id="rId1"/>
    <p:sldLayoutId id="2147483721" r:id="rId2"/>
    <p:sldLayoutId id="2147483722" r:id="rId3"/>
    <p:sldLayoutId id="2147483714" r:id="rId4"/>
    <p:sldLayoutId id="2147483718" r:id="rId5"/>
    <p:sldLayoutId id="2147483715" r:id="rId6"/>
    <p:sldLayoutId id="2147483716" r:id="rId7"/>
    <p:sldLayoutId id="2147483719" r:id="rId8"/>
    <p:sldLayoutId id="2147483720" r:id="rId9"/>
    <p:sldLayoutId id="2147483723" r:id="rId10"/>
    <p:sldLayoutId id="2147483724" r:id="rId11"/>
    <p:sldLayoutId id="2147483713" r:id="rId12"/>
    <p:sldLayoutId id="2147483717" r:id="rId13"/>
    <p:sldLayoutId id="2147483725" r:id="rId14"/>
    <p:sldLayoutId id="2147483726" r:id="rId15"/>
  </p:sldLayoutIdLst>
  <p:hf sldNum="0" hdr="0" ftr="0" dt="0"/>
  <p:txStyles>
    <p:titleStyle>
      <a:lvl1pPr algn="ctr" rtl="0" eaLnBrk="1" fontAlgn="base" hangingPunct="1">
        <a:lnSpc>
          <a:spcPct val="90000"/>
        </a:lnSpc>
        <a:spcBef>
          <a:spcPct val="0"/>
        </a:spcBef>
        <a:spcAft>
          <a:spcPct val="0"/>
        </a:spcAft>
        <a:defRPr sz="3400" b="1" i="0" kern="1200" baseline="0">
          <a:solidFill>
            <a:srgbClr val="004A78"/>
          </a:solidFill>
          <a:latin typeface="Arial" charset="0"/>
          <a:ea typeface="Arial" charset="0"/>
          <a:cs typeface="Arial" charset="0"/>
        </a:defRPr>
      </a:lvl1pPr>
      <a:lvl2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2pPr>
      <a:lvl3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3pPr>
      <a:lvl4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4pPr>
      <a:lvl5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5pPr>
      <a:lvl6pPr marL="4572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6pPr>
      <a:lvl7pPr marL="9144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7pPr>
      <a:lvl8pPr marL="13716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8pPr>
      <a:lvl9pPr marL="18288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9pPr>
    </p:titleStyle>
    <p:bodyStyle>
      <a:lvl1pPr marL="0" indent="0" algn="l" rtl="0" eaLnBrk="1" fontAlgn="base" hangingPunct="1">
        <a:lnSpc>
          <a:spcPct val="90000"/>
        </a:lnSpc>
        <a:spcBef>
          <a:spcPts val="1000"/>
        </a:spcBef>
        <a:spcAft>
          <a:spcPct val="0"/>
        </a:spcAft>
        <a:buFont typeface="Arial" charset="0"/>
        <a:buNone/>
        <a:defRPr sz="2800" kern="1200" baseline="0">
          <a:solidFill>
            <a:srgbClr val="000000"/>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Arial" charset="0"/>
        <a:buChar char="•"/>
        <a:defRPr sz="2400" kern="1200" baseline="0">
          <a:solidFill>
            <a:srgbClr val="004A78"/>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Arial" charset="0"/>
        <a:buChar char="•"/>
        <a:defRPr sz="2000" kern="1200" baseline="0">
          <a:solidFill>
            <a:srgbClr val="004A78"/>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p:txBody>
          <a:bodyPr/>
          <a:lstStyle/>
          <a:p>
            <a:r>
              <a:rPr lang="en-US" dirty="0"/>
              <a:t>Chapter 11</a:t>
            </a:r>
          </a:p>
        </p:txBody>
      </p:sp>
      <p:sp>
        <p:nvSpPr>
          <p:cNvPr id="5" name="Title 4"/>
          <p:cNvSpPr>
            <a:spLocks noGrp="1"/>
          </p:cNvSpPr>
          <p:nvPr>
            <p:ph type="title"/>
          </p:nvPr>
        </p:nvSpPr>
        <p:spPr>
          <a:xfrm>
            <a:off x="3996909" y="4035474"/>
            <a:ext cx="6557879" cy="1006789"/>
          </a:xfrm>
        </p:spPr>
        <p:txBody>
          <a:bodyPr/>
          <a:lstStyle/>
          <a:p>
            <a:r>
              <a:rPr lang="en-US" dirty="0"/>
              <a:t>Accounting For Purchases and Cash Payments</a:t>
            </a:r>
          </a:p>
        </p:txBody>
      </p:sp>
      <p:pic>
        <p:nvPicPr>
          <p:cNvPr id="3" name="Picture Placeholder 2" descr="Book cover reads title, edition number, and name of the author as follows: &quot;COLLEGE ACCOUNTING,&quot; &quot;Twenty Third Edition,&quot; and &quot;Heintz and Parry.&quot; A photo on the cover page shows a person working on a tablet computer generating a spreadsheet and bar graph.">
            <a:extLst>
              <a:ext uri="{FF2B5EF4-FFF2-40B4-BE49-F238E27FC236}">
                <a16:creationId xmlns:a16="http://schemas.microsoft.com/office/drawing/2014/main" id="{4F6F150E-F66D-4149-B445-1BD02BF554F7}"/>
              </a:ext>
            </a:extLst>
          </p:cNvPr>
          <p:cNvPicPr>
            <a:picLocks noGrp="1" noChangeAspect="1"/>
          </p:cNvPicPr>
          <p:nvPr>
            <p:ph type="pic" sz="quarter" idx="12"/>
          </p:nvPr>
        </p:nvPicPr>
        <p:blipFill>
          <a:blip r:embed="rId2"/>
          <a:srcRect l="3197" r="3197"/>
          <a:stretch>
            <a:fillRect/>
          </a:stretch>
        </p:blipFill>
        <p:spPr/>
      </p:pic>
      <p:sp>
        <p:nvSpPr>
          <p:cNvPr id="8" name="Footer Placeholder 7"/>
          <p:cNvSpPr>
            <a:spLocks noGrp="1"/>
          </p:cNvSpPr>
          <p:nvPr>
            <p:ph type="ftr" sz="quarter" idx="3"/>
          </p:nvPr>
        </p:nvSpPr>
        <p:spPr/>
        <p:txBody>
          <a:bodyPr/>
          <a:lstStyle/>
          <a:p>
            <a:r>
              <a:rPr lang="en-US" dirty="0"/>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607059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 1</a:t>
            </a:r>
            <a:endParaRPr lang="en-IN" dirty="0"/>
          </a:p>
        </p:txBody>
      </p:sp>
      <p:sp>
        <p:nvSpPr>
          <p:cNvPr id="3" name="Content Placeholder 2"/>
          <p:cNvSpPr>
            <a:spLocks noGrp="1"/>
          </p:cNvSpPr>
          <p:nvPr>
            <p:ph type="body" sz="quarter" idx="15"/>
          </p:nvPr>
        </p:nvSpPr>
        <p:spPr/>
        <p:txBody>
          <a:bodyPr/>
          <a:lstStyle/>
          <a:p>
            <a:pPr algn="ctr"/>
            <a:r>
              <a:rPr lang="en-US" sz="2800" dirty="0"/>
              <a:t>Define merchandise purchases transactions</a:t>
            </a:r>
          </a:p>
        </p:txBody>
      </p:sp>
    </p:spTree>
    <p:extLst>
      <p:ext uri="{BB962C8B-B14F-4D97-AF65-F5344CB8AC3E}">
        <p14:creationId xmlns:p14="http://schemas.microsoft.com/office/powerpoint/2010/main" val="799899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Purchases</a:t>
            </a:r>
            <a:endParaRPr lang="en-IN" dirty="0"/>
          </a:p>
        </p:txBody>
      </p:sp>
      <p:sp>
        <p:nvSpPr>
          <p:cNvPr id="3" name="Content Placeholder 2"/>
          <p:cNvSpPr>
            <a:spLocks noGrp="1"/>
          </p:cNvSpPr>
          <p:nvPr>
            <p:ph type="body" sz="quarter" idx="17"/>
          </p:nvPr>
        </p:nvSpPr>
        <p:spPr/>
        <p:txBody>
          <a:bodyPr/>
          <a:lstStyle/>
          <a:p>
            <a:r>
              <a:rPr lang="en-US" dirty="0"/>
              <a:t>In a merchandising business, “purchases” refers to merchandise acquired for resale</a:t>
            </a:r>
          </a:p>
          <a:p>
            <a:pPr lvl="1"/>
            <a:r>
              <a:rPr lang="en-US" dirty="0"/>
              <a:t>Must be items for RESALE (inventory)</a:t>
            </a:r>
          </a:p>
          <a:p>
            <a:r>
              <a:rPr lang="en-US" dirty="0"/>
              <a:t>Procedures and documents vary, depending on the nature and size of the business</a:t>
            </a:r>
          </a:p>
          <a:p>
            <a:r>
              <a:rPr lang="en-US" dirty="0"/>
              <a:t>Can be made “on account” or for cash</a:t>
            </a:r>
          </a:p>
        </p:txBody>
      </p:sp>
    </p:spTree>
    <p:extLst>
      <p:ext uri="{BB962C8B-B14F-4D97-AF65-F5344CB8AC3E}">
        <p14:creationId xmlns:p14="http://schemas.microsoft.com/office/powerpoint/2010/main" val="73288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Purchasing Process Documents (Figure 11-1)</a:t>
            </a:r>
          </a:p>
        </p:txBody>
      </p:sp>
      <p:pic>
        <p:nvPicPr>
          <p:cNvPr id="6" name="Picture Placeholder 5" descr="The figure shows a visual representation of flow chart of a purchase order. The flow chart consists of four boxes. The boxes are labeled as follows. Box 1. Purchase requisition. Box 2. Purchase order. Box 3. Receiving report. Box 4. Purchase invoice.">
            <a:extLst>
              <a:ext uri="{FF2B5EF4-FFF2-40B4-BE49-F238E27FC236}">
                <a16:creationId xmlns:a16="http://schemas.microsoft.com/office/drawing/2014/main" id="{081F3C15-9349-4E19-BB6A-51CE62138C6F}"/>
              </a:ext>
            </a:extLst>
          </p:cNvPr>
          <p:cNvPicPr>
            <a:picLocks noGrp="1" noChangeAspect="1"/>
          </p:cNvPicPr>
          <p:nvPr>
            <p:ph type="pic" sz="quarter" idx="11"/>
          </p:nvPr>
        </p:nvPicPr>
        <p:blipFill rotWithShape="1">
          <a:blip r:embed="rId2"/>
          <a:srcRect t="1" r="-152" b="-5696"/>
          <a:stretch/>
        </p:blipFill>
        <p:spPr>
          <a:xfrm>
            <a:off x="908367" y="1659907"/>
            <a:ext cx="9646421" cy="1199990"/>
          </a:xfrm>
          <a:prstGeom prst="rect">
            <a:avLst/>
          </a:prstGeom>
        </p:spPr>
      </p:pic>
    </p:spTree>
    <p:extLst>
      <p:ext uri="{BB962C8B-B14F-4D97-AF65-F5344CB8AC3E}">
        <p14:creationId xmlns:p14="http://schemas.microsoft.com/office/powerpoint/2010/main" val="321915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Purchase Requisition</a:t>
            </a:r>
            <a:endParaRPr lang="en-IN" dirty="0"/>
          </a:p>
        </p:txBody>
      </p:sp>
      <p:sp>
        <p:nvSpPr>
          <p:cNvPr id="3" name="Content Placeholder 2"/>
          <p:cNvSpPr>
            <a:spLocks noGrp="1"/>
          </p:cNvSpPr>
          <p:nvPr>
            <p:ph type="body" sz="quarter" idx="17"/>
          </p:nvPr>
        </p:nvSpPr>
        <p:spPr/>
        <p:txBody>
          <a:bodyPr/>
          <a:lstStyle/>
          <a:p>
            <a:r>
              <a:rPr lang="en-US" sz="2400" dirty="0"/>
              <a:t>A form used to request the purchase of merchandise or other property</a:t>
            </a:r>
          </a:p>
          <a:p>
            <a:r>
              <a:rPr lang="en-US" sz="2400" dirty="0"/>
              <a:t>Can be prepared by any authorized person</a:t>
            </a:r>
          </a:p>
          <a:p>
            <a:r>
              <a:rPr lang="en-US" sz="2400" dirty="0"/>
              <a:t>Three-part form</a:t>
            </a:r>
          </a:p>
          <a:p>
            <a:pPr lvl="1"/>
            <a:r>
              <a:rPr lang="en-US" sz="2400" dirty="0"/>
              <a:t>Copy 1 to purchasing department</a:t>
            </a:r>
          </a:p>
          <a:p>
            <a:pPr lvl="1"/>
            <a:r>
              <a:rPr lang="en-US" sz="2400" dirty="0"/>
              <a:t>Copy 2 to accounting department</a:t>
            </a:r>
          </a:p>
          <a:p>
            <a:pPr lvl="1"/>
            <a:r>
              <a:rPr lang="en-US" sz="2400" dirty="0"/>
              <a:t>Copy 3 kept by the department that prepared the requisition</a:t>
            </a:r>
            <a:endParaRPr lang="en-US" dirty="0"/>
          </a:p>
        </p:txBody>
      </p:sp>
    </p:spTree>
    <p:extLst>
      <p:ext uri="{BB962C8B-B14F-4D97-AF65-F5344CB8AC3E}">
        <p14:creationId xmlns:p14="http://schemas.microsoft.com/office/powerpoint/2010/main" val="2737786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Purchase Requisition (Figure 11-2)</a:t>
            </a:r>
          </a:p>
        </p:txBody>
      </p:sp>
      <p:pic>
        <p:nvPicPr>
          <p:cNvPr id="7" name="Picture 3" descr="The figure shows a visual representation of a purchase requisition. The details of the requisition are as follows – name and address of the company, sunflower cycle 804 Massachusetts Street, Lawrence, Kansas 6 6 0 4 4, purchase requisition number A dash 106, date issued, February 24, 20 dash dash, date required, March 12, 20 dash dash, required for department- parts, deliver to Sam Tangri, order from- quality bike products 6400 w. 105th Street, Bloomington, M N 5 5 4 3 8. Below this, a table is shown. The table consists of two columns and three rows.  The column headings are as follows: quantity and description. Row 1. quantity 3, description- s r a m apex double tap right lever. Row 2 quantity 3, s r a m p g dash 1070, 10-speed 11 dash 28. Row 3. quantity 2, description, Campagnolo big corkscrew. Below this, purchase department memorandum is shown. Purchase department memorandum: Placed by, Emily Green. Approved by, Dan Hughes. Purchase order number, 312. Date, February 26, 20 dash dash. Issued to, quality bike products 6400 w. 105th Street, Bloomington, M N 5 5 4 3 8."/>
          <p:cNvPicPr>
            <a:picLocks noGrp="1" noChangeAspect="1"/>
          </p:cNvPicPr>
          <p:nvPr>
            <p:ph type="pic" sz="quarter" idx="11"/>
          </p:nvPr>
        </p:nvPicPr>
        <p:blipFill>
          <a:blip r:embed="rId2"/>
          <a:stretch>
            <a:fillRect/>
          </a:stretch>
        </p:blipFill>
        <p:spPr>
          <a:xfrm>
            <a:off x="3794265" y="1214438"/>
            <a:ext cx="4603469" cy="4585471"/>
          </a:xfrm>
          <a:prstGeom prst="rect">
            <a:avLst/>
          </a:prstGeom>
        </p:spPr>
      </p:pic>
    </p:spTree>
    <p:extLst>
      <p:ext uri="{BB962C8B-B14F-4D97-AF65-F5344CB8AC3E}">
        <p14:creationId xmlns:p14="http://schemas.microsoft.com/office/powerpoint/2010/main" val="2787781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Purchase Order</a:t>
            </a:r>
            <a:endParaRPr lang="en-IN" dirty="0"/>
          </a:p>
        </p:txBody>
      </p:sp>
      <p:sp>
        <p:nvSpPr>
          <p:cNvPr id="3" name="Content Placeholder 2"/>
          <p:cNvSpPr>
            <a:spLocks noGrp="1"/>
          </p:cNvSpPr>
          <p:nvPr>
            <p:ph type="body" sz="quarter" idx="17"/>
          </p:nvPr>
        </p:nvSpPr>
        <p:spPr/>
        <p:txBody>
          <a:bodyPr/>
          <a:lstStyle/>
          <a:p>
            <a:pPr>
              <a:lnSpc>
                <a:spcPct val="90000"/>
              </a:lnSpc>
            </a:pPr>
            <a:r>
              <a:rPr lang="en-US" sz="2400" dirty="0"/>
              <a:t>A written order to buy goods from a specific vendor (supplier)</a:t>
            </a:r>
          </a:p>
          <a:p>
            <a:pPr>
              <a:lnSpc>
                <a:spcPct val="90000"/>
              </a:lnSpc>
            </a:pPr>
            <a:r>
              <a:rPr lang="en-US" sz="2400" dirty="0"/>
              <a:t>The purchasing department reviews and approves the purchase requisition and prepares a purchase order</a:t>
            </a:r>
          </a:p>
          <a:p>
            <a:pPr lvl="1">
              <a:lnSpc>
                <a:spcPct val="90000"/>
              </a:lnSpc>
            </a:pPr>
            <a:r>
              <a:rPr lang="en-US" sz="2400" dirty="0"/>
              <a:t>One copy is sent to the vendor to order the goods</a:t>
            </a:r>
          </a:p>
          <a:p>
            <a:pPr lvl="1">
              <a:lnSpc>
                <a:spcPct val="90000"/>
              </a:lnSpc>
            </a:pPr>
            <a:r>
              <a:rPr lang="en-US" sz="2400" dirty="0"/>
              <a:t>One copy is sent to the accounting department</a:t>
            </a:r>
          </a:p>
          <a:p>
            <a:pPr lvl="1">
              <a:lnSpc>
                <a:spcPct val="90000"/>
              </a:lnSpc>
            </a:pPr>
            <a:r>
              <a:rPr lang="en-US" sz="2400" dirty="0"/>
              <a:t>One copy is kept in the purchasing department</a:t>
            </a:r>
          </a:p>
          <a:p>
            <a:pPr lvl="1">
              <a:lnSpc>
                <a:spcPct val="90000"/>
              </a:lnSpc>
            </a:pPr>
            <a:r>
              <a:rPr lang="en-US" sz="2400" dirty="0"/>
              <a:t>Copies may also be sent to the receiving area and to the department initiating the purchase requisition</a:t>
            </a:r>
          </a:p>
        </p:txBody>
      </p:sp>
    </p:spTree>
    <p:extLst>
      <p:ext uri="{BB962C8B-B14F-4D97-AF65-F5344CB8AC3E}">
        <p14:creationId xmlns:p14="http://schemas.microsoft.com/office/powerpoint/2010/main" val="413359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Purchase Order (Figure 11-3)</a:t>
            </a:r>
          </a:p>
        </p:txBody>
      </p:sp>
      <p:pic>
        <p:nvPicPr>
          <p:cNvPr id="5" name="Picture 3" descr="The figure shows a visual representation of a purchase order. The details of the order are as follows: name and address of the company, Sunflower cycle 8 0 4 Massachusetts Street, Lawrence, Kansas, 6 6 0 4 4, purchase order number a dash 106, date, February 26, 20 dash dash, delivery by,  March 12, 20 dash dash, ship by, U P S ground, F O B, Blommington, order from, quality bike products 6400 w. 105th Street, Bloomington, M N, 5 5 4 3 8. Below this, a table is shown. The table consists of four columns and four rows. The column headings from left to right are as follows: quantity, description, unit price, total. Row 1. quantity 3, description, s r a m apex double tap right lever, unit price, $78.00, total $234.00. Row 2. quantity 3, description – s r a m p g dash 1070 10-speed 11 dash 28, unit price, $62.00, total $186.00. Row 3. quantity 2, description, Campagnolo big corkscrew, unit price, $ 170.00, total $340.00. Row 4. Description, total, $760.00. Signed by Dan Hughes."/>
          <p:cNvPicPr>
            <a:picLocks noGrp="1" noChangeAspect="1"/>
          </p:cNvPicPr>
          <p:nvPr>
            <p:ph type="pic" sz="quarter" idx="11"/>
          </p:nvPr>
        </p:nvPicPr>
        <p:blipFill>
          <a:blip r:embed="rId2"/>
          <a:stretch>
            <a:fillRect/>
          </a:stretch>
        </p:blipFill>
        <p:spPr>
          <a:xfrm>
            <a:off x="3664267" y="1160126"/>
            <a:ext cx="4863466" cy="4537747"/>
          </a:xfrm>
          <a:prstGeom prst="rect">
            <a:avLst/>
          </a:prstGeom>
        </p:spPr>
      </p:pic>
    </p:spTree>
    <p:extLst>
      <p:ext uri="{BB962C8B-B14F-4D97-AF65-F5344CB8AC3E}">
        <p14:creationId xmlns:p14="http://schemas.microsoft.com/office/powerpoint/2010/main" val="596870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Receiving Report</a:t>
            </a:r>
            <a:endParaRPr lang="en-IN" dirty="0"/>
          </a:p>
        </p:txBody>
      </p:sp>
      <p:sp>
        <p:nvSpPr>
          <p:cNvPr id="3" name="Content Placeholder 2"/>
          <p:cNvSpPr>
            <a:spLocks noGrp="1"/>
          </p:cNvSpPr>
          <p:nvPr>
            <p:ph type="body" sz="quarter" idx="17"/>
          </p:nvPr>
        </p:nvSpPr>
        <p:spPr/>
        <p:txBody>
          <a:bodyPr>
            <a:normAutofit/>
          </a:bodyPr>
          <a:lstStyle/>
          <a:p>
            <a:r>
              <a:rPr lang="en-US" sz="2800" dirty="0"/>
              <a:t>Prepared by the receiver (in receiving department)</a:t>
            </a:r>
          </a:p>
          <a:p>
            <a:r>
              <a:rPr lang="en-US" sz="2800" dirty="0"/>
              <a:t>Indicates what has been received</a:t>
            </a:r>
          </a:p>
          <a:p>
            <a:r>
              <a:rPr lang="en-US" sz="2800" dirty="0"/>
              <a:t>Can be a separate form or can be created from the vendor’s purchase invoice</a:t>
            </a:r>
          </a:p>
        </p:txBody>
      </p:sp>
    </p:spTree>
    <p:extLst>
      <p:ext uri="{BB962C8B-B14F-4D97-AF65-F5344CB8AC3E}">
        <p14:creationId xmlns:p14="http://schemas.microsoft.com/office/powerpoint/2010/main" val="900885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Purchase Invoice</a:t>
            </a:r>
          </a:p>
        </p:txBody>
      </p:sp>
      <p:sp>
        <p:nvSpPr>
          <p:cNvPr id="2" name="Content Placeholder 1"/>
          <p:cNvSpPr>
            <a:spLocks noGrp="1"/>
          </p:cNvSpPr>
          <p:nvPr>
            <p:ph type="body" sz="quarter" idx="17"/>
          </p:nvPr>
        </p:nvSpPr>
        <p:spPr/>
        <p:txBody>
          <a:bodyPr/>
          <a:lstStyle/>
          <a:p>
            <a:pPr>
              <a:lnSpc>
                <a:spcPct val="90000"/>
              </a:lnSpc>
            </a:pPr>
            <a:r>
              <a:rPr lang="en-US" sz="2800" dirty="0"/>
              <a:t>Prepared by the seller as a bill for the merchandise shipped</a:t>
            </a:r>
            <a:endParaRPr lang="en-US" dirty="0"/>
          </a:p>
          <a:p>
            <a:pPr lvl="1">
              <a:lnSpc>
                <a:spcPct val="90000"/>
              </a:lnSpc>
            </a:pPr>
            <a:r>
              <a:rPr lang="en-US" sz="2400" dirty="0"/>
              <a:t>Seller calls it a sales invoice</a:t>
            </a:r>
          </a:p>
          <a:p>
            <a:pPr lvl="1">
              <a:lnSpc>
                <a:spcPct val="90000"/>
              </a:lnSpc>
            </a:pPr>
            <a:r>
              <a:rPr lang="en-US" sz="2400" dirty="0"/>
              <a:t>Buyer calls it a purchase invoice</a:t>
            </a:r>
          </a:p>
          <a:p>
            <a:pPr>
              <a:lnSpc>
                <a:spcPct val="90000"/>
              </a:lnSpc>
            </a:pPr>
            <a:r>
              <a:rPr lang="en-US" sz="2400" dirty="0"/>
              <a:t>Before payment is made, the accounting department compares the purchase invoice with the:</a:t>
            </a:r>
          </a:p>
          <a:p>
            <a:pPr lvl="1">
              <a:lnSpc>
                <a:spcPct val="90000"/>
              </a:lnSpc>
            </a:pPr>
            <a:r>
              <a:rPr lang="en-US" sz="2400" dirty="0"/>
              <a:t>Purchase requisition</a:t>
            </a:r>
          </a:p>
          <a:p>
            <a:pPr lvl="1">
              <a:lnSpc>
                <a:spcPct val="90000"/>
              </a:lnSpc>
            </a:pPr>
            <a:r>
              <a:rPr lang="en-US" sz="2400" dirty="0"/>
              <a:t>Purchase order</a:t>
            </a:r>
          </a:p>
          <a:p>
            <a:pPr lvl="1">
              <a:lnSpc>
                <a:spcPct val="90000"/>
              </a:lnSpc>
            </a:pPr>
            <a:r>
              <a:rPr lang="en-US" sz="2400" dirty="0"/>
              <a:t>Receiving report</a:t>
            </a:r>
          </a:p>
          <a:p>
            <a:r>
              <a:rPr lang="en-US" sz="2400" dirty="0"/>
              <a:t>Checking all documents is an example of exercising proper internal control</a:t>
            </a:r>
          </a:p>
        </p:txBody>
      </p:sp>
    </p:spTree>
    <p:extLst>
      <p:ext uri="{BB962C8B-B14F-4D97-AF65-F5344CB8AC3E}">
        <p14:creationId xmlns:p14="http://schemas.microsoft.com/office/powerpoint/2010/main" val="1117606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6"/>
            <a:ext cx="10515600" cy="531858"/>
          </a:xfrm>
        </p:spPr>
        <p:txBody>
          <a:bodyPr/>
          <a:lstStyle/>
          <a:p>
            <a:r>
              <a:rPr lang="en-US" dirty="0"/>
              <a:t>Purchase Invoice (Figure 11-4)</a:t>
            </a:r>
          </a:p>
        </p:txBody>
      </p:sp>
      <p:pic>
        <p:nvPicPr>
          <p:cNvPr id="7" name="Picture 3" descr="The figure shows a visual representation of a purchase Invoice. The invoice has a heading with company name and address. Quality bike products, 6400 w.105 St. Blooming, M N 55438. The details are as follows: date- March 2,20--, terms- 2/10, n/30, shipped by truck, sales person Halpin, invoice number 4194 h, our order number 7043, your order number 312, sold to- sunflower cycle 804 Massachusetts St. Lawrence, K S 66044. Below this, a table is shown. The table consists of five columns and three rows. The column headings are as follows: quantity, description, product no., unit price, total. Row 1. quantity 3, description – s r a m apex double tap right lever, product no.- l d 4541, unit price - $ 78.00 , total - $234.00. Row 2. quantity 3, description – s r a m p g-1070 10-speed 11-28, product number- f w 6253, unit price - $ 62.00 , total - $186.00. Row 3. quantity 2, description - Campagnolo big corkscrew, product number- m a 9204, unit price - $ 170.00 , total - $ 340.00. Row 4. Total- $ 760.00. Finally we have a seal with the following details: date received – March 3, received by- l m, items ok – l m, Prices ok – l m, extension and total ok- j r, invoice number – 4194h, f o b – Bloomington, freight bill number – 4140, freight charge – 29.50, approval for payment- f j q."/>
          <p:cNvPicPr>
            <a:picLocks noGrp="1" noChangeAspect="1"/>
          </p:cNvPicPr>
          <p:nvPr>
            <p:ph type="pic" sz="quarter" idx="11"/>
          </p:nvPr>
        </p:nvPicPr>
        <p:blipFill>
          <a:blip r:embed="rId2"/>
          <a:stretch>
            <a:fillRect/>
          </a:stretch>
        </p:blipFill>
        <p:spPr>
          <a:xfrm>
            <a:off x="3536440" y="1040470"/>
            <a:ext cx="5119120" cy="4777059"/>
          </a:xfrm>
          <a:prstGeom prst="rect">
            <a:avLst/>
          </a:prstGeom>
        </p:spPr>
      </p:pic>
    </p:spTree>
    <p:extLst>
      <p:ext uri="{BB962C8B-B14F-4D97-AF65-F5344CB8AC3E}">
        <p14:creationId xmlns:p14="http://schemas.microsoft.com/office/powerpoint/2010/main" val="3893683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Cash Discounts</a:t>
            </a:r>
          </a:p>
        </p:txBody>
      </p:sp>
      <p:sp>
        <p:nvSpPr>
          <p:cNvPr id="2" name="Content Placeholder 1"/>
          <p:cNvSpPr>
            <a:spLocks noGrp="1"/>
          </p:cNvSpPr>
          <p:nvPr>
            <p:ph type="body" sz="quarter" idx="17"/>
          </p:nvPr>
        </p:nvSpPr>
        <p:spPr/>
        <p:txBody>
          <a:bodyPr/>
          <a:lstStyle/>
          <a:p>
            <a:r>
              <a:rPr lang="en-US" sz="2400" dirty="0"/>
              <a:t>Available if the bill is paid within the discount period</a:t>
            </a:r>
          </a:p>
          <a:p>
            <a:pPr lvl="1"/>
            <a:r>
              <a:rPr lang="en-US" sz="2400" dirty="0"/>
              <a:t>The buyer calls it a purchase discount</a:t>
            </a:r>
          </a:p>
          <a:p>
            <a:pPr lvl="1"/>
            <a:r>
              <a:rPr lang="en-US" sz="2400" dirty="0"/>
              <a:t>The seller calls it a sales discount</a:t>
            </a:r>
          </a:p>
        </p:txBody>
      </p:sp>
    </p:spTree>
    <p:extLst>
      <p:ext uri="{BB962C8B-B14F-4D97-AF65-F5344CB8AC3E}">
        <p14:creationId xmlns:p14="http://schemas.microsoft.com/office/powerpoint/2010/main" val="31668354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Trade Discounts</a:t>
            </a:r>
          </a:p>
        </p:txBody>
      </p:sp>
      <p:sp>
        <p:nvSpPr>
          <p:cNvPr id="2" name="Content Placeholder 1"/>
          <p:cNvSpPr>
            <a:spLocks noGrp="1"/>
          </p:cNvSpPr>
          <p:nvPr>
            <p:ph type="body" sz="quarter" idx="17"/>
          </p:nvPr>
        </p:nvSpPr>
        <p:spPr>
          <a:xfrm>
            <a:off x="743576" y="1318661"/>
            <a:ext cx="10711543" cy="4713839"/>
          </a:xfrm>
        </p:spPr>
        <p:txBody>
          <a:bodyPr/>
          <a:lstStyle/>
          <a:p>
            <a:r>
              <a:rPr lang="en-US" sz="2800" dirty="0"/>
              <a:t>Offered by manufacturers and wholesalers</a:t>
            </a:r>
          </a:p>
          <a:p>
            <a:r>
              <a:rPr lang="en-US" sz="2800" dirty="0"/>
              <a:t>A reduction from the list or catalog price offered to different classes of customers</a:t>
            </a:r>
          </a:p>
          <a:p>
            <a:r>
              <a:rPr lang="en-US" sz="2800" dirty="0"/>
              <a:t>Trade discounts represent a reduction in the price of the merchandise</a:t>
            </a:r>
          </a:p>
          <a:p>
            <a:pPr lvl="1"/>
            <a:r>
              <a:rPr lang="en-US" sz="2400" dirty="0"/>
              <a:t>Should not be entered in the accounts of either the seller or the buyer</a:t>
            </a:r>
            <a:endParaRPr lang="en-US" sz="3200" dirty="0"/>
          </a:p>
          <a:p>
            <a:r>
              <a:rPr lang="en-US" sz="2800" dirty="0"/>
              <a:t>The buyer and seller both record the transaction at the NET amount (after the trade discount)</a:t>
            </a:r>
            <a:endParaRPr lang="en-US" dirty="0"/>
          </a:p>
          <a:p>
            <a:pPr lvl="1"/>
            <a:r>
              <a:rPr lang="en-US" sz="2400" dirty="0"/>
              <a:t>If there is both a cash and a trade discount, the cash discount applies to the </a:t>
            </a:r>
            <a:r>
              <a:rPr lang="en-US" sz="2400" b="1" dirty="0"/>
              <a:t>net amount </a:t>
            </a:r>
            <a:r>
              <a:rPr lang="en-US" sz="2400" dirty="0"/>
              <a:t>after deducting the trade discount</a:t>
            </a:r>
          </a:p>
        </p:txBody>
      </p:sp>
    </p:spTree>
    <p:extLst>
      <p:ext uri="{BB962C8B-B14F-4D97-AF65-F5344CB8AC3E}">
        <p14:creationId xmlns:p14="http://schemas.microsoft.com/office/powerpoint/2010/main" val="17158895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C5BF6-8A5B-46FE-99D7-195D6EB2AA9F}"/>
              </a:ext>
            </a:extLst>
          </p:cNvPr>
          <p:cNvSpPr>
            <a:spLocks noGrp="1"/>
          </p:cNvSpPr>
          <p:nvPr>
            <p:ph type="title"/>
          </p:nvPr>
        </p:nvSpPr>
        <p:spPr>
          <a:xfrm>
            <a:off x="566057" y="365125"/>
            <a:ext cx="10787743" cy="672105"/>
          </a:xfrm>
        </p:spPr>
        <p:txBody>
          <a:bodyPr/>
          <a:lstStyle/>
          <a:p>
            <a:r>
              <a:rPr lang="en-US" dirty="0"/>
              <a:t>Purchase Invoice With Trade Discount (Figure 11-6)</a:t>
            </a:r>
          </a:p>
        </p:txBody>
      </p:sp>
      <p:pic>
        <p:nvPicPr>
          <p:cNvPr id="4" name="Picture Placeholder 3" descr="The figure shows a visual representation of a purchase invoice. The invoice has a heading with company name and address. Quality bike products, 6400 w. 105 Street, Blooming, M N, 5 5 4 3 8. The details of the invoice are as follows: date, March 2,20 dash dash, terms, 2 slash 10, n slash 30, shipped by truck, sales person Halpin, invoice number 4194 h, our order number 7043, your order number 312, sold to- sunflower cycle 8 0 4 Massachusetts Street, Lawrence, Kansas, 6 6 0 4 4. Below this, a table is shown. The table consists of 5 columns and three rows. The column headings are as follows: quantity, description, product number, unit price, total. Row 1. quantity 3, description – s r a m apex double tap right lever, product number- l d 4541, unit price - $78.00, total - $234.00. Row 2. quantity 3, description – s r a m p g-1070 10-speed 11-28, product number- f w 6253, unit price - $62.00, total - $186.00. Row 3. quantity 2, description - Campagnolo big corkscrew, product no.- M A 9204, unit price - $170.00, total - $340.00. Row 4. Total- $ 760.00. Unit price- less 10% discount. Total: 76. Net: $684. A text box with “Amount Entered in Accounting Records” is printed to the right of the purchase invoice with an arrow pointing to the “Net: 684 dollars” entry on the invoice. To the left of the purchase invoice entries, a stamp is shown. The details in the stamp are as follows: date received – March 3, received by- l m, items ok – l m. Prices ok – l m. Extension and total o k- j r, invoice no. – 4 1 9 4 h, f o b – Bloomington. Freight bill number– 4 1 4 0. Freight charge – 29.50, approval for payment- f. j. q.">
            <a:extLst>
              <a:ext uri="{FF2B5EF4-FFF2-40B4-BE49-F238E27FC236}">
                <a16:creationId xmlns:a16="http://schemas.microsoft.com/office/drawing/2014/main" id="{5DB4B072-D60E-4485-B51F-4D1DBCCCF170}"/>
              </a:ext>
            </a:extLst>
          </p:cNvPr>
          <p:cNvPicPr>
            <a:picLocks noGrp="1" noChangeAspect="1"/>
          </p:cNvPicPr>
          <p:nvPr>
            <p:ph type="pic" sz="quarter" idx="11"/>
          </p:nvPr>
        </p:nvPicPr>
        <p:blipFill>
          <a:blip r:embed="rId2"/>
          <a:stretch>
            <a:fillRect/>
          </a:stretch>
        </p:blipFill>
        <p:spPr>
          <a:xfrm>
            <a:off x="2975406" y="1209829"/>
            <a:ext cx="6241188" cy="4284206"/>
          </a:xfrm>
          <a:prstGeom prst="rect">
            <a:avLst/>
          </a:prstGeom>
        </p:spPr>
      </p:pic>
    </p:spTree>
    <p:extLst>
      <p:ext uri="{BB962C8B-B14F-4D97-AF65-F5344CB8AC3E}">
        <p14:creationId xmlns:p14="http://schemas.microsoft.com/office/powerpoint/2010/main" val="400242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Learning Objective 2</a:t>
            </a:r>
          </a:p>
        </p:txBody>
      </p:sp>
      <p:sp>
        <p:nvSpPr>
          <p:cNvPr id="7" name="Content Placeholder 6"/>
          <p:cNvSpPr>
            <a:spLocks noGrp="1"/>
          </p:cNvSpPr>
          <p:nvPr>
            <p:ph type="body" sz="quarter" idx="15"/>
          </p:nvPr>
        </p:nvSpPr>
        <p:spPr/>
        <p:txBody>
          <a:bodyPr/>
          <a:lstStyle/>
          <a:p>
            <a:pPr algn="ctr"/>
            <a:r>
              <a:rPr lang="en-US" sz="2800" dirty="0"/>
              <a:t>Describe and use merchandise purchases accounts and compute gross profit</a:t>
            </a:r>
          </a:p>
        </p:txBody>
      </p:sp>
    </p:spTree>
    <p:extLst>
      <p:ext uri="{BB962C8B-B14F-4D97-AF65-F5344CB8AC3E}">
        <p14:creationId xmlns:p14="http://schemas.microsoft.com/office/powerpoint/2010/main" val="2115286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51205-ECAE-4B3C-B481-8DE4BA1C0293}"/>
              </a:ext>
            </a:extLst>
          </p:cNvPr>
          <p:cNvSpPr>
            <a:spLocks noGrp="1"/>
          </p:cNvSpPr>
          <p:nvPr>
            <p:ph type="title"/>
          </p:nvPr>
        </p:nvSpPr>
        <p:spPr/>
        <p:txBody>
          <a:bodyPr/>
          <a:lstStyle/>
          <a:p>
            <a:r>
              <a:rPr lang="en-US" dirty="0"/>
              <a:t>Merchandise Purchase Accounts</a:t>
            </a:r>
          </a:p>
        </p:txBody>
      </p:sp>
      <p:sp>
        <p:nvSpPr>
          <p:cNvPr id="3" name="Text Placeholder 2">
            <a:extLst>
              <a:ext uri="{FF2B5EF4-FFF2-40B4-BE49-F238E27FC236}">
                <a16:creationId xmlns:a16="http://schemas.microsoft.com/office/drawing/2014/main" id="{E56062D8-531B-460C-8548-C188D16F827D}"/>
              </a:ext>
            </a:extLst>
          </p:cNvPr>
          <p:cNvSpPr>
            <a:spLocks noGrp="1"/>
          </p:cNvSpPr>
          <p:nvPr>
            <p:ph type="body" sz="quarter" idx="17"/>
          </p:nvPr>
        </p:nvSpPr>
        <p:spPr/>
        <p:txBody>
          <a:bodyPr/>
          <a:lstStyle/>
          <a:p>
            <a:r>
              <a:rPr lang="en-US" sz="2800" dirty="0"/>
              <a:t>Purchases</a:t>
            </a:r>
          </a:p>
          <a:p>
            <a:r>
              <a:rPr lang="en-US" sz="2800" dirty="0"/>
              <a:t>Purchases Returns and Allowances</a:t>
            </a:r>
          </a:p>
          <a:p>
            <a:r>
              <a:rPr lang="en-US" sz="2800" dirty="0"/>
              <a:t>Purchases Discounts</a:t>
            </a:r>
          </a:p>
          <a:p>
            <a:r>
              <a:rPr lang="en-US" sz="2800" dirty="0"/>
              <a:t>Freight-In</a:t>
            </a:r>
            <a:endParaRPr lang="en-US" dirty="0"/>
          </a:p>
        </p:txBody>
      </p:sp>
    </p:spTree>
    <p:extLst>
      <p:ext uri="{BB962C8B-B14F-4D97-AF65-F5344CB8AC3E}">
        <p14:creationId xmlns:p14="http://schemas.microsoft.com/office/powerpoint/2010/main" val="17152198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445E9-1DC7-4D4C-A078-BAB62295EABE}"/>
              </a:ext>
            </a:extLst>
          </p:cNvPr>
          <p:cNvSpPr>
            <a:spLocks noGrp="1"/>
          </p:cNvSpPr>
          <p:nvPr>
            <p:ph type="title"/>
          </p:nvPr>
        </p:nvSpPr>
        <p:spPr>
          <a:xfrm>
            <a:off x="462013" y="365125"/>
            <a:ext cx="11117179" cy="975995"/>
          </a:xfrm>
        </p:spPr>
        <p:txBody>
          <a:bodyPr/>
          <a:lstStyle/>
          <a:p>
            <a:r>
              <a:rPr lang="en-US" dirty="0"/>
              <a:t>Accounting For Merchandise Purchase Transactions (Figure 11-7)</a:t>
            </a:r>
          </a:p>
        </p:txBody>
      </p:sp>
      <p:pic>
        <p:nvPicPr>
          <p:cNvPr id="4" name="Picture Placeholder 3" descr="A balance sheet has a caption cash receipts from prior sales on account and three columns arranged to reflect the equation, assets = liabilities plus owner’s equity. Assets is sub divided into debit plus and credit minus. Liabilities is sub divided into debit, minus and credit plus. And again owners capital is sub divided into debit, plus and credit minus. In owner’s equity column we have drawings, expenses, and revenues. Both drawings and expense have two sub columns namely debit, plus, credit minus. And revenues have two sub divisions namely debit, minus, credit plus, in expense column we have the following sections: purchase debit x x x, purchase returns and allowances credit x x x, and freight-in debit x x x.">
            <a:extLst>
              <a:ext uri="{FF2B5EF4-FFF2-40B4-BE49-F238E27FC236}">
                <a16:creationId xmlns:a16="http://schemas.microsoft.com/office/drawing/2014/main" id="{CFB75759-0ECA-42B6-AA38-BB2BCDDC099D}"/>
              </a:ext>
            </a:extLst>
          </p:cNvPr>
          <p:cNvPicPr>
            <a:picLocks noGrp="1" noChangeAspect="1"/>
          </p:cNvPicPr>
          <p:nvPr>
            <p:ph type="pic" sz="quarter" idx="11"/>
          </p:nvPr>
        </p:nvPicPr>
        <p:blipFill>
          <a:blip r:embed="rId2"/>
          <a:stretch>
            <a:fillRect/>
          </a:stretch>
        </p:blipFill>
        <p:spPr>
          <a:xfrm>
            <a:off x="2345329" y="1703776"/>
            <a:ext cx="7100748" cy="4117957"/>
          </a:xfrm>
          <a:prstGeom prst="rect">
            <a:avLst/>
          </a:prstGeom>
        </p:spPr>
      </p:pic>
    </p:spTree>
    <p:extLst>
      <p:ext uri="{BB962C8B-B14F-4D97-AF65-F5344CB8AC3E}">
        <p14:creationId xmlns:p14="http://schemas.microsoft.com/office/powerpoint/2010/main" val="22594506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Purchases Account</a:t>
            </a:r>
            <a:endParaRPr lang="en-IN" dirty="0"/>
          </a:p>
        </p:txBody>
      </p:sp>
      <p:sp>
        <p:nvSpPr>
          <p:cNvPr id="5" name="Content Placeholder 4"/>
          <p:cNvSpPr>
            <a:spLocks noGrp="1"/>
          </p:cNvSpPr>
          <p:nvPr>
            <p:ph type="body" sz="quarter" idx="17"/>
          </p:nvPr>
        </p:nvSpPr>
        <p:spPr>
          <a:xfrm>
            <a:off x="743576" y="1638300"/>
            <a:ext cx="10711543" cy="2279182"/>
          </a:xfrm>
        </p:spPr>
        <p:txBody>
          <a:bodyPr>
            <a:noAutofit/>
          </a:bodyPr>
          <a:lstStyle/>
          <a:p>
            <a:r>
              <a:rPr lang="en-US" sz="2800" dirty="0"/>
              <a:t>Used to record the cost of merchandise purchased</a:t>
            </a:r>
          </a:p>
          <a:p>
            <a:pPr eaLnBrk="0" hangingPunct="0"/>
            <a:r>
              <a:rPr lang="en-US" sz="2800" dirty="0"/>
              <a:t>The account is debited when merchandise is purchased</a:t>
            </a:r>
          </a:p>
          <a:p>
            <a:pPr eaLnBrk="0" hangingPunct="0"/>
            <a:r>
              <a:rPr lang="en-US" sz="2800" dirty="0"/>
              <a:t>The account is credited </a:t>
            </a:r>
            <a:r>
              <a:rPr lang="en-US" sz="2800" b="1" dirty="0">
                <a:solidFill>
                  <a:schemeClr val="tx2"/>
                </a:solidFill>
              </a:rPr>
              <a:t>only </a:t>
            </a:r>
            <a:r>
              <a:rPr lang="en-US" sz="2800" dirty="0"/>
              <a:t>during the closing process </a:t>
            </a:r>
          </a:p>
        </p:txBody>
      </p:sp>
    </p:spTree>
    <p:extLst>
      <p:ext uri="{BB962C8B-B14F-4D97-AF65-F5344CB8AC3E}">
        <p14:creationId xmlns:p14="http://schemas.microsoft.com/office/powerpoint/2010/main" val="3142201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Purchase Example</a:t>
            </a:r>
          </a:p>
        </p:txBody>
      </p:sp>
      <p:pic>
        <p:nvPicPr>
          <p:cNvPr id="4" name="Picture Placeholder 3" descr="An illustration shows a journal entry in the general journal. Amounts shown are in dollars.&#10;Purchases shows a debit of 100.00&#10;Accounts Payable/Vendor: shows a credit of 100.00&#10;Description: Made purchase on account.&#10;&#10;A callout points to &quot;Vendor&quot; and reads: The vendor's name is placed after accounts payable">
            <a:extLst>
              <a:ext uri="{FF2B5EF4-FFF2-40B4-BE49-F238E27FC236}">
                <a16:creationId xmlns:a16="http://schemas.microsoft.com/office/drawing/2014/main" id="{9778895F-DD7B-47B3-962C-09D6E246A829}"/>
              </a:ext>
            </a:extLst>
          </p:cNvPr>
          <p:cNvPicPr>
            <a:picLocks noGrp="1" noChangeAspect="1"/>
          </p:cNvPicPr>
          <p:nvPr>
            <p:ph type="pic" sz="quarter" idx="11"/>
          </p:nvPr>
        </p:nvPicPr>
        <p:blipFill>
          <a:blip r:embed="rId2"/>
          <a:stretch>
            <a:fillRect/>
          </a:stretch>
        </p:blipFill>
        <p:spPr>
          <a:xfrm>
            <a:off x="1002627" y="3920444"/>
            <a:ext cx="9945869" cy="1165531"/>
          </a:xfrm>
          <a:prstGeom prst="rect">
            <a:avLst/>
          </a:prstGeom>
        </p:spPr>
      </p:pic>
      <p:sp>
        <p:nvSpPr>
          <p:cNvPr id="5" name="Content Placeholder 4"/>
          <p:cNvSpPr>
            <a:spLocks noGrp="1"/>
          </p:cNvSpPr>
          <p:nvPr>
            <p:ph type="body" sz="quarter" idx="12"/>
          </p:nvPr>
        </p:nvSpPr>
        <p:spPr>
          <a:xfrm>
            <a:off x="934244" y="1139667"/>
            <a:ext cx="10323512" cy="2534435"/>
          </a:xfrm>
        </p:spPr>
        <p:txBody>
          <a:bodyPr>
            <a:noAutofit/>
          </a:bodyPr>
          <a:lstStyle/>
          <a:p>
            <a:pPr marL="457200" indent="-457200" eaLnBrk="0" hangingPunct="0">
              <a:buFont typeface="Arial" panose="020B0604020202020204" pitchFamily="34" charset="0"/>
              <a:buChar char="•"/>
            </a:pPr>
            <a:r>
              <a:rPr lang="en-US" sz="2800" dirty="0"/>
              <a:t>Made $100 purchase for cash</a:t>
            </a:r>
          </a:p>
          <a:p>
            <a:pPr lvl="1" eaLnBrk="0" hangingPunct="0"/>
            <a:r>
              <a:rPr lang="en-US" dirty="0"/>
              <a:t>Debit Purchases</a:t>
            </a:r>
          </a:p>
          <a:p>
            <a:pPr lvl="1" eaLnBrk="0" hangingPunct="0"/>
            <a:r>
              <a:rPr lang="en-US" sz="2400" dirty="0"/>
              <a:t>Credit Cash</a:t>
            </a:r>
          </a:p>
          <a:p>
            <a:pPr marL="457200" indent="-457200" eaLnBrk="0" hangingPunct="0">
              <a:buFont typeface="Arial" panose="020B0604020202020204" pitchFamily="34" charset="0"/>
              <a:buChar char="•"/>
            </a:pPr>
            <a:r>
              <a:rPr lang="en-US" sz="2800" dirty="0"/>
              <a:t>If purchase was made on account:</a:t>
            </a:r>
          </a:p>
          <a:p>
            <a:pPr lvl="1" eaLnBrk="0" hangingPunct="0"/>
            <a:r>
              <a:rPr lang="en-US" sz="2400" dirty="0"/>
              <a:t>Debit Purchases</a:t>
            </a:r>
          </a:p>
          <a:p>
            <a:pPr lvl="1" eaLnBrk="0" hangingPunct="0"/>
            <a:r>
              <a:rPr lang="en-US" sz="2400" dirty="0"/>
              <a:t>Credit Accounts Payable/Vendor</a:t>
            </a:r>
          </a:p>
        </p:txBody>
      </p:sp>
    </p:spTree>
    <p:extLst>
      <p:ext uri="{BB962C8B-B14F-4D97-AF65-F5344CB8AC3E}">
        <p14:creationId xmlns:p14="http://schemas.microsoft.com/office/powerpoint/2010/main" val="10660883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Purchases Returns and Allowances Account</a:t>
            </a:r>
          </a:p>
        </p:txBody>
      </p:sp>
      <p:sp>
        <p:nvSpPr>
          <p:cNvPr id="6" name="Content Placeholder 5"/>
          <p:cNvSpPr>
            <a:spLocks noGrp="1"/>
          </p:cNvSpPr>
          <p:nvPr>
            <p:ph type="body" sz="quarter" idx="17"/>
          </p:nvPr>
        </p:nvSpPr>
        <p:spPr>
          <a:xfrm>
            <a:off x="743576" y="1638300"/>
            <a:ext cx="10711543" cy="2767445"/>
          </a:xfrm>
        </p:spPr>
        <p:txBody>
          <a:bodyPr>
            <a:noAutofit/>
          </a:bodyPr>
          <a:lstStyle/>
          <a:p>
            <a:r>
              <a:rPr lang="en-US" sz="2800" dirty="0"/>
              <a:t>A contra-purchases (or contra-cost) account used to record purchases returns and purchases allowances</a:t>
            </a:r>
          </a:p>
          <a:p>
            <a:pPr lvl="1"/>
            <a:r>
              <a:rPr lang="en-US" sz="2400" dirty="0"/>
              <a:t>Normal balance is a </a:t>
            </a:r>
            <a:r>
              <a:rPr lang="en-US" sz="2400" b="1" dirty="0"/>
              <a:t>credit</a:t>
            </a:r>
            <a:r>
              <a:rPr lang="en-US" sz="2400" dirty="0"/>
              <a:t> balance</a:t>
            </a:r>
          </a:p>
          <a:p>
            <a:pPr eaLnBrk="0" hangingPunct="0"/>
            <a:r>
              <a:rPr lang="en-US" sz="2800" dirty="0"/>
              <a:t>Credited for the amount of returns and allowances</a:t>
            </a:r>
          </a:p>
          <a:p>
            <a:pPr lvl="1" eaLnBrk="0" hangingPunct="0"/>
            <a:r>
              <a:rPr lang="en-US" sz="2400" dirty="0"/>
              <a:t>The account is debited </a:t>
            </a:r>
            <a:r>
              <a:rPr lang="en-US" sz="2400" b="1" dirty="0"/>
              <a:t>only</a:t>
            </a:r>
            <a:r>
              <a:rPr lang="en-US" sz="2400" dirty="0"/>
              <a:t> during the closing process</a:t>
            </a:r>
          </a:p>
        </p:txBody>
      </p:sp>
    </p:spTree>
    <p:extLst>
      <p:ext uri="{BB962C8B-B14F-4D97-AF65-F5344CB8AC3E}">
        <p14:creationId xmlns:p14="http://schemas.microsoft.com/office/powerpoint/2010/main" val="2943016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232" y="221592"/>
            <a:ext cx="10807535" cy="672105"/>
          </a:xfrm>
        </p:spPr>
        <p:txBody>
          <a:bodyPr/>
          <a:lstStyle/>
          <a:p>
            <a:r>
              <a:rPr lang="en-US" dirty="0"/>
              <a:t>Purchases Returns and Allowances Example (1 of 2)</a:t>
            </a:r>
          </a:p>
        </p:txBody>
      </p:sp>
      <p:pic>
        <p:nvPicPr>
          <p:cNvPr id="4" name="Picture Placeholder 3" descr="An illustration shows a journal entry in the general journal. Amounts shown are in dollars.&#10;Accounts Payable/Vendor shows a debit of 200.00&#10;Purchases returns and allowances shows a credit of 200.00&#10;Description: Returned merchandise">
            <a:extLst>
              <a:ext uri="{FF2B5EF4-FFF2-40B4-BE49-F238E27FC236}">
                <a16:creationId xmlns:a16="http://schemas.microsoft.com/office/drawing/2014/main" id="{2D640E51-C592-4776-B3E4-CC14797E532A}"/>
              </a:ext>
            </a:extLst>
          </p:cNvPr>
          <p:cNvPicPr>
            <a:picLocks noGrp="1" noChangeAspect="1"/>
          </p:cNvPicPr>
          <p:nvPr>
            <p:ph type="pic" sz="quarter" idx="11"/>
          </p:nvPr>
        </p:nvPicPr>
        <p:blipFill>
          <a:blip r:embed="rId2"/>
          <a:stretch>
            <a:fillRect/>
          </a:stretch>
        </p:blipFill>
        <p:spPr>
          <a:xfrm>
            <a:off x="1534054" y="4465323"/>
            <a:ext cx="8942314" cy="1154578"/>
          </a:xfrm>
          <a:prstGeom prst="rect">
            <a:avLst/>
          </a:prstGeom>
        </p:spPr>
      </p:pic>
      <p:sp>
        <p:nvSpPr>
          <p:cNvPr id="5" name="Content Placeholder 4"/>
          <p:cNvSpPr>
            <a:spLocks noGrp="1"/>
          </p:cNvSpPr>
          <p:nvPr>
            <p:ph type="body" sz="quarter" idx="12"/>
          </p:nvPr>
        </p:nvSpPr>
        <p:spPr>
          <a:xfrm>
            <a:off x="934243" y="1238099"/>
            <a:ext cx="10323512" cy="2590655"/>
          </a:xfrm>
        </p:spPr>
        <p:txBody>
          <a:bodyPr>
            <a:noAutofit/>
          </a:bodyPr>
          <a:lstStyle/>
          <a:p>
            <a:pPr marL="457200" indent="-457200" eaLnBrk="0" hangingPunct="0">
              <a:buFont typeface="Arial" panose="020B0604020202020204" pitchFamily="34" charset="0"/>
              <a:buChar char="•"/>
            </a:pPr>
            <a:r>
              <a:rPr lang="en-US" sz="2800" dirty="0"/>
              <a:t>Merchandise purchased on account for $200 is defective and is returned to the supplier</a:t>
            </a:r>
          </a:p>
          <a:p>
            <a:pPr marL="457200" indent="-457200" eaLnBrk="0" hangingPunct="0">
              <a:buFont typeface="Arial" panose="020B0604020202020204" pitchFamily="34" charset="0"/>
              <a:buChar char="•"/>
            </a:pPr>
            <a:r>
              <a:rPr lang="en-US" sz="2800" dirty="0"/>
              <a:t>Accounts Payable is debited – Specific vendor is identified</a:t>
            </a:r>
          </a:p>
          <a:p>
            <a:pPr marL="457200" indent="-457200" eaLnBrk="0" hangingPunct="0">
              <a:buFont typeface="Arial" panose="020B0604020202020204" pitchFamily="34" charset="0"/>
              <a:buChar char="•"/>
            </a:pPr>
            <a:r>
              <a:rPr lang="en-US" sz="2800" dirty="0"/>
              <a:t>Purchases Returns and Allowances is credited</a:t>
            </a:r>
          </a:p>
          <a:p>
            <a:pPr marL="800100" lvl="1" indent="-457200" eaLnBrk="0" hangingPunct="0">
              <a:buFont typeface="Arial" panose="020B0604020202020204" pitchFamily="34" charset="0"/>
              <a:buChar char="•"/>
            </a:pPr>
            <a:r>
              <a:rPr lang="en-US" sz="2400" dirty="0"/>
              <a:t>Account shown as a deduction from the Purchases account on the income statement</a:t>
            </a:r>
          </a:p>
        </p:txBody>
      </p:sp>
    </p:spTree>
    <p:extLst>
      <p:ext uri="{BB962C8B-B14F-4D97-AF65-F5344CB8AC3E}">
        <p14:creationId xmlns:p14="http://schemas.microsoft.com/office/powerpoint/2010/main" val="18260510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1675" y="365125"/>
            <a:ext cx="10980737" cy="672105"/>
          </a:xfrm>
        </p:spPr>
        <p:txBody>
          <a:bodyPr/>
          <a:lstStyle/>
          <a:p>
            <a:r>
              <a:rPr lang="en-US" dirty="0"/>
              <a:t>Purchases Returns and Allowances Example (2 of 2)</a:t>
            </a:r>
          </a:p>
        </p:txBody>
      </p:sp>
      <p:sp>
        <p:nvSpPr>
          <p:cNvPr id="5" name="Content Placeholder 4"/>
          <p:cNvSpPr>
            <a:spLocks noGrp="1"/>
          </p:cNvSpPr>
          <p:nvPr>
            <p:ph type="body" sz="quarter" idx="12"/>
          </p:nvPr>
        </p:nvSpPr>
        <p:spPr>
          <a:xfrm>
            <a:off x="934244" y="1327559"/>
            <a:ext cx="10323512" cy="1925637"/>
          </a:xfrm>
        </p:spPr>
        <p:txBody>
          <a:bodyPr>
            <a:noAutofit/>
          </a:bodyPr>
          <a:lstStyle/>
          <a:p>
            <a:pPr marL="457200" indent="-457200" eaLnBrk="0" hangingPunct="0">
              <a:buFont typeface="Arial" panose="020B0604020202020204" pitchFamily="34" charset="0"/>
              <a:buChar char="•"/>
            </a:pPr>
            <a:r>
              <a:rPr lang="en-US" dirty="0"/>
              <a:t>Assume that the same merchandise is retained, but the supplier grants a price reduction of $45 because of the defects</a:t>
            </a:r>
          </a:p>
          <a:p>
            <a:pPr marL="457200" indent="-457200" eaLnBrk="0" hangingPunct="0">
              <a:buFont typeface="Arial" panose="020B0604020202020204" pitchFamily="34" charset="0"/>
              <a:buChar char="•"/>
            </a:pPr>
            <a:r>
              <a:rPr lang="en-US" dirty="0"/>
              <a:t>Accounts Payable is debited to reflect the price reduction</a:t>
            </a:r>
          </a:p>
          <a:p>
            <a:pPr marL="457200" indent="-457200" eaLnBrk="0" hangingPunct="0">
              <a:buFont typeface="Arial" panose="020B0604020202020204" pitchFamily="34" charset="0"/>
              <a:buChar char="•"/>
            </a:pPr>
            <a:r>
              <a:rPr lang="en-US" dirty="0"/>
              <a:t>Purchases Returns and Allowances is credited</a:t>
            </a:r>
          </a:p>
        </p:txBody>
      </p:sp>
      <p:pic>
        <p:nvPicPr>
          <p:cNvPr id="4" name="Picture Placeholder 3" descr="An illustration shows a journal entry in the general journal. Amounts shown are in dollars.&#10;Accounts Payable/Vendor shows a debit of 45.00&#10;Purchases returns and allowances shows a credit of 45.00&#10;Description: Allowance for defective merchandise">
            <a:extLst>
              <a:ext uri="{FF2B5EF4-FFF2-40B4-BE49-F238E27FC236}">
                <a16:creationId xmlns:a16="http://schemas.microsoft.com/office/drawing/2014/main" id="{3026E61C-1060-47B2-86BE-ECC4D8F3F162}"/>
              </a:ext>
            </a:extLst>
          </p:cNvPr>
          <p:cNvPicPr>
            <a:picLocks noGrp="1" noChangeAspect="1"/>
          </p:cNvPicPr>
          <p:nvPr>
            <p:ph type="pic" sz="quarter" idx="11"/>
          </p:nvPr>
        </p:nvPicPr>
        <p:blipFill>
          <a:blip r:embed="rId2"/>
          <a:stretch>
            <a:fillRect/>
          </a:stretch>
        </p:blipFill>
        <p:spPr>
          <a:xfrm>
            <a:off x="1670634" y="3962864"/>
            <a:ext cx="8850732" cy="1099330"/>
          </a:xfrm>
          <a:prstGeom prst="rect">
            <a:avLst/>
          </a:prstGeom>
        </p:spPr>
      </p:pic>
    </p:spTree>
    <p:extLst>
      <p:ext uri="{BB962C8B-B14F-4D97-AF65-F5344CB8AC3E}">
        <p14:creationId xmlns:p14="http://schemas.microsoft.com/office/powerpoint/2010/main" val="41197103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Purchases Discounts Account</a:t>
            </a:r>
          </a:p>
        </p:txBody>
      </p:sp>
      <p:sp>
        <p:nvSpPr>
          <p:cNvPr id="5" name="Content Placeholder 4"/>
          <p:cNvSpPr>
            <a:spLocks noGrp="1"/>
          </p:cNvSpPr>
          <p:nvPr>
            <p:ph type="body" sz="quarter" idx="17"/>
          </p:nvPr>
        </p:nvSpPr>
        <p:spPr>
          <a:xfrm>
            <a:off x="743576" y="1638300"/>
            <a:ext cx="10711543" cy="2601191"/>
          </a:xfrm>
        </p:spPr>
        <p:txBody>
          <a:bodyPr>
            <a:noAutofit/>
          </a:bodyPr>
          <a:lstStyle/>
          <a:p>
            <a:r>
              <a:rPr lang="en-US" sz="2800" dirty="0"/>
              <a:t>A contra-purchases account used to record cash discounts allowed on purchases</a:t>
            </a:r>
          </a:p>
          <a:p>
            <a:pPr eaLnBrk="0" hangingPunct="0"/>
            <a:r>
              <a:rPr lang="en-US" sz="2800" dirty="0"/>
              <a:t>The account is credited for the discount granted by the vendor for prompt payment</a:t>
            </a:r>
          </a:p>
          <a:p>
            <a:pPr eaLnBrk="0" hangingPunct="0"/>
            <a:r>
              <a:rPr lang="en-US" sz="2800" dirty="0"/>
              <a:t>The account is debited during the closing process</a:t>
            </a:r>
          </a:p>
        </p:txBody>
      </p:sp>
    </p:spTree>
    <p:extLst>
      <p:ext uri="{BB962C8B-B14F-4D97-AF65-F5344CB8AC3E}">
        <p14:creationId xmlns:p14="http://schemas.microsoft.com/office/powerpoint/2010/main" val="23403186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Purchase Discount Example</a:t>
            </a:r>
          </a:p>
        </p:txBody>
      </p:sp>
      <p:pic>
        <p:nvPicPr>
          <p:cNvPr id="4" name="Picture Placeholder 3" descr="An illustration shows a journal entry in the general journal. Amounts shown are in dollars.&#10;Accounts Payable/Vendor shows a debit of 100.00&#10;Cash shows a credit of 98.00&#10;Purchases discounts shows a credit of 2.00&#10;Description: Made payment on account">
            <a:extLst>
              <a:ext uri="{FF2B5EF4-FFF2-40B4-BE49-F238E27FC236}">
                <a16:creationId xmlns:a16="http://schemas.microsoft.com/office/drawing/2014/main" id="{8DAC209A-D027-46E7-966D-39048B3D34DA}"/>
              </a:ext>
            </a:extLst>
          </p:cNvPr>
          <p:cNvPicPr>
            <a:picLocks noGrp="1" noChangeAspect="1"/>
          </p:cNvPicPr>
          <p:nvPr>
            <p:ph type="pic" sz="quarter" idx="11"/>
          </p:nvPr>
        </p:nvPicPr>
        <p:blipFill>
          <a:blip r:embed="rId2"/>
          <a:stretch>
            <a:fillRect/>
          </a:stretch>
        </p:blipFill>
        <p:spPr>
          <a:xfrm>
            <a:off x="2191793" y="3858845"/>
            <a:ext cx="7808414" cy="1288190"/>
          </a:xfrm>
          <a:prstGeom prst="rect">
            <a:avLst/>
          </a:prstGeom>
        </p:spPr>
      </p:pic>
      <p:sp>
        <p:nvSpPr>
          <p:cNvPr id="5" name="Content Placeholder 4"/>
          <p:cNvSpPr>
            <a:spLocks noGrp="1"/>
          </p:cNvSpPr>
          <p:nvPr>
            <p:ph sz="quarter" idx="4294967295"/>
          </p:nvPr>
        </p:nvSpPr>
        <p:spPr>
          <a:xfrm>
            <a:off x="911926" y="1210622"/>
            <a:ext cx="10368148" cy="2247900"/>
          </a:xfrm>
        </p:spPr>
        <p:txBody>
          <a:bodyPr>
            <a:noAutofit/>
          </a:bodyPr>
          <a:lstStyle/>
          <a:p>
            <a:pPr marL="342900" indent="-342900" eaLnBrk="0" hangingPunct="0">
              <a:buFont typeface="Arial" panose="020B0604020202020204" pitchFamily="34" charset="0"/>
              <a:buChar char="•"/>
            </a:pPr>
            <a:r>
              <a:rPr lang="en-US" sz="2400" dirty="0"/>
              <a:t>Merchandise is purchased for $100 on account with credit terms 2/10, net/30, and payment is made within the discount period</a:t>
            </a:r>
          </a:p>
          <a:p>
            <a:pPr marL="342900" indent="-342900" eaLnBrk="0" hangingPunct="0">
              <a:buFont typeface="Arial" panose="020B0604020202020204" pitchFamily="34" charset="0"/>
              <a:buChar char="•"/>
            </a:pPr>
            <a:r>
              <a:rPr lang="en-US" sz="2400" dirty="0"/>
              <a:t>Accounts Payable is debited for the entire amount of the purchase</a:t>
            </a:r>
          </a:p>
          <a:p>
            <a:pPr marL="342900" indent="-342900" eaLnBrk="0" hangingPunct="0">
              <a:buFont typeface="Arial" panose="020B0604020202020204" pitchFamily="34" charset="0"/>
              <a:buChar char="•"/>
            </a:pPr>
            <a:r>
              <a:rPr lang="en-US" sz="2400" dirty="0"/>
              <a:t>Cash is credited for the actual amount paid, $98 ($100 - $2 discount)</a:t>
            </a:r>
          </a:p>
          <a:p>
            <a:pPr marL="342900" indent="-342900" eaLnBrk="0" hangingPunct="0">
              <a:buFont typeface="Arial" panose="020B0604020202020204" pitchFamily="34" charset="0"/>
              <a:buChar char="•"/>
            </a:pPr>
            <a:r>
              <a:rPr lang="en-US" sz="2400" dirty="0"/>
              <a:t>Purchase Discounts is credited for the discount amount, $2 ($100 × 2%)</a:t>
            </a:r>
          </a:p>
        </p:txBody>
      </p:sp>
    </p:spTree>
    <p:extLst>
      <p:ext uri="{BB962C8B-B14F-4D97-AF65-F5344CB8AC3E}">
        <p14:creationId xmlns:p14="http://schemas.microsoft.com/office/powerpoint/2010/main" val="29745556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Freight-In Account</a:t>
            </a:r>
          </a:p>
        </p:txBody>
      </p:sp>
      <p:sp>
        <p:nvSpPr>
          <p:cNvPr id="5" name="Content Placeholder 4"/>
          <p:cNvSpPr>
            <a:spLocks noGrp="1"/>
          </p:cNvSpPr>
          <p:nvPr>
            <p:ph type="body" sz="quarter" idx="17"/>
          </p:nvPr>
        </p:nvSpPr>
        <p:spPr>
          <a:xfrm>
            <a:off x="838200" y="1231900"/>
            <a:ext cx="10711543" cy="4394200"/>
          </a:xfrm>
        </p:spPr>
        <p:txBody>
          <a:bodyPr>
            <a:noAutofit/>
          </a:bodyPr>
          <a:lstStyle/>
          <a:p>
            <a:r>
              <a:rPr lang="en-US" sz="2800" dirty="0"/>
              <a:t>An adjunct-purchases account used to record transportation charges on merchandise purchases</a:t>
            </a:r>
          </a:p>
          <a:p>
            <a:pPr eaLnBrk="0" hangingPunct="0"/>
            <a:r>
              <a:rPr lang="en-US" sz="2800" dirty="0"/>
              <a:t>Account is debited for transportation charges</a:t>
            </a:r>
          </a:p>
          <a:p>
            <a:pPr eaLnBrk="0" hangingPunct="0"/>
            <a:r>
              <a:rPr lang="en-US" sz="2800" dirty="0"/>
              <a:t>Account is credited during the closing process</a:t>
            </a:r>
          </a:p>
        </p:txBody>
      </p:sp>
    </p:spTree>
    <p:extLst>
      <p:ext uri="{BB962C8B-B14F-4D97-AF65-F5344CB8AC3E}">
        <p14:creationId xmlns:p14="http://schemas.microsoft.com/office/powerpoint/2010/main" val="3626908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Transportation Charges</a:t>
            </a:r>
          </a:p>
        </p:txBody>
      </p:sp>
      <p:sp>
        <p:nvSpPr>
          <p:cNvPr id="5" name="Content Placeholder 4"/>
          <p:cNvSpPr>
            <a:spLocks noGrp="1"/>
          </p:cNvSpPr>
          <p:nvPr>
            <p:ph type="body" sz="quarter" idx="17"/>
          </p:nvPr>
        </p:nvSpPr>
        <p:spPr>
          <a:xfrm>
            <a:off x="743576" y="1329541"/>
            <a:ext cx="10882367" cy="4394200"/>
          </a:xfrm>
        </p:spPr>
        <p:txBody>
          <a:bodyPr>
            <a:noAutofit/>
          </a:bodyPr>
          <a:lstStyle/>
          <a:p>
            <a:r>
              <a:rPr lang="en-US" sz="2800" dirty="0"/>
              <a:t>Expressed in FOB (free on board) terms</a:t>
            </a:r>
          </a:p>
          <a:p>
            <a:r>
              <a:rPr lang="en-US" sz="2800" dirty="0"/>
              <a:t>FOB shipping point</a:t>
            </a:r>
          </a:p>
          <a:p>
            <a:pPr lvl="1"/>
            <a:r>
              <a:rPr lang="en-US" sz="2400" dirty="0"/>
              <a:t>Buyer pays for transportation charges; buyer owns item as soon as it is shipped</a:t>
            </a:r>
          </a:p>
          <a:p>
            <a:pPr lvl="1"/>
            <a:r>
              <a:rPr lang="en-US" sz="2400" dirty="0"/>
              <a:t>Freight charges are either listed separately on purchase invoice or sent as a separate freight bill</a:t>
            </a:r>
          </a:p>
          <a:p>
            <a:r>
              <a:rPr lang="en-US" sz="2800" dirty="0"/>
              <a:t>FOB destination</a:t>
            </a:r>
          </a:p>
          <a:p>
            <a:pPr lvl="1"/>
            <a:r>
              <a:rPr lang="en-US" sz="2400" dirty="0"/>
              <a:t>Seller pays for transportation charges; seller owns item until it is delivered</a:t>
            </a:r>
          </a:p>
          <a:p>
            <a:pPr lvl="1"/>
            <a:r>
              <a:rPr lang="en-US" sz="2400" dirty="0"/>
              <a:t>Freight charges do not appear on purchase invoice</a:t>
            </a:r>
          </a:p>
        </p:txBody>
      </p:sp>
    </p:spTree>
    <p:extLst>
      <p:ext uri="{BB962C8B-B14F-4D97-AF65-F5344CB8AC3E}">
        <p14:creationId xmlns:p14="http://schemas.microsoft.com/office/powerpoint/2010/main" val="423382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78023"/>
          </a:xfrm>
        </p:spPr>
        <p:txBody>
          <a:bodyPr/>
          <a:lstStyle/>
          <a:p>
            <a:r>
              <a:rPr lang="en-US" dirty="0"/>
              <a:t>Freight Example (1 of 2)</a:t>
            </a:r>
          </a:p>
        </p:txBody>
      </p:sp>
      <p:sp>
        <p:nvSpPr>
          <p:cNvPr id="5" name="Content Placeholder 4"/>
          <p:cNvSpPr>
            <a:spLocks noGrp="1"/>
          </p:cNvSpPr>
          <p:nvPr>
            <p:ph type="body" sz="quarter" idx="4294967295"/>
          </p:nvPr>
        </p:nvSpPr>
        <p:spPr>
          <a:xfrm>
            <a:off x="1123290" y="1012985"/>
            <a:ext cx="10712450" cy="2787119"/>
          </a:xfrm>
        </p:spPr>
        <p:txBody>
          <a:bodyPr>
            <a:noAutofit/>
          </a:bodyPr>
          <a:lstStyle/>
          <a:p>
            <a:pPr marL="457200" indent="-457200" eaLnBrk="0" hangingPunct="0">
              <a:buFont typeface="Arial" panose="020B0604020202020204" pitchFamily="34" charset="0"/>
              <a:buChar char="•"/>
            </a:pPr>
            <a:r>
              <a:rPr lang="en-US" sz="2800" dirty="0"/>
              <a:t>Merchandise was purchased on account for $400 plus freight charges of $38</a:t>
            </a:r>
          </a:p>
          <a:p>
            <a:pPr marL="457200" indent="-457200" eaLnBrk="0" hangingPunct="0">
              <a:buFont typeface="Arial" panose="020B0604020202020204" pitchFamily="34" charset="0"/>
              <a:buChar char="•"/>
            </a:pPr>
            <a:r>
              <a:rPr lang="en-US" sz="2800" dirty="0"/>
              <a:t>Purchases is debited only for the cost of the merchandise</a:t>
            </a:r>
          </a:p>
          <a:p>
            <a:pPr marL="457200" indent="-457200" eaLnBrk="0" hangingPunct="0">
              <a:buFont typeface="Arial" panose="020B0604020202020204" pitchFamily="34" charset="0"/>
              <a:buChar char="•"/>
            </a:pPr>
            <a:r>
              <a:rPr lang="en-US" sz="2800" dirty="0"/>
              <a:t>Freight-In is debited for the transportation costs</a:t>
            </a:r>
          </a:p>
          <a:p>
            <a:pPr marL="457200" indent="-457200" eaLnBrk="0" hangingPunct="0">
              <a:buFont typeface="Arial" panose="020B0604020202020204" pitchFamily="34" charset="0"/>
              <a:buChar char="•"/>
            </a:pPr>
            <a:r>
              <a:rPr lang="en-US" sz="2800" dirty="0"/>
              <a:t>Accounts Payable is credited for the entire purchase price (merchandise + freight)</a:t>
            </a:r>
          </a:p>
        </p:txBody>
      </p:sp>
      <p:pic>
        <p:nvPicPr>
          <p:cNvPr id="4" name="Picture Placeholder 3" descr="An illustration shows a journal entry in the general journal. Amounts shown are in dollars.&#10;Purchases shows a debit of 400.00&#10;Freight-In shows a debit of 38.00&#10;Accounts payable/vendor shows a credit of 438.00&#10;Description: Made purchase on account">
            <a:extLst>
              <a:ext uri="{FF2B5EF4-FFF2-40B4-BE49-F238E27FC236}">
                <a16:creationId xmlns:a16="http://schemas.microsoft.com/office/drawing/2014/main" id="{D6B9331A-49F2-4664-B2AA-733BE9E7C361}"/>
              </a:ext>
            </a:extLst>
          </p:cNvPr>
          <p:cNvPicPr>
            <a:picLocks noGrp="1" noChangeAspect="1"/>
          </p:cNvPicPr>
          <p:nvPr>
            <p:ph type="pic" sz="quarter" idx="11"/>
          </p:nvPr>
        </p:nvPicPr>
        <p:blipFill>
          <a:blip r:embed="rId2"/>
          <a:stretch>
            <a:fillRect/>
          </a:stretch>
        </p:blipFill>
        <p:spPr>
          <a:xfrm>
            <a:off x="2222252" y="4125039"/>
            <a:ext cx="7747496" cy="1276520"/>
          </a:xfrm>
          <a:prstGeom prst="rect">
            <a:avLst/>
          </a:prstGeom>
        </p:spPr>
      </p:pic>
    </p:spTree>
    <p:extLst>
      <p:ext uri="{BB962C8B-B14F-4D97-AF65-F5344CB8AC3E}">
        <p14:creationId xmlns:p14="http://schemas.microsoft.com/office/powerpoint/2010/main" val="26183295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93875"/>
            <a:ext cx="10515600" cy="448701"/>
          </a:xfrm>
        </p:spPr>
        <p:txBody>
          <a:bodyPr/>
          <a:lstStyle/>
          <a:p>
            <a:r>
              <a:rPr lang="en-US" dirty="0"/>
              <a:t>Freight Example (2 of 2)</a:t>
            </a:r>
          </a:p>
        </p:txBody>
      </p:sp>
      <p:pic>
        <p:nvPicPr>
          <p:cNvPr id="4" name="Picture Placeholder 3" descr="An illustration shows two journal entries in a general journal. Amounts shown are in dollars.&#10;First Entry:&#10;Purchases shows a debit of 400.00&#10;Accounts payable/vendor shows a credit of 400.00&#10;Description: Made purchase on account&#10;Second Entry:&#10;Freight-In shows a debit of 38.00&#10;Accounts Payable/Vendor shows a credit of 38.00&#10;Description: Freight charges on merchandise purchase">
            <a:extLst>
              <a:ext uri="{FF2B5EF4-FFF2-40B4-BE49-F238E27FC236}">
                <a16:creationId xmlns:a16="http://schemas.microsoft.com/office/drawing/2014/main" id="{97436A5F-0703-4E7D-ACCE-50C47C3397A2}"/>
              </a:ext>
            </a:extLst>
          </p:cNvPr>
          <p:cNvPicPr>
            <a:picLocks noGrp="1" noChangeAspect="1"/>
          </p:cNvPicPr>
          <p:nvPr>
            <p:ph type="pic" sz="quarter" idx="11"/>
          </p:nvPr>
        </p:nvPicPr>
        <p:blipFill>
          <a:blip r:embed="rId2"/>
          <a:stretch>
            <a:fillRect/>
          </a:stretch>
        </p:blipFill>
        <p:spPr>
          <a:xfrm>
            <a:off x="2665505" y="3664013"/>
            <a:ext cx="6860990" cy="1982643"/>
          </a:xfrm>
          <a:prstGeom prst="rect">
            <a:avLst/>
          </a:prstGeom>
        </p:spPr>
      </p:pic>
      <p:sp>
        <p:nvSpPr>
          <p:cNvPr id="5" name="Content Placeholder 4"/>
          <p:cNvSpPr>
            <a:spLocks noGrp="1"/>
          </p:cNvSpPr>
          <p:nvPr>
            <p:ph type="body" sz="quarter" idx="12"/>
          </p:nvPr>
        </p:nvSpPr>
        <p:spPr>
          <a:xfrm>
            <a:off x="934244" y="878681"/>
            <a:ext cx="10667948" cy="2550320"/>
          </a:xfrm>
        </p:spPr>
        <p:txBody>
          <a:bodyPr>
            <a:noAutofit/>
          </a:bodyPr>
          <a:lstStyle/>
          <a:p>
            <a:pPr marL="457200" indent="-457200" eaLnBrk="0" hangingPunct="0">
              <a:buFont typeface="Arial" panose="020B0604020202020204" pitchFamily="34" charset="0"/>
              <a:buChar char="•"/>
            </a:pPr>
            <a:r>
              <a:rPr lang="en-US" sz="2400" dirty="0"/>
              <a:t>If the freight charges were on a separate bill from the transportation company</a:t>
            </a:r>
          </a:p>
          <a:p>
            <a:pPr marL="457200" indent="-457200" eaLnBrk="0" hangingPunct="0">
              <a:buFont typeface="Arial" panose="020B0604020202020204" pitchFamily="34" charset="0"/>
              <a:buChar char="•"/>
            </a:pPr>
            <a:r>
              <a:rPr lang="en-US" sz="2400" dirty="0"/>
              <a:t>Purchases is debited for the cost of the merchandise</a:t>
            </a:r>
          </a:p>
          <a:p>
            <a:pPr marL="457200" indent="-457200" eaLnBrk="0" hangingPunct="0">
              <a:buFont typeface="Arial" panose="020B0604020202020204" pitchFamily="34" charset="0"/>
              <a:buChar char="•"/>
            </a:pPr>
            <a:r>
              <a:rPr lang="en-US" sz="2400" dirty="0"/>
              <a:t>Accounts Payable is credited for the amount due to the supplier</a:t>
            </a:r>
          </a:p>
          <a:p>
            <a:pPr marL="457200" indent="-457200" eaLnBrk="0" hangingPunct="0">
              <a:buFont typeface="Arial" panose="020B0604020202020204" pitchFamily="34" charset="0"/>
              <a:buChar char="•"/>
            </a:pPr>
            <a:r>
              <a:rPr lang="en-US" sz="2400" dirty="0"/>
              <a:t>A separate journal entry is made to record the freight charges</a:t>
            </a:r>
          </a:p>
          <a:p>
            <a:pPr marL="457200" indent="-457200" eaLnBrk="0" hangingPunct="0">
              <a:buFont typeface="Arial" panose="020B0604020202020204" pitchFamily="34" charset="0"/>
              <a:buChar char="•"/>
            </a:pPr>
            <a:r>
              <a:rPr lang="en-US" sz="2400" dirty="0"/>
              <a:t>Accounts Payable is credited, but the vendor is the transportation company</a:t>
            </a:r>
          </a:p>
        </p:txBody>
      </p:sp>
    </p:spTree>
    <p:extLst>
      <p:ext uri="{BB962C8B-B14F-4D97-AF65-F5344CB8AC3E}">
        <p14:creationId xmlns:p14="http://schemas.microsoft.com/office/powerpoint/2010/main" val="1001091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Computation of Gross Profit</a:t>
            </a:r>
          </a:p>
        </p:txBody>
      </p:sp>
      <p:sp>
        <p:nvSpPr>
          <p:cNvPr id="5" name="Content Placeholder 4"/>
          <p:cNvSpPr>
            <a:spLocks noGrp="1"/>
          </p:cNvSpPr>
          <p:nvPr>
            <p:ph type="body" sz="quarter" idx="17"/>
          </p:nvPr>
        </p:nvSpPr>
        <p:spPr/>
        <p:txBody>
          <a:bodyPr>
            <a:noAutofit/>
          </a:bodyPr>
          <a:lstStyle/>
          <a:p>
            <a:r>
              <a:rPr lang="en-US" sz="2800" b="1" dirty="0"/>
              <a:t>Gross profit </a:t>
            </a:r>
            <a:r>
              <a:rPr lang="en-US" sz="2800" dirty="0"/>
              <a:t>(also called </a:t>
            </a:r>
            <a:r>
              <a:rPr lang="en-US" sz="2800" b="1" dirty="0"/>
              <a:t>gross margin</a:t>
            </a:r>
            <a:r>
              <a:rPr lang="en-US" sz="2800" dirty="0"/>
              <a:t>)</a:t>
            </a:r>
          </a:p>
          <a:p>
            <a:pPr lvl="1"/>
            <a:r>
              <a:rPr lang="en-US" sz="2400" dirty="0"/>
              <a:t>Difference between net sales and cost of goods sold</a:t>
            </a:r>
          </a:p>
          <a:p>
            <a:r>
              <a:rPr lang="en-US" sz="2800" b="1" dirty="0"/>
              <a:t>Cost of goods sold </a:t>
            </a:r>
            <a:r>
              <a:rPr lang="en-US" sz="2800" dirty="0"/>
              <a:t>(also called </a:t>
            </a:r>
            <a:r>
              <a:rPr lang="en-US" sz="2800" b="1" dirty="0"/>
              <a:t>cost of merchandise sold</a:t>
            </a:r>
            <a:r>
              <a:rPr lang="en-US" sz="2800" dirty="0"/>
              <a:t>)</a:t>
            </a:r>
          </a:p>
          <a:p>
            <a:pPr lvl="1"/>
            <a:r>
              <a:rPr lang="en-US" sz="2400" dirty="0"/>
              <a:t>Difference between the goods available for sale and the ending inventory</a:t>
            </a:r>
          </a:p>
          <a:p>
            <a:pPr lvl="1"/>
            <a:r>
              <a:rPr lang="en-US" sz="2400" dirty="0"/>
              <a:t>Indicates the cost of the goods sold during the period</a:t>
            </a:r>
          </a:p>
          <a:p>
            <a:pPr lvl="1"/>
            <a:endParaRPr lang="en-US" dirty="0"/>
          </a:p>
        </p:txBody>
      </p:sp>
    </p:spTree>
    <p:extLst>
      <p:ext uri="{BB962C8B-B14F-4D97-AF65-F5344CB8AC3E}">
        <p14:creationId xmlns:p14="http://schemas.microsoft.com/office/powerpoint/2010/main" val="37450343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Computation of Gross Profit (1 of 3)</a:t>
            </a:r>
          </a:p>
        </p:txBody>
      </p:sp>
      <p:sp>
        <p:nvSpPr>
          <p:cNvPr id="5" name="Content Placeholder 4"/>
          <p:cNvSpPr>
            <a:spLocks noGrp="1"/>
          </p:cNvSpPr>
          <p:nvPr>
            <p:ph type="body" sz="quarter" idx="17"/>
          </p:nvPr>
        </p:nvSpPr>
        <p:spPr>
          <a:xfrm>
            <a:off x="743576" y="1187532"/>
            <a:ext cx="10711543" cy="4844968"/>
          </a:xfrm>
        </p:spPr>
        <p:txBody>
          <a:bodyPr>
            <a:noAutofit/>
          </a:bodyPr>
          <a:lstStyle/>
          <a:p>
            <a:pPr eaLnBrk="0" hangingPunct="0"/>
            <a:r>
              <a:rPr lang="en-US" sz="2800" dirty="0"/>
              <a:t>Assume the following for the year ended December 31:</a:t>
            </a:r>
          </a:p>
          <a:p>
            <a:pPr lvl="1" eaLnBrk="0" hangingPunct="0"/>
            <a:r>
              <a:rPr lang="en-US" sz="2400" dirty="0"/>
              <a:t>Sales $201,500</a:t>
            </a:r>
          </a:p>
          <a:p>
            <a:pPr lvl="1" eaLnBrk="0" hangingPunct="0"/>
            <a:r>
              <a:rPr lang="en-US" sz="2400" dirty="0"/>
              <a:t>Sales returns and allowances $1,200</a:t>
            </a:r>
          </a:p>
          <a:p>
            <a:pPr lvl="1" eaLnBrk="0" hangingPunct="0"/>
            <a:r>
              <a:rPr lang="en-US" sz="2400" dirty="0"/>
              <a:t>Sales discounts $1,000</a:t>
            </a:r>
          </a:p>
          <a:p>
            <a:pPr lvl="1" eaLnBrk="0" hangingPunct="0"/>
            <a:r>
              <a:rPr lang="en-US" sz="2400" dirty="0"/>
              <a:t>Purchases $105,000</a:t>
            </a:r>
          </a:p>
          <a:p>
            <a:pPr lvl="1" eaLnBrk="0" hangingPunct="0"/>
            <a:r>
              <a:rPr lang="en-US" sz="2400" dirty="0"/>
              <a:t>Purchases returns and allowances $800</a:t>
            </a:r>
          </a:p>
          <a:p>
            <a:pPr lvl="1" eaLnBrk="0" hangingPunct="0"/>
            <a:r>
              <a:rPr lang="en-US" sz="2400" dirty="0"/>
              <a:t>Purchases discounts $1,000</a:t>
            </a:r>
          </a:p>
          <a:p>
            <a:pPr lvl="1" eaLnBrk="0" hangingPunct="0"/>
            <a:r>
              <a:rPr lang="en-US" sz="2400" dirty="0"/>
              <a:t>Freight-in $300</a:t>
            </a:r>
          </a:p>
          <a:p>
            <a:pPr lvl="1" eaLnBrk="0" hangingPunct="0"/>
            <a:r>
              <a:rPr lang="en-US" sz="2400" dirty="0"/>
              <a:t>Merchandise inventory, Jan 1 - $26,000</a:t>
            </a:r>
          </a:p>
          <a:p>
            <a:pPr lvl="1" eaLnBrk="0" hangingPunct="0"/>
            <a:r>
              <a:rPr lang="en-US" sz="2400" dirty="0"/>
              <a:t>Merchandise inventory, Dec 31 - $18,000</a:t>
            </a:r>
            <a:endParaRPr lang="en-US" dirty="0"/>
          </a:p>
        </p:txBody>
      </p:sp>
    </p:spTree>
    <p:extLst>
      <p:ext uri="{BB962C8B-B14F-4D97-AF65-F5344CB8AC3E}">
        <p14:creationId xmlns:p14="http://schemas.microsoft.com/office/powerpoint/2010/main" val="17731308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Computation of Gross Profit (2 of 3)</a:t>
            </a:r>
          </a:p>
        </p:txBody>
      </p:sp>
      <p:sp>
        <p:nvSpPr>
          <p:cNvPr id="5" name="Content Placeholder 4"/>
          <p:cNvSpPr>
            <a:spLocks noGrp="1"/>
          </p:cNvSpPr>
          <p:nvPr>
            <p:ph type="body" sz="quarter" idx="17"/>
          </p:nvPr>
        </p:nvSpPr>
        <p:spPr>
          <a:xfrm>
            <a:off x="838200" y="1329541"/>
            <a:ext cx="10515601" cy="4394200"/>
          </a:xfrm>
        </p:spPr>
        <p:txBody>
          <a:bodyPr>
            <a:noAutofit/>
          </a:bodyPr>
          <a:lstStyle/>
          <a:p>
            <a:r>
              <a:rPr lang="en-US" sz="2800" dirty="0"/>
              <a:t>STEP 1: Compute net sales</a:t>
            </a:r>
          </a:p>
          <a:p>
            <a:pPr lvl="1"/>
            <a:r>
              <a:rPr lang="en-US" sz="2400" dirty="0"/>
              <a:t>NET SALES = SALES </a:t>
            </a:r>
            <a:r>
              <a:rPr lang="en-US" sz="2400" dirty="0">
                <a:sym typeface="Monotype Sorts"/>
              </a:rPr>
              <a:t>- </a:t>
            </a:r>
            <a:r>
              <a:rPr lang="en-US" sz="2400" dirty="0"/>
              <a:t>SALES RETURNS AND ALLOWANCES </a:t>
            </a:r>
            <a:r>
              <a:rPr lang="en-US" sz="2400" dirty="0">
                <a:sym typeface="Monotype Sorts"/>
              </a:rPr>
              <a:t>- </a:t>
            </a:r>
            <a:r>
              <a:rPr lang="en-US" sz="2400" dirty="0"/>
              <a:t>SALES DISCOUNTS</a:t>
            </a:r>
          </a:p>
          <a:p>
            <a:pPr lvl="1" eaLnBrk="0" hangingPunct="0"/>
            <a:r>
              <a:rPr lang="en-US" sz="2400" dirty="0"/>
              <a:t>This is the price charged to customers for the merchandise</a:t>
            </a:r>
            <a:endParaRPr lang="en-US" sz="1800" dirty="0"/>
          </a:p>
          <a:p>
            <a:r>
              <a:rPr lang="en-US" sz="2800" dirty="0"/>
              <a:t>STEP 2: Compute goods available for sale</a:t>
            </a:r>
          </a:p>
          <a:p>
            <a:pPr lvl="1"/>
            <a:r>
              <a:rPr lang="en-US" sz="2400" dirty="0"/>
              <a:t>GOODS AVAILABLE FOR SALE = BEGINNING INVENTORY </a:t>
            </a:r>
            <a:r>
              <a:rPr lang="en-US" sz="2400" dirty="0">
                <a:sym typeface="Monotype Sorts"/>
              </a:rPr>
              <a:t>+ </a:t>
            </a:r>
            <a:r>
              <a:rPr lang="en-US" sz="2400" dirty="0"/>
              <a:t>COST OF GOODS PURCHASED</a:t>
            </a:r>
          </a:p>
          <a:p>
            <a:pPr lvl="1"/>
            <a:r>
              <a:rPr lang="en-US" sz="2400" dirty="0"/>
              <a:t>This is the cost of ALL the goods that were offered for sale</a:t>
            </a:r>
          </a:p>
        </p:txBody>
      </p:sp>
    </p:spTree>
    <p:extLst>
      <p:ext uri="{BB962C8B-B14F-4D97-AF65-F5344CB8AC3E}">
        <p14:creationId xmlns:p14="http://schemas.microsoft.com/office/powerpoint/2010/main" val="14399629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Computation</a:t>
            </a:r>
            <a:r>
              <a:rPr lang="en-US" baseline="0" dirty="0"/>
              <a:t> </a:t>
            </a:r>
            <a:r>
              <a:rPr lang="en-US" dirty="0"/>
              <a:t>of Gross Profit (3 of 3)</a:t>
            </a:r>
          </a:p>
        </p:txBody>
      </p:sp>
      <p:sp>
        <p:nvSpPr>
          <p:cNvPr id="5" name="Content Placeholder 4"/>
          <p:cNvSpPr>
            <a:spLocks noGrp="1"/>
          </p:cNvSpPr>
          <p:nvPr>
            <p:ph type="body" sz="quarter" idx="17"/>
          </p:nvPr>
        </p:nvSpPr>
        <p:spPr>
          <a:xfrm>
            <a:off x="743576" y="1330036"/>
            <a:ext cx="10711543" cy="3467595"/>
          </a:xfrm>
        </p:spPr>
        <p:txBody>
          <a:bodyPr>
            <a:noAutofit/>
          </a:bodyPr>
          <a:lstStyle/>
          <a:p>
            <a:r>
              <a:rPr lang="en-US" sz="2800" dirty="0"/>
              <a:t>STEP 3: Compute cost of goods sold (COGS)</a:t>
            </a:r>
          </a:p>
          <a:p>
            <a:pPr lvl="1"/>
            <a:r>
              <a:rPr lang="en-US" sz="2400" dirty="0"/>
              <a:t>COGS = GOODS AVAILABLE FOR SALE </a:t>
            </a:r>
            <a:r>
              <a:rPr lang="en-US" sz="2400" dirty="0">
                <a:sym typeface="Monotype Sorts"/>
              </a:rPr>
              <a:t>- ENDING INVENTORY</a:t>
            </a:r>
          </a:p>
          <a:p>
            <a:pPr lvl="2"/>
            <a:r>
              <a:rPr lang="en-US" dirty="0"/>
              <a:t>Out of the $129,500 of merchandise available to sell, $18,000 was not sold (ending inventory)</a:t>
            </a:r>
          </a:p>
          <a:p>
            <a:pPr lvl="2" eaLnBrk="0" hangingPunct="0"/>
            <a:r>
              <a:rPr lang="en-US" dirty="0"/>
              <a:t>$111,500 of merchandise was sold</a:t>
            </a:r>
          </a:p>
          <a:p>
            <a:r>
              <a:rPr lang="en-US" sz="2800" dirty="0"/>
              <a:t>STEP 4: Compute gross profit</a:t>
            </a:r>
          </a:p>
          <a:p>
            <a:pPr lvl="1"/>
            <a:r>
              <a:rPr lang="en-US" sz="2400" dirty="0">
                <a:sym typeface="Monotype Sorts"/>
              </a:rPr>
              <a:t>GROSS PROFIT = NET SALES - COST OF GOODS SOLD</a:t>
            </a:r>
          </a:p>
          <a:p>
            <a:pPr lvl="2" eaLnBrk="0" hangingPunct="0"/>
            <a:r>
              <a:rPr lang="en-US" dirty="0"/>
              <a:t>Merchandise was sold for $87,800 more than its cost</a:t>
            </a:r>
          </a:p>
          <a:p>
            <a:pPr eaLnBrk="0" hangingPunct="0"/>
            <a:endParaRPr lang="en-US" dirty="0"/>
          </a:p>
        </p:txBody>
      </p:sp>
    </p:spTree>
    <p:extLst>
      <p:ext uri="{BB962C8B-B14F-4D97-AF65-F5344CB8AC3E}">
        <p14:creationId xmlns:p14="http://schemas.microsoft.com/office/powerpoint/2010/main" val="31485734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5125F-4BF3-436F-BECC-C59F2B138C48}"/>
              </a:ext>
            </a:extLst>
          </p:cNvPr>
          <p:cNvSpPr>
            <a:spLocks noGrp="1"/>
          </p:cNvSpPr>
          <p:nvPr>
            <p:ph type="title"/>
          </p:nvPr>
        </p:nvSpPr>
        <p:spPr/>
        <p:txBody>
          <a:bodyPr/>
          <a:lstStyle/>
          <a:p>
            <a:r>
              <a:rPr lang="en-US" dirty="0"/>
              <a:t>Computation of Gross Profit (Figure 11-8)</a:t>
            </a:r>
          </a:p>
        </p:txBody>
      </p:sp>
      <p:pic>
        <p:nvPicPr>
          <p:cNvPr id="4" name="Picture Placeholder 3" descr="The figure shows a visual representation of income statement, partial. The entries are as follows. Row 1. Revenue from sales: sales- $201,500, in third column. Less: sales return and allowances- debit $1,200, in the first column, sales discounts- debit 1,000, in the first column. Step 1. Net sales- 199,300, in the fourth column. Cost of goods sold: merchandise inventory, January 1, $26,000, in the third column. Purchases, $105,000 in the second column. Less: purchase returns and allowances $ 800, in the first column, purchases discounts 1,000, in the first column. Net purchases $103,200, single ruled, second column added freight in 300, in the second column, single ruled. Cost of goods purchased 103,500, single ruled, in the third column. Step 2. Goods available for sale 129,500, in the third column. Less merchandise inventory, December 31, 18,000, single ruled, in the third column. Step 5. Cost of goods sold, 111,500, single ruled, in the fourth column. Step 4. gross profit, double ruled, $ 87,800 in the fourth column.">
            <a:extLst>
              <a:ext uri="{FF2B5EF4-FFF2-40B4-BE49-F238E27FC236}">
                <a16:creationId xmlns:a16="http://schemas.microsoft.com/office/drawing/2014/main" id="{45700D93-01CF-41EE-B723-EF7A79661F70}"/>
              </a:ext>
            </a:extLst>
          </p:cNvPr>
          <p:cNvPicPr>
            <a:picLocks noGrp="1" noChangeAspect="1"/>
          </p:cNvPicPr>
          <p:nvPr>
            <p:ph type="pic" sz="quarter" idx="11"/>
          </p:nvPr>
        </p:nvPicPr>
        <p:blipFill>
          <a:blip r:embed="rId2"/>
          <a:stretch>
            <a:fillRect/>
          </a:stretch>
        </p:blipFill>
        <p:spPr>
          <a:xfrm>
            <a:off x="2555390" y="1308706"/>
            <a:ext cx="7081219" cy="4479352"/>
          </a:xfrm>
          <a:prstGeom prst="rect">
            <a:avLst/>
          </a:prstGeom>
        </p:spPr>
      </p:pic>
    </p:spTree>
    <p:extLst>
      <p:ext uri="{BB962C8B-B14F-4D97-AF65-F5344CB8AC3E}">
        <p14:creationId xmlns:p14="http://schemas.microsoft.com/office/powerpoint/2010/main" val="22968637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 3</a:t>
            </a:r>
            <a:endParaRPr lang="en-IN" dirty="0"/>
          </a:p>
        </p:txBody>
      </p:sp>
      <p:sp>
        <p:nvSpPr>
          <p:cNvPr id="3" name="Content Placeholder 2"/>
          <p:cNvSpPr>
            <a:spLocks noGrp="1"/>
          </p:cNvSpPr>
          <p:nvPr>
            <p:ph type="body" sz="quarter" idx="15"/>
          </p:nvPr>
        </p:nvSpPr>
        <p:spPr/>
        <p:txBody>
          <a:bodyPr/>
          <a:lstStyle/>
          <a:p>
            <a:pPr algn="ctr"/>
            <a:r>
              <a:rPr lang="en-US" sz="2800" dirty="0"/>
              <a:t>Describe and use the accounts payable ledger</a:t>
            </a:r>
          </a:p>
        </p:txBody>
      </p:sp>
    </p:spTree>
    <p:extLst>
      <p:ext uri="{BB962C8B-B14F-4D97-AF65-F5344CB8AC3E}">
        <p14:creationId xmlns:p14="http://schemas.microsoft.com/office/powerpoint/2010/main" val="12353155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Accounts Payable Ledger</a:t>
            </a:r>
            <a:endParaRPr lang="en-IN" dirty="0"/>
          </a:p>
        </p:txBody>
      </p:sp>
      <p:sp>
        <p:nvSpPr>
          <p:cNvPr id="3" name="Content Placeholder 2"/>
          <p:cNvSpPr>
            <a:spLocks noGrp="1"/>
          </p:cNvSpPr>
          <p:nvPr>
            <p:ph type="body" sz="quarter" idx="17"/>
          </p:nvPr>
        </p:nvSpPr>
        <p:spPr/>
        <p:txBody>
          <a:bodyPr>
            <a:normAutofit/>
          </a:bodyPr>
          <a:lstStyle/>
          <a:p>
            <a:r>
              <a:rPr lang="en-US" sz="2800" dirty="0"/>
              <a:t>A separate </a:t>
            </a:r>
            <a:r>
              <a:rPr lang="en-US" sz="2800" b="1" dirty="0">
                <a:solidFill>
                  <a:schemeClr val="tx2"/>
                </a:solidFill>
              </a:rPr>
              <a:t>subsidiary</a:t>
            </a:r>
            <a:r>
              <a:rPr lang="en-US" sz="2800" dirty="0"/>
              <a:t> ledger </a:t>
            </a:r>
          </a:p>
          <a:p>
            <a:r>
              <a:rPr lang="en-US" sz="2800" dirty="0"/>
              <a:t>Contains an individual account payable for each supplier</a:t>
            </a:r>
          </a:p>
          <a:p>
            <a:r>
              <a:rPr lang="en-US" sz="2800" dirty="0"/>
              <a:t>Often numbered</a:t>
            </a:r>
          </a:p>
          <a:p>
            <a:r>
              <a:rPr lang="en-US" sz="2800" dirty="0"/>
              <a:t>Filed either alphabetically or numerically</a:t>
            </a:r>
          </a:p>
          <a:p>
            <a:r>
              <a:rPr lang="en-US" sz="2800" dirty="0"/>
              <a:t>Summary accounts payable account maintained in the general ledger is the controlling account</a:t>
            </a:r>
          </a:p>
        </p:txBody>
      </p:sp>
    </p:spTree>
    <p:extLst>
      <p:ext uri="{BB962C8B-B14F-4D97-AF65-F5344CB8AC3E}">
        <p14:creationId xmlns:p14="http://schemas.microsoft.com/office/powerpoint/2010/main" val="457062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119E0-5E9E-4CFA-BAF0-9BC0EB529312}"/>
              </a:ext>
            </a:extLst>
          </p:cNvPr>
          <p:cNvSpPr>
            <a:spLocks noGrp="1"/>
          </p:cNvSpPr>
          <p:nvPr>
            <p:ph type="title"/>
          </p:nvPr>
        </p:nvSpPr>
        <p:spPr/>
        <p:txBody>
          <a:bodyPr/>
          <a:lstStyle/>
          <a:p>
            <a:r>
              <a:rPr lang="en-US" dirty="0"/>
              <a:t>Purchases Example Data</a:t>
            </a:r>
          </a:p>
        </p:txBody>
      </p:sp>
      <p:sp>
        <p:nvSpPr>
          <p:cNvPr id="3" name="Text Placeholder 2">
            <a:extLst>
              <a:ext uri="{FF2B5EF4-FFF2-40B4-BE49-F238E27FC236}">
                <a16:creationId xmlns:a16="http://schemas.microsoft.com/office/drawing/2014/main" id="{B12974FA-530F-4770-ACFC-61B09E0BCCD3}"/>
              </a:ext>
            </a:extLst>
          </p:cNvPr>
          <p:cNvSpPr>
            <a:spLocks noGrp="1"/>
          </p:cNvSpPr>
          <p:nvPr>
            <p:ph type="body" sz="quarter" idx="17"/>
          </p:nvPr>
        </p:nvSpPr>
        <p:spPr>
          <a:xfrm>
            <a:off x="743576" y="1151906"/>
            <a:ext cx="10711543" cy="4880594"/>
          </a:xfrm>
        </p:spPr>
        <p:txBody>
          <a:bodyPr/>
          <a:lstStyle/>
          <a:p>
            <a:r>
              <a:rPr lang="en-US" sz="2800" dirty="0"/>
              <a:t>Assume the following purchases on account occurred during the month of April:</a:t>
            </a:r>
          </a:p>
          <a:p>
            <a:pPr lvl="1"/>
            <a:r>
              <a:rPr lang="en-US" sz="2400" dirty="0"/>
              <a:t>April 4 Purchased merchandise from Bilenky Cycle Works, $3,300, Invoice No. 631, dated April 2, terms, net/30</a:t>
            </a:r>
          </a:p>
          <a:p>
            <a:pPr lvl="1"/>
            <a:r>
              <a:rPr lang="en-US" sz="2400" dirty="0"/>
              <a:t>April 8 Purchased merchandise from Ellsworth, $2,500, Invoice No. 927D, dated April 6, terms, net/30</a:t>
            </a:r>
          </a:p>
          <a:p>
            <a:pPr lvl="1"/>
            <a:r>
              <a:rPr lang="en-US" sz="2400" dirty="0"/>
              <a:t>April 11 Purchased merchandise from Gunnar Cycles, $8,700, Invoice No. 804, dated April 9, terms, 1/15, net/30</a:t>
            </a:r>
          </a:p>
          <a:p>
            <a:pPr lvl="1"/>
            <a:r>
              <a:rPr lang="en-US" sz="2400" dirty="0"/>
              <a:t>April 17 Purchased merchandise from Milwaukee Cycle Co., $800, Invoice No. 611, dated April 16, terms, net/30</a:t>
            </a:r>
          </a:p>
          <a:p>
            <a:pPr lvl="1"/>
            <a:r>
              <a:rPr lang="en-US" sz="2400" dirty="0"/>
              <a:t>April 23 Purchased merchandise from Rans Designs, Inc., $5,300, Invoice No. 1465, dated April 22, terms, 1/10, net/30</a:t>
            </a:r>
          </a:p>
        </p:txBody>
      </p:sp>
    </p:spTree>
    <p:extLst>
      <p:ext uri="{BB962C8B-B14F-4D97-AF65-F5344CB8AC3E}">
        <p14:creationId xmlns:p14="http://schemas.microsoft.com/office/powerpoint/2010/main" val="30530298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4F5BA-441C-4E88-999E-B476719CF7B6}"/>
              </a:ext>
            </a:extLst>
          </p:cNvPr>
          <p:cNvSpPr>
            <a:spLocks noGrp="1"/>
          </p:cNvSpPr>
          <p:nvPr>
            <p:ph type="title"/>
          </p:nvPr>
        </p:nvSpPr>
        <p:spPr>
          <a:xfrm>
            <a:off x="838200" y="365125"/>
            <a:ext cx="10515600" cy="530421"/>
          </a:xfrm>
        </p:spPr>
        <p:txBody>
          <a:bodyPr/>
          <a:lstStyle/>
          <a:p>
            <a:r>
              <a:rPr lang="en-US" dirty="0"/>
              <a:t>Purchases Entered in General Journal (Figure 11-9)</a:t>
            </a:r>
          </a:p>
        </p:txBody>
      </p:sp>
      <p:pic>
        <p:nvPicPr>
          <p:cNvPr id="4" name="Picture Placeholder 3" descr="The figure shows a visual representation of general journal. The table has 5 columns namely date, description, post. ref., debit, credit. The entries are as follows: date 20 dash dash, April 4 , purchase debit 3300.00, accounts payable or Bilenky Cycle Works, credit 3300.00, Invoice No. 631. April 8, purchase debit 2500.00, accounts payable or Ellsworth, credit 2500.00, Invoice No. 927D. April 11, purchase debit 8700.00, Accounts payable or Gunnar Cycles, credit 8700.00, Invoice No. 804. April 17, purchase debit 800.00, accounts payable or Milwaukee Cycle Co., credit 800.00, Invoice No. 611. April 23, purchase debit 5300.00, Accounts payable or Rans Designs, Inc., credit 5300.00, Invoice No. 1465.">
            <a:extLst>
              <a:ext uri="{FF2B5EF4-FFF2-40B4-BE49-F238E27FC236}">
                <a16:creationId xmlns:a16="http://schemas.microsoft.com/office/drawing/2014/main" id="{E1FF45D0-1EBB-42E6-93D2-1A950F57DEFC}"/>
              </a:ext>
            </a:extLst>
          </p:cNvPr>
          <p:cNvPicPr>
            <a:picLocks noGrp="1" noChangeAspect="1"/>
          </p:cNvPicPr>
          <p:nvPr>
            <p:ph type="pic" sz="quarter" idx="11"/>
          </p:nvPr>
        </p:nvPicPr>
        <p:blipFill>
          <a:blip r:embed="rId2"/>
          <a:stretch>
            <a:fillRect/>
          </a:stretch>
        </p:blipFill>
        <p:spPr>
          <a:xfrm>
            <a:off x="3214522" y="1363680"/>
            <a:ext cx="5762955" cy="4499792"/>
          </a:xfrm>
          <a:prstGeom prst="rect">
            <a:avLst/>
          </a:prstGeom>
        </p:spPr>
      </p:pic>
    </p:spTree>
    <p:extLst>
      <p:ext uri="{BB962C8B-B14F-4D97-AF65-F5344CB8AC3E}">
        <p14:creationId xmlns:p14="http://schemas.microsoft.com/office/powerpoint/2010/main" val="25335119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Posting Purchases to the General Ledger</a:t>
            </a:r>
            <a:endParaRPr lang="en-IN" dirty="0"/>
          </a:p>
        </p:txBody>
      </p:sp>
      <p:sp>
        <p:nvSpPr>
          <p:cNvPr id="3" name="Content Placeholder 2"/>
          <p:cNvSpPr>
            <a:spLocks noGrp="1"/>
          </p:cNvSpPr>
          <p:nvPr>
            <p:ph type="body" sz="quarter" idx="17"/>
          </p:nvPr>
        </p:nvSpPr>
        <p:spPr/>
        <p:txBody>
          <a:bodyPr/>
          <a:lstStyle/>
          <a:p>
            <a:r>
              <a:rPr lang="en-US" sz="2800" dirty="0"/>
              <a:t>In the ledger account:</a:t>
            </a:r>
          </a:p>
          <a:p>
            <a:pPr lvl="1"/>
            <a:r>
              <a:rPr lang="en-US" sz="2400" dirty="0"/>
              <a:t>Step 1: Enter the date of the transaction</a:t>
            </a:r>
          </a:p>
          <a:p>
            <a:pPr lvl="1"/>
            <a:r>
              <a:rPr lang="en-US" sz="2400" dirty="0"/>
              <a:t>Step 2: Enter the amount of the transaction</a:t>
            </a:r>
          </a:p>
          <a:p>
            <a:pPr lvl="1"/>
            <a:r>
              <a:rPr lang="en-US" sz="2400" dirty="0"/>
              <a:t>Step 3: Enter the new balance</a:t>
            </a:r>
          </a:p>
          <a:p>
            <a:pPr lvl="1"/>
            <a:r>
              <a:rPr lang="en-US" sz="2400" dirty="0"/>
              <a:t>Step 4: Enter the journal page number</a:t>
            </a:r>
          </a:p>
          <a:p>
            <a:r>
              <a:rPr lang="en-US" sz="2800" dirty="0"/>
              <a:t> In the journal:</a:t>
            </a:r>
          </a:p>
          <a:p>
            <a:pPr lvl="1"/>
            <a:r>
              <a:rPr lang="en-US" sz="2400" dirty="0"/>
              <a:t>Step 5: Enter the ledger account number in the PR column</a:t>
            </a:r>
          </a:p>
        </p:txBody>
      </p:sp>
    </p:spTree>
    <p:extLst>
      <p:ext uri="{BB962C8B-B14F-4D97-AF65-F5344CB8AC3E}">
        <p14:creationId xmlns:p14="http://schemas.microsoft.com/office/powerpoint/2010/main" val="19076158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C3649-117F-4396-9E12-08A68DFFC024}"/>
              </a:ext>
            </a:extLst>
          </p:cNvPr>
          <p:cNvSpPr>
            <a:spLocks noGrp="1"/>
          </p:cNvSpPr>
          <p:nvPr>
            <p:ph type="title"/>
          </p:nvPr>
        </p:nvSpPr>
        <p:spPr>
          <a:xfrm>
            <a:off x="273377" y="365125"/>
            <a:ext cx="11491275" cy="455007"/>
          </a:xfrm>
        </p:spPr>
        <p:txBody>
          <a:bodyPr/>
          <a:lstStyle/>
          <a:p>
            <a:r>
              <a:rPr lang="en-US" dirty="0"/>
              <a:t>Posting Purchases to the General Ledger (Figure 11-10)</a:t>
            </a:r>
          </a:p>
        </p:txBody>
      </p:sp>
      <p:pic>
        <p:nvPicPr>
          <p:cNvPr id="5" name="Picture Placeholder 4" descr="The figure shows a visual representation of general journal posting purchases to the general ledger. There are three tables general journal and two General Ledgers. In general journal, there are 5 columns namely date, descriptions, post. r e f, debit, credit. The entries are: 20—April 4. Purchases, post r e f. 501, debit 3,300, credit 3,300.00, invoice number 631. Purchases, post r e f., 501, debit 2,500.00. Accounts payable or Ellsworth, post r e f. 202, credit 2,500.00. Invoice No. 927D, credited amount 3,300.00, 2,500.00 transferred to accounts payable general ledger. The entries for accounts payable are as follows: date 20- April 1, Item balance, debit blank, credit  blank, balance debit blank, balance credit 4,800.00. Date. 4, Item, post r e f,  j 6, debit blank, credit  3,300.00, balance debit blank, balance credit 8,100.00. Date 8, Item blank, post. ref., debit blank, credit 2,500.00, balance debit blank, balance credit 10,600.00. Debit balance from journal 3,300.00 and 2,500.00 are transferred to account purchase of general ledger. Date 20- April 1, Item balance, debit blank, credit  blank, balance debit 37,400.00, balance credit blank. Date. 4, Item, post r e f. j 6, debit 3,300.00, credit blank, balance debit 40,700.00, balance credit blank. Date 8. Item blank, post. ref., debit 2,500.00, credit blank, balance debit 43,200.00, balance credit blank.">
            <a:extLst>
              <a:ext uri="{FF2B5EF4-FFF2-40B4-BE49-F238E27FC236}">
                <a16:creationId xmlns:a16="http://schemas.microsoft.com/office/drawing/2014/main" id="{0BB63440-1B50-48C8-89EC-EB6AE375D074}"/>
              </a:ext>
            </a:extLst>
          </p:cNvPr>
          <p:cNvPicPr>
            <a:picLocks noGrp="1" noChangeAspect="1"/>
          </p:cNvPicPr>
          <p:nvPr>
            <p:ph type="pic" sz="quarter" idx="11"/>
          </p:nvPr>
        </p:nvPicPr>
        <p:blipFill>
          <a:blip r:embed="rId2"/>
          <a:stretch>
            <a:fillRect/>
          </a:stretch>
        </p:blipFill>
        <p:spPr>
          <a:xfrm>
            <a:off x="2591204" y="1184174"/>
            <a:ext cx="7009591" cy="4735859"/>
          </a:xfrm>
          <a:prstGeom prst="rect">
            <a:avLst/>
          </a:prstGeom>
        </p:spPr>
      </p:pic>
    </p:spTree>
    <p:extLst>
      <p:ext uri="{BB962C8B-B14F-4D97-AF65-F5344CB8AC3E}">
        <p14:creationId xmlns:p14="http://schemas.microsoft.com/office/powerpoint/2010/main" val="39719778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Posting to the Accounts Payable Ledger</a:t>
            </a:r>
            <a:endParaRPr lang="en-IN" dirty="0"/>
          </a:p>
        </p:txBody>
      </p:sp>
      <p:sp>
        <p:nvSpPr>
          <p:cNvPr id="3" name="Content Placeholder 2"/>
          <p:cNvSpPr>
            <a:spLocks noGrp="1"/>
          </p:cNvSpPr>
          <p:nvPr>
            <p:ph type="body" sz="quarter" idx="17"/>
          </p:nvPr>
        </p:nvSpPr>
        <p:spPr/>
        <p:txBody>
          <a:bodyPr/>
          <a:lstStyle/>
          <a:p>
            <a:r>
              <a:rPr lang="en-US" sz="2800" dirty="0"/>
              <a:t>In the accounts payable ledger account:</a:t>
            </a:r>
            <a:endParaRPr lang="en-US" dirty="0"/>
          </a:p>
          <a:p>
            <a:pPr lvl="1"/>
            <a:r>
              <a:rPr lang="en-US" sz="2800" dirty="0"/>
              <a:t>Step 1: Enter the date of the transaction</a:t>
            </a:r>
          </a:p>
          <a:p>
            <a:pPr lvl="1"/>
            <a:r>
              <a:rPr lang="en-US" sz="2800" dirty="0"/>
              <a:t>Step 2: Enter the amount of the transaction</a:t>
            </a:r>
          </a:p>
          <a:p>
            <a:pPr lvl="1"/>
            <a:r>
              <a:rPr lang="en-US" sz="2800" dirty="0"/>
              <a:t>Step 3: Enter the new balance</a:t>
            </a:r>
          </a:p>
          <a:p>
            <a:pPr lvl="1"/>
            <a:r>
              <a:rPr lang="en-US" sz="2800" dirty="0"/>
              <a:t>Step 4: Enter the journal page number</a:t>
            </a:r>
          </a:p>
          <a:p>
            <a:r>
              <a:rPr lang="en-US" sz="2800" dirty="0"/>
              <a:t>In the journal:</a:t>
            </a:r>
          </a:p>
          <a:p>
            <a:pPr lvl="1"/>
            <a:r>
              <a:rPr lang="en-US" sz="2400" dirty="0"/>
              <a:t>Step 5: Enter a slash (/) followed by a check mark (</a:t>
            </a:r>
            <a:r>
              <a:rPr lang="en-US" sz="2400" dirty="0">
                <a:sym typeface="Monotype Sorts"/>
              </a:rPr>
              <a:t>) in the PR column.</a:t>
            </a:r>
            <a:endParaRPr lang="en-US" sz="2400" dirty="0"/>
          </a:p>
        </p:txBody>
      </p:sp>
    </p:spTree>
    <p:extLst>
      <p:ext uri="{BB962C8B-B14F-4D97-AF65-F5344CB8AC3E}">
        <p14:creationId xmlns:p14="http://schemas.microsoft.com/office/powerpoint/2010/main" val="28084552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C3649-117F-4396-9E12-08A68DFFC024}"/>
              </a:ext>
            </a:extLst>
          </p:cNvPr>
          <p:cNvSpPr>
            <a:spLocks noGrp="1"/>
          </p:cNvSpPr>
          <p:nvPr>
            <p:ph type="title"/>
          </p:nvPr>
        </p:nvSpPr>
        <p:spPr>
          <a:xfrm>
            <a:off x="301657" y="365125"/>
            <a:ext cx="11265031" cy="672105"/>
          </a:xfrm>
        </p:spPr>
        <p:txBody>
          <a:bodyPr/>
          <a:lstStyle/>
          <a:p>
            <a:r>
              <a:rPr lang="en-US" dirty="0"/>
              <a:t>Posting to the Accounts Payable Ledger (Figure 11-11)</a:t>
            </a:r>
          </a:p>
        </p:txBody>
      </p:sp>
      <p:pic>
        <p:nvPicPr>
          <p:cNvPr id="5" name="Picture Placeholder 4" descr="The figure shows a visual representation of general journal posting purchases to the general ledger. There are three tables general journal and 4 General Ledgers. In general journal, there are 5 columns namely date, descriptions, post. r e f, debit, credit. The entries are: 20—April 4. Purchases, post r e f 501, debit 3,300, credit 3,300.00. Account payable r Bilenky cycle works, post r e f, 202. Invoice No. 631. Date 8. Purchases, post r e f, 501, debit 2,500.00, accounts payable or Ellsworth, post r e f 202, credit 2,500.00. Invoice No. 927D, credited amount 3,300.00, 2,500.00 transferred to accounts payable general ledger. The entries are for accounts payable: date 20- April 1, Item balance, debit blank, credit  blank, balance debit blank, balance credit 4,800.00. Date. 4. Item, post R e f j 6 ,debit blank, credit  3,300.00, balance debit blank, balance credit 8,100.00. Date 8, Item blank, post. r e f, debit blank, credit  2,500.00, balance debit blank, balance credit 10,600.00. Debit balance 3,300.00 and 2,500.00 from journal are transferred to account purchase of general ledger. Date 20- April 1 ,Item balance, debit blank, credit  blank, balance debit 37,400.00, balance credit blank. Date. 4. Item, post R e f j 6, debit 3,300.00, credit blank, balance debit 40,700.00, balance credit blank. Date 8. Item blank, post. ref, debit 2,500.00, credit blank, balance debit 43,200.00, balance credit blank. Credits from general journal 3,300.00, 2,500.00 are transferred to accounts payable ledger, partial. The entries are: Date 20 dash dash, April 4, post ref, j 6, debit blank, credit 3,300.00, balance 3,300.00. Date 20 dash dash, April 8, post ref, j 6, debit blank, credit 2,500.00, balance 2,500.00.">
            <a:extLst>
              <a:ext uri="{FF2B5EF4-FFF2-40B4-BE49-F238E27FC236}">
                <a16:creationId xmlns:a16="http://schemas.microsoft.com/office/drawing/2014/main" id="{0BB63440-1B50-48C8-89EC-EB6AE375D074}"/>
              </a:ext>
            </a:extLst>
          </p:cNvPr>
          <p:cNvPicPr>
            <a:picLocks noGrp="1" noChangeAspect="1"/>
          </p:cNvPicPr>
          <p:nvPr>
            <p:ph type="pic" sz="quarter" idx="11"/>
          </p:nvPr>
        </p:nvPicPr>
        <p:blipFill>
          <a:blip r:embed="rId2"/>
          <a:stretch>
            <a:fillRect/>
          </a:stretch>
        </p:blipFill>
        <p:spPr>
          <a:xfrm>
            <a:off x="2082523" y="1299279"/>
            <a:ext cx="8026954" cy="4403937"/>
          </a:xfrm>
          <a:prstGeom prst="rect">
            <a:avLst/>
          </a:prstGeom>
        </p:spPr>
      </p:pic>
    </p:spTree>
    <p:extLst>
      <p:ext uri="{BB962C8B-B14F-4D97-AF65-F5344CB8AC3E}">
        <p14:creationId xmlns:p14="http://schemas.microsoft.com/office/powerpoint/2010/main" val="1583558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Posting Purchase Returns</a:t>
            </a:r>
          </a:p>
        </p:txBody>
      </p:sp>
      <p:sp>
        <p:nvSpPr>
          <p:cNvPr id="5" name="Content Placeholder 4"/>
          <p:cNvSpPr>
            <a:spLocks noGrp="1"/>
          </p:cNvSpPr>
          <p:nvPr>
            <p:ph type="body" sz="quarter" idx="17"/>
          </p:nvPr>
        </p:nvSpPr>
        <p:spPr/>
        <p:txBody>
          <a:bodyPr>
            <a:noAutofit/>
          </a:bodyPr>
          <a:lstStyle/>
          <a:p>
            <a:r>
              <a:rPr lang="en-US" sz="2800" dirty="0"/>
              <a:t>Assume that on May 4, Sunflower Cycle returns $200 of merchandise to Rans Designs, Inc.</a:t>
            </a:r>
          </a:p>
          <a:p>
            <a:pPr lvl="1"/>
            <a:r>
              <a:rPr lang="en-US" sz="2400" dirty="0"/>
              <a:t>These goods were part of a purchase made on April 23</a:t>
            </a:r>
          </a:p>
          <a:p>
            <a:pPr eaLnBrk="0" hangingPunct="0"/>
            <a:r>
              <a:rPr lang="en-US" sz="2800" dirty="0"/>
              <a:t>The $200 debit is posted to the accounts payable controlling account and to the subsidiary ledger account for Rans Designs</a:t>
            </a:r>
          </a:p>
          <a:p>
            <a:pPr eaLnBrk="0" hangingPunct="0"/>
            <a:r>
              <a:rPr lang="en-US" sz="2800" dirty="0"/>
              <a:t>Purchases Returns and Allowances is posted in the normal manner</a:t>
            </a:r>
          </a:p>
        </p:txBody>
      </p:sp>
    </p:spTree>
    <p:extLst>
      <p:ext uri="{BB962C8B-B14F-4D97-AF65-F5344CB8AC3E}">
        <p14:creationId xmlns:p14="http://schemas.microsoft.com/office/powerpoint/2010/main" val="21647875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C3649-117F-4396-9E12-08A68DFFC024}"/>
              </a:ext>
            </a:extLst>
          </p:cNvPr>
          <p:cNvSpPr>
            <a:spLocks noGrp="1"/>
          </p:cNvSpPr>
          <p:nvPr>
            <p:ph type="title"/>
          </p:nvPr>
        </p:nvSpPr>
        <p:spPr/>
        <p:txBody>
          <a:bodyPr/>
          <a:lstStyle/>
          <a:p>
            <a:r>
              <a:rPr lang="en-US" dirty="0"/>
              <a:t>Posting Purchase Returns (Figure 11-12)</a:t>
            </a:r>
          </a:p>
        </p:txBody>
      </p:sp>
      <p:pic>
        <p:nvPicPr>
          <p:cNvPr id="5" name="Picture Placeholder 4" descr="The figure shows a visual representation of general journal posting purchases to the general ledger. There are five tables one general journal, two general ledgers and one accounts payable ledger. The journal has 5 columns namely date, description, post Ref., Debit, credit. The entries are as follows- date 20- May 4, description accounts payable or Rans Designs, Inc. post Ref. 202/ 501.1, debit 200.00. purchases returns and allowances returned merchandise credit 200.00. Debit 200.00 and credit 200.00 transferred to general ledger. Account – accounts payable Accounts payable Account number 202. There are 6 columns namely date, items, post r e f., debit, credit, balance debit, balance credit. Row 1. Date 20- May 1, item balance, post r e f. Tick, debit blank , credit blank, balance debit blank, balance credit 11900.00 . Row 2. Date 20- May 4, item balance, post r e f. J 8, debit 200.00, credit blank, balance debit blank, balance credit 11700.00 . Account- purchase return and allowances account number- 501.1. Date 20 dash dash, May 1, item balance, post ref, Tick, debit blank, credit blank, balance debit blank, balance credit 370.00 . Date 20 dash dash, May 4, item balance, post ref, J 8, debit blank , credit 200.00, balance debit blank, balance credit 570.00. Accounts payable ledger, partial. Name- Rans designs, Inc. Address - 4600 highway 183, Hays, Kansas 6 7 6 0 1. Row 1. Date 20- May 1, item balance, post r e f. Blank, debit blank, credit blank, balance 5,300.00. Date 20- May 4, item balance, post r e f. J 8, debit 200.00, credit blank, balance debit blank, balance credit 5100.00.">
            <a:extLst>
              <a:ext uri="{FF2B5EF4-FFF2-40B4-BE49-F238E27FC236}">
                <a16:creationId xmlns:a16="http://schemas.microsoft.com/office/drawing/2014/main" id="{0BB63440-1B50-48C8-89EC-EB6AE375D074}"/>
              </a:ext>
            </a:extLst>
          </p:cNvPr>
          <p:cNvPicPr>
            <a:picLocks noGrp="1" noChangeAspect="1"/>
          </p:cNvPicPr>
          <p:nvPr>
            <p:ph type="pic" sz="quarter" idx="11"/>
          </p:nvPr>
        </p:nvPicPr>
        <p:blipFill>
          <a:blip r:embed="rId2"/>
          <a:stretch>
            <a:fillRect/>
          </a:stretch>
        </p:blipFill>
        <p:spPr>
          <a:xfrm>
            <a:off x="1331673" y="1214438"/>
            <a:ext cx="9528653" cy="4517059"/>
          </a:xfrm>
          <a:prstGeom prst="rect">
            <a:avLst/>
          </a:prstGeom>
        </p:spPr>
      </p:pic>
    </p:spTree>
    <p:extLst>
      <p:ext uri="{BB962C8B-B14F-4D97-AF65-F5344CB8AC3E}">
        <p14:creationId xmlns:p14="http://schemas.microsoft.com/office/powerpoint/2010/main" val="26135663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49275"/>
          </a:xfrm>
        </p:spPr>
        <p:txBody>
          <a:bodyPr/>
          <a:lstStyle/>
          <a:p>
            <a:r>
              <a:rPr lang="en-US" dirty="0"/>
              <a:t>Posting Cash Payments (1 of 2)</a:t>
            </a:r>
          </a:p>
        </p:txBody>
      </p:sp>
      <p:pic>
        <p:nvPicPr>
          <p:cNvPr id="4" name="Picture Placeholder 3" descr="The figure shows a visual representation of general journal with caption, cash payments entered in a general journal. The entries are as follows. April 10 Accounts Payable or Ace Wheelworks debit 4,800.00, cash credit 4800.00, Made payment on account. April 24, accounts payable/Gunnar Cycles debit 8,700.00. Cash credit 8613.00, Purchase Discount credit 87.00. Made payment less discount on account.">
            <a:extLst>
              <a:ext uri="{FF2B5EF4-FFF2-40B4-BE49-F238E27FC236}">
                <a16:creationId xmlns:a16="http://schemas.microsoft.com/office/drawing/2014/main" id="{3B60DD78-43D1-4136-9EC4-E9795A8930CE}"/>
              </a:ext>
            </a:extLst>
          </p:cNvPr>
          <p:cNvPicPr>
            <a:picLocks noGrp="1" noChangeAspect="1"/>
          </p:cNvPicPr>
          <p:nvPr>
            <p:ph type="pic" sz="quarter" idx="11"/>
          </p:nvPr>
        </p:nvPicPr>
        <p:blipFill>
          <a:blip r:embed="rId2"/>
          <a:stretch>
            <a:fillRect/>
          </a:stretch>
        </p:blipFill>
        <p:spPr>
          <a:xfrm>
            <a:off x="2598383" y="3901045"/>
            <a:ext cx="7362970" cy="2161176"/>
          </a:xfrm>
          <a:prstGeom prst="rect">
            <a:avLst/>
          </a:prstGeom>
        </p:spPr>
      </p:pic>
      <p:sp>
        <p:nvSpPr>
          <p:cNvPr id="5" name="Content Placeholder 4"/>
          <p:cNvSpPr>
            <a:spLocks noGrp="1"/>
          </p:cNvSpPr>
          <p:nvPr>
            <p:ph type="body" sz="quarter" idx="4294967295"/>
          </p:nvPr>
        </p:nvSpPr>
        <p:spPr>
          <a:xfrm>
            <a:off x="995363" y="1024861"/>
            <a:ext cx="10712450" cy="2517236"/>
          </a:xfrm>
        </p:spPr>
        <p:txBody>
          <a:bodyPr>
            <a:noAutofit/>
          </a:bodyPr>
          <a:lstStyle/>
          <a:p>
            <a:pPr marL="457200" indent="-457200">
              <a:buFont typeface="Arial" panose="020B0604020202020204" pitchFamily="34" charset="0"/>
              <a:buChar char="•"/>
            </a:pPr>
            <a:r>
              <a:rPr lang="en-US" dirty="0"/>
              <a:t>Assume Sunflower Cycle made the following two payments on account during the month of April:</a:t>
            </a:r>
          </a:p>
          <a:p>
            <a:pPr marL="1143000" lvl="1" indent="-457200">
              <a:buFont typeface="Arial" panose="020B0604020202020204" pitchFamily="34" charset="0"/>
              <a:buChar char="•"/>
            </a:pPr>
            <a:r>
              <a:rPr lang="en-US" dirty="0"/>
              <a:t>April 10 Paid Ace Wheelworks $4,800 for purchases made on account</a:t>
            </a:r>
          </a:p>
          <a:p>
            <a:pPr marL="1143000" lvl="1" indent="-457200">
              <a:buFont typeface="Arial" panose="020B0604020202020204" pitchFamily="34" charset="0"/>
              <a:buChar char="•"/>
            </a:pPr>
            <a:r>
              <a:rPr lang="en-US" dirty="0"/>
              <a:t>April 24 Paid Gunnar Cycles $8,700 less discount of 1% for purchases made on account</a:t>
            </a:r>
          </a:p>
          <a:p>
            <a:pPr marL="457200" indent="-457200">
              <a:buFont typeface="Arial" panose="020B0604020202020204" pitchFamily="34" charset="0"/>
              <a:buChar char="•"/>
            </a:pPr>
            <a:r>
              <a:rPr lang="en-US" dirty="0"/>
              <a:t>FIGURE 11-13 </a:t>
            </a:r>
            <a:r>
              <a:rPr lang="en-US" b="1" dirty="0"/>
              <a:t>Cash Payments Entered in a General Journal</a:t>
            </a:r>
            <a:endParaRPr lang="en-US" dirty="0"/>
          </a:p>
        </p:txBody>
      </p:sp>
    </p:spTree>
    <p:extLst>
      <p:ext uri="{BB962C8B-B14F-4D97-AF65-F5344CB8AC3E}">
        <p14:creationId xmlns:p14="http://schemas.microsoft.com/office/powerpoint/2010/main" val="4694380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C3649-117F-4396-9E12-08A68DFFC024}"/>
              </a:ext>
            </a:extLst>
          </p:cNvPr>
          <p:cNvSpPr>
            <a:spLocks noGrp="1"/>
          </p:cNvSpPr>
          <p:nvPr>
            <p:ph type="title"/>
          </p:nvPr>
        </p:nvSpPr>
        <p:spPr/>
        <p:txBody>
          <a:bodyPr/>
          <a:lstStyle/>
          <a:p>
            <a:r>
              <a:rPr lang="en-US" dirty="0"/>
              <a:t>Posting Cash Payments (2 of 2)</a:t>
            </a:r>
          </a:p>
        </p:txBody>
      </p:sp>
      <p:pic>
        <p:nvPicPr>
          <p:cNvPr id="5" name="Picture Placeholder 4" descr="The figure shows a visual representation of general journal posting purchases to the general ledger. There are 6 tables, one general journal, 3 general ledgers and 2 accounts payable ledger. Heading for journal is general journal, partial. The journal has 5 columns namely date, description, post R e f., debit, credit. The entries are as follows. Date 20- April, description accounts payable or Ace wheelworks, post R e f. 202/ 101, debit 4,800.00, cash credit 4,800.00, debit 4,800.00 and credit 4,800.00 transferred to general ledger. Date 24 Accounts payable or Gunnar cycles, post ref. 202/101, debit 8700.00, cash debit 8,613.00, purchase discount credit 87.00.  Ledger heading general ledger, partial. Account –cash Account number 101. There are 6 columns namely date items post r e f. debit, credit, balance debit, balance Credit. Row 1. Date 20- April 1, Item Balance, post r e f. tick, Debit blank, credit blank, balance Debit 20,000.00, balance credit blank. Row 2. Date 20- May 10, Item balance, post r e f. j 6, Debit blank, credit blank 4,800.00, balance Debit 15,200.00, balance credit blank . Account- Accounts payable, Account number- 501.1. Row 3. Date 20- May 1, Item Balance, post r e f. tick, Debit blank, credit blank, balance Debit blank, balance credit 4,800.00 . Row 4. Date 20- May 4, Item Bal., post r e f. j 6, Debit blank , credit 3300.00, balance Debit blank, balance credit 8,100.00. 8, post r e f, J 6, credit 2,500.00. 10, post r e f J 6, debit, 4,800.00. 11, post r e f, J 6, credit 8,700.00.17, post r e f J 6, credit 800. 23, post r e f j 6, 5,300. 24, post r e f j 6, debit 8,700.00. Accounts payable ledger, partial. Name, Ace Wheelworks, ADDRESS 145 Elm Street, Somerville, M A 0 2 1 4 4. Row 1. Date 20- May 1, Item Balance, post r e f. blank, Debit blank , credit blank, balance 4800.00.  Row 2. Date 20 dash dash, May 10, Item Balance, post r e f. j 6, Debit 4,800.00 , NAME Gunnar Cycles, ADDRESS 816 W. Bakke Avenue, Waterford, W I 5 3 1 8 5 date 20 dash dash, Apr. 11, post ref, j 6, credit 8,700.00, balance 8,700.00 , date 24 post r e f, j 6, debit 8700.00, credit blank, balance blank.">
            <a:extLst>
              <a:ext uri="{FF2B5EF4-FFF2-40B4-BE49-F238E27FC236}">
                <a16:creationId xmlns:a16="http://schemas.microsoft.com/office/drawing/2014/main" id="{0BB63440-1B50-48C8-89EC-EB6AE375D074}"/>
              </a:ext>
            </a:extLst>
          </p:cNvPr>
          <p:cNvPicPr>
            <a:picLocks noGrp="1" noChangeAspect="1"/>
          </p:cNvPicPr>
          <p:nvPr>
            <p:ph type="pic" sz="quarter" idx="11"/>
          </p:nvPr>
        </p:nvPicPr>
        <p:blipFill>
          <a:blip r:embed="rId2"/>
          <a:stretch>
            <a:fillRect/>
          </a:stretch>
        </p:blipFill>
        <p:spPr>
          <a:xfrm>
            <a:off x="3488991" y="1037230"/>
            <a:ext cx="5214018" cy="4329714"/>
          </a:xfrm>
          <a:prstGeom prst="rect">
            <a:avLst/>
          </a:prstGeom>
        </p:spPr>
      </p:pic>
      <p:sp>
        <p:nvSpPr>
          <p:cNvPr id="3" name="Text Placeholder 2">
            <a:extLst>
              <a:ext uri="{FF2B5EF4-FFF2-40B4-BE49-F238E27FC236}">
                <a16:creationId xmlns:a16="http://schemas.microsoft.com/office/drawing/2014/main" id="{B7A53804-2D39-47E1-89F6-933A764C7656}"/>
              </a:ext>
            </a:extLst>
          </p:cNvPr>
          <p:cNvSpPr>
            <a:spLocks noGrp="1"/>
          </p:cNvSpPr>
          <p:nvPr>
            <p:ph type="body" sz="quarter" idx="12"/>
          </p:nvPr>
        </p:nvSpPr>
        <p:spPr>
          <a:xfrm>
            <a:off x="606392" y="5643562"/>
            <a:ext cx="11155680" cy="266700"/>
          </a:xfrm>
        </p:spPr>
        <p:txBody>
          <a:bodyPr/>
          <a:lstStyle/>
          <a:p>
            <a:pPr algn="ctr"/>
            <a:r>
              <a:rPr lang="en-US" sz="2000" dirty="0"/>
              <a:t>FIGURE 11-14 </a:t>
            </a:r>
            <a:r>
              <a:rPr lang="en-US" sz="2000" b="1" dirty="0"/>
              <a:t>Posting Cash Payments to the General Ledger and Accounts Payable Ledger</a:t>
            </a:r>
            <a:endParaRPr lang="en-US" sz="2000" dirty="0"/>
          </a:p>
        </p:txBody>
      </p:sp>
    </p:spTree>
    <p:extLst>
      <p:ext uri="{BB962C8B-B14F-4D97-AF65-F5344CB8AC3E}">
        <p14:creationId xmlns:p14="http://schemas.microsoft.com/office/powerpoint/2010/main" val="21531929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 4</a:t>
            </a:r>
            <a:endParaRPr lang="en-IN" dirty="0"/>
          </a:p>
        </p:txBody>
      </p:sp>
      <p:sp>
        <p:nvSpPr>
          <p:cNvPr id="3" name="Content Placeholder 2"/>
          <p:cNvSpPr>
            <a:spLocks noGrp="1"/>
          </p:cNvSpPr>
          <p:nvPr>
            <p:ph type="body" sz="quarter" idx="15"/>
          </p:nvPr>
        </p:nvSpPr>
        <p:spPr/>
        <p:txBody>
          <a:bodyPr/>
          <a:lstStyle/>
          <a:p>
            <a:pPr algn="ctr"/>
            <a:r>
              <a:rPr lang="en-US" sz="2800" dirty="0"/>
              <a:t>Prepare a schedule of accounts payable</a:t>
            </a:r>
          </a:p>
        </p:txBody>
      </p:sp>
    </p:spTree>
    <p:extLst>
      <p:ext uri="{BB962C8B-B14F-4D97-AF65-F5344CB8AC3E}">
        <p14:creationId xmlns:p14="http://schemas.microsoft.com/office/powerpoint/2010/main" val="27119547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Schedule of Accounts Payable</a:t>
            </a:r>
            <a:endParaRPr lang="en-IN" dirty="0"/>
          </a:p>
        </p:txBody>
      </p:sp>
      <p:sp>
        <p:nvSpPr>
          <p:cNvPr id="3" name="Content Placeholder 2"/>
          <p:cNvSpPr>
            <a:spLocks noGrp="1"/>
          </p:cNvSpPr>
          <p:nvPr>
            <p:ph type="body" sz="quarter" idx="17"/>
          </p:nvPr>
        </p:nvSpPr>
        <p:spPr>
          <a:xfrm>
            <a:off x="743576" y="1638300"/>
            <a:ext cx="10711543" cy="3503716"/>
          </a:xfrm>
        </p:spPr>
        <p:txBody>
          <a:bodyPr>
            <a:normAutofit/>
          </a:bodyPr>
          <a:lstStyle/>
          <a:p>
            <a:r>
              <a:rPr lang="en-US" sz="2800" dirty="0"/>
              <a:t>Prepared to verify that the sum of the accounts payable ledger balances equals the Accounts Payable balance</a:t>
            </a:r>
          </a:p>
          <a:p>
            <a:r>
              <a:rPr lang="en-US" sz="2800" dirty="0"/>
              <a:t>An alphabetical or numerical listing of supplier accounts and their balances</a:t>
            </a:r>
          </a:p>
          <a:p>
            <a:r>
              <a:rPr lang="en-US" sz="2800" dirty="0"/>
              <a:t>Usually prepared at the end of the month</a:t>
            </a:r>
          </a:p>
          <a:p>
            <a:r>
              <a:rPr lang="en-US" sz="2800" dirty="0"/>
              <a:t>The total calculated in the schedule is compared with the balance in Accounts Payable in the general ledger</a:t>
            </a:r>
          </a:p>
        </p:txBody>
      </p:sp>
    </p:spTree>
    <p:extLst>
      <p:ext uri="{BB962C8B-B14F-4D97-AF65-F5344CB8AC3E}">
        <p14:creationId xmlns:p14="http://schemas.microsoft.com/office/powerpoint/2010/main" val="40243923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39AFC-2A77-4C64-BCA5-3AA37230FF36}"/>
              </a:ext>
            </a:extLst>
          </p:cNvPr>
          <p:cNvSpPr>
            <a:spLocks noGrp="1"/>
          </p:cNvSpPr>
          <p:nvPr>
            <p:ph type="title"/>
          </p:nvPr>
        </p:nvSpPr>
        <p:spPr/>
        <p:txBody>
          <a:bodyPr/>
          <a:lstStyle/>
          <a:p>
            <a:r>
              <a:rPr lang="en-US" dirty="0"/>
              <a:t>Schedule of Accounts Payable (Figure 11-16)</a:t>
            </a:r>
          </a:p>
        </p:txBody>
      </p:sp>
      <p:pic>
        <p:nvPicPr>
          <p:cNvPr id="4" name="Picture Placeholder 3" descr="The figure shows a visual representation of Sunflower Cycle, schedule of accounts payable April 30, 20 dash dash, Bilenky Cycle Works, $ 3300.00, Ellsworth 2500.00, Milwaukee Cycle Co. 800.00, Rans Designs, Inc. 5300.00,  sum total of above $11900.00.">
            <a:extLst>
              <a:ext uri="{FF2B5EF4-FFF2-40B4-BE49-F238E27FC236}">
                <a16:creationId xmlns:a16="http://schemas.microsoft.com/office/drawing/2014/main" id="{566AD262-1924-4484-8F2B-67485738F22A}"/>
              </a:ext>
            </a:extLst>
          </p:cNvPr>
          <p:cNvPicPr>
            <a:picLocks noGrp="1" noChangeAspect="1"/>
          </p:cNvPicPr>
          <p:nvPr>
            <p:ph type="pic" sz="quarter" idx="11"/>
          </p:nvPr>
        </p:nvPicPr>
        <p:blipFill>
          <a:blip r:embed="rId2"/>
          <a:stretch>
            <a:fillRect/>
          </a:stretch>
        </p:blipFill>
        <p:spPr>
          <a:xfrm>
            <a:off x="657225" y="1259478"/>
            <a:ext cx="10980738" cy="2992844"/>
          </a:xfrm>
          <a:prstGeom prst="rect">
            <a:avLst/>
          </a:prstGeom>
        </p:spPr>
      </p:pic>
    </p:spTree>
    <p:extLst>
      <p:ext uri="{BB962C8B-B14F-4D97-AF65-F5344CB8AC3E}">
        <p14:creationId xmlns:p14="http://schemas.microsoft.com/office/powerpoint/2010/main" val="10014705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Accounts Payable Errors</a:t>
            </a:r>
            <a:endParaRPr lang="en-IN" dirty="0"/>
          </a:p>
        </p:txBody>
      </p:sp>
      <p:sp>
        <p:nvSpPr>
          <p:cNvPr id="3" name="Content Placeholder 2"/>
          <p:cNvSpPr>
            <a:spLocks noGrp="1"/>
          </p:cNvSpPr>
          <p:nvPr>
            <p:ph type="body" sz="quarter" idx="17"/>
          </p:nvPr>
        </p:nvSpPr>
        <p:spPr/>
        <p:txBody>
          <a:bodyPr>
            <a:normAutofit/>
          </a:bodyPr>
          <a:lstStyle/>
          <a:p>
            <a:r>
              <a:rPr lang="en-US" sz="2800" dirty="0"/>
              <a:t>If the total on the schedule of accounts payable and the Accounts Payable balance do not agree:</a:t>
            </a:r>
          </a:p>
          <a:p>
            <a:pPr lvl="1"/>
            <a:r>
              <a:rPr lang="en-US" sz="2400" dirty="0"/>
              <a:t>Step 1: Verify the total of the schedule</a:t>
            </a:r>
          </a:p>
          <a:p>
            <a:pPr lvl="1"/>
            <a:r>
              <a:rPr lang="en-US" sz="2400" dirty="0"/>
              <a:t>Step 2: Verify the postings to the accounts payable ledger</a:t>
            </a:r>
          </a:p>
          <a:p>
            <a:pPr lvl="1"/>
            <a:r>
              <a:rPr lang="en-US" sz="2400" dirty="0"/>
              <a:t>Step 3: Verify the postings to Accounts Payable in the general ledger</a:t>
            </a:r>
          </a:p>
        </p:txBody>
      </p:sp>
    </p:spTree>
    <p:extLst>
      <p:ext uri="{BB962C8B-B14F-4D97-AF65-F5344CB8AC3E}">
        <p14:creationId xmlns:p14="http://schemas.microsoft.com/office/powerpoint/2010/main" val="36689771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a:xfrm>
            <a:off x="3996910" y="3112899"/>
            <a:ext cx="4415570" cy="618014"/>
          </a:xfrm>
        </p:spPr>
        <p:txBody>
          <a:bodyPr/>
          <a:lstStyle/>
          <a:p>
            <a:r>
              <a:rPr lang="en-US" dirty="0"/>
              <a:t>Chapter 11 Appendix</a:t>
            </a:r>
          </a:p>
        </p:txBody>
      </p:sp>
      <p:sp>
        <p:nvSpPr>
          <p:cNvPr id="5" name="Title 4"/>
          <p:cNvSpPr>
            <a:spLocks noGrp="1"/>
          </p:cNvSpPr>
          <p:nvPr>
            <p:ph type="title"/>
          </p:nvPr>
        </p:nvSpPr>
        <p:spPr>
          <a:xfrm>
            <a:off x="3996909" y="4035474"/>
            <a:ext cx="6557879" cy="1006789"/>
          </a:xfrm>
        </p:spPr>
        <p:txBody>
          <a:bodyPr/>
          <a:lstStyle/>
          <a:p>
            <a:r>
              <a:rPr lang="en-US" sz="3200" dirty="0"/>
              <a:t>The Net-Price Method of Recording Purchases</a:t>
            </a:r>
            <a:endParaRPr lang="en-US" dirty="0"/>
          </a:p>
        </p:txBody>
      </p:sp>
      <p:pic>
        <p:nvPicPr>
          <p:cNvPr id="3" name="Picture Placeholder 2" descr="Book cover reads title, edition number, and name of the author as follows: &quot;COLLEGE ACCOUNTING,&quot; &quot;Twenty Third Edition,&quot; and &quot;Heintz and Parry.&quot; A photo on the cover page shows a person working on a tablet computer generating a spreadsheet and bar graph.">
            <a:extLst>
              <a:ext uri="{FF2B5EF4-FFF2-40B4-BE49-F238E27FC236}">
                <a16:creationId xmlns:a16="http://schemas.microsoft.com/office/drawing/2014/main" id="{4F6F150E-F66D-4149-B445-1BD02BF554F7}"/>
              </a:ext>
            </a:extLst>
          </p:cNvPr>
          <p:cNvPicPr>
            <a:picLocks noGrp="1" noChangeAspect="1"/>
          </p:cNvPicPr>
          <p:nvPr>
            <p:ph type="pic" sz="quarter" idx="12"/>
          </p:nvPr>
        </p:nvPicPr>
        <p:blipFill>
          <a:blip r:embed="rId2"/>
          <a:srcRect l="3197" r="3197"/>
          <a:stretch>
            <a:fillRect/>
          </a:stretch>
        </p:blipFill>
        <p:spPr/>
      </p:pic>
      <p:sp>
        <p:nvSpPr>
          <p:cNvPr id="8" name="Footer Placeholder 7"/>
          <p:cNvSpPr>
            <a:spLocks noGrp="1"/>
          </p:cNvSpPr>
          <p:nvPr>
            <p:ph type="ftr" sz="quarter" idx="3"/>
          </p:nvPr>
        </p:nvSpPr>
        <p:spPr/>
        <p:txBody>
          <a:bodyPr/>
          <a:lstStyle/>
          <a:p>
            <a:r>
              <a:rPr lang="en-US" dirty="0"/>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3452729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Appendix Learning Objective 1</a:t>
            </a:r>
            <a:endParaRPr lang="en-IN" dirty="0"/>
          </a:p>
        </p:txBody>
      </p:sp>
      <p:sp>
        <p:nvSpPr>
          <p:cNvPr id="3" name="Content Placeholder 2"/>
          <p:cNvSpPr>
            <a:spLocks noGrp="1"/>
          </p:cNvSpPr>
          <p:nvPr>
            <p:ph type="body" sz="quarter" idx="15"/>
          </p:nvPr>
        </p:nvSpPr>
        <p:spPr/>
        <p:txBody>
          <a:bodyPr/>
          <a:lstStyle/>
          <a:p>
            <a:pPr algn="ctr"/>
            <a:r>
              <a:rPr lang="en-US" sz="2800" dirty="0"/>
              <a:t>Describe the net-price method of recording purchases</a:t>
            </a:r>
          </a:p>
        </p:txBody>
      </p:sp>
    </p:spTree>
    <p:extLst>
      <p:ext uri="{BB962C8B-B14F-4D97-AF65-F5344CB8AC3E}">
        <p14:creationId xmlns:p14="http://schemas.microsoft.com/office/powerpoint/2010/main" val="929172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Methods of Recording Purchases</a:t>
            </a:r>
            <a:endParaRPr lang="en-IN" dirty="0"/>
          </a:p>
        </p:txBody>
      </p:sp>
      <p:sp>
        <p:nvSpPr>
          <p:cNvPr id="3" name="Content Placeholder 2"/>
          <p:cNvSpPr>
            <a:spLocks noGrp="1"/>
          </p:cNvSpPr>
          <p:nvPr>
            <p:ph type="body" sz="quarter" idx="17"/>
          </p:nvPr>
        </p:nvSpPr>
        <p:spPr/>
        <p:txBody>
          <a:bodyPr>
            <a:normAutofit/>
          </a:bodyPr>
          <a:lstStyle/>
          <a:p>
            <a:r>
              <a:rPr lang="en-US" sz="2800" dirty="0"/>
              <a:t>Gross-Price Method</a:t>
            </a:r>
          </a:p>
          <a:p>
            <a:pPr lvl="1"/>
            <a:r>
              <a:rPr lang="en-US" sz="2400" dirty="0"/>
              <a:t>Purchases are recorded at the gross amount, regardless of available cash discounts</a:t>
            </a:r>
          </a:p>
          <a:p>
            <a:pPr lvl="1"/>
            <a:r>
              <a:rPr lang="en-US" sz="2400" dirty="0"/>
              <a:t>Method used previously in this chapter</a:t>
            </a:r>
          </a:p>
          <a:p>
            <a:r>
              <a:rPr lang="en-US" sz="2800" dirty="0"/>
              <a:t>Net-Price Method</a:t>
            </a:r>
          </a:p>
          <a:p>
            <a:pPr lvl="1"/>
            <a:r>
              <a:rPr lang="en-US" sz="2400" dirty="0"/>
              <a:t>Purchases are recorded at the net amount, assuming that all available cash discounts will be taken</a:t>
            </a:r>
          </a:p>
        </p:txBody>
      </p:sp>
    </p:spTree>
    <p:extLst>
      <p:ext uri="{BB962C8B-B14F-4D97-AF65-F5344CB8AC3E}">
        <p14:creationId xmlns:p14="http://schemas.microsoft.com/office/powerpoint/2010/main" val="38484798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Appendix Learning Objective 2</a:t>
            </a:r>
            <a:endParaRPr lang="en-IN" dirty="0"/>
          </a:p>
        </p:txBody>
      </p:sp>
      <p:sp>
        <p:nvSpPr>
          <p:cNvPr id="3" name="Content Placeholder 2"/>
          <p:cNvSpPr>
            <a:spLocks noGrp="1"/>
          </p:cNvSpPr>
          <p:nvPr>
            <p:ph type="body" sz="quarter" idx="15"/>
          </p:nvPr>
        </p:nvSpPr>
        <p:spPr/>
        <p:txBody>
          <a:bodyPr/>
          <a:lstStyle/>
          <a:p>
            <a:pPr algn="ctr"/>
            <a:r>
              <a:rPr lang="en-US" sz="2800" dirty="0"/>
              <a:t>Record purchases and cash payments using the net-price method</a:t>
            </a:r>
          </a:p>
        </p:txBody>
      </p:sp>
    </p:spTree>
    <p:extLst>
      <p:ext uri="{BB962C8B-B14F-4D97-AF65-F5344CB8AC3E}">
        <p14:creationId xmlns:p14="http://schemas.microsoft.com/office/powerpoint/2010/main" val="6205369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66148"/>
          </a:xfrm>
        </p:spPr>
        <p:txBody>
          <a:bodyPr>
            <a:noAutofit/>
          </a:bodyPr>
          <a:lstStyle/>
          <a:p>
            <a:r>
              <a:rPr lang="en-US" dirty="0"/>
              <a:t>Comparing Methods of Recording Purchases</a:t>
            </a:r>
            <a:endParaRPr lang="en-IN" dirty="0"/>
          </a:p>
        </p:txBody>
      </p:sp>
      <p:sp>
        <p:nvSpPr>
          <p:cNvPr id="3" name="Content Placeholder 2"/>
          <p:cNvSpPr>
            <a:spLocks noGrp="1"/>
          </p:cNvSpPr>
          <p:nvPr>
            <p:ph type="body" sz="quarter" idx="12"/>
          </p:nvPr>
        </p:nvSpPr>
        <p:spPr>
          <a:xfrm>
            <a:off x="657225" y="1173821"/>
            <a:ext cx="10696575" cy="2566905"/>
          </a:xfrm>
        </p:spPr>
        <p:txBody>
          <a:bodyPr>
            <a:normAutofit lnSpcReduction="10000"/>
          </a:bodyPr>
          <a:lstStyle/>
          <a:p>
            <a:pPr marL="342900" indent="-342900">
              <a:buFont typeface="Arial" panose="020B0604020202020204" pitchFamily="34" charset="0"/>
              <a:buChar char="•"/>
            </a:pPr>
            <a:r>
              <a:rPr lang="en-US" dirty="0"/>
              <a:t>Purchased $100 of merchandise on account, with credit terms of 2/10, net/30</a:t>
            </a:r>
          </a:p>
          <a:p>
            <a:pPr marL="342900" indent="-342900">
              <a:buFont typeface="Arial" panose="020B0604020202020204" pitchFamily="34" charset="0"/>
              <a:buChar char="•"/>
            </a:pPr>
            <a:r>
              <a:rPr lang="en-US" dirty="0">
                <a:ea typeface="ＭＳ Ｐゴシック" pitchFamily="34" charset="-128"/>
              </a:rPr>
              <a:t>Gross-price method records the purchase as $100</a:t>
            </a:r>
          </a:p>
          <a:p>
            <a:pPr lvl="1"/>
            <a:r>
              <a:rPr lang="en-US" sz="2400" dirty="0">
                <a:ea typeface="ＭＳ Ｐゴシック" pitchFamily="34" charset="-128"/>
              </a:rPr>
              <a:t>Discount, if taken, will be recorded at the time of payment</a:t>
            </a:r>
          </a:p>
          <a:p>
            <a:pPr marL="342900" indent="-342900">
              <a:buFont typeface="Arial" panose="020B0604020202020204" pitchFamily="34" charset="0"/>
              <a:buChar char="•"/>
            </a:pPr>
            <a:r>
              <a:rPr lang="en-US" dirty="0">
                <a:ea typeface="ＭＳ Ｐゴシック" pitchFamily="34" charset="-128"/>
              </a:rPr>
              <a:t>Net-price method records the purchase at the net amount of $98</a:t>
            </a:r>
          </a:p>
          <a:p>
            <a:pPr lvl="1"/>
            <a:r>
              <a:rPr lang="en-US" sz="2400" dirty="0">
                <a:ea typeface="ＭＳ Ｐゴシック" pitchFamily="34" charset="-128"/>
              </a:rPr>
              <a:t>Assumption is made that ALL discounts will be taken</a:t>
            </a:r>
          </a:p>
          <a:p>
            <a:endParaRPr lang="en-US" sz="2400" dirty="0">
              <a:ea typeface="ＭＳ Ｐゴシック" pitchFamily="34" charset="-128"/>
            </a:endParaRPr>
          </a:p>
        </p:txBody>
      </p:sp>
      <p:pic>
        <p:nvPicPr>
          <p:cNvPr id="6" name="Picture Placeholder 5" descr="Illustration shows comparison of two journal entries made under the Gross-Price and Net-Price methods. All amounts represent dollars.&#10;&#10;Journal entry for the gross-price method is Debit Purchases for 100.00 and credit Accounts Payable for 100.00&#10;&#10;Journal entry for the Net-Price method is Debit Purchases for 98.00 and credit Accounts Payable for 98.00">
            <a:extLst>
              <a:ext uri="{FF2B5EF4-FFF2-40B4-BE49-F238E27FC236}">
                <a16:creationId xmlns:a16="http://schemas.microsoft.com/office/drawing/2014/main" id="{2FAB5857-C5D2-448A-829D-3A6DA3D8DF00}"/>
              </a:ext>
            </a:extLst>
          </p:cNvPr>
          <p:cNvPicPr>
            <a:picLocks noGrp="1" noChangeAspect="1"/>
          </p:cNvPicPr>
          <p:nvPr>
            <p:ph type="pic" sz="quarter" idx="11"/>
          </p:nvPr>
        </p:nvPicPr>
        <p:blipFill>
          <a:blip r:embed="rId2"/>
          <a:stretch>
            <a:fillRect/>
          </a:stretch>
        </p:blipFill>
        <p:spPr>
          <a:xfrm>
            <a:off x="2009690" y="4083273"/>
            <a:ext cx="8013278" cy="1600906"/>
          </a:xfrm>
          <a:prstGeom prst="rect">
            <a:avLst/>
          </a:prstGeom>
        </p:spPr>
      </p:pic>
    </p:spTree>
    <p:extLst>
      <p:ext uri="{BB962C8B-B14F-4D97-AF65-F5344CB8AC3E}">
        <p14:creationId xmlns:p14="http://schemas.microsoft.com/office/powerpoint/2010/main" val="16649962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7712" y="373990"/>
            <a:ext cx="10799763" cy="672105"/>
          </a:xfrm>
        </p:spPr>
        <p:txBody>
          <a:bodyPr>
            <a:noAutofit/>
          </a:bodyPr>
          <a:lstStyle/>
          <a:p>
            <a:r>
              <a:rPr lang="en-US" dirty="0"/>
              <a:t>Comparing Methods of Recording Payments (1 of 2)</a:t>
            </a:r>
            <a:endParaRPr lang="en-IN" dirty="0"/>
          </a:p>
        </p:txBody>
      </p:sp>
      <p:pic>
        <p:nvPicPr>
          <p:cNvPr id="5" name="Picture Placeholder 4" descr="Illustration shows comparison of two journal entries made under the Gross-Price and Net-Price methods. All amounts represent dollars.&#10;&#10;Journal entry for the gross-price method is debit Accounts Payable for 100.00, credit Cash for 98.00, and credit Purchases Discounts for 2.00&#10;&#10;Journal entry for the Net-Price method is Debit Accounts Payable for 98.00 and credit cash for 98.00">
            <a:extLst>
              <a:ext uri="{FF2B5EF4-FFF2-40B4-BE49-F238E27FC236}">
                <a16:creationId xmlns:a16="http://schemas.microsoft.com/office/drawing/2014/main" id="{4DB68E62-7692-402D-B947-B20745056697}"/>
              </a:ext>
            </a:extLst>
          </p:cNvPr>
          <p:cNvPicPr>
            <a:picLocks noGrp="1" noChangeAspect="1"/>
          </p:cNvPicPr>
          <p:nvPr>
            <p:ph type="pic" sz="quarter" idx="11"/>
          </p:nvPr>
        </p:nvPicPr>
        <p:blipFill>
          <a:blip r:embed="rId2"/>
          <a:stretch>
            <a:fillRect/>
          </a:stretch>
        </p:blipFill>
        <p:spPr>
          <a:xfrm>
            <a:off x="1436931" y="3550919"/>
            <a:ext cx="9318138" cy="1650407"/>
          </a:xfrm>
          <a:prstGeom prst="rect">
            <a:avLst/>
          </a:prstGeom>
        </p:spPr>
      </p:pic>
      <p:sp>
        <p:nvSpPr>
          <p:cNvPr id="3" name="Content Placeholder 2"/>
          <p:cNvSpPr>
            <a:spLocks noGrp="1"/>
          </p:cNvSpPr>
          <p:nvPr>
            <p:ph type="body" sz="quarter" idx="12"/>
          </p:nvPr>
        </p:nvSpPr>
        <p:spPr>
          <a:xfrm>
            <a:off x="1105377" y="1094663"/>
            <a:ext cx="10323512" cy="2280701"/>
          </a:xfrm>
        </p:spPr>
        <p:txBody>
          <a:bodyPr/>
          <a:lstStyle/>
          <a:p>
            <a:pPr marL="457200" indent="-457200">
              <a:buFont typeface="Arial" panose="020B0604020202020204" pitchFamily="34" charset="0"/>
              <a:buChar char="•"/>
            </a:pPr>
            <a:r>
              <a:rPr lang="en-US" dirty="0"/>
              <a:t>Payment is made </a:t>
            </a:r>
            <a:r>
              <a:rPr lang="en-US" b="1" dirty="0">
                <a:solidFill>
                  <a:schemeClr val="tx2"/>
                </a:solidFill>
              </a:rPr>
              <a:t>within</a:t>
            </a:r>
            <a:r>
              <a:rPr lang="en-US" dirty="0"/>
              <a:t> the discount period</a:t>
            </a:r>
          </a:p>
          <a:p>
            <a:pPr marL="457200" indent="-457200">
              <a:buFont typeface="Arial" panose="020B0604020202020204" pitchFamily="34" charset="0"/>
              <a:buChar char="•"/>
            </a:pPr>
            <a:r>
              <a:rPr lang="en-US" dirty="0">
                <a:ea typeface="ＭＳ Ｐゴシック" pitchFamily="34" charset="-128"/>
              </a:rPr>
              <a:t>Gross-price method – $2 discount credited to Purchases Discounts</a:t>
            </a:r>
          </a:p>
          <a:p>
            <a:pPr marL="457200" indent="-457200">
              <a:buFont typeface="Arial" panose="020B0604020202020204" pitchFamily="34" charset="0"/>
              <a:buChar char="•"/>
            </a:pPr>
            <a:r>
              <a:rPr lang="en-US" dirty="0">
                <a:ea typeface="ＭＳ Ｐゴシック" pitchFamily="34" charset="-128"/>
              </a:rPr>
              <a:t>Net-price method – $2 discount is not recorded</a:t>
            </a:r>
            <a:endParaRPr lang="en-US" dirty="0"/>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2857778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7712" y="373990"/>
            <a:ext cx="10799763" cy="672105"/>
          </a:xfrm>
        </p:spPr>
        <p:txBody>
          <a:bodyPr>
            <a:noAutofit/>
          </a:bodyPr>
          <a:lstStyle/>
          <a:p>
            <a:r>
              <a:rPr lang="en-US" dirty="0"/>
              <a:t>Comparing Methods of Recording Payments (2 of 2)</a:t>
            </a:r>
            <a:endParaRPr lang="en-IN" dirty="0"/>
          </a:p>
        </p:txBody>
      </p:sp>
      <p:pic>
        <p:nvPicPr>
          <p:cNvPr id="5" name="Picture Placeholder 4" descr="Illustration shows comparison of two journal entries made under the Gross-Price and Net-Price methods. All amounts represent dollars.&#10;&#10;Journal entry for the gross-price method is debit Accounts Payable for 100.00 and credit Cash for 100.00.&#10;&#10;Journal entry for the Net-Price method is Debit Accounts Payable for 98.00, debit Purchases Discounts Lost for 2.00, and credit cash for 100.00">
            <a:extLst>
              <a:ext uri="{FF2B5EF4-FFF2-40B4-BE49-F238E27FC236}">
                <a16:creationId xmlns:a16="http://schemas.microsoft.com/office/drawing/2014/main" id="{4DB68E62-7692-402D-B947-B20745056697}"/>
              </a:ext>
            </a:extLst>
          </p:cNvPr>
          <p:cNvPicPr>
            <a:picLocks noGrp="1" noChangeAspect="1"/>
          </p:cNvPicPr>
          <p:nvPr>
            <p:ph type="pic" sz="quarter" idx="11"/>
          </p:nvPr>
        </p:nvPicPr>
        <p:blipFill>
          <a:blip r:embed="rId2"/>
          <a:stretch>
            <a:fillRect/>
          </a:stretch>
        </p:blipFill>
        <p:spPr>
          <a:xfrm>
            <a:off x="1820314" y="4063285"/>
            <a:ext cx="8551372" cy="1479676"/>
          </a:xfrm>
          <a:prstGeom prst="rect">
            <a:avLst/>
          </a:prstGeom>
        </p:spPr>
      </p:pic>
      <p:sp>
        <p:nvSpPr>
          <p:cNvPr id="3" name="Content Placeholder 2"/>
          <p:cNvSpPr>
            <a:spLocks noGrp="1"/>
          </p:cNvSpPr>
          <p:nvPr>
            <p:ph type="body" sz="quarter" idx="12"/>
          </p:nvPr>
        </p:nvSpPr>
        <p:spPr>
          <a:xfrm>
            <a:off x="1105377" y="1094663"/>
            <a:ext cx="10323512" cy="2280701"/>
          </a:xfrm>
        </p:spPr>
        <p:txBody>
          <a:bodyPr/>
          <a:lstStyle/>
          <a:p>
            <a:pPr marL="457200" indent="-457200">
              <a:buFont typeface="Arial" panose="020B0604020202020204" pitchFamily="34" charset="0"/>
              <a:buChar char="•"/>
            </a:pPr>
            <a:r>
              <a:rPr lang="en-US" dirty="0"/>
              <a:t>Payment is made </a:t>
            </a:r>
            <a:r>
              <a:rPr lang="en-US" b="1" dirty="0">
                <a:solidFill>
                  <a:schemeClr val="tx2"/>
                </a:solidFill>
              </a:rPr>
              <a:t>after</a:t>
            </a:r>
            <a:r>
              <a:rPr lang="en-US" dirty="0"/>
              <a:t> the discount period</a:t>
            </a:r>
          </a:p>
          <a:p>
            <a:pPr marL="457200" indent="-457200">
              <a:buFont typeface="Arial" panose="020B0604020202020204" pitchFamily="34" charset="0"/>
              <a:buChar char="•"/>
            </a:pPr>
            <a:r>
              <a:rPr lang="en-US" dirty="0">
                <a:ea typeface="ＭＳ Ｐゴシック" pitchFamily="34" charset="-128"/>
              </a:rPr>
              <a:t>Gross-price method – Discount period is missed, no record is made of the discount</a:t>
            </a:r>
          </a:p>
          <a:p>
            <a:pPr marL="457200" indent="-457200">
              <a:buFont typeface="Arial" panose="020B0604020202020204" pitchFamily="34" charset="0"/>
              <a:buChar char="•"/>
            </a:pPr>
            <a:r>
              <a:rPr lang="en-US" dirty="0">
                <a:ea typeface="ＭＳ Ｐゴシック" pitchFamily="34" charset="-128"/>
              </a:rPr>
              <a:t>Net-price method: Discount period is missed, $2 discount is recorded as “lost”</a:t>
            </a: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1610168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Purchases Discounts Lost Account</a:t>
            </a:r>
            <a:endParaRPr lang="en-IN" dirty="0"/>
          </a:p>
        </p:txBody>
      </p:sp>
      <p:sp>
        <p:nvSpPr>
          <p:cNvPr id="3" name="Content Placeholder 2"/>
          <p:cNvSpPr>
            <a:spLocks noGrp="1"/>
          </p:cNvSpPr>
          <p:nvPr>
            <p:ph type="body" sz="quarter" idx="17"/>
          </p:nvPr>
        </p:nvSpPr>
        <p:spPr>
          <a:xfrm>
            <a:off x="743576" y="1231900"/>
            <a:ext cx="10711543" cy="4394200"/>
          </a:xfrm>
        </p:spPr>
        <p:txBody>
          <a:bodyPr>
            <a:normAutofit/>
          </a:bodyPr>
          <a:lstStyle/>
          <a:p>
            <a:r>
              <a:rPr lang="en-US" sz="2800" dirty="0"/>
              <a:t>A temporary owner’s equity account used to record cash discounts lost on purchases</a:t>
            </a:r>
          </a:p>
          <a:p>
            <a:r>
              <a:rPr lang="en-US" sz="2800" dirty="0"/>
              <a:t>Reported as an expense on the income statement</a:t>
            </a:r>
          </a:p>
          <a:p>
            <a:r>
              <a:rPr lang="en-US" sz="2800" dirty="0">
                <a:ea typeface="ＭＳ Ｐゴシック" pitchFamily="34" charset="-128"/>
              </a:rPr>
              <a:t>A balance represents a finance charge for postponing the payment for merchandise</a:t>
            </a:r>
            <a:endParaRPr lang="en-US" sz="2800" dirty="0"/>
          </a:p>
        </p:txBody>
      </p:sp>
    </p:spTree>
    <p:extLst>
      <p:ext uri="{BB962C8B-B14F-4D97-AF65-F5344CB8AC3E}">
        <p14:creationId xmlns:p14="http://schemas.microsoft.com/office/powerpoint/2010/main" val="469783587"/>
      </p:ext>
    </p:extLst>
  </p:cSld>
  <p:clrMapOvr>
    <a:masterClrMapping/>
  </p:clrMapOvr>
</p:sld>
</file>

<file path=ppt/theme/theme1.xml><?xml version="1.0" encoding="utf-8"?>
<a:theme xmlns:a="http://schemas.openxmlformats.org/drawingml/2006/main" name="Office Theme">
  <a:themeElements>
    <a:clrScheme name="Custom 1">
      <a:dk1>
        <a:srgbClr val="011892"/>
      </a:dk1>
      <a:lt1>
        <a:srgbClr val="FFFFFF"/>
      </a:lt1>
      <a:dk2>
        <a:srgbClr val="006198"/>
      </a:dk2>
      <a:lt2>
        <a:srgbClr val="E7E6E6"/>
      </a:lt2>
      <a:accent1>
        <a:srgbClr val="0098D4"/>
      </a:accent1>
      <a:accent2>
        <a:srgbClr val="00B7E6"/>
      </a:accent2>
      <a:accent3>
        <a:srgbClr val="81CFEC"/>
      </a:accent3>
      <a:accent4>
        <a:srgbClr val="E8255F"/>
      </a:accent4>
      <a:accent5>
        <a:srgbClr val="FF6300"/>
      </a:accent5>
      <a:accent6>
        <a:srgbClr val="F5B600"/>
      </a:accent6>
      <a:hlink>
        <a:srgbClr val="00B7E6"/>
      </a:hlink>
      <a:folHlink>
        <a:srgbClr val="0098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lIns="0" tIns="0" rIns="0" rtlCol="0" anchor="b">
        <a:spAutoFit/>
      </a:bodyPr>
      <a:lstStyle>
        <a:defPPr>
          <a:defRPr sz="200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Cengage_Accessible_PPT_Template_FINAL.POTX" id="{146466F1-E6CB-45FF-8D63-17C2C100CCDA}" vid="{37F7B658-8B47-4D3D-8E2E-33857591AB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udience xmlns="105CED8A-AF0E-4AD8-9238-2F7FF36232F4">Content Developer</Audience>
    <Department xmlns="105CED8A-AF0E-4AD8-9238-2F7FF36232F4">GPM Training</Department>
    <Category xmlns="105ced8a-af0e-4ad8-9238-2f7ff36232f4">Accessibility</Category>
    <Document_x0020_Type xmlns="105CED8A-AF0E-4AD8-9238-2F7FF36232F4">Template</Document_x0020_Typ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532E4C7BBAF8442AC48CBC7D09A7580" ma:contentTypeVersion="22" ma:contentTypeDescription="Create a new document." ma:contentTypeScope="" ma:versionID="eeca2c9470d15452f23e025664c92696">
  <xsd:schema xmlns:xsd="http://www.w3.org/2001/XMLSchema" xmlns:xs="http://www.w3.org/2001/XMLSchema" xmlns:p="http://schemas.microsoft.com/office/2006/metadata/properties" xmlns:ns2="105CED8A-AF0E-4AD8-9238-2F7FF36232F4" xmlns:ns3="105ced8a-af0e-4ad8-9238-2f7ff36232f4" xmlns:ns4="d5280b9f-0d25-4ffb-96bc-3c5ae659ff52" targetNamespace="http://schemas.microsoft.com/office/2006/metadata/properties" ma:root="true" ma:fieldsID="bf2be7170006aa9e8b1ef03ea7452762" ns2:_="" ns3:_="" ns4:_="">
    <xsd:import namespace="105CED8A-AF0E-4AD8-9238-2F7FF36232F4"/>
    <xsd:import namespace="105ced8a-af0e-4ad8-9238-2f7ff36232f4"/>
    <xsd:import namespace="d5280b9f-0d25-4ffb-96bc-3c5ae659ff52"/>
    <xsd:element name="properties">
      <xsd:complexType>
        <xsd:sequence>
          <xsd:element name="documentManagement">
            <xsd:complexType>
              <xsd:all>
                <xsd:element ref="ns2:Document_x0020_Type" minOccurs="0"/>
                <xsd:element ref="ns2:Department" minOccurs="0"/>
                <xsd:element ref="ns2:Audience" minOccurs="0"/>
                <xsd:element ref="ns3:Category" minOccurs="0"/>
                <xsd:element ref="ns4:SharedWithUsers" minOccurs="0"/>
                <xsd:element ref="ns4:SharedWithDetails" minOccurs="0"/>
                <xsd:element ref="ns4:LastSharedByUser" minOccurs="0"/>
                <xsd:element ref="ns4:LastSharedByTime" minOccurs="0"/>
                <xsd:element ref="ns3:MediaServiceMetadata" minOccurs="0"/>
                <xsd:element ref="ns3:MediaServiceFastMetadata"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Document_x0020_Type" ma:index="2" nillable="true" ma:displayName="Document Type" ma:default="Process Document" ma:format="Dropdown" ma:internalName="Document_x0020_Type" ma:readOnly="false">
      <xsd:simpleType>
        <xsd:union memberTypes="dms:Text">
          <xsd:simpleType>
            <xsd:restriction base="dms:Choice">
              <xsd:enumeration value="Process Document"/>
              <xsd:enumeration value="Job Aid"/>
              <xsd:enumeration value="1-pager"/>
              <xsd:enumeration value="Quick Start Guide"/>
              <xsd:enumeration value="Training PPTs"/>
              <xsd:enumeration value="Training video"/>
              <xsd:enumeration value="Workflow"/>
              <xsd:enumeration value="Example"/>
              <xsd:enumeration value="Miscellaneous"/>
              <xsd:enumeration value="Template"/>
              <xsd:enumeration value="Authoring Guidelines"/>
              <xsd:enumeration value="Image"/>
              <xsd:enumeration value="Archive only"/>
            </xsd:restriction>
          </xsd:simpleType>
        </xsd:union>
      </xsd:simpleType>
    </xsd:element>
    <xsd:element name="Department" ma:index="3" nillable="true" ma:displayName="Owner" ma:default="GPM Training" ma:format="Dropdown" ma:internalName="Department" ma:readOnly="false">
      <xsd:simpleType>
        <xsd:restriction base="dms:Choice">
          <xsd:enumeration value="GPM Training"/>
          <xsd:enumeration value="GPM Operations"/>
          <xsd:enumeration value="CTQA"/>
          <xsd:enumeration value="Content Digitization"/>
          <xsd:enumeration value="Legal"/>
          <xsd:enumeration value="UX"/>
          <xsd:enumeration value="Global Production"/>
          <xsd:enumeration value="Other"/>
        </xsd:restriction>
      </xsd:simpleType>
    </xsd:element>
    <xsd:element name="Audience" ma:index="4" nillable="true" ma:displayName="Audience" ma:default="Content Developer" ma:format="Dropdown" ma:internalName="Audience" ma:readOnly="false">
      <xsd:simpleType>
        <xsd:restriction base="dms:Choice">
          <xsd:enumeration value="Internal"/>
          <xsd:enumeration value="Product Management"/>
          <xsd:enumeration value="Content Developer"/>
          <xsd:enumeration value="Product Manager"/>
          <xsd:enumeration value="Product Assistant"/>
          <xsd:enumeration value="Other"/>
        </xsd:restriction>
      </xsd:simple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Category" ma:index="5" nillable="true" ma:displayName="Category" ma:internalName="Category" ma:readOnly="false">
      <xsd:simpleType>
        <xsd:restriction base="dms:Text"/>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DateTaken" ma:index="18" nillable="true" ma:displayName="MediaServiceDateTaken" ma:descriptio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280b9f-0d25-4ffb-96bc-3c5ae659ff52" elementFormDefault="qualified">
    <xsd:import namespace="http://schemas.microsoft.com/office/2006/documentManagement/types"/>
    <xsd:import namespace="http://schemas.microsoft.com/office/infopath/2007/PartnerControls"/>
    <xsd:element name="SharedWithUsers" ma:index="6"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7" nillable="true" ma:displayName="Shared With Details" ma:description="" ma:internalName="SharedWithDetails" ma:readOnly="true">
      <xsd:simpleType>
        <xsd:restriction base="dms:Note">
          <xsd:maxLength value="255"/>
        </xsd:restriction>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LastSharedByTime" ma:index="15" nillable="true" ma:displayName="Last Shared By Time" ma:description=""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A9BA192-EF86-48DF-982C-2C526A268392}">
  <ds:schemaRefs>
    <ds:schemaRef ds:uri="105CED8A-AF0E-4AD8-9238-2F7FF36232F4"/>
    <ds:schemaRef ds:uri="http://schemas.microsoft.com/office/2006/documentManagement/types"/>
    <ds:schemaRef ds:uri="http://www.w3.org/XML/1998/namespace"/>
    <ds:schemaRef ds:uri="http://schemas.microsoft.com/office/infopath/2007/PartnerControls"/>
    <ds:schemaRef ds:uri="http://purl.org/dc/dcmitype/"/>
    <ds:schemaRef ds:uri="http://purl.org/dc/terms/"/>
    <ds:schemaRef ds:uri="http://purl.org/dc/elements/1.1/"/>
    <ds:schemaRef ds:uri="http://schemas.microsoft.com/office/2006/metadata/properties"/>
    <ds:schemaRef ds:uri="http://schemas.openxmlformats.org/package/2006/metadata/core-properties"/>
    <ds:schemaRef ds:uri="d5280b9f-0d25-4ffb-96bc-3c5ae659ff52"/>
    <ds:schemaRef ds:uri="105ced8a-af0e-4ad8-9238-2f7ff36232f4"/>
  </ds:schemaRefs>
</ds:datastoreItem>
</file>

<file path=customXml/itemProps2.xml><?xml version="1.0" encoding="utf-8"?>
<ds:datastoreItem xmlns:ds="http://schemas.openxmlformats.org/officeDocument/2006/customXml" ds:itemID="{81267DBD-43FE-4A53-9169-32D4D65213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CED8A-AF0E-4AD8-9238-2F7FF36232F4"/>
    <ds:schemaRef ds:uri="105ced8a-af0e-4ad8-9238-2f7ff36232f4"/>
    <ds:schemaRef ds:uri="d5280b9f-0d25-4ffb-96bc-3c5ae659ff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32CFAA7-E308-4DCB-89CD-C84C20E902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Cengage_Accessible_PPT_Template_FINAL</Template>
  <TotalTime>352</TotalTime>
  <Words>2217</Words>
  <Application>Microsoft Office PowerPoint</Application>
  <PresentationFormat>Widescreen</PresentationFormat>
  <Paragraphs>242</Paragraphs>
  <Slides>57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57</vt:i4>
      </vt:variant>
    </vt:vector>
  </HeadingPairs>
  <TitlesOfParts>
    <vt:vector size="65" baseType="lpstr">
      <vt:lpstr>Arial</vt:lpstr>
      <vt:lpstr>Arial</vt:lpstr>
      <vt:lpstr>Calibri</vt:lpstr>
      <vt:lpstr>Helvetica</vt:lpstr>
      <vt:lpstr>LucidaGrande</vt:lpstr>
      <vt:lpstr>Open Sans</vt:lpstr>
      <vt:lpstr>Summer Font</vt:lpstr>
      <vt:lpstr>Office Theme</vt:lpstr>
      <vt:lpstr>Accounting For Purchases and Cash Payments</vt:lpstr>
      <vt:lpstr>Learning Objective 1</vt:lpstr>
      <vt:lpstr>Purchases</vt:lpstr>
      <vt:lpstr>Purchasing Process Documents (Figure 11-1)</vt:lpstr>
      <vt:lpstr>Purchase Requisition</vt:lpstr>
      <vt:lpstr>Purchase Requisition (Figure 11-2)</vt:lpstr>
      <vt:lpstr>Purchase Order</vt:lpstr>
      <vt:lpstr>Purchase Order (Figure 11-3)</vt:lpstr>
      <vt:lpstr>Receiving Report</vt:lpstr>
      <vt:lpstr>Purchase Invoice</vt:lpstr>
      <vt:lpstr>Purchase Invoice (Figure 11-4)</vt:lpstr>
      <vt:lpstr>Cash Discounts</vt:lpstr>
      <vt:lpstr>Trade Discounts</vt:lpstr>
      <vt:lpstr>Purchase Invoice With Trade Discount (Figure 11-6)</vt:lpstr>
      <vt:lpstr>Learning Objective 2</vt:lpstr>
      <vt:lpstr>Merchandise Purchase Accounts</vt:lpstr>
      <vt:lpstr>Accounting For Merchandise Purchase Transactions (Figure 11-7)</vt:lpstr>
      <vt:lpstr>Purchases Account</vt:lpstr>
      <vt:lpstr>Purchase Example</vt:lpstr>
      <vt:lpstr>Purchases Returns and Allowances Account</vt:lpstr>
      <vt:lpstr>Purchases Returns and Allowances Example (1 of 2)</vt:lpstr>
      <vt:lpstr>Purchases Returns and Allowances Example (2 of 2)</vt:lpstr>
      <vt:lpstr>Purchases Discounts Account</vt:lpstr>
      <vt:lpstr>Purchase Discount Example</vt:lpstr>
      <vt:lpstr>Freight-In Account</vt:lpstr>
      <vt:lpstr>Transportation Charges</vt:lpstr>
      <vt:lpstr>Freight Example (1 of 2)</vt:lpstr>
      <vt:lpstr>Freight Example (2 of 2)</vt:lpstr>
      <vt:lpstr>Computation of Gross Profit</vt:lpstr>
      <vt:lpstr>Computation of Gross Profit (1 of 3)</vt:lpstr>
      <vt:lpstr>Computation of Gross Profit (2 of 3)</vt:lpstr>
      <vt:lpstr>Computation of Gross Profit (3 of 3)</vt:lpstr>
      <vt:lpstr>Computation of Gross Profit (Figure 11-8)</vt:lpstr>
      <vt:lpstr>Learning Objective 3</vt:lpstr>
      <vt:lpstr>Accounts Payable Ledger</vt:lpstr>
      <vt:lpstr>Purchases Example Data</vt:lpstr>
      <vt:lpstr>Purchases Entered in General Journal (Figure 11-9)</vt:lpstr>
      <vt:lpstr>Posting Purchases to the General Ledger</vt:lpstr>
      <vt:lpstr>Posting Purchases to the General Ledger (Figure 11-10)</vt:lpstr>
      <vt:lpstr>Posting to the Accounts Payable Ledger</vt:lpstr>
      <vt:lpstr>Posting to the Accounts Payable Ledger (Figure 11-11)</vt:lpstr>
      <vt:lpstr>Posting Purchase Returns</vt:lpstr>
      <vt:lpstr>Posting Purchase Returns (Figure 11-12)</vt:lpstr>
      <vt:lpstr>Posting Cash Payments (1 of 2)</vt:lpstr>
      <vt:lpstr>Posting Cash Payments (2 of 2)</vt:lpstr>
      <vt:lpstr>Learning Objective 4</vt:lpstr>
      <vt:lpstr>Schedule of Accounts Payable</vt:lpstr>
      <vt:lpstr>Schedule of Accounts Payable (Figure 11-16)</vt:lpstr>
      <vt:lpstr>Finding Accounts Payable Errors</vt:lpstr>
      <vt:lpstr>The Net-Price Method of Recording Purchases</vt:lpstr>
      <vt:lpstr>Appendix Learning Objective 1</vt:lpstr>
      <vt:lpstr>Methods of Recording Purchases</vt:lpstr>
      <vt:lpstr>Appendix Learning Objective 2</vt:lpstr>
      <vt:lpstr>Comparing Methods of Recording Purchases</vt:lpstr>
      <vt:lpstr>Comparing Methods of Recording Payments (1 of 2)</vt:lpstr>
      <vt:lpstr>Comparing Methods of Recording Payments (2 of 2)</vt:lpstr>
      <vt:lpstr>Purchases Discounts Lost Account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Alan Evans</dc:creator>
  <cp:lastModifiedBy>Bailey, Timothy</cp:lastModifiedBy>
  <cp:revision>68</cp:revision>
  <cp:lastPrinted>2016-10-03T15:29:39Z</cp:lastPrinted>
  <dcterms:created xsi:type="dcterms:W3CDTF">2018-09-16T20:33:10Z</dcterms:created>
  <dcterms:modified xsi:type="dcterms:W3CDTF">2019-01-26T20:04:03Z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0x0101003532E4C7BBAF8442AC48CBC7D09A7580</vt:lpwstr>
  </property>
</Properties>
</file>