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60"/>
  </p:notesMasterIdLst>
  <p:handoutMasterIdLst>
    <p:handoutMasterId r:id="rId61"/>
  </p:handoutMasterIdLst>
  <p:sldIdLst>
    <p:sldId id="264" r:id="rId5"/>
    <p:sldId id="487" r:id="rId6"/>
    <p:sldId id="489" r:id="rId7"/>
    <p:sldId id="581" r:id="rId8"/>
    <p:sldId id="580" r:id="rId9"/>
    <p:sldId id="495" r:id="rId10"/>
    <p:sldId id="496" r:id="rId11"/>
    <p:sldId id="582" r:id="rId12"/>
    <p:sldId id="518" r:id="rId13"/>
    <p:sldId id="519" r:id="rId14"/>
    <p:sldId id="520" r:id="rId15"/>
    <p:sldId id="583" r:id="rId16"/>
    <p:sldId id="522" r:id="rId17"/>
    <p:sldId id="584" r:id="rId18"/>
    <p:sldId id="525" r:id="rId19"/>
    <p:sldId id="585" r:id="rId20"/>
    <p:sldId id="566" r:id="rId21"/>
    <p:sldId id="530" r:id="rId22"/>
    <p:sldId id="531" r:id="rId23"/>
    <p:sldId id="532" r:id="rId24"/>
    <p:sldId id="586" r:id="rId25"/>
    <p:sldId id="535" r:id="rId26"/>
    <p:sldId id="536" r:id="rId27"/>
    <p:sldId id="537" r:id="rId28"/>
    <p:sldId id="538" r:id="rId29"/>
    <p:sldId id="587" r:id="rId30"/>
    <p:sldId id="542" r:id="rId31"/>
    <p:sldId id="543" r:id="rId32"/>
    <p:sldId id="567" r:id="rId33"/>
    <p:sldId id="544" r:id="rId34"/>
    <p:sldId id="545" r:id="rId35"/>
    <p:sldId id="588" r:id="rId36"/>
    <p:sldId id="549" r:id="rId37"/>
    <p:sldId id="550" r:id="rId38"/>
    <p:sldId id="551" r:id="rId39"/>
    <p:sldId id="554" r:id="rId40"/>
    <p:sldId id="552" r:id="rId41"/>
    <p:sldId id="555" r:id="rId42"/>
    <p:sldId id="556" r:id="rId43"/>
    <p:sldId id="557" r:id="rId44"/>
    <p:sldId id="558" r:id="rId45"/>
    <p:sldId id="589" r:id="rId46"/>
    <p:sldId id="562" r:id="rId47"/>
    <p:sldId id="590" r:id="rId48"/>
    <p:sldId id="569" r:id="rId49"/>
    <p:sldId id="570" r:id="rId50"/>
    <p:sldId id="571" r:id="rId51"/>
    <p:sldId id="591" r:id="rId52"/>
    <p:sldId id="572" r:id="rId53"/>
    <p:sldId id="573" r:id="rId54"/>
    <p:sldId id="575" r:id="rId55"/>
    <p:sldId id="576" r:id="rId56"/>
    <p:sldId id="577" r:id="rId57"/>
    <p:sldId id="578" r:id="rId58"/>
    <p:sldId id="592" r:id="rId59"/>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riola, Courtney A" initials="TCA" lastIdx="1" clrIdx="0">
    <p:extLst>
      <p:ext uri="{19B8F6BF-5375-455C-9EA6-DF929625EA0E}">
        <p15:presenceInfo xmlns:p15="http://schemas.microsoft.com/office/powerpoint/2012/main" userId="S-1-5-21-4027829005-1107895287-290554039-15643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A78"/>
    <a:srgbClr val="006298"/>
    <a:srgbClr val="000000"/>
    <a:srgbClr val="FF6300"/>
    <a:srgbClr val="E9255F"/>
    <a:srgbClr val="0098D4"/>
    <a:srgbClr val="00B8E7"/>
    <a:srgbClr val="81D0ED"/>
    <a:srgbClr val="F6B7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26" autoAdjust="0"/>
    <p:restoredTop sz="93617" autoAdjust="0"/>
  </p:normalViewPr>
  <p:slideViewPr>
    <p:cSldViewPr snapToGrid="0" snapToObjects="1">
      <p:cViewPr varScale="1">
        <p:scale>
          <a:sx n="53" d="100"/>
          <a:sy n="53" d="100"/>
        </p:scale>
        <p:origin x="78" y="390"/>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87" d="100"/>
          <a:sy n="87" d="100"/>
        </p:scale>
        <p:origin x="3090" y="84"/>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tableStyles" Target="tableStyles.xml"/><Relationship Id="rId5" Type="http://schemas.openxmlformats.org/officeDocument/2006/relationships/slide" Target="slides/slide1.xml"/><Relationship Id="rId61" Type="http://schemas.openxmlformats.org/officeDocument/2006/relationships/handoutMaster" Target="handoutMasters/handoutMaster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notesMaster" Target="notesMasters/notesMaster1.xml"/><Relationship Id="rId65"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7-12-08T13:26:59.532" idx="1">
    <p:pos x="10" y="10"/>
    <p:text/>
    <p:extLst>
      <p:ext uri="{C676402C-5697-4E1C-873F-D02D1690AC5C}">
        <p15:threadingInfo xmlns:p15="http://schemas.microsoft.com/office/powerpoint/2012/main" timeZoneBias="48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E8AA413-85C6-40F2-B867-268CAAA7E377}" type="datetimeFigureOut">
              <a:rPr lang="en-US" smtClean="0"/>
              <a:t>1/26/2019</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767803E-66EE-42CE-8DFB-98553954E472}" type="slidenum">
              <a:rPr lang="en-US" smtClean="0"/>
              <a:t>‹#›</a:t>
            </a:fld>
            <a:endParaRPr lang="en-US"/>
          </a:p>
        </p:txBody>
      </p:sp>
    </p:spTree>
    <p:extLst>
      <p:ext uri="{BB962C8B-B14F-4D97-AF65-F5344CB8AC3E}">
        <p14:creationId xmlns:p14="http://schemas.microsoft.com/office/powerpoint/2010/main" val="2176210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86680D68-05FF-7942-990A-B21BB8E6CE33}" type="datetimeFigureOut">
              <a:rPr lang="en-US"/>
              <a:pPr>
                <a:defRPr/>
              </a:pPr>
              <a:t>1/26/2019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91CAE60C-72A0-D14D-8733-C13212F694AD}" type="slidenum">
              <a:rPr lang="en-US"/>
              <a:pPr>
                <a:defRPr/>
              </a:pPr>
              <a:t>‹#›</a:t>
            </a:fld>
            <a:endParaRPr lang="en-US"/>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stretch>
            <a:fillRect/>
          </a:stretch>
        </p:blipFill>
        <p:spPr>
          <a:xfrm>
            <a:off x="192" y="16"/>
            <a:ext cx="12191807" cy="6865874"/>
          </a:xfrm>
          <a:prstGeom prst="rect">
            <a:avLst/>
          </a:prstGeom>
        </p:spPr>
      </p:pic>
      <p:sp>
        <p:nvSpPr>
          <p:cNvPr id="2" name="Title 1"/>
          <p:cNvSpPr>
            <a:spLocks noGrp="1"/>
          </p:cNvSpPr>
          <p:nvPr>
            <p:ph type="title"/>
          </p:nvPr>
        </p:nvSpPr>
        <p:spPr>
          <a:xfrm>
            <a:off x="838200" y="2291187"/>
            <a:ext cx="10515600" cy="684026"/>
          </a:xfrm>
        </p:spPr>
        <p:txBody>
          <a:bodyPr/>
          <a:lstStyle>
            <a:lvl1pPr>
              <a:defRPr>
                <a:solidFill>
                  <a:schemeClr val="bg1"/>
                </a:solidFill>
              </a:defRPr>
            </a:lvl1pPr>
          </a:lstStyle>
          <a:p>
            <a:r>
              <a:rPr lang="en-US"/>
              <a:t>Click to edit Master title style</a:t>
            </a:r>
            <a:endParaRPr lang="en-US" dirty="0"/>
          </a:p>
        </p:txBody>
      </p:sp>
      <p:sp>
        <p:nvSpPr>
          <p:cNvPr id="3" name="Text Placeholder 2"/>
          <p:cNvSpPr>
            <a:spLocks noGrp="1"/>
          </p:cNvSpPr>
          <p:nvPr>
            <p:ph type="body" sz="quarter" idx="10" hasCustomPrompt="1"/>
          </p:nvPr>
        </p:nvSpPr>
        <p:spPr>
          <a:xfrm>
            <a:off x="4867275" y="3619985"/>
            <a:ext cx="2457450" cy="597477"/>
          </a:xfrm>
        </p:spPr>
        <p:txBody>
          <a:bodyPr>
            <a:normAutofit/>
          </a:bodyPr>
          <a:lstStyle>
            <a:lvl1pPr marL="0" indent="0" algn="ctr">
              <a:buNone/>
              <a:defRPr sz="2000" b="0" i="0">
                <a:solidFill>
                  <a:schemeClr val="bg1"/>
                </a:solidFill>
                <a:latin typeface="Arial" charset="0"/>
                <a:ea typeface="Arial" charset="0"/>
                <a:cs typeface="Arial" charset="0"/>
              </a:defRPr>
            </a:lvl1pPr>
          </a:lstStyle>
          <a:p>
            <a:pPr lvl="0"/>
            <a:r>
              <a:rPr lang="en-US" dirty="0"/>
              <a:t>Click to edit date</a:t>
            </a:r>
          </a:p>
        </p:txBody>
      </p:sp>
      <p:pic>
        <p:nvPicPr>
          <p:cNvPr id="9"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732658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Unit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stretch>
            <a:fillRect/>
          </a:stretch>
        </p:blipFill>
        <p:spPr>
          <a:xfrm>
            <a:off x="192" y="16"/>
            <a:ext cx="12191807" cy="6865874"/>
          </a:xfrm>
          <a:prstGeom prst="rect">
            <a:avLst/>
          </a:prstGeom>
        </p:spPr>
      </p:pic>
      <p:sp>
        <p:nvSpPr>
          <p:cNvPr id="6" name="Text Placeholder 5"/>
          <p:cNvSpPr>
            <a:spLocks noGrp="1"/>
          </p:cNvSpPr>
          <p:nvPr>
            <p:ph type="body" sz="quarter" idx="11" hasCustomPrompt="1"/>
          </p:nvPr>
        </p:nvSpPr>
        <p:spPr>
          <a:xfrm>
            <a:off x="1274574" y="2193424"/>
            <a:ext cx="9642852" cy="618014"/>
          </a:xfrm>
        </p:spPr>
        <p:txBody>
          <a:bodyPr anchor="b">
            <a:noAutofit/>
          </a:bodyPr>
          <a:lstStyle>
            <a:lvl1pPr marL="0" indent="0" algn="ctr">
              <a:buNone/>
              <a:defRPr sz="5000" b="0" i="0">
                <a:solidFill>
                  <a:schemeClr val="bg1"/>
                </a:solidFill>
                <a:latin typeface="Arial" charset="0"/>
                <a:ea typeface="Arial" charset="0"/>
                <a:cs typeface="Arial" charset="0"/>
              </a:defRPr>
            </a:lvl1pPr>
            <a:lvl2pPr marL="457200" indent="0" algn="ctr">
              <a:buNone/>
              <a:defRPr>
                <a:latin typeface="Summer Font" charset="0"/>
                <a:ea typeface="Summer Font" charset="0"/>
                <a:cs typeface="Summer Font" charset="0"/>
              </a:defRPr>
            </a:lvl2pPr>
            <a:lvl3pPr marL="914400" indent="0" algn="ctr">
              <a:buNone/>
              <a:defRPr>
                <a:latin typeface="Summer Font" charset="0"/>
                <a:ea typeface="Summer Font" charset="0"/>
                <a:cs typeface="Summer Font" charset="0"/>
              </a:defRPr>
            </a:lvl3pPr>
            <a:lvl4pPr marL="1371600" indent="0" algn="ctr">
              <a:buNone/>
              <a:defRPr>
                <a:latin typeface="Summer Font" charset="0"/>
                <a:ea typeface="Summer Font" charset="0"/>
                <a:cs typeface="Summer Font" charset="0"/>
              </a:defRPr>
            </a:lvl4pPr>
          </a:lstStyle>
          <a:p>
            <a:pPr lvl="0"/>
            <a:r>
              <a:rPr lang="en-US" dirty="0"/>
              <a:t>Unit 1</a:t>
            </a:r>
          </a:p>
        </p:txBody>
      </p:sp>
      <p:sp>
        <p:nvSpPr>
          <p:cNvPr id="2" name="Title 1"/>
          <p:cNvSpPr>
            <a:spLocks noGrp="1"/>
          </p:cNvSpPr>
          <p:nvPr>
            <p:ph type="title"/>
          </p:nvPr>
        </p:nvSpPr>
        <p:spPr>
          <a:xfrm>
            <a:off x="838200" y="3096122"/>
            <a:ext cx="10515600" cy="672105"/>
          </a:xfrm>
        </p:spPr>
        <p:txBody>
          <a:bodyPr/>
          <a:lstStyle>
            <a:lvl1pPr>
              <a:defRPr>
                <a:solidFill>
                  <a:schemeClr val="bg1"/>
                </a:solidFill>
              </a:defRPr>
            </a:lvl1pPr>
          </a:lstStyle>
          <a:p>
            <a:r>
              <a:rPr lang="en-US"/>
              <a:t>Click to edit Master title style</a:t>
            </a:r>
            <a:endParaRPr lang="en-US" dirty="0"/>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381741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stretch>
            <a:fillRect/>
          </a:stretch>
        </p:blipFill>
        <p:spPr>
          <a:xfrm>
            <a:off x="192" y="16"/>
            <a:ext cx="12191807" cy="6865874"/>
          </a:xfrm>
          <a:prstGeom prst="rect">
            <a:avLst/>
          </a:prstGeom>
        </p:spPr>
      </p:pic>
      <p:sp>
        <p:nvSpPr>
          <p:cNvPr id="6" name="Text Placeholder 5"/>
          <p:cNvSpPr>
            <a:spLocks noGrp="1"/>
          </p:cNvSpPr>
          <p:nvPr>
            <p:ph type="body" sz="quarter" idx="11" hasCustomPrompt="1"/>
          </p:nvPr>
        </p:nvSpPr>
        <p:spPr>
          <a:xfrm>
            <a:off x="3996910" y="3112899"/>
            <a:ext cx="3297426" cy="618014"/>
          </a:xfrm>
        </p:spPr>
        <p:txBody>
          <a:bodyPr anchor="b">
            <a:noAutofit/>
          </a:bodyPr>
          <a:lstStyle>
            <a:lvl1pPr marL="0" indent="0" algn="l">
              <a:buNone/>
              <a:defRPr sz="3600" b="0" i="0">
                <a:solidFill>
                  <a:schemeClr val="bg1"/>
                </a:solidFill>
                <a:latin typeface="Arial" charset="0"/>
                <a:ea typeface="Arial" charset="0"/>
                <a:cs typeface="Arial" charset="0"/>
              </a:defRPr>
            </a:lvl1pPr>
            <a:lvl2pPr marL="457200" indent="0" algn="ctr">
              <a:buNone/>
              <a:defRPr>
                <a:latin typeface="Summer Font" charset="0"/>
                <a:ea typeface="Summer Font" charset="0"/>
                <a:cs typeface="Summer Font" charset="0"/>
              </a:defRPr>
            </a:lvl2pPr>
            <a:lvl3pPr marL="914400" indent="0" algn="ctr">
              <a:buNone/>
              <a:defRPr>
                <a:latin typeface="Summer Font" charset="0"/>
                <a:ea typeface="Summer Font" charset="0"/>
                <a:cs typeface="Summer Font" charset="0"/>
              </a:defRPr>
            </a:lvl3pPr>
            <a:lvl4pPr marL="1371600" indent="0" algn="ctr">
              <a:buNone/>
              <a:defRPr>
                <a:latin typeface="Summer Font" charset="0"/>
                <a:ea typeface="Summer Font" charset="0"/>
                <a:cs typeface="Summer Font" charset="0"/>
              </a:defRPr>
            </a:lvl4pPr>
          </a:lstStyle>
          <a:p>
            <a:pPr lvl="0"/>
            <a:r>
              <a:rPr lang="en-US" dirty="0"/>
              <a:t>Chapter 1</a:t>
            </a:r>
          </a:p>
        </p:txBody>
      </p:sp>
      <p:sp>
        <p:nvSpPr>
          <p:cNvPr id="5" name="Title 4"/>
          <p:cNvSpPr>
            <a:spLocks noGrp="1"/>
          </p:cNvSpPr>
          <p:nvPr>
            <p:ph type="title"/>
          </p:nvPr>
        </p:nvSpPr>
        <p:spPr>
          <a:xfrm>
            <a:off x="3996910" y="4035474"/>
            <a:ext cx="6402684" cy="672105"/>
          </a:xfrm>
        </p:spPr>
        <p:txBody>
          <a:bodyPr/>
          <a:lstStyle>
            <a:lvl1pPr algn="l">
              <a:defRPr>
                <a:solidFill>
                  <a:schemeClr val="bg1"/>
                </a:solidFill>
              </a:defRPr>
            </a:lvl1pPr>
          </a:lstStyle>
          <a:p>
            <a:r>
              <a:rPr lang="en-US"/>
              <a:t>Click to edit Master title style</a:t>
            </a:r>
            <a:endParaRPr lang="en-US" dirty="0"/>
          </a:p>
        </p:txBody>
      </p:sp>
      <p:sp>
        <p:nvSpPr>
          <p:cNvPr id="9" name="Picture Placeholder 8"/>
          <p:cNvSpPr>
            <a:spLocks noGrp="1"/>
          </p:cNvSpPr>
          <p:nvPr>
            <p:ph type="pic" sz="quarter" idx="12"/>
          </p:nvPr>
        </p:nvSpPr>
        <p:spPr>
          <a:xfrm>
            <a:off x="246063" y="314482"/>
            <a:ext cx="3343275" cy="4318000"/>
          </a:xfrm>
        </p:spPr>
        <p:txBody>
          <a:bodyPr/>
          <a:lstStyle/>
          <a:p>
            <a:r>
              <a:rPr lang="en-US"/>
              <a:t>Click icon to add picture</a:t>
            </a:r>
            <a:endParaRPr lang="en-US" dirty="0"/>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6177801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5" hasCustomPrompt="1"/>
          </p:nvPr>
        </p:nvSpPr>
        <p:spPr>
          <a:xfrm>
            <a:off x="743576" y="1289684"/>
            <a:ext cx="10711543" cy="3732692"/>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 </a:t>
            </a:r>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 </a:t>
            </a:r>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0350673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Sections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5" hasCustomPrompt="1"/>
          </p:nvPr>
        </p:nvSpPr>
        <p:spPr>
          <a:xfrm>
            <a:off x="743574" y="1290690"/>
            <a:ext cx="10711543" cy="348047"/>
          </a:xfrm>
        </p:spPr>
        <p:txBody>
          <a:bodyPr>
            <a:noAutofit/>
          </a:bodyPr>
          <a:lstStyle>
            <a:lvl1pPr marL="0" indent="0" algn="l">
              <a:buNone/>
              <a:defRPr sz="2400" b="1" i="0" baseline="0">
                <a:solidFill>
                  <a:srgbClr val="006298"/>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Section Header</a:t>
            </a:r>
          </a:p>
        </p:txBody>
      </p:sp>
      <p:sp>
        <p:nvSpPr>
          <p:cNvPr id="11" name="Text Placeholder 5"/>
          <p:cNvSpPr>
            <a:spLocks noGrp="1"/>
          </p:cNvSpPr>
          <p:nvPr>
            <p:ph type="body" sz="quarter" idx="18" hasCustomPrompt="1"/>
          </p:nvPr>
        </p:nvSpPr>
        <p:spPr>
          <a:xfrm>
            <a:off x="743572" y="1737343"/>
            <a:ext cx="10711543" cy="1462674"/>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a:t>
            </a:r>
          </a:p>
        </p:txBody>
      </p:sp>
      <p:sp>
        <p:nvSpPr>
          <p:cNvPr id="9" name="Text Placeholder 5"/>
          <p:cNvSpPr>
            <a:spLocks noGrp="1"/>
          </p:cNvSpPr>
          <p:nvPr>
            <p:ph type="body" sz="quarter" idx="17" hasCustomPrompt="1"/>
          </p:nvPr>
        </p:nvSpPr>
        <p:spPr>
          <a:xfrm>
            <a:off x="743573" y="3389727"/>
            <a:ext cx="10711543" cy="348047"/>
          </a:xfrm>
        </p:spPr>
        <p:txBody>
          <a:bodyPr>
            <a:noAutofit/>
          </a:bodyPr>
          <a:lstStyle>
            <a:lvl1pPr marL="0" indent="0" algn="l">
              <a:buNone/>
              <a:defRPr sz="2400" b="1" i="0" baseline="0">
                <a:solidFill>
                  <a:srgbClr val="006298"/>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Section Header</a:t>
            </a:r>
          </a:p>
        </p:txBody>
      </p:sp>
      <p:sp>
        <p:nvSpPr>
          <p:cNvPr id="8" name="Text Placeholder 5"/>
          <p:cNvSpPr>
            <a:spLocks noGrp="1"/>
          </p:cNvSpPr>
          <p:nvPr>
            <p:ph type="body" sz="quarter" idx="16" hasCustomPrompt="1"/>
          </p:nvPr>
        </p:nvSpPr>
        <p:spPr>
          <a:xfrm>
            <a:off x="743572" y="3856204"/>
            <a:ext cx="10711543" cy="1462674"/>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a:t>
            </a:r>
          </a:p>
        </p:txBody>
      </p:sp>
      <p:sp>
        <p:nvSpPr>
          <p:cNvPr id="12"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793668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0" name="Content Placeholder 2"/>
          <p:cNvSpPr>
            <a:spLocks noGrp="1"/>
          </p:cNvSpPr>
          <p:nvPr>
            <p:ph idx="1"/>
          </p:nvPr>
        </p:nvSpPr>
        <p:spPr>
          <a:xfrm>
            <a:off x="743576" y="1579015"/>
            <a:ext cx="5084468"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4" name="Text Placeholder 3"/>
          <p:cNvSpPr>
            <a:spLocks noGrp="1"/>
          </p:cNvSpPr>
          <p:nvPr>
            <p:ph type="body" sz="quarter" idx="15" hasCustomPrompt="1"/>
          </p:nvPr>
        </p:nvSpPr>
        <p:spPr>
          <a:xfrm>
            <a:off x="743576" y="2202774"/>
            <a:ext cx="5084468" cy="3953578"/>
          </a:xfrm>
        </p:spPr>
        <p:txBody>
          <a:bodyPr>
            <a:normAutofit/>
          </a:bodyPr>
          <a:lstStyle>
            <a:lvl1pPr marL="228600" indent="-228600">
              <a:buClr>
                <a:srgbClr val="004A78"/>
              </a:buClr>
              <a:buFont typeface="Arial" charset="0"/>
              <a:buChar char="•"/>
              <a:defRPr sz="1800">
                <a:solidFill>
                  <a:srgbClr val="000000"/>
                </a:solidFill>
              </a:defRPr>
            </a:lvl1pPr>
            <a:lvl2pPr marL="685800" indent="-228600">
              <a:buClr>
                <a:srgbClr val="004A78"/>
              </a:buClr>
              <a:buFont typeface="Arial" charset="0"/>
              <a:buChar char="•"/>
              <a:defRPr sz="1800">
                <a:solidFill>
                  <a:srgbClr val="000000"/>
                </a:solidFill>
              </a:defRPr>
            </a:lvl2pPr>
            <a:lvl3pPr marL="1143000" indent="-228600">
              <a:buClr>
                <a:srgbClr val="004A78"/>
              </a:buClr>
              <a:buFont typeface="Arial" charset="0"/>
              <a:buChar char="•"/>
              <a:defRPr sz="1800">
                <a:solidFill>
                  <a:srgbClr val="000000"/>
                </a:solidFill>
              </a:defRPr>
            </a:lvl3pPr>
            <a:lvl4pPr marL="1600200" indent="-228600">
              <a:buClr>
                <a:srgbClr val="004A78"/>
              </a:buClr>
              <a:buFont typeface="Arial" charset="0"/>
              <a:buChar char="•"/>
              <a:defRPr sz="1800">
                <a:solidFill>
                  <a:srgbClr val="000000"/>
                </a:solidFill>
              </a:defRPr>
            </a:lvl4pPr>
            <a:lvl5pPr marL="2057400" indent="-228600">
              <a:buClr>
                <a:srgbClr val="004A78"/>
              </a:buClr>
              <a:buFont typeface="Arial" charset="0"/>
              <a:buChar char="•"/>
              <a:defRPr sz="1800">
                <a:solidFill>
                  <a:srgbClr val="000000"/>
                </a:solidFil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Massa </a:t>
            </a:r>
            <a:r>
              <a:rPr lang="en-US" dirty="0" err="1"/>
              <a:t>tempor</a:t>
            </a:r>
            <a:r>
              <a:rPr lang="en-US" dirty="0"/>
              <a:t> </a:t>
            </a:r>
            <a:r>
              <a:rPr lang="en-US" dirty="0" err="1"/>
              <a:t>nec</a:t>
            </a:r>
            <a:r>
              <a:rPr lang="en-US" dirty="0"/>
              <a:t> </a:t>
            </a:r>
            <a:r>
              <a:rPr lang="en-US" dirty="0" err="1"/>
              <a:t>feugiat</a:t>
            </a:r>
            <a:r>
              <a:rPr lang="en-US" dirty="0"/>
              <a:t> </a:t>
            </a:r>
            <a:r>
              <a:rPr lang="en-US" dirty="0" err="1"/>
              <a:t>nisl</a:t>
            </a:r>
            <a:r>
              <a:rPr lang="en-US" dirty="0"/>
              <a:t> </a:t>
            </a:r>
            <a:r>
              <a:rPr lang="en-US" dirty="0" err="1"/>
              <a:t>pretium</a:t>
            </a:r>
            <a:r>
              <a:rPr lang="en-US" dirty="0"/>
              <a:t> </a:t>
            </a:r>
            <a:r>
              <a:rPr lang="en-US" dirty="0" err="1"/>
              <a:t>fusce</a:t>
            </a:r>
            <a:r>
              <a:rPr lang="en-US" dirty="0"/>
              <a:t> id </a:t>
            </a:r>
            <a:r>
              <a:rPr lang="en-US" dirty="0" err="1"/>
              <a:t>velit</a:t>
            </a:r>
            <a:r>
              <a:rPr lang="en-US" dirty="0"/>
              <a:t>. </a:t>
            </a:r>
            <a:r>
              <a:rPr lang="en-US" dirty="0" err="1"/>
              <a:t>Amet</a:t>
            </a:r>
            <a:r>
              <a:rPr lang="en-US" dirty="0"/>
              <a:t> </a:t>
            </a:r>
            <a:r>
              <a:rPr lang="en-US" dirty="0" err="1"/>
              <a:t>est</a:t>
            </a:r>
            <a:r>
              <a:rPr lang="en-US" dirty="0"/>
              <a:t> </a:t>
            </a:r>
            <a:r>
              <a:rPr lang="en-US" dirty="0" err="1"/>
              <a:t>placerat</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nisi porta lorem. </a:t>
            </a:r>
            <a:r>
              <a:rPr lang="en-US" dirty="0" err="1"/>
              <a:t>Fermentum</a:t>
            </a:r>
            <a:r>
              <a:rPr lang="en-US" dirty="0"/>
              <a:t> et </a:t>
            </a:r>
            <a:r>
              <a:rPr lang="en-US" dirty="0" err="1"/>
              <a:t>sollicitudin</a:t>
            </a:r>
            <a:r>
              <a:rPr lang="en-US" dirty="0"/>
              <a:t> ac </a:t>
            </a:r>
            <a:r>
              <a:rPr lang="en-US" dirty="0" err="1"/>
              <a:t>orci</a:t>
            </a:r>
            <a:r>
              <a:rPr lang="en-US" dirty="0"/>
              <a:t> </a:t>
            </a:r>
            <a:r>
              <a:rPr lang="en-US" dirty="0" err="1"/>
              <a:t>phasellus</a:t>
            </a:r>
            <a:r>
              <a:rPr lang="en-US" dirty="0"/>
              <a:t> </a:t>
            </a:r>
            <a:r>
              <a:rPr lang="en-US" dirty="0" err="1"/>
              <a:t>egestas</a:t>
            </a:r>
            <a:r>
              <a:rPr lang="en-US" dirty="0"/>
              <a:t> </a:t>
            </a:r>
            <a:r>
              <a:rPr lang="en-US" dirty="0" err="1"/>
              <a:t>tellus</a:t>
            </a:r>
            <a:r>
              <a:rPr lang="en-US" dirty="0"/>
              <a:t> </a:t>
            </a:r>
            <a:r>
              <a:rPr lang="en-US" dirty="0" err="1"/>
              <a:t>rutrum</a:t>
            </a:r>
            <a:r>
              <a:rPr lang="en-US" dirty="0"/>
              <a:t> </a:t>
            </a:r>
            <a:r>
              <a:rPr lang="en-US" dirty="0" err="1"/>
              <a:t>tellus</a:t>
            </a:r>
            <a:r>
              <a:rPr lang="en-US" dirty="0"/>
              <a:t>. </a:t>
            </a:r>
            <a:r>
              <a:rPr lang="en-US" dirty="0" err="1"/>
              <a:t>Nec</a:t>
            </a:r>
            <a:r>
              <a:rPr lang="en-US" dirty="0"/>
              <a:t> dui </a:t>
            </a:r>
            <a:r>
              <a:rPr lang="en-US" dirty="0" err="1"/>
              <a:t>nunc</a:t>
            </a:r>
            <a:r>
              <a:rPr lang="en-US" dirty="0"/>
              <a:t> </a:t>
            </a:r>
            <a:r>
              <a:rPr lang="en-US" dirty="0" err="1"/>
              <a:t>mattis</a:t>
            </a:r>
            <a:r>
              <a:rPr lang="en-US" dirty="0"/>
              <a:t> </a:t>
            </a:r>
            <a:r>
              <a:rPr lang="en-US" dirty="0" err="1"/>
              <a:t>enim</a:t>
            </a:r>
            <a:r>
              <a:rPr lang="en-US" dirty="0"/>
              <a:t>. </a:t>
            </a:r>
            <a:r>
              <a:rPr lang="en-US" dirty="0" err="1"/>
              <a:t>Nisl</a:t>
            </a:r>
            <a:r>
              <a:rPr lang="en-US" dirty="0"/>
              <a:t> </a:t>
            </a:r>
            <a:r>
              <a:rPr lang="en-US" dirty="0" err="1"/>
              <a:t>condimentum</a:t>
            </a:r>
            <a:r>
              <a:rPr lang="en-US" dirty="0"/>
              <a:t> id </a:t>
            </a:r>
            <a:r>
              <a:rPr lang="en-US" dirty="0" err="1"/>
              <a:t>venenatis</a:t>
            </a:r>
            <a:r>
              <a:rPr lang="en-US" dirty="0"/>
              <a:t> a </a:t>
            </a:r>
            <a:r>
              <a:rPr lang="en-US" dirty="0" err="1"/>
              <a:t>condimentum</a:t>
            </a:r>
            <a:r>
              <a:rPr lang="en-US" dirty="0"/>
              <a:t>. Non </a:t>
            </a:r>
            <a:r>
              <a:rPr lang="en-US" dirty="0" err="1"/>
              <a:t>enim</a:t>
            </a:r>
            <a:r>
              <a:rPr lang="en-US" dirty="0"/>
              <a:t> </a:t>
            </a:r>
            <a:r>
              <a:rPr lang="en-US" dirty="0" err="1"/>
              <a:t>praesent</a:t>
            </a:r>
            <a:r>
              <a:rPr lang="en-US" dirty="0"/>
              <a:t> </a:t>
            </a:r>
            <a:r>
              <a:rPr lang="en-US" dirty="0" err="1"/>
              <a:t>elementum</a:t>
            </a:r>
            <a:r>
              <a:rPr lang="en-US" dirty="0"/>
              <a:t> </a:t>
            </a:r>
            <a:r>
              <a:rPr lang="en-US" dirty="0" err="1"/>
              <a:t>facilisis</a:t>
            </a:r>
            <a:r>
              <a:rPr lang="en-US" dirty="0"/>
              <a:t> </a:t>
            </a:r>
            <a:r>
              <a:rPr lang="en-US" dirty="0" err="1"/>
              <a:t>leo</a:t>
            </a:r>
            <a:r>
              <a:rPr lang="en-US" dirty="0"/>
              <a:t> </a:t>
            </a:r>
            <a:r>
              <a:rPr lang="en-US" dirty="0" err="1"/>
              <a:t>vel</a:t>
            </a:r>
            <a:r>
              <a:rPr lang="en-US" dirty="0"/>
              <a:t> </a:t>
            </a:r>
            <a:r>
              <a:rPr lang="en-US" dirty="0" err="1"/>
              <a:t>fringilla</a:t>
            </a:r>
            <a:r>
              <a:rPr lang="en-US" dirty="0"/>
              <a:t> </a:t>
            </a:r>
            <a:r>
              <a:rPr lang="en-US" dirty="0" err="1"/>
              <a:t>est</a:t>
            </a:r>
            <a:r>
              <a:rPr lang="en-US" dirty="0"/>
              <a:t> </a:t>
            </a:r>
            <a:r>
              <a:rPr lang="en-US" dirty="0" err="1"/>
              <a:t>ullamcorper</a:t>
            </a:r>
            <a:r>
              <a:rPr lang="en-US" dirty="0"/>
              <a:t>.</a:t>
            </a:r>
          </a:p>
        </p:txBody>
      </p:sp>
      <p:sp>
        <p:nvSpPr>
          <p:cNvPr id="12" name="Content Placeholder 2"/>
          <p:cNvSpPr>
            <a:spLocks noGrp="1"/>
          </p:cNvSpPr>
          <p:nvPr>
            <p:ph idx="20"/>
          </p:nvPr>
        </p:nvSpPr>
        <p:spPr>
          <a:xfrm>
            <a:off x="6370651" y="1579015"/>
            <a:ext cx="5084468"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14" name="Text Placeholder 3"/>
          <p:cNvSpPr>
            <a:spLocks noGrp="1"/>
          </p:cNvSpPr>
          <p:nvPr>
            <p:ph type="body" sz="quarter" idx="18" hasCustomPrompt="1"/>
          </p:nvPr>
        </p:nvSpPr>
        <p:spPr>
          <a:xfrm>
            <a:off x="6370651" y="2202774"/>
            <a:ext cx="5084468" cy="3953578"/>
          </a:xfrm>
        </p:spPr>
        <p:txBody>
          <a:bodyPr>
            <a:normAutofit/>
          </a:bodyPr>
          <a:lstStyle>
            <a:lvl1pPr>
              <a:buClr>
                <a:srgbClr val="004A78"/>
              </a:buClr>
              <a:defRPr sz="1800">
                <a:solidFill>
                  <a:srgbClr val="000000"/>
                </a:solidFill>
              </a:defRPr>
            </a:lvl1pPr>
            <a:lvl2pPr marL="685800" indent="-228600">
              <a:buClr>
                <a:srgbClr val="004A78"/>
              </a:buClr>
              <a:buFontTx/>
              <a:buChar char="‒"/>
              <a:defRPr sz="1800">
                <a:solidFill>
                  <a:srgbClr val="000000"/>
                </a:solidFill>
              </a:defRPr>
            </a:lvl2pPr>
            <a:lvl3pPr>
              <a:buClr>
                <a:srgbClr val="004A78"/>
              </a:buClr>
              <a:defRPr sz="1800">
                <a:solidFill>
                  <a:srgbClr val="000000"/>
                </a:solidFill>
              </a:defRPr>
            </a:lvl3pPr>
            <a:lvl4pPr>
              <a:buClr>
                <a:srgbClr val="004A78"/>
              </a:buClr>
              <a:defRPr sz="1800">
                <a:solidFill>
                  <a:srgbClr val="000000"/>
                </a:solidFill>
              </a:defRPr>
            </a:lvl4pPr>
            <a:lvl5pPr>
              <a:buClr>
                <a:srgbClr val="004A78"/>
              </a:buClr>
              <a:defRPr sz="1800">
                <a:solidFill>
                  <a:srgbClr val="000000"/>
                </a:solidFil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p>
          <a:p>
            <a:pPr lvl="0"/>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Massa </a:t>
            </a:r>
            <a:r>
              <a:rPr lang="en-US" dirty="0" err="1"/>
              <a:t>tempor</a:t>
            </a:r>
            <a:r>
              <a:rPr lang="en-US" dirty="0"/>
              <a:t> </a:t>
            </a:r>
            <a:r>
              <a:rPr lang="en-US" dirty="0" err="1"/>
              <a:t>nec</a:t>
            </a:r>
            <a:r>
              <a:rPr lang="en-US" dirty="0"/>
              <a:t> </a:t>
            </a:r>
            <a:r>
              <a:rPr lang="en-US" dirty="0" err="1"/>
              <a:t>feugiat</a:t>
            </a:r>
            <a:r>
              <a:rPr lang="en-US" dirty="0"/>
              <a:t> </a:t>
            </a:r>
            <a:r>
              <a:rPr lang="en-US" dirty="0" err="1"/>
              <a:t>nisl</a:t>
            </a:r>
            <a:r>
              <a:rPr lang="en-US" dirty="0"/>
              <a:t> </a:t>
            </a:r>
            <a:r>
              <a:rPr lang="en-US" dirty="0" err="1"/>
              <a:t>pretium</a:t>
            </a:r>
            <a:r>
              <a:rPr lang="en-US" dirty="0"/>
              <a:t> </a:t>
            </a:r>
            <a:r>
              <a:rPr lang="en-US" dirty="0" err="1"/>
              <a:t>fusce</a:t>
            </a:r>
            <a:r>
              <a:rPr lang="en-US" dirty="0"/>
              <a:t> id </a:t>
            </a:r>
            <a:r>
              <a:rPr lang="en-US" dirty="0" err="1"/>
              <a:t>velit</a:t>
            </a:r>
            <a:r>
              <a:rPr lang="en-US" dirty="0"/>
              <a:t>. </a:t>
            </a:r>
          </a:p>
          <a:p>
            <a:pPr lvl="0"/>
            <a:r>
              <a:rPr lang="en-US" dirty="0" err="1"/>
              <a:t>Amet</a:t>
            </a:r>
            <a:r>
              <a:rPr lang="en-US" dirty="0"/>
              <a:t> </a:t>
            </a:r>
            <a:r>
              <a:rPr lang="en-US" dirty="0" err="1"/>
              <a:t>est</a:t>
            </a:r>
            <a:r>
              <a:rPr lang="en-US" dirty="0"/>
              <a:t> </a:t>
            </a:r>
            <a:r>
              <a:rPr lang="en-US" dirty="0" err="1"/>
              <a:t>placerat</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nisi porta lorem. </a:t>
            </a:r>
            <a:r>
              <a:rPr lang="en-US" dirty="0" err="1"/>
              <a:t>Fermentum</a:t>
            </a:r>
            <a:r>
              <a:rPr lang="en-US" dirty="0"/>
              <a:t> et </a:t>
            </a:r>
            <a:r>
              <a:rPr lang="en-US" dirty="0" err="1"/>
              <a:t>sollicitudin</a:t>
            </a:r>
            <a:r>
              <a:rPr lang="en-US" dirty="0"/>
              <a:t> ac </a:t>
            </a:r>
            <a:r>
              <a:rPr lang="en-US" dirty="0" err="1"/>
              <a:t>orci</a:t>
            </a:r>
            <a:r>
              <a:rPr lang="en-US" dirty="0"/>
              <a:t> </a:t>
            </a:r>
            <a:r>
              <a:rPr lang="en-US" dirty="0" err="1"/>
              <a:t>phasellus</a:t>
            </a:r>
            <a:r>
              <a:rPr lang="en-US" dirty="0"/>
              <a:t> </a:t>
            </a:r>
            <a:r>
              <a:rPr lang="en-US" dirty="0" err="1"/>
              <a:t>egestas</a:t>
            </a:r>
            <a:r>
              <a:rPr lang="en-US" dirty="0"/>
              <a:t> </a:t>
            </a:r>
            <a:r>
              <a:rPr lang="en-US" dirty="0" err="1"/>
              <a:t>tellus</a:t>
            </a:r>
            <a:r>
              <a:rPr lang="en-US" dirty="0"/>
              <a:t> </a:t>
            </a:r>
            <a:r>
              <a:rPr lang="en-US" dirty="0" err="1"/>
              <a:t>rutrum</a:t>
            </a:r>
            <a:r>
              <a:rPr lang="en-US" dirty="0"/>
              <a:t> </a:t>
            </a:r>
            <a:r>
              <a:rPr lang="en-US" dirty="0" err="1"/>
              <a:t>tellus</a:t>
            </a:r>
            <a:r>
              <a:rPr lang="en-US" dirty="0"/>
              <a:t>. </a:t>
            </a:r>
            <a:r>
              <a:rPr lang="en-US" dirty="0" err="1"/>
              <a:t>Nec</a:t>
            </a:r>
            <a:r>
              <a:rPr lang="en-US" dirty="0"/>
              <a:t> dui </a:t>
            </a:r>
            <a:r>
              <a:rPr lang="en-US" dirty="0" err="1"/>
              <a:t>nunc</a:t>
            </a:r>
            <a:r>
              <a:rPr lang="en-US" dirty="0"/>
              <a:t> </a:t>
            </a:r>
            <a:r>
              <a:rPr lang="en-US" dirty="0" err="1"/>
              <a:t>mattis</a:t>
            </a:r>
            <a:r>
              <a:rPr lang="en-US" dirty="0"/>
              <a:t> </a:t>
            </a:r>
            <a:r>
              <a:rPr lang="en-US" dirty="0" err="1"/>
              <a:t>enim</a:t>
            </a:r>
            <a:r>
              <a:rPr lang="en-US" dirty="0"/>
              <a:t>. </a:t>
            </a:r>
            <a:r>
              <a:rPr lang="en-US" dirty="0" err="1"/>
              <a:t>Nisl</a:t>
            </a:r>
            <a:r>
              <a:rPr lang="en-US" dirty="0"/>
              <a:t> </a:t>
            </a:r>
            <a:r>
              <a:rPr lang="en-US" dirty="0" err="1"/>
              <a:t>condimentum</a:t>
            </a:r>
            <a:r>
              <a:rPr lang="en-US" dirty="0"/>
              <a:t> id </a:t>
            </a:r>
            <a:r>
              <a:rPr lang="en-US" dirty="0" err="1"/>
              <a:t>venenatis</a:t>
            </a:r>
            <a:r>
              <a:rPr lang="en-US" dirty="0"/>
              <a:t> a </a:t>
            </a:r>
            <a:r>
              <a:rPr lang="en-US" dirty="0" err="1"/>
              <a:t>condimentum</a:t>
            </a:r>
            <a:r>
              <a:rPr lang="en-US" dirty="0"/>
              <a:t>. Non </a:t>
            </a:r>
            <a:r>
              <a:rPr lang="en-US" dirty="0" err="1"/>
              <a:t>enim</a:t>
            </a:r>
            <a:r>
              <a:rPr lang="en-US" dirty="0"/>
              <a:t> </a:t>
            </a:r>
            <a:r>
              <a:rPr lang="en-US" dirty="0" err="1"/>
              <a:t>praesent</a:t>
            </a:r>
            <a:r>
              <a:rPr lang="en-US" dirty="0"/>
              <a:t> </a:t>
            </a:r>
            <a:r>
              <a:rPr lang="en-US" dirty="0" err="1"/>
              <a:t>elementum</a:t>
            </a:r>
            <a:r>
              <a:rPr lang="en-US" dirty="0"/>
              <a:t> </a:t>
            </a:r>
            <a:r>
              <a:rPr lang="en-US" dirty="0" err="1"/>
              <a:t>facilisis</a:t>
            </a:r>
            <a:r>
              <a:rPr lang="en-US" dirty="0"/>
              <a:t> </a:t>
            </a:r>
            <a:r>
              <a:rPr lang="en-US" dirty="0" err="1"/>
              <a:t>leo</a:t>
            </a:r>
            <a:r>
              <a:rPr lang="en-US" dirty="0"/>
              <a:t> </a:t>
            </a:r>
            <a:r>
              <a:rPr lang="en-US" dirty="0" err="1"/>
              <a:t>vel</a:t>
            </a:r>
            <a:r>
              <a:rPr lang="en-US" dirty="0"/>
              <a:t> </a:t>
            </a:r>
            <a:r>
              <a:rPr lang="en-US" dirty="0" err="1"/>
              <a:t>fringilla</a:t>
            </a:r>
            <a:r>
              <a:rPr lang="en-US" dirty="0"/>
              <a:t> </a:t>
            </a:r>
            <a:r>
              <a:rPr lang="en-US" dirty="0" err="1"/>
              <a:t>est</a:t>
            </a:r>
            <a:r>
              <a:rPr lang="en-US" dirty="0"/>
              <a:t> </a:t>
            </a:r>
            <a:r>
              <a:rPr lang="en-US" dirty="0" err="1"/>
              <a:t>ullamcorper</a:t>
            </a:r>
            <a:r>
              <a:rPr lang="en-US" dirty="0"/>
              <a: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759007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4" name="Content Placeholder 2"/>
          <p:cNvSpPr>
            <a:spLocks noGrp="1"/>
          </p:cNvSpPr>
          <p:nvPr>
            <p:ph idx="1"/>
          </p:nvPr>
        </p:nvSpPr>
        <p:spPr>
          <a:xfrm>
            <a:off x="743576"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4" name="Text Placeholder 3"/>
          <p:cNvSpPr>
            <a:spLocks noGrp="1"/>
          </p:cNvSpPr>
          <p:nvPr>
            <p:ph type="body" sz="quarter" idx="15" hasCustomPrompt="1"/>
          </p:nvPr>
        </p:nvSpPr>
        <p:spPr>
          <a:xfrm>
            <a:off x="743576"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19" name="Content Placeholder 2"/>
          <p:cNvSpPr>
            <a:spLocks noGrp="1"/>
          </p:cNvSpPr>
          <p:nvPr>
            <p:ph idx="22"/>
          </p:nvPr>
        </p:nvSpPr>
        <p:spPr>
          <a:xfrm>
            <a:off x="4445799"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16" name="Text Placeholder 3"/>
          <p:cNvSpPr>
            <a:spLocks noGrp="1"/>
          </p:cNvSpPr>
          <p:nvPr>
            <p:ph type="body" sz="quarter" idx="18" hasCustomPrompt="1"/>
          </p:nvPr>
        </p:nvSpPr>
        <p:spPr>
          <a:xfrm>
            <a:off x="4445799"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23" name="Content Placeholder 2"/>
          <p:cNvSpPr>
            <a:spLocks noGrp="1"/>
          </p:cNvSpPr>
          <p:nvPr>
            <p:ph idx="23"/>
          </p:nvPr>
        </p:nvSpPr>
        <p:spPr>
          <a:xfrm>
            <a:off x="8145953"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20" name="Text Placeholder 3"/>
          <p:cNvSpPr>
            <a:spLocks noGrp="1"/>
          </p:cNvSpPr>
          <p:nvPr>
            <p:ph type="body" sz="quarter" idx="20" hasCustomPrompt="1"/>
          </p:nvPr>
        </p:nvSpPr>
        <p:spPr>
          <a:xfrm>
            <a:off x="8154717"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10"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377184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with Caption">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6" name="Text Placeholder 1"/>
          <p:cNvSpPr>
            <a:spLocks noGrp="1"/>
          </p:cNvSpPr>
          <p:nvPr>
            <p:ph type="body" sz="quarter" idx="15" hasCustomPrompt="1"/>
          </p:nvPr>
        </p:nvSpPr>
        <p:spPr>
          <a:xfrm>
            <a:off x="743576" y="1289684"/>
            <a:ext cx="10711543" cy="2750053"/>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 </a:t>
            </a:r>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 </a:t>
            </a:r>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Text Placeholder 2"/>
          <p:cNvSpPr>
            <a:spLocks noGrp="1"/>
          </p:cNvSpPr>
          <p:nvPr>
            <p:ph type="body" sz="quarter" idx="16" hasCustomPrompt="1"/>
          </p:nvPr>
        </p:nvSpPr>
        <p:spPr>
          <a:xfrm>
            <a:off x="740228" y="4846655"/>
            <a:ext cx="10711543" cy="825500"/>
          </a:xfrm>
        </p:spPr>
        <p:txBody>
          <a:bodyPr/>
          <a:lstStyle>
            <a:lvl1pPr marL="0" marR="0" indent="0" algn="l" defTabSz="914400" rtl="0" eaLnBrk="0" fontAlgn="base" latinLnBrk="0" hangingPunct="0">
              <a:lnSpc>
                <a:spcPct val="100000"/>
              </a:lnSpc>
              <a:spcBef>
                <a:spcPct val="0"/>
              </a:spcBef>
              <a:spcAft>
                <a:spcPct val="0"/>
              </a:spcAft>
              <a:buClrTx/>
              <a:buSzTx/>
              <a:buFontTx/>
              <a:buNone/>
              <a:tabLst/>
              <a:defRPr sz="1800">
                <a:solidFill>
                  <a:srgbClr val="006298"/>
                </a:solidFill>
                <a:latin typeface="Arial" panose="020B0604020202020204" pitchFamily="34" charset="0"/>
                <a:cs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Click to add caption to accompany content. Lorem ipsum dolor sit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amet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consectetur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adipiscing</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elit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sed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do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eiusmod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tempor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incididunt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ut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labore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dolore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magna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aliqua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Viverra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vitae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congue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eu</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consequat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ac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felis</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donec</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4748055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 and Caption">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6" name="Picture Placeholder 5"/>
          <p:cNvSpPr>
            <a:spLocks noGrp="1"/>
          </p:cNvSpPr>
          <p:nvPr>
            <p:ph type="pic" sz="quarter" idx="10"/>
          </p:nvPr>
        </p:nvSpPr>
        <p:spPr>
          <a:xfrm>
            <a:off x="733118" y="1619557"/>
            <a:ext cx="6477000" cy="4259263"/>
          </a:xfrm>
        </p:spPr>
        <p:txBody>
          <a:bodyPr/>
          <a:lstStyle/>
          <a:p>
            <a:r>
              <a:rPr lang="en-US"/>
              <a:t>Click icon to add picture</a:t>
            </a:r>
          </a:p>
        </p:txBody>
      </p:sp>
      <p:sp>
        <p:nvSpPr>
          <p:cNvPr id="10" name="Text Placeholder 9"/>
          <p:cNvSpPr>
            <a:spLocks noGrp="1"/>
          </p:cNvSpPr>
          <p:nvPr>
            <p:ph type="body" sz="quarter" idx="11" hasCustomPrompt="1"/>
          </p:nvPr>
        </p:nvSpPr>
        <p:spPr>
          <a:xfrm>
            <a:off x="7478972" y="4070657"/>
            <a:ext cx="3976406" cy="1808163"/>
          </a:xfrm>
        </p:spPr>
        <p:txBody>
          <a:bodyPr/>
          <a:lstStyle>
            <a:lvl1pPr marL="0" marR="0" indent="0" algn="l" defTabSz="914400" rtl="0" eaLnBrk="0" fontAlgn="base" latinLnBrk="0" hangingPunct="0">
              <a:lnSpc>
                <a:spcPct val="100000"/>
              </a:lnSpc>
              <a:spcBef>
                <a:spcPct val="0"/>
              </a:spcBef>
              <a:spcAft>
                <a:spcPct val="0"/>
              </a:spcAft>
              <a:buClrTx/>
              <a:buSzTx/>
              <a:buFontTx/>
              <a:buNone/>
              <a:tabLst/>
              <a:defRPr sz="1800">
                <a:solidFill>
                  <a:srgbClr val="006298"/>
                </a:solidFill>
                <a:latin typeface="Arial" panose="020B0604020202020204" pitchFamily="34" charset="0"/>
                <a:cs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Click to add caption to accompany content. Lorem ipsum dolor sit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amet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consectetur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adipiscing</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elit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sed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do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eiusmod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tempor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incididunt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ut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labore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dolore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magna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aliqua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Viverra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vitae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congue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eu</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consequat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ac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felis</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donec</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7119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ullet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342900" indent="-342900">
              <a:buClr>
                <a:srgbClr val="004A78"/>
              </a:buClr>
              <a:buFont typeface="Arial" charset="0"/>
              <a:buChar char="•"/>
              <a:defRPr sz="2000">
                <a:solidFill>
                  <a:srgbClr val="000000"/>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LucidaGrande" charset="0"/>
              <a:buChar char="▶"/>
              <a:defRPr sz="20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0"/>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0"/>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0"/>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a:p>
            <a:pPr lvl="0"/>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a:t>
            </a:r>
          </a:p>
          <a:p>
            <a:pPr lvl="0"/>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9058116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Number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457200" indent="-457200">
              <a:buClr>
                <a:srgbClr val="004A78"/>
              </a:buClr>
              <a:buFont typeface="+mj-lt"/>
              <a:buAutoNum type="arabicPeriod"/>
              <a:defRPr sz="2000">
                <a:solidFill>
                  <a:srgbClr val="000000"/>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LucidaGrande" charset="0"/>
              <a:buChar char="▶"/>
              <a:defRPr sz="20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0"/>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0"/>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0"/>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a:p>
            <a:pPr lvl="0"/>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a:t>
            </a:r>
          </a:p>
          <a:p>
            <a:pPr lvl="0"/>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734264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342900" indent="-342900">
              <a:buClr>
                <a:srgbClr val="004A78"/>
              </a:buClr>
              <a:buFont typeface="Arial" charset="0"/>
              <a:buChar char="•"/>
              <a:defRPr sz="2000">
                <a:solidFill>
                  <a:srgbClr val="004A78"/>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LucidaGrande" charset="0"/>
              <a:buChar char="▶"/>
              <a:defRPr sz="2000"/>
            </a:lvl4pPr>
            <a:lvl5pPr marL="2057400" indent="-228600">
              <a:buClr>
                <a:srgbClr val="000000"/>
              </a:buClr>
              <a:buFont typeface="Helvetica" charset="0"/>
              <a:buChar char="⁃"/>
              <a:defRPr sz="2000"/>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9151730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Table Placeholder 4"/>
          <p:cNvSpPr>
            <a:spLocks noGrp="1"/>
          </p:cNvSpPr>
          <p:nvPr>
            <p:ph type="tbl" sz="quarter" idx="10"/>
          </p:nvPr>
        </p:nvSpPr>
        <p:spPr>
          <a:xfrm>
            <a:off x="1895522" y="2019868"/>
            <a:ext cx="8128000" cy="3380095"/>
          </a:xfrm>
        </p:spPr>
        <p:txBody>
          <a:bodyPr/>
          <a:lstStyle/>
          <a:p>
            <a:r>
              <a:rPr lang="en-US"/>
              <a:t>Click icon to add table</a:t>
            </a:r>
          </a:p>
        </p:txBody>
      </p:sp>
      <p:sp>
        <p:nvSpPr>
          <p:cNvPr id="6"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7640349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ile and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120A6-7F36-4CA8-A413-BABA1C35F24F}"/>
              </a:ext>
            </a:extLst>
          </p:cNvPr>
          <p:cNvSpPr>
            <a:spLocks noGrp="1"/>
          </p:cNvSpPr>
          <p:nvPr>
            <p:ph type="title"/>
          </p:nvPr>
        </p:nvSpPr>
        <p:spPr/>
        <p:txBody>
          <a:bodyPr/>
          <a:lstStyle/>
          <a:p>
            <a:r>
              <a:rPr lang="en-US"/>
              <a:t>Click to edit Master title style</a:t>
            </a:r>
          </a:p>
        </p:txBody>
      </p:sp>
      <p:sp>
        <p:nvSpPr>
          <p:cNvPr id="5" name="Picture Placeholder 4">
            <a:extLst>
              <a:ext uri="{FF2B5EF4-FFF2-40B4-BE49-F238E27FC236}">
                <a16:creationId xmlns:a16="http://schemas.microsoft.com/office/drawing/2014/main" id="{D92EE8E7-68DB-4823-BBFC-404483E0F8C6}"/>
              </a:ext>
            </a:extLst>
          </p:cNvPr>
          <p:cNvSpPr>
            <a:spLocks noGrp="1"/>
          </p:cNvSpPr>
          <p:nvPr>
            <p:ph type="pic" sz="quarter" idx="11"/>
          </p:nvPr>
        </p:nvSpPr>
        <p:spPr>
          <a:xfrm>
            <a:off x="1163638" y="1230313"/>
            <a:ext cx="9717087" cy="3216275"/>
          </a:xfrm>
        </p:spPr>
        <p:txBody>
          <a:bodyPr/>
          <a:lstStyle/>
          <a:p>
            <a:endParaRPr lang="en-US"/>
          </a:p>
        </p:txBody>
      </p:sp>
      <p:sp>
        <p:nvSpPr>
          <p:cNvPr id="6" name="Footer">
            <a:extLst>
              <a:ext uri="{FF2B5EF4-FFF2-40B4-BE49-F238E27FC236}">
                <a16:creationId xmlns:a16="http://schemas.microsoft.com/office/drawing/2014/main" id="{4A8CE9CA-ADB6-4B29-9553-D1B6F8E2B8D0}"/>
              </a:ext>
            </a:extLst>
          </p:cNvP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31002431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Picture,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4FC4B-DF24-4DA8-94B4-A1E903675F89}"/>
              </a:ext>
            </a:extLst>
          </p:cNvPr>
          <p:cNvSpPr>
            <a:spLocks noGrp="1"/>
          </p:cNvSpPr>
          <p:nvPr>
            <p:ph type="title"/>
          </p:nvPr>
        </p:nvSpPr>
        <p:spPr/>
        <p:txBody>
          <a:bodyPr/>
          <a:lstStyle/>
          <a:p>
            <a:r>
              <a:rPr lang="en-US"/>
              <a:t>Click to edit Master title style</a:t>
            </a:r>
          </a:p>
        </p:txBody>
      </p:sp>
      <p:sp>
        <p:nvSpPr>
          <p:cNvPr id="5" name="Picture Placeholder 4">
            <a:extLst>
              <a:ext uri="{FF2B5EF4-FFF2-40B4-BE49-F238E27FC236}">
                <a16:creationId xmlns:a16="http://schemas.microsoft.com/office/drawing/2014/main" id="{70BD1750-7A60-431F-A331-A8A40879566F}"/>
              </a:ext>
            </a:extLst>
          </p:cNvPr>
          <p:cNvSpPr>
            <a:spLocks noGrp="1"/>
          </p:cNvSpPr>
          <p:nvPr>
            <p:ph type="pic" sz="quarter" idx="11"/>
          </p:nvPr>
        </p:nvSpPr>
        <p:spPr>
          <a:xfrm>
            <a:off x="657225" y="1214438"/>
            <a:ext cx="10980738" cy="3082925"/>
          </a:xfrm>
        </p:spPr>
        <p:txBody>
          <a:bodyPr/>
          <a:lstStyle/>
          <a:p>
            <a:endParaRPr lang="en-US"/>
          </a:p>
        </p:txBody>
      </p:sp>
      <p:sp>
        <p:nvSpPr>
          <p:cNvPr id="7" name="Text Placeholder 6">
            <a:extLst>
              <a:ext uri="{FF2B5EF4-FFF2-40B4-BE49-F238E27FC236}">
                <a16:creationId xmlns:a16="http://schemas.microsoft.com/office/drawing/2014/main" id="{9A00BA76-340C-4AA5-A884-2828F3659391}"/>
              </a:ext>
            </a:extLst>
          </p:cNvPr>
          <p:cNvSpPr>
            <a:spLocks noGrp="1"/>
          </p:cNvSpPr>
          <p:nvPr>
            <p:ph type="body" sz="quarter" idx="12"/>
          </p:nvPr>
        </p:nvSpPr>
        <p:spPr>
          <a:xfrm>
            <a:off x="1030288" y="4475163"/>
            <a:ext cx="10323512" cy="14351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a:extLst>
              <a:ext uri="{FF2B5EF4-FFF2-40B4-BE49-F238E27FC236}">
                <a16:creationId xmlns:a16="http://schemas.microsoft.com/office/drawing/2014/main" id="{11B5D937-0574-4759-8BBC-55D3223234E7}"/>
              </a:ext>
            </a:extLst>
          </p:cNvP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538703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672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en-US" altLang="en-US"/>
              <a:t>Click to edit Master title style</a:t>
            </a:r>
            <a:endParaRPr lang="en-US" altLang="en-US" dirty="0"/>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en-US" altLang="en-US" dirty="0"/>
              <a:t>Click to edit Master text styles</a:t>
            </a:r>
          </a:p>
        </p:txBody>
      </p:sp>
      <p:pic>
        <p:nvPicPr>
          <p:cNvPr id="7" name="Picture 6"/>
          <p:cNvPicPr>
            <a:picLocks noChangeAspect="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76843" y="6356350"/>
            <a:ext cx="1579562"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3"/>
          </p:nvPr>
        </p:nvSpPr>
        <p:spPr>
          <a:xfrm>
            <a:off x="2934268"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rgbClr val="006298"/>
                </a:solidFill>
                <a:latin typeface="arial" charset="0"/>
              </a:defRPr>
            </a:lvl1pPr>
          </a:lstStyle>
          <a:p>
            <a:r>
              <a:rPr lang="en-US" dirty="0"/>
              <a:t>[Author Name], [Book Title], [#] Edition. © [Insert Year] Cengage. All Rights Reserved. May not be scanned, copied or duplicated, or posted to a publicly accessible website, in whole or in part.</a:t>
            </a:r>
          </a:p>
        </p:txBody>
      </p:sp>
    </p:spTree>
  </p:cSld>
  <p:clrMap bg1="lt1" tx1="dk1" bg2="lt2" tx2="dk2" accent1="accent1" accent2="accent2" accent3="accent3" accent4="accent4" accent5="accent5" accent6="accent6" hlink="hlink" folHlink="folHlink"/>
  <p:sldLayoutIdLst>
    <p:sldLayoutId id="2147483712" r:id="rId1"/>
    <p:sldLayoutId id="2147483721" r:id="rId2"/>
    <p:sldLayoutId id="2147483722" r:id="rId3"/>
    <p:sldLayoutId id="2147483714" r:id="rId4"/>
    <p:sldLayoutId id="2147483718" r:id="rId5"/>
    <p:sldLayoutId id="2147483715" r:id="rId6"/>
    <p:sldLayoutId id="2147483716" r:id="rId7"/>
    <p:sldLayoutId id="2147483719" r:id="rId8"/>
    <p:sldLayoutId id="2147483720" r:id="rId9"/>
    <p:sldLayoutId id="2147483723" r:id="rId10"/>
    <p:sldLayoutId id="2147483724" r:id="rId11"/>
    <p:sldLayoutId id="2147483713" r:id="rId12"/>
    <p:sldLayoutId id="2147483717" r:id="rId13"/>
    <p:sldLayoutId id="2147483725" r:id="rId14"/>
    <p:sldLayoutId id="2147483726" r:id="rId15"/>
  </p:sldLayoutIdLst>
  <p:hf sldNum="0" hdr="0" ftr="0" dt="0"/>
  <p:txStyles>
    <p:titleStyle>
      <a:lvl1pPr algn="ctr" rtl="0" eaLnBrk="1" fontAlgn="base" hangingPunct="1">
        <a:lnSpc>
          <a:spcPct val="90000"/>
        </a:lnSpc>
        <a:spcBef>
          <a:spcPct val="0"/>
        </a:spcBef>
        <a:spcAft>
          <a:spcPct val="0"/>
        </a:spcAft>
        <a:defRPr sz="3400" b="1" i="0" kern="1200" baseline="0">
          <a:solidFill>
            <a:srgbClr val="004A78"/>
          </a:solidFill>
          <a:latin typeface="Arial" charset="0"/>
          <a:ea typeface="Arial" charset="0"/>
          <a:cs typeface="Arial" charset="0"/>
        </a:defRPr>
      </a:lvl1pPr>
      <a:lvl2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2pPr>
      <a:lvl3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3pPr>
      <a:lvl4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4pPr>
      <a:lvl5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5pPr>
      <a:lvl6pPr marL="4572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6pPr>
      <a:lvl7pPr marL="9144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7pPr>
      <a:lvl8pPr marL="13716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8pPr>
      <a:lvl9pPr marL="18288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9pPr>
    </p:titleStyle>
    <p:bodyStyle>
      <a:lvl1pPr marL="0" indent="0" algn="l" rtl="0" eaLnBrk="1" fontAlgn="base" hangingPunct="1">
        <a:lnSpc>
          <a:spcPct val="90000"/>
        </a:lnSpc>
        <a:spcBef>
          <a:spcPts val="1000"/>
        </a:spcBef>
        <a:spcAft>
          <a:spcPct val="0"/>
        </a:spcAft>
        <a:buFont typeface="Arial" charset="0"/>
        <a:buNone/>
        <a:defRPr sz="2800" kern="1200" baseline="0">
          <a:solidFill>
            <a:srgbClr val="000000"/>
          </a:solidFill>
          <a:latin typeface="Arial" charset="0"/>
          <a:ea typeface="Arial" charset="0"/>
          <a:cs typeface="Arial" charset="0"/>
        </a:defRPr>
      </a:lvl1pPr>
      <a:lvl2pPr marL="685800" indent="-228600" algn="l" rtl="0" eaLnBrk="1" fontAlgn="base" hangingPunct="1">
        <a:lnSpc>
          <a:spcPct val="90000"/>
        </a:lnSpc>
        <a:spcBef>
          <a:spcPts val="500"/>
        </a:spcBef>
        <a:spcAft>
          <a:spcPct val="0"/>
        </a:spcAft>
        <a:buFont typeface="Arial" charset="0"/>
        <a:buChar char="•"/>
        <a:defRPr sz="2400" kern="1200" baseline="0">
          <a:solidFill>
            <a:srgbClr val="004A78"/>
          </a:solidFill>
          <a:latin typeface="Arial" charset="0"/>
          <a:ea typeface="Arial" charset="0"/>
          <a:cs typeface="Arial" charset="0"/>
        </a:defRPr>
      </a:lvl2pPr>
      <a:lvl3pPr marL="1143000" indent="-228600" algn="l" rtl="0" eaLnBrk="1" fontAlgn="base" hangingPunct="1">
        <a:lnSpc>
          <a:spcPct val="90000"/>
        </a:lnSpc>
        <a:spcBef>
          <a:spcPts val="500"/>
        </a:spcBef>
        <a:spcAft>
          <a:spcPct val="0"/>
        </a:spcAft>
        <a:buFont typeface="Arial" charset="0"/>
        <a:buChar char="•"/>
        <a:defRPr sz="2000" kern="1200" baseline="0">
          <a:solidFill>
            <a:srgbClr val="004A78"/>
          </a:solidFill>
          <a:latin typeface="Arial" charset="0"/>
          <a:ea typeface="Arial" charset="0"/>
          <a:cs typeface="Arial" charset="0"/>
        </a:defRPr>
      </a:lvl3pPr>
      <a:lvl4pPr marL="1600200" indent="-228600" algn="l" rtl="0" eaLnBrk="1" fontAlgn="base" hangingPunct="1">
        <a:lnSpc>
          <a:spcPct val="90000"/>
        </a:lnSpc>
        <a:spcBef>
          <a:spcPts val="500"/>
        </a:spcBef>
        <a:spcAft>
          <a:spcPct val="0"/>
        </a:spcAft>
        <a:buFont typeface="Arial" charset="0"/>
        <a:buChar char="•"/>
        <a:defRPr kern="1200" baseline="0">
          <a:solidFill>
            <a:srgbClr val="004A78"/>
          </a:solidFill>
          <a:latin typeface="Arial" charset="0"/>
          <a:ea typeface="Arial" charset="0"/>
          <a:cs typeface="Arial" charset="0"/>
        </a:defRPr>
      </a:lvl4pPr>
      <a:lvl5pPr marL="2057400" indent="-228600" algn="l" rtl="0" eaLnBrk="1" fontAlgn="base" hangingPunct="1">
        <a:lnSpc>
          <a:spcPct val="90000"/>
        </a:lnSpc>
        <a:spcBef>
          <a:spcPts val="500"/>
        </a:spcBef>
        <a:spcAft>
          <a:spcPct val="0"/>
        </a:spcAft>
        <a:buFont typeface="Arial" charset="0"/>
        <a:buChar char="•"/>
        <a:defRPr kern="1200" baseline="0">
          <a:solidFill>
            <a:srgbClr val="004A78"/>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5.xml"/></Relationships>
</file>

<file path=ppt/slides/_rels/slide45.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4.jp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1"/>
          </p:nvPr>
        </p:nvSpPr>
        <p:spPr/>
        <p:txBody>
          <a:bodyPr/>
          <a:lstStyle/>
          <a:p>
            <a:r>
              <a:rPr lang="en-US" dirty="0"/>
              <a:t>Chapter 13 </a:t>
            </a:r>
          </a:p>
        </p:txBody>
      </p:sp>
      <p:sp>
        <p:nvSpPr>
          <p:cNvPr id="5" name="Title 4"/>
          <p:cNvSpPr>
            <a:spLocks noGrp="1"/>
          </p:cNvSpPr>
          <p:nvPr>
            <p:ph type="title"/>
          </p:nvPr>
        </p:nvSpPr>
        <p:spPr>
          <a:xfrm>
            <a:off x="3996910" y="4035474"/>
            <a:ext cx="6402684" cy="1059040"/>
          </a:xfrm>
        </p:spPr>
        <p:txBody>
          <a:bodyPr/>
          <a:lstStyle/>
          <a:p>
            <a:r>
              <a:rPr lang="en-US" b="0" dirty="0"/>
              <a:t>Accounting for Merchandise Inventory</a:t>
            </a:r>
            <a:endParaRPr lang="en-US" dirty="0"/>
          </a:p>
        </p:txBody>
      </p:sp>
      <p:pic>
        <p:nvPicPr>
          <p:cNvPr id="3" name="Picture Placeholder 2" descr="Book cover reads title, edition number, and name of the author as follows: &quot;COLLEGE ACCOUNTING,&quot; &quot;Twenty Third Edition,&quot; and &quot;Heintz and Parry.&quot; A photo on the cover page shows a person working on a tablet computer generating a spreadsheet and bar graph.">
            <a:extLst>
              <a:ext uri="{FF2B5EF4-FFF2-40B4-BE49-F238E27FC236}">
                <a16:creationId xmlns:a16="http://schemas.microsoft.com/office/drawing/2014/main" id="{4F6F150E-F66D-4149-B445-1BD02BF554F7}"/>
              </a:ext>
            </a:extLst>
          </p:cNvPr>
          <p:cNvPicPr>
            <a:picLocks noGrp="1" noChangeAspect="1"/>
          </p:cNvPicPr>
          <p:nvPr>
            <p:ph type="pic" sz="quarter" idx="12"/>
          </p:nvPr>
        </p:nvPicPr>
        <p:blipFill>
          <a:blip r:embed="rId2"/>
          <a:srcRect l="3197" r="3197"/>
          <a:stretch>
            <a:fillRect/>
          </a:stretch>
        </p:blipFill>
        <p:spPr/>
      </p:pic>
      <p:sp>
        <p:nvSpPr>
          <p:cNvPr id="8" name="Footer Placeholder 7"/>
          <p:cNvSpPr>
            <a:spLocks noGrp="1"/>
          </p:cNvSpPr>
          <p:nvPr>
            <p:ph type="ftr" sz="quarter" idx="3"/>
          </p:nvPr>
        </p:nvSpPr>
        <p:spPr/>
        <p:txBody>
          <a:bodyPr/>
          <a:lstStyle/>
          <a:p>
            <a:r>
              <a:rPr lang="en-US" dirty="0"/>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6070594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latin typeface="Arial" pitchFamily="34" charset="0"/>
                <a:cs typeface="Arial" pitchFamily="34" charset="0"/>
              </a:rPr>
              <a:t>Learning Objective 1</a:t>
            </a:r>
          </a:p>
        </p:txBody>
      </p:sp>
      <p:sp>
        <p:nvSpPr>
          <p:cNvPr id="3" name="Content Placeholder 2"/>
          <p:cNvSpPr>
            <a:spLocks noGrp="1"/>
          </p:cNvSpPr>
          <p:nvPr>
            <p:ph type="body" sz="quarter" idx="15"/>
          </p:nvPr>
        </p:nvSpPr>
        <p:spPr/>
        <p:txBody>
          <a:bodyPr/>
          <a:lstStyle/>
          <a:p>
            <a:pPr algn="ctr"/>
            <a:r>
              <a:rPr lang="en-US" sz="2800" dirty="0">
                <a:latin typeface="Arial" pitchFamily="34" charset="0"/>
                <a:cs typeface="Arial" pitchFamily="34" charset="0"/>
              </a:rPr>
              <a:t>Explain the impact of merchandise inventory on financial statements</a:t>
            </a:r>
          </a:p>
        </p:txBody>
      </p:sp>
    </p:spTree>
    <p:extLst>
      <p:ext uri="{BB962C8B-B14F-4D97-AF65-F5344CB8AC3E}">
        <p14:creationId xmlns:p14="http://schemas.microsoft.com/office/powerpoint/2010/main" val="1413704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Arial" pitchFamily="34" charset="0"/>
                <a:cs typeface="Arial" pitchFamily="34" charset="0"/>
              </a:rPr>
              <a:t>Impact of Merchandise Inventory on Financial Statements</a:t>
            </a:r>
            <a:endParaRPr lang="en-IN" dirty="0">
              <a:latin typeface="Arial" pitchFamily="34" charset="0"/>
              <a:cs typeface="Arial" pitchFamily="34" charset="0"/>
            </a:endParaRPr>
          </a:p>
        </p:txBody>
      </p:sp>
      <p:sp>
        <p:nvSpPr>
          <p:cNvPr id="3" name="Content Placeholder 2"/>
          <p:cNvSpPr>
            <a:spLocks noGrp="1"/>
          </p:cNvSpPr>
          <p:nvPr>
            <p:ph type="body" sz="quarter" idx="17"/>
          </p:nvPr>
        </p:nvSpPr>
        <p:spPr/>
        <p:txBody>
          <a:bodyPr>
            <a:noAutofit/>
          </a:bodyPr>
          <a:lstStyle/>
          <a:p>
            <a:r>
              <a:rPr lang="en-US" sz="2800" dirty="0">
                <a:latin typeface="Arial" pitchFamily="34" charset="0"/>
                <a:cs typeface="Arial" pitchFamily="34" charset="0"/>
              </a:rPr>
              <a:t>Errors in inventory will cause errors on the:</a:t>
            </a:r>
          </a:p>
          <a:p>
            <a:pPr lvl="1"/>
            <a:r>
              <a:rPr lang="en-US" sz="2400" dirty="0">
                <a:latin typeface="Arial" pitchFamily="34" charset="0"/>
                <a:cs typeface="Arial" pitchFamily="34" charset="0"/>
              </a:rPr>
              <a:t>Income statement</a:t>
            </a:r>
          </a:p>
          <a:p>
            <a:pPr lvl="1"/>
            <a:r>
              <a:rPr lang="en-US" sz="2400" dirty="0">
                <a:latin typeface="Arial" pitchFamily="34" charset="0"/>
                <a:cs typeface="Arial" pitchFamily="34" charset="0"/>
              </a:rPr>
              <a:t>Statement of owner’s equity</a:t>
            </a:r>
          </a:p>
          <a:p>
            <a:pPr lvl="1"/>
            <a:r>
              <a:rPr lang="en-US" sz="2400" dirty="0">
                <a:latin typeface="Arial" pitchFamily="34" charset="0"/>
                <a:cs typeface="Arial" pitchFamily="34" charset="0"/>
              </a:rPr>
              <a:t>Balance sheet</a:t>
            </a:r>
          </a:p>
          <a:p>
            <a:pPr lvl="2"/>
            <a:r>
              <a:rPr lang="en-US" dirty="0">
                <a:latin typeface="Arial" pitchFamily="34" charset="0"/>
                <a:cs typeface="Arial" pitchFamily="34" charset="0"/>
              </a:rPr>
              <a:t>Since this year’s ending inventory becomes next year’s beginning inventory, financial statements for the following year will also contain errors</a:t>
            </a:r>
          </a:p>
        </p:txBody>
      </p:sp>
    </p:spTree>
    <p:extLst>
      <p:ext uri="{BB962C8B-B14F-4D97-AF65-F5344CB8AC3E}">
        <p14:creationId xmlns:p14="http://schemas.microsoft.com/office/powerpoint/2010/main" val="35152712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547FE-57EE-45FB-9A36-C890126F697C}"/>
              </a:ext>
            </a:extLst>
          </p:cNvPr>
          <p:cNvSpPr>
            <a:spLocks noGrp="1"/>
          </p:cNvSpPr>
          <p:nvPr>
            <p:ph type="title"/>
          </p:nvPr>
        </p:nvSpPr>
        <p:spPr>
          <a:xfrm>
            <a:off x="838200" y="365125"/>
            <a:ext cx="10515600" cy="984704"/>
          </a:xfrm>
        </p:spPr>
        <p:txBody>
          <a:bodyPr/>
          <a:lstStyle/>
          <a:p>
            <a:r>
              <a:rPr lang="en-US" dirty="0"/>
              <a:t>Effect of Inventory Errors</a:t>
            </a:r>
          </a:p>
        </p:txBody>
      </p:sp>
      <p:sp>
        <p:nvSpPr>
          <p:cNvPr id="3" name="Text Placeholder 2">
            <a:extLst>
              <a:ext uri="{FF2B5EF4-FFF2-40B4-BE49-F238E27FC236}">
                <a16:creationId xmlns:a16="http://schemas.microsoft.com/office/drawing/2014/main" id="{FB3FD347-B1EF-43C4-BE04-139B02C81DD8}"/>
              </a:ext>
            </a:extLst>
          </p:cNvPr>
          <p:cNvSpPr>
            <a:spLocks noGrp="1"/>
          </p:cNvSpPr>
          <p:nvPr>
            <p:ph type="body" sz="quarter" idx="17"/>
          </p:nvPr>
        </p:nvSpPr>
        <p:spPr/>
        <p:txBody>
          <a:bodyPr/>
          <a:lstStyle/>
          <a:p>
            <a:r>
              <a:rPr lang="en-US" sz="2800" dirty="0"/>
              <a:t>Understating the ending inventory has the following effects:</a:t>
            </a:r>
          </a:p>
          <a:p>
            <a:pPr lvl="1"/>
            <a:r>
              <a:rPr lang="en-US" sz="2400" dirty="0"/>
              <a:t>Cost of goods sold overstated</a:t>
            </a:r>
          </a:p>
          <a:p>
            <a:pPr lvl="1"/>
            <a:r>
              <a:rPr lang="en-US" sz="2400" dirty="0"/>
              <a:t>Net income understated</a:t>
            </a:r>
          </a:p>
          <a:p>
            <a:pPr lvl="1"/>
            <a:r>
              <a:rPr lang="en-US" sz="2400" dirty="0"/>
              <a:t>Capital understated</a:t>
            </a:r>
          </a:p>
          <a:p>
            <a:pPr lvl="1"/>
            <a:r>
              <a:rPr lang="en-US" sz="2400" dirty="0"/>
              <a:t>Assets understated</a:t>
            </a:r>
          </a:p>
          <a:p>
            <a:r>
              <a:rPr lang="en-US" sz="2800" dirty="0"/>
              <a:t>Overstating the ending inventory has the following effects:</a:t>
            </a:r>
          </a:p>
          <a:p>
            <a:pPr lvl="1"/>
            <a:r>
              <a:rPr lang="en-US" sz="2400" dirty="0"/>
              <a:t>Cost of goods sold understated</a:t>
            </a:r>
          </a:p>
          <a:p>
            <a:pPr lvl="1"/>
            <a:r>
              <a:rPr lang="en-US" sz="2400" dirty="0"/>
              <a:t>Net income overstated</a:t>
            </a:r>
          </a:p>
          <a:p>
            <a:pPr lvl="1"/>
            <a:r>
              <a:rPr lang="en-US" sz="2400" dirty="0"/>
              <a:t>Capital overstated</a:t>
            </a:r>
          </a:p>
          <a:p>
            <a:pPr lvl="1"/>
            <a:r>
              <a:rPr lang="en-US" sz="2400" dirty="0"/>
              <a:t>Assets overstated</a:t>
            </a:r>
            <a:endParaRPr lang="en-US" dirty="0"/>
          </a:p>
        </p:txBody>
      </p:sp>
    </p:spTree>
    <p:extLst>
      <p:ext uri="{BB962C8B-B14F-4D97-AF65-F5344CB8AC3E}">
        <p14:creationId xmlns:p14="http://schemas.microsoft.com/office/powerpoint/2010/main" val="29524372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80BBB-4F47-4A0D-ADC2-48A0FC16187B}"/>
              </a:ext>
            </a:extLst>
          </p:cNvPr>
          <p:cNvSpPr>
            <a:spLocks noGrp="1"/>
          </p:cNvSpPr>
          <p:nvPr>
            <p:ph type="title"/>
          </p:nvPr>
        </p:nvSpPr>
        <p:spPr>
          <a:xfrm>
            <a:off x="367937" y="1518965"/>
            <a:ext cx="3646714" cy="1990589"/>
          </a:xfrm>
        </p:spPr>
        <p:txBody>
          <a:bodyPr/>
          <a:lstStyle/>
          <a:p>
            <a:r>
              <a:rPr lang="en-US" dirty="0"/>
              <a:t>Effect of Inventory Errors on Net Income (Figure 13-1)</a:t>
            </a:r>
          </a:p>
        </p:txBody>
      </p:sp>
      <p:pic>
        <p:nvPicPr>
          <p:cNvPr id="5" name="Picture Placeholder 4" descr="The image consists of a visual representation of effect of inventory errors on net income. The table consists of four columns. The column headings from left to right: financial statements, ending inventory for 20 dash 1 is correct, ending inventory for 20 dash 1 is understated, ending inventory for 20 dash 1 is overstated. Each column is further subdivided into 20 dash 1 and 20-2. Income Statement: Sales. Ending inventory for 20 dash 1 is correct. 20 dash 1: 80 in the second column. 20-2: 80 in the second column. Ending inventory for 20 dash 1 is understated, 20 dash 1: 80 in the second column. 20-2: 80 in the second column. Ending inventory for 20 dash 1 is overstated. 20 dash 1: 80 in the second column. 20-2: 80 in the second column. Cost of goods sold: Beginning merchandise inventory. Ending inventory for 20 dash 1 is correct. 20 dash 1: 20 in the first column. 20-2: 20 in the first column. Ending inventory for 20 dash 1 is understated. 20 dash 1: 20 in the first column. 20-2: 15 in the first column. Ending inventory for 20 dash 1 is overstated, 20 dash 1: 20 in the first column. 20-2: 25 in the first column. Add purchases, net: ending inventory for 20 dash 1 is correct, 20 dash 1: 40, single ruled in the first column. 20-2: 40, single ruled in the first column. Ending inventory for 20 dash 1 is understated, 20 dash 1: 40, single ruled in the first column. 20-2: 40, single ruled in the first column. Ending inventory for 20 dash 1 is overstated, 20 dash 1: 40, single ruled in the first column. 20-2: 40, single ruled in the first column. Cost of goods available for sale: ending inventory for 20 dash 1 is correct, 20 dash 1: 60 in the first column. 20-2: 60 in the first column. Ending inventory for 20 dash 1 is understated, 20 dash 1: 60 in the first column. 20-2: 55 in the first column. Ending inventory for 20 dash 1 is overstated, 20 dash 1: 60 in the first column. 20-2: 65 in the first column. Less ending merchandise inventory: ending inventory for 20 dash 1 is correct, 20 dash 1: 20 in the first column. 20-2: 200 in the first column. Ending inventory for 20 dash 1 is understated, 20 dash 1: 15 in the first column. 20-2: 20 in the first column. Ending inventory for 20 dash 1 is overstated, 20 dash 1: 25 in the first column. 20-2: 20 in the first column. Cost of goods sold: ending inventory for 20 dash 1 is correct, 20 dash 1: 40 in the second column. 20-2: 40 in the second column. Ending inventory for 20 dash 1 is understated, 20 dash 1: 45 in the second column. 20-2: 35 in the second column. Ending inventory for 20 dash 1 is overstated, 20 dash 1: 35 in the first column. 20-2: 45 in the first column. Gross profit: ending inventory for 20 dash 1 is correct, 20 dash 1: 40 in the second column. 20-2: 40 in the second column. ENDING INVENTORY FOR 20 dash 1 IS UNDERSTATED, 20 dash 1: 35 in the second column. 20-2: 45 in the second column. ENDING INVENTORY FOR 20 dash 1 IS OVERSTATED, 20 dash 1: 45 in the first column. 20-2: 35 in the first column. Operating expenses: ending inventory for 20 dash 1 is correct, 20 dash 1: 10 in the second column. 20-2: 10 in the second column. Ending inventory for 20 dash 1 is understated, 20 dash 1: 15 in the second column. 20-2: 10 in the second column. Ending inventory for 20 dash 1 is overstated, 20 dash 1: 10 in the first column. 20-2: 10 in the first column. Net income: ending inventory for 20 dash 1 is correct, 20 dash 1: 30, double ruled in the second column. 20-2: 30, double ruled in the second column. Ending inventory for 20 dash 1 is understated, 20 dash 1: 25, double ruled in the second column. 20-2: 35, double ruled in the second column. Ending inventory for 20 dash 1 is overstated, 20 dash 1: 35, double ruled in the second column. 20-2: 25, double ruled in the second column. Statement of Owner’s Equity: Erv Bultman, capital, January 1: ending inventory for 20 dash 1 is correct, 20 dash 1: 100 in the first column. 20-2: 130 in the first column. Ending inventory for 20 dash 1 is understated, 20 dash 1: 100 in the first column. 20-2: 125 in the first column. Ending inventory for 20 dash 1 is overstated, 20 dash 1: 100 in the first column. 20-2: 135 in the first column. Net income: ending inventory for 20 dash 1 is correct, 20 dash 1: 30 in the first column. 20-2: 30 in the first column. Ending inventory for 20 dash 1 is understated, 20 dash 1: 25 in the first column. 20-2: 35 in the first column. Ending inventory for 20 dash 1 is overstated, 20 dash 1: 35 in the first column. 20-2: 25 in the first column. Erv Bultman, capital, December 31: ending inventory for 20 dash 1 is correct, 20 dash 1: 130 in the second column. 20-2: 160 in the second column. Ending inventory for 20 dash 1 is understated, 20 dash 1: 125 in the second column. 20-2: 160 in the second column. Ending inventory for 20 dash 1 is overstated, 20 dash 1: 135 in the second column. 20-2: 160 in the second column. Balance Sheet, Partial. Current assets: Merchandise inventory: ending inventory for 20 dash 1 is correct, 20 dash 1: 20 in the second column. 20-2: 20 in the second column. Ending inventory for 20 dash 1 is understated, 20 dash 1: 15 in the second column. 20-2: 20 in the second column. Ending inventory for 20 dash 1 is overstated, 20 dash 1: 25 in the second column. 20-2: 20 in the second column. Owner’s equity: Erv Bultman, capital: ending inventory for 20 dash 1 is correct, 20 dash 1: 130 in the second column. 20-2: 160 in the second column. Ending inventory for 20 dash 1 is understated, 20 dash 1: 125 in the second column. 20-2: 160 in the second column. Ending inventory for 20 dash 1 is overstated, 20 dash 1: 135 in the second column. 20-2: 160 in the second column. Note: Less ending merchandise inventory, 20 dash 1: 20 is carried forward to beginning merchandise inventory of ending inventory for 20-2 is correct. Note: Less ending merchandise inventory 20 dash 1: 15 is carried forward to beginning merchandise inventory of ending inventory for 20 dash 1 is understated. Note: Less ending merchandise inventory, 20 dash 1: 25 is carried forward to beginning merchandise inventory of ending inventory for 20 dash 1 is overstated.">
            <a:extLst>
              <a:ext uri="{FF2B5EF4-FFF2-40B4-BE49-F238E27FC236}">
                <a16:creationId xmlns:a16="http://schemas.microsoft.com/office/drawing/2014/main" id="{7C6DCB5D-7661-4E95-8986-C62E1C26091A}"/>
              </a:ext>
            </a:extLst>
          </p:cNvPr>
          <p:cNvPicPr>
            <a:picLocks noGrp="1" noChangeAspect="1"/>
          </p:cNvPicPr>
          <p:nvPr>
            <p:ph type="pic" sz="quarter" idx="11"/>
          </p:nvPr>
        </p:nvPicPr>
        <p:blipFill>
          <a:blip r:embed="rId2"/>
          <a:stretch>
            <a:fillRect/>
          </a:stretch>
        </p:blipFill>
        <p:spPr>
          <a:xfrm>
            <a:off x="4693164" y="957852"/>
            <a:ext cx="7201123" cy="4589508"/>
          </a:xfrm>
          <a:prstGeom prst="rect">
            <a:avLst/>
          </a:prstGeom>
        </p:spPr>
      </p:pic>
    </p:spTree>
    <p:extLst>
      <p:ext uri="{BB962C8B-B14F-4D97-AF65-F5344CB8AC3E}">
        <p14:creationId xmlns:p14="http://schemas.microsoft.com/office/powerpoint/2010/main" val="8904166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latin typeface="Arial" pitchFamily="34" charset="0"/>
                <a:cs typeface="Arial" pitchFamily="34" charset="0"/>
              </a:rPr>
              <a:t>Learning Objective 2</a:t>
            </a:r>
          </a:p>
        </p:txBody>
      </p:sp>
      <p:sp>
        <p:nvSpPr>
          <p:cNvPr id="3" name="Content Placeholder 2"/>
          <p:cNvSpPr>
            <a:spLocks noGrp="1"/>
          </p:cNvSpPr>
          <p:nvPr>
            <p:ph type="body" sz="quarter" idx="15"/>
          </p:nvPr>
        </p:nvSpPr>
        <p:spPr/>
        <p:txBody>
          <a:bodyPr/>
          <a:lstStyle/>
          <a:p>
            <a:pPr algn="ctr"/>
            <a:r>
              <a:rPr lang="en-US" sz="2800" dirty="0">
                <a:latin typeface="Arial" pitchFamily="34" charset="0"/>
                <a:cs typeface="Arial" pitchFamily="34" charset="0"/>
              </a:rPr>
              <a:t>Describe the two principal systems of accounting for merchandise inventory – the periodic system and the perpetual system</a:t>
            </a:r>
          </a:p>
        </p:txBody>
      </p:sp>
    </p:spTree>
    <p:extLst>
      <p:ext uri="{BB962C8B-B14F-4D97-AF65-F5344CB8AC3E}">
        <p14:creationId xmlns:p14="http://schemas.microsoft.com/office/powerpoint/2010/main" val="8945994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Arial" pitchFamily="34" charset="0"/>
                <a:cs typeface="Arial" pitchFamily="34" charset="0"/>
              </a:rPr>
              <a:t>Types of Inventory Systems</a:t>
            </a:r>
            <a:endParaRPr lang="en-IN" dirty="0">
              <a:latin typeface="Arial" pitchFamily="34" charset="0"/>
              <a:cs typeface="Arial" pitchFamily="34" charset="0"/>
            </a:endParaRPr>
          </a:p>
        </p:txBody>
      </p:sp>
      <p:sp>
        <p:nvSpPr>
          <p:cNvPr id="3" name="Content Placeholder 2"/>
          <p:cNvSpPr>
            <a:spLocks noGrp="1"/>
          </p:cNvSpPr>
          <p:nvPr>
            <p:ph type="body" sz="quarter" idx="17"/>
          </p:nvPr>
        </p:nvSpPr>
        <p:spPr>
          <a:xfrm>
            <a:off x="743576" y="1203158"/>
            <a:ext cx="10711543" cy="4829342"/>
          </a:xfrm>
        </p:spPr>
        <p:txBody>
          <a:bodyPr>
            <a:normAutofit/>
          </a:bodyPr>
          <a:lstStyle/>
          <a:p>
            <a:r>
              <a:rPr lang="en-US" sz="2800" dirty="0">
                <a:latin typeface="Arial" pitchFamily="34" charset="0"/>
                <a:cs typeface="Arial" pitchFamily="34" charset="0"/>
              </a:rPr>
              <a:t>Periodic Inventory System</a:t>
            </a:r>
          </a:p>
          <a:p>
            <a:pPr lvl="1"/>
            <a:r>
              <a:rPr lang="en-US" sz="2400" dirty="0">
                <a:latin typeface="Arial" pitchFamily="34" charset="0"/>
                <a:cs typeface="Arial" pitchFamily="34" charset="0"/>
              </a:rPr>
              <a:t>Merchandise inventory account balance = most recent physical inventory</a:t>
            </a:r>
          </a:p>
          <a:p>
            <a:pPr lvl="1"/>
            <a:r>
              <a:rPr lang="en-US" sz="2400" dirty="0">
                <a:latin typeface="Arial" pitchFamily="34" charset="0"/>
                <a:cs typeface="Arial" pitchFamily="34" charset="0"/>
              </a:rPr>
              <a:t>Purchases account used for all merchandise purchases</a:t>
            </a:r>
          </a:p>
          <a:p>
            <a:pPr lvl="1"/>
            <a:r>
              <a:rPr lang="en-US" sz="2400" dirty="0">
                <a:latin typeface="Arial" pitchFamily="34" charset="0"/>
                <a:cs typeface="Arial" pitchFamily="34" charset="0"/>
              </a:rPr>
              <a:t>Merchandise inventory and cost of goods sold are only computed at the end of the accounting period (adjusting entry required)</a:t>
            </a:r>
          </a:p>
          <a:p>
            <a:r>
              <a:rPr lang="en-US" sz="2800" dirty="0">
                <a:latin typeface="Arial" pitchFamily="34" charset="0"/>
                <a:cs typeface="Arial" pitchFamily="34" charset="0"/>
              </a:rPr>
              <a:t>Perpetual Inventory System</a:t>
            </a:r>
          </a:p>
          <a:p>
            <a:pPr lvl="1"/>
            <a:r>
              <a:rPr lang="en-US" sz="2400" dirty="0">
                <a:latin typeface="Arial" pitchFamily="34" charset="0"/>
                <a:cs typeface="Arial" pitchFamily="34" charset="0"/>
              </a:rPr>
              <a:t>Merchandise inventory account reflects </a:t>
            </a:r>
            <a:r>
              <a:rPr lang="en-US" sz="2400" b="1" dirty="0">
                <a:latin typeface="Arial" pitchFamily="34" charset="0"/>
                <a:cs typeface="Arial" pitchFamily="34" charset="0"/>
              </a:rPr>
              <a:t>current</a:t>
            </a:r>
            <a:r>
              <a:rPr lang="en-US" sz="2400" dirty="0">
                <a:latin typeface="Arial" pitchFamily="34" charset="0"/>
                <a:cs typeface="Arial" pitchFamily="34" charset="0"/>
              </a:rPr>
              <a:t> inventory</a:t>
            </a:r>
          </a:p>
          <a:p>
            <a:pPr lvl="1"/>
            <a:r>
              <a:rPr lang="en-US" sz="2400" dirty="0">
                <a:latin typeface="Arial" pitchFamily="34" charset="0"/>
                <a:cs typeface="Arial" pitchFamily="34" charset="0"/>
              </a:rPr>
              <a:t>Purchases are debited to Merchandise Inventory, and cost of goods sold are credited to Merchandise Inventory</a:t>
            </a:r>
          </a:p>
          <a:p>
            <a:pPr lvl="1"/>
            <a:r>
              <a:rPr lang="en-US" sz="2400" dirty="0">
                <a:latin typeface="Arial" pitchFamily="34" charset="0"/>
                <a:cs typeface="Arial" pitchFamily="34" charset="0"/>
              </a:rPr>
              <a:t>No need for end-of-year adjustments</a:t>
            </a:r>
          </a:p>
          <a:p>
            <a:pPr lvl="2"/>
            <a:r>
              <a:rPr lang="en-US" dirty="0">
                <a:latin typeface="Arial" pitchFamily="34" charset="0"/>
                <a:cs typeface="Arial" pitchFamily="34" charset="0"/>
              </a:rPr>
              <a:t>If physical inventory agrees with the amount reported in Merchandise Inventory</a:t>
            </a:r>
            <a:endParaRPr lang="en-US" sz="2400" dirty="0">
              <a:latin typeface="Arial" pitchFamily="34" charset="0"/>
              <a:cs typeface="Arial" pitchFamily="34" charset="0"/>
            </a:endParaRPr>
          </a:p>
        </p:txBody>
      </p:sp>
    </p:spTree>
    <p:extLst>
      <p:ext uri="{BB962C8B-B14F-4D97-AF65-F5344CB8AC3E}">
        <p14:creationId xmlns:p14="http://schemas.microsoft.com/office/powerpoint/2010/main" val="27025497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01E7F-2B3C-4E9C-9883-23DD84B83896}"/>
              </a:ext>
            </a:extLst>
          </p:cNvPr>
          <p:cNvSpPr>
            <a:spLocks noGrp="1"/>
          </p:cNvSpPr>
          <p:nvPr>
            <p:ph type="title"/>
          </p:nvPr>
        </p:nvSpPr>
        <p:spPr/>
        <p:txBody>
          <a:bodyPr/>
          <a:lstStyle/>
          <a:p>
            <a:r>
              <a:rPr lang="en-US" dirty="0"/>
              <a:t>Inventory System Journal Entries (Figure 13-2)</a:t>
            </a:r>
          </a:p>
        </p:txBody>
      </p:sp>
      <p:pic>
        <p:nvPicPr>
          <p:cNvPr id="4" name="Picture Placeholder 3" descr="The image consists of a visual representation for periodic and perpetual inventory systems. The table consists of three column and six rows. The headings of columns are as follows: transaction, periodic system, perpetual system. Transaction, purchased merchandise on account, $100. Periodic system, purchases 100 in the first column. Accounts payable 100 in the second column. Perpetual system, merchandise inventory 100 in the first column. Accounts payable 100 in the second column. Transaction, paid freight charge, $30. Periodic system, freight-in 30 in the first column. Cash 30 in the second column. Perpetual system, merchandise inventory 30 in the first column. Cash 30 in the second column. Transaction, sold merchandise on account, $80 and the cost of the merchandise was $50. Periodic system, accounts receivable 80 in the first column. Sales 80 in the second column. Perpetual system, accounts receivable 80 in the first column. Sales 80 in the second column. And cost of goods sold 50 in the first. Merchandise inventory 50 in the second column. Transaction, merchandise costing $10 was returned to the supplier. Periodic system, accounts payable 10 in the first column. Purchases ret. &amp; allow. 10 in the second column. Perpetual system, accounts payable 10 in the first column. Merchandise inventory 10 in the second column. Transaction, customers returned merchandise sold for $20 and the cost of the merchandise was $15. Periodic system, sales ret. And allow. 20 in the first column. Accounts receivable 20 in the second column. Perpetual system, sales ret. And allow. 20 in the first column. Accounts receivable 20 in the second column. And merchandise inventory 15 in the first. Cost of goods sold 15 in the second column. Transaction, paid for merchandise costing $100. The supplier granted a 2% discount for prompt payment. Periodic system, accounts payable. 100 in the first column. Purchases discounts 20 in the second column. Cash 98 in the second column. Perpetual system, accounts payable 100 in the first column. Merchandise inventory 2 in the second column. Cash 98 in the first column.">
            <a:extLst>
              <a:ext uri="{FF2B5EF4-FFF2-40B4-BE49-F238E27FC236}">
                <a16:creationId xmlns:a16="http://schemas.microsoft.com/office/drawing/2014/main" id="{5C5E08B1-6806-4875-9FD8-411F700D5FB7}"/>
              </a:ext>
            </a:extLst>
          </p:cNvPr>
          <p:cNvPicPr>
            <a:picLocks noGrp="1" noChangeAspect="1"/>
          </p:cNvPicPr>
          <p:nvPr>
            <p:ph type="pic" sz="quarter" idx="11"/>
          </p:nvPr>
        </p:nvPicPr>
        <p:blipFill>
          <a:blip r:embed="rId2"/>
          <a:stretch>
            <a:fillRect/>
          </a:stretch>
        </p:blipFill>
        <p:spPr>
          <a:xfrm>
            <a:off x="1181377" y="1214438"/>
            <a:ext cx="9387021" cy="3888785"/>
          </a:xfrm>
          <a:prstGeom prst="rect">
            <a:avLst/>
          </a:prstGeom>
        </p:spPr>
      </p:pic>
    </p:spTree>
    <p:extLst>
      <p:ext uri="{BB962C8B-B14F-4D97-AF65-F5344CB8AC3E}">
        <p14:creationId xmlns:p14="http://schemas.microsoft.com/office/powerpoint/2010/main" val="13993744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latin typeface="Arial" pitchFamily="34" charset="0"/>
                <a:cs typeface="Arial" pitchFamily="34" charset="0"/>
              </a:rPr>
              <a:t>Learning Objective 3</a:t>
            </a:r>
          </a:p>
        </p:txBody>
      </p:sp>
      <p:sp>
        <p:nvSpPr>
          <p:cNvPr id="3" name="Content Placeholder 2"/>
          <p:cNvSpPr>
            <a:spLocks noGrp="1"/>
          </p:cNvSpPr>
          <p:nvPr>
            <p:ph type="body" sz="quarter" idx="15"/>
          </p:nvPr>
        </p:nvSpPr>
        <p:spPr/>
        <p:txBody>
          <a:bodyPr/>
          <a:lstStyle/>
          <a:p>
            <a:pPr algn="ctr"/>
            <a:r>
              <a:rPr lang="en-US" sz="2800" dirty="0">
                <a:latin typeface="Arial" pitchFamily="34" charset="0"/>
                <a:cs typeface="Arial" pitchFamily="34" charset="0"/>
              </a:rPr>
              <a:t>Compute the costs allocated to the ending inventory and cost of goods sold using different inventory methods</a:t>
            </a:r>
          </a:p>
        </p:txBody>
      </p:sp>
    </p:spTree>
    <p:extLst>
      <p:ext uri="{BB962C8B-B14F-4D97-AF65-F5344CB8AC3E}">
        <p14:creationId xmlns:p14="http://schemas.microsoft.com/office/powerpoint/2010/main" val="3982100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Arial" pitchFamily="34" charset="0"/>
                <a:cs typeface="Arial" pitchFamily="34" charset="0"/>
              </a:rPr>
              <a:t>Key Concepts</a:t>
            </a:r>
            <a:endParaRPr lang="en-IN" dirty="0">
              <a:latin typeface="Arial" pitchFamily="34" charset="0"/>
              <a:cs typeface="Arial" pitchFamily="34" charset="0"/>
            </a:endParaRPr>
          </a:p>
        </p:txBody>
      </p:sp>
      <p:sp>
        <p:nvSpPr>
          <p:cNvPr id="3" name="Content Placeholder 2"/>
          <p:cNvSpPr>
            <a:spLocks noGrp="1"/>
          </p:cNvSpPr>
          <p:nvPr>
            <p:ph type="body" sz="quarter" idx="17"/>
          </p:nvPr>
        </p:nvSpPr>
        <p:spPr/>
        <p:txBody>
          <a:bodyPr/>
          <a:lstStyle/>
          <a:p>
            <a:r>
              <a:rPr lang="en-US" sz="2800" dirty="0">
                <a:latin typeface="Arial" pitchFamily="34" charset="0"/>
                <a:cs typeface="Arial" pitchFamily="34" charset="0"/>
              </a:rPr>
              <a:t>To determine the cost of goods sold and ending inventory, it is important to understand:</a:t>
            </a:r>
          </a:p>
          <a:p>
            <a:pPr lvl="1"/>
            <a:r>
              <a:rPr lang="en-US" sz="2400" dirty="0">
                <a:latin typeface="Arial" pitchFamily="34" charset="0"/>
                <a:cs typeface="Arial" pitchFamily="34" charset="0"/>
              </a:rPr>
              <a:t>Purpose of a physical inventory</a:t>
            </a:r>
          </a:p>
          <a:p>
            <a:pPr lvl="1"/>
            <a:r>
              <a:rPr lang="en-US" sz="2400" dirty="0">
                <a:latin typeface="Arial" pitchFamily="34" charset="0"/>
                <a:cs typeface="Arial" pitchFamily="34" charset="0"/>
              </a:rPr>
              <a:t>Specific calculations used under the periodic and perpetual systems</a:t>
            </a:r>
          </a:p>
          <a:p>
            <a:pPr lvl="1"/>
            <a:r>
              <a:rPr lang="en-US" sz="2400" dirty="0">
                <a:latin typeface="Arial" pitchFamily="34" charset="0"/>
                <a:cs typeface="Arial" pitchFamily="34" charset="0"/>
              </a:rPr>
              <a:t>Role of the lower-of-cost-or-market rule</a:t>
            </a:r>
          </a:p>
        </p:txBody>
      </p:sp>
    </p:spTree>
    <p:extLst>
      <p:ext uri="{BB962C8B-B14F-4D97-AF65-F5344CB8AC3E}">
        <p14:creationId xmlns:p14="http://schemas.microsoft.com/office/powerpoint/2010/main" val="12391512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Arial" pitchFamily="34" charset="0"/>
                <a:cs typeface="Arial" pitchFamily="34" charset="0"/>
              </a:rPr>
              <a:t>Taking a Physical Inventory</a:t>
            </a:r>
            <a:endParaRPr lang="en-IN" dirty="0">
              <a:latin typeface="Arial" pitchFamily="34" charset="0"/>
              <a:cs typeface="Arial" pitchFamily="34" charset="0"/>
            </a:endParaRPr>
          </a:p>
        </p:txBody>
      </p:sp>
      <p:sp>
        <p:nvSpPr>
          <p:cNvPr id="3" name="Content Placeholder 2"/>
          <p:cNvSpPr>
            <a:spLocks noGrp="1"/>
          </p:cNvSpPr>
          <p:nvPr>
            <p:ph type="body" sz="quarter" idx="17"/>
          </p:nvPr>
        </p:nvSpPr>
        <p:spPr>
          <a:xfrm>
            <a:off x="743576" y="1106905"/>
            <a:ext cx="10711543" cy="4925595"/>
          </a:xfrm>
        </p:spPr>
        <p:txBody>
          <a:bodyPr>
            <a:normAutofit/>
          </a:bodyPr>
          <a:lstStyle/>
          <a:p>
            <a:r>
              <a:rPr lang="en-US" sz="2800" dirty="0">
                <a:latin typeface="Arial" pitchFamily="34" charset="0"/>
                <a:cs typeface="Arial" pitchFamily="34" charset="0"/>
              </a:rPr>
              <a:t>Counting the goods on hand at the end of the period</a:t>
            </a:r>
          </a:p>
          <a:p>
            <a:pPr lvl="1"/>
            <a:r>
              <a:rPr lang="en-US" sz="2400" b="1" dirty="0">
                <a:latin typeface="Arial" pitchFamily="34" charset="0"/>
                <a:cs typeface="Arial" pitchFamily="34" charset="0"/>
              </a:rPr>
              <a:t>Periodic system</a:t>
            </a:r>
          </a:p>
          <a:p>
            <a:pPr lvl="2"/>
            <a:r>
              <a:rPr lang="en-US" dirty="0">
                <a:latin typeface="Arial" pitchFamily="34" charset="0"/>
                <a:cs typeface="Arial" pitchFamily="34" charset="0"/>
              </a:rPr>
              <a:t>Used to allocate merchandise costs between sold and unsold goods</a:t>
            </a:r>
          </a:p>
          <a:p>
            <a:pPr lvl="1"/>
            <a:r>
              <a:rPr lang="en-US" sz="2400" b="1" dirty="0">
                <a:latin typeface="Arial" pitchFamily="34" charset="0"/>
                <a:cs typeface="Arial" pitchFamily="34" charset="0"/>
              </a:rPr>
              <a:t>Perpetual system</a:t>
            </a:r>
          </a:p>
          <a:p>
            <a:pPr lvl="2"/>
            <a:r>
              <a:rPr lang="en-US" dirty="0">
                <a:latin typeface="Arial" pitchFamily="34" charset="0"/>
                <a:cs typeface="Arial" pitchFamily="34" charset="0"/>
              </a:rPr>
              <a:t>Compared to the accounting records to determine if the amount of merchandise actually held agrees with what is reported in the accounting records</a:t>
            </a:r>
          </a:p>
          <a:p>
            <a:r>
              <a:rPr lang="en-US" sz="2800" dirty="0">
                <a:latin typeface="Arial" pitchFamily="34" charset="0"/>
                <a:cs typeface="Arial" pitchFamily="34" charset="0"/>
              </a:rPr>
              <a:t>Frequently done after regular business hours</a:t>
            </a:r>
          </a:p>
          <a:p>
            <a:pPr lvl="1"/>
            <a:r>
              <a:rPr lang="en-US" sz="2400" dirty="0">
                <a:latin typeface="Arial" pitchFamily="34" charset="0"/>
                <a:cs typeface="Arial" pitchFamily="34" charset="0"/>
              </a:rPr>
              <a:t>Some companies even close for a few days to take inventory</a:t>
            </a:r>
          </a:p>
          <a:p>
            <a:r>
              <a:rPr lang="en-US" sz="2800" dirty="0">
                <a:latin typeface="Arial" pitchFamily="34" charset="0"/>
                <a:cs typeface="Arial" pitchFamily="34" charset="0"/>
              </a:rPr>
              <a:t>The ideal time to count the goods is when the quantity on hand is at its lowest level</a:t>
            </a:r>
          </a:p>
          <a:p>
            <a:pPr lvl="1"/>
            <a:r>
              <a:rPr lang="en-US" sz="2400" dirty="0">
                <a:latin typeface="Arial" pitchFamily="34" charset="0"/>
                <a:cs typeface="Arial" pitchFamily="34" charset="0"/>
              </a:rPr>
              <a:t>A fiscal year that starts and ends when inventory is normally at its lowest level is known as a natural business year</a:t>
            </a:r>
          </a:p>
          <a:p>
            <a:endParaRPr lang="en-US" dirty="0">
              <a:latin typeface="Arial" pitchFamily="34" charset="0"/>
              <a:cs typeface="Arial" pitchFamily="34" charset="0"/>
            </a:endParaRPr>
          </a:p>
        </p:txBody>
      </p:sp>
    </p:spTree>
    <p:extLst>
      <p:ext uri="{BB962C8B-B14F-4D97-AF65-F5344CB8AC3E}">
        <p14:creationId xmlns:p14="http://schemas.microsoft.com/office/powerpoint/2010/main" val="39673704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CBD80-2663-465F-A471-7A731DD23D84}"/>
              </a:ext>
            </a:extLst>
          </p:cNvPr>
          <p:cNvSpPr>
            <a:spLocks noGrp="1"/>
          </p:cNvSpPr>
          <p:nvPr>
            <p:ph type="title"/>
          </p:nvPr>
        </p:nvSpPr>
        <p:spPr/>
        <p:txBody>
          <a:bodyPr/>
          <a:lstStyle/>
          <a:p>
            <a:r>
              <a:rPr lang="en-US" dirty="0"/>
              <a:t>Inventory Sheet (Figure 13-3)</a:t>
            </a:r>
          </a:p>
        </p:txBody>
      </p:sp>
      <p:pic>
        <p:nvPicPr>
          <p:cNvPr id="4" name="Picture Placeholder 3" descr="Visual representation of an inventory sheet. The entries are as follows: inventory, august 31, 20 dash dash, page 1. Sheet number 1. Called by. L m n. Entered by, k n. Department a. Location, storeroom. Costed by, c m h. Extended by, c m h. Examine by c j c. Below this, there are five columns in the inventory sheet, namely: description, quantity, unit, unit cost and extensions. The extensions column is subdivided into two columns. The entries in the columns are as follows. Description. Table lamp. Quantity, 20. Unit, e a. Unit cost, 62.80. Extensions, first column, 1,256.00. Description. Wall rack. Quantity, 18. Unit, e a. Unit cost, 19.70. Extensions, first column, 354.60. Description. Bookcase. Quantity, 7. Unit, e a. Unit cost, 88.10. Extensions, first column, 616.70. Description. End table. Quantity, 13. Unit, e a. Unit cost, 53.20. Extensions, first column, 691.60. Description. Desk. Quantity, 6. Unit, e a. Unit cost, 158.30. Extensions, first column, 949.80. Description. Total. Extensions, second column, 6,465.10.">
            <a:extLst>
              <a:ext uri="{FF2B5EF4-FFF2-40B4-BE49-F238E27FC236}">
                <a16:creationId xmlns:a16="http://schemas.microsoft.com/office/drawing/2014/main" id="{7B386480-5FEA-4BE0-867E-D3CA53610FDA}"/>
              </a:ext>
            </a:extLst>
          </p:cNvPr>
          <p:cNvPicPr>
            <a:picLocks noGrp="1" noChangeAspect="1"/>
          </p:cNvPicPr>
          <p:nvPr>
            <p:ph type="pic" sz="quarter" idx="11"/>
          </p:nvPr>
        </p:nvPicPr>
        <p:blipFill>
          <a:blip r:embed="rId2"/>
          <a:stretch>
            <a:fillRect/>
          </a:stretch>
        </p:blipFill>
        <p:spPr>
          <a:xfrm>
            <a:off x="2512813" y="1153478"/>
            <a:ext cx="7023679" cy="3967162"/>
          </a:xfrm>
          <a:prstGeom prst="rect">
            <a:avLst/>
          </a:prstGeom>
        </p:spPr>
      </p:pic>
    </p:spTree>
    <p:extLst>
      <p:ext uri="{BB962C8B-B14F-4D97-AF65-F5344CB8AC3E}">
        <p14:creationId xmlns:p14="http://schemas.microsoft.com/office/powerpoint/2010/main" val="6575943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Arial" pitchFamily="34" charset="0"/>
                <a:cs typeface="Arial" pitchFamily="34" charset="0"/>
              </a:rPr>
              <a:t>Physical Inventory Special Considerations</a:t>
            </a:r>
            <a:endParaRPr lang="en-IN" dirty="0">
              <a:latin typeface="Arial" pitchFamily="34" charset="0"/>
              <a:cs typeface="Arial" pitchFamily="34" charset="0"/>
            </a:endParaRPr>
          </a:p>
        </p:txBody>
      </p:sp>
      <p:sp>
        <p:nvSpPr>
          <p:cNvPr id="3" name="Content Placeholder 2"/>
          <p:cNvSpPr>
            <a:spLocks noGrp="1"/>
          </p:cNvSpPr>
          <p:nvPr>
            <p:ph type="body" sz="quarter" idx="17"/>
          </p:nvPr>
        </p:nvSpPr>
        <p:spPr>
          <a:xfrm>
            <a:off x="743576" y="1424539"/>
            <a:ext cx="10711543" cy="4607961"/>
          </a:xfrm>
        </p:spPr>
        <p:txBody>
          <a:bodyPr/>
          <a:lstStyle/>
          <a:p>
            <a:r>
              <a:rPr lang="en-US" sz="2800" dirty="0">
                <a:latin typeface="Arial" pitchFamily="34" charset="0"/>
                <a:cs typeface="Arial" pitchFamily="34" charset="0"/>
              </a:rPr>
              <a:t>Goods held for sale on </a:t>
            </a:r>
            <a:r>
              <a:rPr lang="en-US" sz="2800" b="1" dirty="0">
                <a:solidFill>
                  <a:schemeClr val="tx2"/>
                </a:solidFill>
                <a:latin typeface="Arial" pitchFamily="34" charset="0"/>
                <a:cs typeface="Arial" pitchFamily="34" charset="0"/>
              </a:rPr>
              <a:t>consignment</a:t>
            </a:r>
          </a:p>
          <a:p>
            <a:pPr lvl="1"/>
            <a:r>
              <a:rPr lang="en-US" dirty="0">
                <a:latin typeface="Arial" pitchFamily="34" charset="0"/>
                <a:cs typeface="Arial" pitchFamily="34" charset="0"/>
              </a:rPr>
              <a:t>Consigned good remain property of shipper (consignor)</a:t>
            </a:r>
          </a:p>
          <a:p>
            <a:pPr lvl="1"/>
            <a:r>
              <a:rPr lang="en-US" dirty="0">
                <a:latin typeface="Arial" pitchFamily="34" charset="0"/>
                <a:cs typeface="Arial" pitchFamily="34" charset="0"/>
              </a:rPr>
              <a:t>Should NOT be included in inventory of company holding goods (consignee)</a:t>
            </a:r>
          </a:p>
          <a:p>
            <a:r>
              <a:rPr lang="en-US" sz="2800" dirty="0">
                <a:latin typeface="Arial" pitchFamily="34" charset="0"/>
                <a:cs typeface="Arial" pitchFamily="34" charset="0"/>
              </a:rPr>
              <a:t>Goods </a:t>
            </a:r>
            <a:r>
              <a:rPr lang="en-US" sz="2800" b="1" dirty="0">
                <a:solidFill>
                  <a:schemeClr val="tx2"/>
                </a:solidFill>
                <a:latin typeface="Arial" pitchFamily="34" charset="0"/>
                <a:cs typeface="Arial" pitchFamily="34" charset="0"/>
              </a:rPr>
              <a:t>in transit</a:t>
            </a:r>
          </a:p>
          <a:p>
            <a:pPr lvl="1"/>
            <a:r>
              <a:rPr lang="en-US" sz="2400" dirty="0">
                <a:latin typeface="Arial" pitchFamily="34" charset="0"/>
                <a:cs typeface="Arial" pitchFamily="34" charset="0"/>
              </a:rPr>
              <a:t>Shipped FOB shipping point</a:t>
            </a:r>
          </a:p>
          <a:p>
            <a:pPr lvl="2"/>
            <a:r>
              <a:rPr lang="en-US" dirty="0">
                <a:latin typeface="Arial" pitchFamily="34" charset="0"/>
                <a:cs typeface="Arial" pitchFamily="34" charset="0"/>
              </a:rPr>
              <a:t>BUYER pays for shipping</a:t>
            </a:r>
          </a:p>
          <a:p>
            <a:pPr lvl="2"/>
            <a:r>
              <a:rPr lang="en-US" dirty="0">
                <a:latin typeface="Arial" pitchFamily="34" charset="0"/>
                <a:cs typeface="Arial" pitchFamily="34" charset="0"/>
              </a:rPr>
              <a:t>Goods belong to buyer when shipped</a:t>
            </a:r>
          </a:p>
          <a:p>
            <a:pPr lvl="1"/>
            <a:r>
              <a:rPr lang="en-US" sz="2400" dirty="0">
                <a:latin typeface="Arial" pitchFamily="34" charset="0"/>
                <a:cs typeface="Arial" pitchFamily="34" charset="0"/>
              </a:rPr>
              <a:t>Shipped FOB destination</a:t>
            </a:r>
          </a:p>
          <a:p>
            <a:pPr lvl="2"/>
            <a:r>
              <a:rPr lang="en-US" dirty="0">
                <a:latin typeface="Arial" pitchFamily="34" charset="0"/>
                <a:cs typeface="Arial" pitchFamily="34" charset="0"/>
              </a:rPr>
              <a:t>SELLER pays for shipping</a:t>
            </a:r>
          </a:p>
          <a:p>
            <a:pPr lvl="2"/>
            <a:r>
              <a:rPr lang="en-US" dirty="0">
                <a:latin typeface="Arial" pitchFamily="34" charset="0"/>
                <a:cs typeface="Arial" pitchFamily="34" charset="0"/>
              </a:rPr>
              <a:t>Goods belong to seller until received by buyer</a:t>
            </a:r>
          </a:p>
        </p:txBody>
      </p:sp>
    </p:spTree>
    <p:extLst>
      <p:ext uri="{BB962C8B-B14F-4D97-AF65-F5344CB8AC3E}">
        <p14:creationId xmlns:p14="http://schemas.microsoft.com/office/powerpoint/2010/main" val="5339286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ACBB1-0D6A-4A13-8227-481709C30D1D}"/>
              </a:ext>
            </a:extLst>
          </p:cNvPr>
          <p:cNvSpPr>
            <a:spLocks noGrp="1"/>
          </p:cNvSpPr>
          <p:nvPr>
            <p:ph type="title"/>
          </p:nvPr>
        </p:nvSpPr>
        <p:spPr/>
        <p:txBody>
          <a:bodyPr/>
          <a:lstStyle/>
          <a:p>
            <a:r>
              <a:rPr lang="en-US" dirty="0"/>
              <a:t>Inventory Cost Components</a:t>
            </a:r>
          </a:p>
        </p:txBody>
      </p:sp>
      <p:sp>
        <p:nvSpPr>
          <p:cNvPr id="3" name="Text Placeholder 2">
            <a:extLst>
              <a:ext uri="{FF2B5EF4-FFF2-40B4-BE49-F238E27FC236}">
                <a16:creationId xmlns:a16="http://schemas.microsoft.com/office/drawing/2014/main" id="{EAB8700E-4BDA-4B57-A8A5-495C54E5BD83}"/>
              </a:ext>
            </a:extLst>
          </p:cNvPr>
          <p:cNvSpPr>
            <a:spLocks noGrp="1"/>
          </p:cNvSpPr>
          <p:nvPr>
            <p:ph type="body" sz="quarter" idx="17"/>
          </p:nvPr>
        </p:nvSpPr>
        <p:spPr>
          <a:xfrm>
            <a:off x="743576" y="1212783"/>
            <a:ext cx="10711543" cy="4819717"/>
          </a:xfrm>
        </p:spPr>
        <p:txBody>
          <a:bodyPr/>
          <a:lstStyle/>
          <a:p>
            <a:r>
              <a:rPr lang="en-US" sz="2800" dirty="0"/>
              <a:t>Proper cost must be assigned to the inventory (after counting)</a:t>
            </a:r>
          </a:p>
          <a:p>
            <a:r>
              <a:rPr lang="en-US" sz="2800" b="1" dirty="0">
                <a:solidFill>
                  <a:schemeClr val="tx2"/>
                </a:solidFill>
              </a:rPr>
              <a:t>Cost</a:t>
            </a:r>
            <a:r>
              <a:rPr lang="en-US" sz="2800" dirty="0"/>
              <a:t> means ALL necessary and reasonable costs incurred to get the goods to the buyer’s place of business</a:t>
            </a:r>
          </a:p>
          <a:p>
            <a:r>
              <a:rPr lang="en-US" sz="2800" dirty="0"/>
              <a:t>Cost components of inventory can include:</a:t>
            </a:r>
          </a:p>
          <a:p>
            <a:pPr lvl="1"/>
            <a:r>
              <a:rPr lang="en-US" sz="2400" dirty="0"/>
              <a:t>Purchase price</a:t>
            </a:r>
          </a:p>
          <a:p>
            <a:pPr lvl="1"/>
            <a:r>
              <a:rPr lang="en-US" sz="2400" dirty="0"/>
              <a:t>Delivery costs (freight-in)</a:t>
            </a:r>
          </a:p>
          <a:p>
            <a:pPr lvl="1"/>
            <a:r>
              <a:rPr lang="en-US" sz="2400" dirty="0"/>
              <a:t>Insurance</a:t>
            </a:r>
          </a:p>
          <a:p>
            <a:pPr lvl="1"/>
            <a:r>
              <a:rPr lang="en-US" sz="2400" dirty="0"/>
              <a:t>Storage fees</a:t>
            </a:r>
            <a:endParaRPr lang="en-US" dirty="0"/>
          </a:p>
        </p:txBody>
      </p:sp>
    </p:spTree>
    <p:extLst>
      <p:ext uri="{BB962C8B-B14F-4D97-AF65-F5344CB8AC3E}">
        <p14:creationId xmlns:p14="http://schemas.microsoft.com/office/powerpoint/2010/main" val="40448774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Arial" pitchFamily="34" charset="0"/>
                <a:cs typeface="Arial" pitchFamily="34" charset="0"/>
              </a:rPr>
              <a:t>Computing Cost of Inventory</a:t>
            </a:r>
            <a:endParaRPr lang="en-IN" dirty="0">
              <a:latin typeface="Arial" pitchFamily="34" charset="0"/>
              <a:cs typeface="Arial" pitchFamily="34" charset="0"/>
            </a:endParaRPr>
          </a:p>
        </p:txBody>
      </p:sp>
      <p:sp>
        <p:nvSpPr>
          <p:cNvPr id="3" name="Content Placeholder 2"/>
          <p:cNvSpPr>
            <a:spLocks noGrp="1"/>
          </p:cNvSpPr>
          <p:nvPr>
            <p:ph type="body" sz="quarter" idx="17"/>
          </p:nvPr>
        </p:nvSpPr>
        <p:spPr>
          <a:xfrm>
            <a:off x="743576" y="1222408"/>
            <a:ext cx="10711543" cy="4600876"/>
          </a:xfrm>
        </p:spPr>
        <p:txBody>
          <a:bodyPr>
            <a:normAutofit lnSpcReduction="10000"/>
          </a:bodyPr>
          <a:lstStyle/>
          <a:p>
            <a:r>
              <a:rPr lang="en-US" sz="2800" dirty="0"/>
              <a:t>Identical items are purchased at different times and at different costs per unit</a:t>
            </a:r>
          </a:p>
          <a:p>
            <a:r>
              <a:rPr lang="en-US" sz="2800" dirty="0">
                <a:latin typeface="Arial" pitchFamily="34" charset="0"/>
                <a:cs typeface="Arial" pitchFamily="34" charset="0"/>
              </a:rPr>
              <a:t>Of the goods available for sale, how do we decide which units were sold and which units remain on the shelf?</a:t>
            </a:r>
          </a:p>
          <a:p>
            <a:r>
              <a:rPr lang="en-US" sz="2800" dirty="0">
                <a:latin typeface="Arial" pitchFamily="34" charset="0"/>
                <a:cs typeface="Arial" pitchFamily="34" charset="0"/>
              </a:rPr>
              <a:t>Four inventory methods generally accepted:</a:t>
            </a:r>
          </a:p>
          <a:p>
            <a:pPr lvl="1"/>
            <a:r>
              <a:rPr lang="en-US" sz="2400" dirty="0"/>
              <a:t>Specific identification</a:t>
            </a:r>
          </a:p>
          <a:p>
            <a:pPr lvl="1"/>
            <a:r>
              <a:rPr lang="en-US" sz="2400" dirty="0"/>
              <a:t>First-in, first-out (FIFO)</a:t>
            </a:r>
          </a:p>
          <a:p>
            <a:pPr lvl="1"/>
            <a:r>
              <a:rPr lang="en-US" sz="2400" dirty="0"/>
              <a:t>Weighted-average</a:t>
            </a:r>
          </a:p>
          <a:p>
            <a:pPr lvl="1"/>
            <a:r>
              <a:rPr lang="en-US" sz="2400" dirty="0"/>
              <a:t>Last-in, first-out (LIFO)</a:t>
            </a:r>
          </a:p>
          <a:p>
            <a:r>
              <a:rPr lang="en-US" sz="2800" dirty="0">
                <a:latin typeface="Arial" pitchFamily="34" charset="0"/>
                <a:cs typeface="Arial" pitchFamily="34" charset="0"/>
              </a:rPr>
              <a:t>Methods can be applied under periodic or perpetual inventory systems</a:t>
            </a:r>
          </a:p>
        </p:txBody>
      </p:sp>
    </p:spTree>
    <p:extLst>
      <p:ext uri="{BB962C8B-B14F-4D97-AF65-F5344CB8AC3E}">
        <p14:creationId xmlns:p14="http://schemas.microsoft.com/office/powerpoint/2010/main" val="20869507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852D1-A6C3-48DF-8A5A-413BCDC35764}"/>
              </a:ext>
            </a:extLst>
          </p:cNvPr>
          <p:cNvSpPr>
            <a:spLocks noGrp="1"/>
          </p:cNvSpPr>
          <p:nvPr>
            <p:ph type="title"/>
          </p:nvPr>
        </p:nvSpPr>
        <p:spPr/>
        <p:txBody>
          <a:bodyPr/>
          <a:lstStyle/>
          <a:p>
            <a:r>
              <a:rPr lang="en-US" dirty="0"/>
              <a:t>Specific Identification</a:t>
            </a:r>
          </a:p>
        </p:txBody>
      </p:sp>
      <p:sp>
        <p:nvSpPr>
          <p:cNvPr id="4" name="Text Placeholder 3">
            <a:extLst>
              <a:ext uri="{FF2B5EF4-FFF2-40B4-BE49-F238E27FC236}">
                <a16:creationId xmlns:a16="http://schemas.microsoft.com/office/drawing/2014/main" id="{AD51E926-FA12-4130-AA33-AEBEAB7E1FD9}"/>
              </a:ext>
            </a:extLst>
          </p:cNvPr>
          <p:cNvSpPr>
            <a:spLocks noGrp="1"/>
          </p:cNvSpPr>
          <p:nvPr>
            <p:ph type="body" sz="quarter" idx="17"/>
          </p:nvPr>
        </p:nvSpPr>
        <p:spPr/>
        <p:txBody>
          <a:bodyPr/>
          <a:lstStyle/>
          <a:p>
            <a:r>
              <a:rPr lang="en-US" sz="2800" dirty="0"/>
              <a:t>To use specific identification, inventory items must</a:t>
            </a:r>
          </a:p>
          <a:p>
            <a:pPr lvl="1"/>
            <a:r>
              <a:rPr lang="en-US" sz="2400" dirty="0"/>
              <a:t>Be physically different from each other (i.e. works of art) or</a:t>
            </a:r>
          </a:p>
          <a:p>
            <a:pPr lvl="1"/>
            <a:r>
              <a:rPr lang="en-US" sz="2400" dirty="0"/>
              <a:t>Have serial numbers (cars, computers)</a:t>
            </a:r>
          </a:p>
          <a:p>
            <a:r>
              <a:rPr lang="en-US" sz="2800" dirty="0"/>
              <a:t>Cost is determined from supplier’s invoice</a:t>
            </a:r>
          </a:p>
          <a:p>
            <a:r>
              <a:rPr lang="en-US" sz="2800" dirty="0">
                <a:latin typeface="Arial" pitchFamily="34" charset="0"/>
                <a:cs typeface="Arial" pitchFamily="34" charset="0"/>
              </a:rPr>
              <a:t>Usually practical only for businesses in which sales volume is relatively low and inventory unit value is relatively high</a:t>
            </a:r>
          </a:p>
          <a:p>
            <a:pPr marL="0" indent="0">
              <a:buNone/>
            </a:pPr>
            <a:endParaRPr lang="en-US" dirty="0"/>
          </a:p>
        </p:txBody>
      </p:sp>
    </p:spTree>
    <p:extLst>
      <p:ext uri="{BB962C8B-B14F-4D97-AF65-F5344CB8AC3E}">
        <p14:creationId xmlns:p14="http://schemas.microsoft.com/office/powerpoint/2010/main" val="16398945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dirty="0">
                <a:latin typeface="Arial" pitchFamily="34" charset="0"/>
                <a:cs typeface="Arial" pitchFamily="34" charset="0"/>
              </a:rPr>
              <a:t>Inventory Costing Example Data (Color Printers)</a:t>
            </a:r>
          </a:p>
        </p:txBody>
      </p:sp>
      <p:pic>
        <p:nvPicPr>
          <p:cNvPr id="5" name="Picture 2" descr="An illustration shows the table of computing the cost of Ending Inventory with three sections: Units, Unit price, Total cost. The values under the sections- Unit price and total cost are in dollars.&#10;The entries inside the unit column with the description name, Units; Units Price; and Total Cost are as follows:&#10;On hand at start of period: 40; 62; 2,480&#10;Purchased during period:&#10;1st purchase: 60; 65; 3,900&#10;2nd purchase: 80; 67; 5,360&#10;3rd purchase: 70; 68; 4,760&#10;No. of units available for sale: 250; blank; 16,500&#10;On hand at the end of the period: 50&#10;No. of units sold during period: 200.">
            <a:extLst>
              <a:ext uri="{FF2B5EF4-FFF2-40B4-BE49-F238E27FC236}">
                <a16:creationId xmlns:a16="http://schemas.microsoft.com/office/drawing/2014/main" id="{2809D05F-A2A7-421D-A454-CBEF39561C3A}"/>
              </a:ext>
            </a:extLst>
          </p:cNvPr>
          <p:cNvPicPr>
            <a:picLocks noGrp="1" noChangeAspect="1" noChangeArrowheads="1"/>
          </p:cNvPicPr>
          <p:nvPr>
            <p:ph type="pic" sz="quarter" idx="11"/>
          </p:nvPr>
        </p:nvPicPr>
        <p:blipFill>
          <a:blip r:embed="rId2"/>
          <a:stretch>
            <a:fillRect/>
          </a:stretch>
        </p:blipFill>
        <p:spPr bwMode="auto">
          <a:xfrm>
            <a:off x="1109667" y="1334287"/>
            <a:ext cx="9972666" cy="3470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819758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24288"/>
          </a:xfrm>
        </p:spPr>
        <p:txBody>
          <a:bodyPr>
            <a:noAutofit/>
          </a:bodyPr>
          <a:lstStyle/>
          <a:p>
            <a:r>
              <a:rPr lang="en-US" dirty="0">
                <a:latin typeface="Arial" pitchFamily="34" charset="0"/>
                <a:cs typeface="Arial" pitchFamily="34" charset="0"/>
              </a:rPr>
              <a:t>Computing Cost of Goods Sold Using the Specific Identification Method</a:t>
            </a:r>
            <a:endParaRPr lang="en-IN" dirty="0">
              <a:latin typeface="Arial" pitchFamily="34" charset="0"/>
              <a:cs typeface="Arial" pitchFamily="34" charset="0"/>
            </a:endParaRPr>
          </a:p>
        </p:txBody>
      </p:sp>
      <p:sp>
        <p:nvSpPr>
          <p:cNvPr id="3" name="Content Placeholder 2"/>
          <p:cNvSpPr>
            <a:spLocks noGrp="1"/>
          </p:cNvSpPr>
          <p:nvPr>
            <p:ph type="body" sz="quarter" idx="17"/>
          </p:nvPr>
        </p:nvSpPr>
        <p:spPr>
          <a:xfrm>
            <a:off x="743576" y="1579419"/>
            <a:ext cx="10711543" cy="4156364"/>
          </a:xfrm>
        </p:spPr>
        <p:txBody>
          <a:bodyPr>
            <a:normAutofit/>
          </a:bodyPr>
          <a:lstStyle/>
          <a:p>
            <a:pPr eaLnBrk="0" hangingPunct="0">
              <a:spcBef>
                <a:spcPct val="50000"/>
              </a:spcBef>
              <a:defRPr/>
            </a:pPr>
            <a:r>
              <a:rPr lang="en-US" sz="2800" dirty="0">
                <a:latin typeface="Arial" pitchFamily="34" charset="0"/>
                <a:cs typeface="Arial" pitchFamily="34" charset="0"/>
              </a:rPr>
              <a:t>The identity of the 200 printers sold is as follows:</a:t>
            </a:r>
            <a:endParaRPr lang="en-US" sz="2800" i="1" dirty="0">
              <a:latin typeface="Arial" pitchFamily="34" charset="0"/>
              <a:ea typeface="ＭＳ Ｐゴシック" pitchFamily="34" charset="-128"/>
              <a:cs typeface="Arial" pitchFamily="34" charset="0"/>
            </a:endParaRPr>
          </a:p>
          <a:p>
            <a:pPr lvl="1" eaLnBrk="0" hangingPunct="0">
              <a:spcBef>
                <a:spcPct val="50000"/>
              </a:spcBef>
              <a:defRPr/>
            </a:pPr>
            <a:r>
              <a:rPr lang="en-US" sz="2400" dirty="0">
                <a:latin typeface="Arial" pitchFamily="34" charset="0"/>
                <a:ea typeface="ＭＳ Ｐゴシック" pitchFamily="34" charset="-128"/>
                <a:cs typeface="Arial" pitchFamily="34" charset="0"/>
              </a:rPr>
              <a:t>30 of the beginning inventory were sold</a:t>
            </a:r>
          </a:p>
          <a:p>
            <a:pPr lvl="1" eaLnBrk="0" hangingPunct="0">
              <a:spcBef>
                <a:spcPct val="50000"/>
              </a:spcBef>
              <a:defRPr/>
            </a:pPr>
            <a:r>
              <a:rPr lang="en-US" sz="2400" dirty="0">
                <a:latin typeface="Arial" pitchFamily="34" charset="0"/>
                <a:ea typeface="ＭＳ Ｐゴシック" pitchFamily="34" charset="-128"/>
                <a:cs typeface="Arial" pitchFamily="34" charset="0"/>
              </a:rPr>
              <a:t>50 from the 1</a:t>
            </a:r>
            <a:r>
              <a:rPr lang="en-US" sz="2400" baseline="30000" dirty="0">
                <a:latin typeface="Arial" pitchFamily="34" charset="0"/>
                <a:ea typeface="ＭＳ Ｐゴシック" pitchFamily="34" charset="-128"/>
                <a:cs typeface="Arial" pitchFamily="34" charset="0"/>
              </a:rPr>
              <a:t>st</a:t>
            </a:r>
            <a:r>
              <a:rPr lang="en-US" sz="2400" dirty="0">
                <a:latin typeface="Arial" pitchFamily="34" charset="0"/>
                <a:ea typeface="ＭＳ Ｐゴシック" pitchFamily="34" charset="-128"/>
                <a:cs typeface="Arial" pitchFamily="34" charset="0"/>
              </a:rPr>
              <a:t> purchase were sold</a:t>
            </a:r>
          </a:p>
          <a:p>
            <a:pPr lvl="1" eaLnBrk="0" hangingPunct="0">
              <a:spcBef>
                <a:spcPct val="50000"/>
              </a:spcBef>
              <a:defRPr/>
            </a:pPr>
            <a:r>
              <a:rPr lang="en-US" sz="2400" dirty="0">
                <a:latin typeface="Arial" pitchFamily="34" charset="0"/>
                <a:ea typeface="ＭＳ Ｐゴシック" pitchFamily="34" charset="-128"/>
                <a:cs typeface="Arial" pitchFamily="34" charset="0"/>
              </a:rPr>
              <a:t>60 from the 2</a:t>
            </a:r>
            <a:r>
              <a:rPr lang="en-US" sz="2400" baseline="30000" dirty="0">
                <a:latin typeface="Arial" pitchFamily="34" charset="0"/>
                <a:ea typeface="ＭＳ Ｐゴシック" pitchFamily="34" charset="-128"/>
                <a:cs typeface="Arial" pitchFamily="34" charset="0"/>
              </a:rPr>
              <a:t>nd</a:t>
            </a:r>
            <a:r>
              <a:rPr lang="en-US" sz="2400" dirty="0">
                <a:latin typeface="Arial" pitchFamily="34" charset="0"/>
                <a:ea typeface="ＭＳ Ｐゴシック" pitchFamily="34" charset="-128"/>
                <a:cs typeface="Arial" pitchFamily="34" charset="0"/>
              </a:rPr>
              <a:t> purchase were sold</a:t>
            </a:r>
          </a:p>
          <a:p>
            <a:pPr lvl="1" eaLnBrk="0" hangingPunct="0">
              <a:spcBef>
                <a:spcPct val="50000"/>
              </a:spcBef>
              <a:defRPr/>
            </a:pPr>
            <a:r>
              <a:rPr lang="en-US" sz="2400" dirty="0">
                <a:latin typeface="Arial" pitchFamily="34" charset="0"/>
                <a:ea typeface="ＭＳ Ｐゴシック" pitchFamily="34" charset="-128"/>
                <a:cs typeface="Arial" pitchFamily="34" charset="0"/>
              </a:rPr>
              <a:t>60 from the 3</a:t>
            </a:r>
            <a:r>
              <a:rPr lang="en-US" sz="2400" baseline="30000" dirty="0">
                <a:latin typeface="Arial" pitchFamily="34" charset="0"/>
                <a:ea typeface="ＭＳ Ｐゴシック" pitchFamily="34" charset="-128"/>
                <a:cs typeface="Arial" pitchFamily="34" charset="0"/>
              </a:rPr>
              <a:t>rd</a:t>
            </a:r>
            <a:r>
              <a:rPr lang="en-US" sz="2400" dirty="0">
                <a:latin typeface="Arial" pitchFamily="34" charset="0"/>
                <a:ea typeface="ＭＳ Ｐゴシック" pitchFamily="34" charset="-128"/>
                <a:cs typeface="Arial" pitchFamily="34" charset="0"/>
              </a:rPr>
              <a:t> purchase were sold</a:t>
            </a:r>
            <a:endParaRPr lang="en-US" sz="2800" dirty="0">
              <a:latin typeface="Arial" pitchFamily="34" charset="0"/>
              <a:ea typeface="ＭＳ Ｐゴシック" pitchFamily="34" charset="-128"/>
              <a:cs typeface="Arial" pitchFamily="34" charset="0"/>
            </a:endParaRPr>
          </a:p>
          <a:p>
            <a:pPr eaLnBrk="0" hangingPunct="0">
              <a:spcBef>
                <a:spcPct val="50000"/>
              </a:spcBef>
              <a:defRPr/>
            </a:pPr>
            <a:r>
              <a:rPr lang="en-US" sz="2800" dirty="0">
                <a:latin typeface="Arial" pitchFamily="34" charset="0"/>
                <a:ea typeface="ＭＳ Ｐゴシック" pitchFamily="34" charset="-128"/>
                <a:cs typeface="Arial" pitchFamily="34" charset="0"/>
              </a:rPr>
              <a:t>Cost of goods sold = Total cost of 200 printers sold</a:t>
            </a:r>
          </a:p>
        </p:txBody>
      </p:sp>
    </p:spTree>
    <p:extLst>
      <p:ext uri="{BB962C8B-B14F-4D97-AF65-F5344CB8AC3E}">
        <p14:creationId xmlns:p14="http://schemas.microsoft.com/office/powerpoint/2010/main" val="12054288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59822"/>
          </a:xfrm>
        </p:spPr>
        <p:txBody>
          <a:bodyPr>
            <a:noAutofit/>
          </a:bodyPr>
          <a:lstStyle/>
          <a:p>
            <a:r>
              <a:rPr lang="en-US" dirty="0">
                <a:latin typeface="Arial" pitchFamily="34" charset="0"/>
                <a:cs typeface="Arial" pitchFamily="34" charset="0"/>
              </a:rPr>
              <a:t>Computing Cost of Goods Sold Using the Specific Identification Method (Figure 13-5)</a:t>
            </a:r>
            <a:endParaRPr lang="en-IN" dirty="0">
              <a:latin typeface="Arial" pitchFamily="34" charset="0"/>
              <a:cs typeface="Arial" pitchFamily="34" charset="0"/>
            </a:endParaRPr>
          </a:p>
        </p:txBody>
      </p:sp>
      <p:pic>
        <p:nvPicPr>
          <p:cNvPr id="4" name="Picture Placeholder 3" descr="Specific identification inventory method. It has three columns. One is for beginning inventory and purchases, one is for cost of goods sold and one for cost of ending inventory. The columns for, cost of goods sold and cost of ending inventory are subdivided into three columns each, namely: units, unit price and total. The entries are as follows: row 1. Beginning inventory and purchases, Beginning inventory. Cost of goods sold. Units, 30. Unit price, $62. Total, $1,860. Cost of ending inventory. Units, 10. Unit price, $62. Total, $620. Row 2. Beginning inventory and purchases. First purchase. Cost of goods sold. Units, 50. Unit price, 65. Total, 3,250. Cost of ending inventory. Units, 10. Unit price, 65. Total, 650. Row 3. Beginning inventory and purchases. Second purchase. Cost of goods sold. Units, 60. Unit price, 67. Total, 4,020. Cost of ending inventory. Units, 20. Unit price, 67. Total, 1,340. Row 4. Beginning inventory and purchases. Third purchase. Cost of goods sold. Units, 60, single underline. Unit price, 68. Total, 4,080, single underline. Cost of ending inventory. Units, 10, single underline. Unit price, 68. Total, 680, single underline. Row 5. Beginning inventory and purchases. Total. Cost of goods sold. Units, 200, double underline. Total, $13,210, double underline. Cost of ending inventory. Units, 50, double underline. Total, $3,290, double underline. Below the column for beginning inventory and purchases, the text reads, alternative calculation if given goods available for sale and cost of goods sold or ending inventory. Below the column for cost of goods sold, the text reads, cost of goods available for sale, $16,500. Subtract, less cost of ending inventory, 3,290, single underline. Equals, cost of goods sold, $13,210, double underline. Below the column for cost of ending inventory, the text reads, cost of good available for sale, $16,500. Subtract, less cost of goods sold, 13,210, single underline. Equals, cost of ending inventory, $3,290, double under line. Notes. The dollar sign is used at the top entries of the columns. A single underline shows numbers above have been added or subtracted. A double underline indicates totals.">
            <a:extLst>
              <a:ext uri="{FF2B5EF4-FFF2-40B4-BE49-F238E27FC236}">
                <a16:creationId xmlns:a16="http://schemas.microsoft.com/office/drawing/2014/main" id="{75E152E5-DFFE-4416-8539-F320EA57F62F}"/>
              </a:ext>
            </a:extLst>
          </p:cNvPr>
          <p:cNvPicPr>
            <a:picLocks noGrp="1" noChangeAspect="1"/>
          </p:cNvPicPr>
          <p:nvPr>
            <p:ph type="pic" sz="quarter" idx="11"/>
          </p:nvPr>
        </p:nvPicPr>
        <p:blipFill>
          <a:blip r:embed="rId2"/>
          <a:stretch>
            <a:fillRect/>
          </a:stretch>
        </p:blipFill>
        <p:spPr>
          <a:xfrm>
            <a:off x="1200247" y="1593107"/>
            <a:ext cx="10313741" cy="3426762"/>
          </a:xfrm>
          <a:prstGeom prst="rect">
            <a:avLst/>
          </a:prstGeom>
        </p:spPr>
      </p:pic>
    </p:spTree>
    <p:extLst>
      <p:ext uri="{BB962C8B-B14F-4D97-AF65-F5344CB8AC3E}">
        <p14:creationId xmlns:p14="http://schemas.microsoft.com/office/powerpoint/2010/main" val="26849661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Arial" pitchFamily="34" charset="0"/>
                <a:cs typeface="Arial" pitchFamily="34" charset="0"/>
              </a:rPr>
              <a:t>Periodic Inventory System – First-In, First-Out (FIFO)</a:t>
            </a:r>
            <a:endParaRPr lang="en-IN" dirty="0">
              <a:latin typeface="Arial" pitchFamily="34" charset="0"/>
              <a:cs typeface="Arial" pitchFamily="34" charset="0"/>
            </a:endParaRPr>
          </a:p>
        </p:txBody>
      </p:sp>
      <p:sp>
        <p:nvSpPr>
          <p:cNvPr id="3" name="Content Placeholder 2"/>
          <p:cNvSpPr>
            <a:spLocks noGrp="1"/>
          </p:cNvSpPr>
          <p:nvPr>
            <p:ph type="body" sz="quarter" idx="17"/>
          </p:nvPr>
        </p:nvSpPr>
        <p:spPr>
          <a:xfrm>
            <a:off x="743576" y="1638300"/>
            <a:ext cx="10711543" cy="3123705"/>
          </a:xfrm>
        </p:spPr>
        <p:txBody>
          <a:bodyPr>
            <a:normAutofit/>
          </a:bodyPr>
          <a:lstStyle/>
          <a:p>
            <a:r>
              <a:rPr lang="en-US" sz="2800" dirty="0">
                <a:latin typeface="Arial" pitchFamily="34" charset="0"/>
                <a:cs typeface="Arial" pitchFamily="34" charset="0"/>
              </a:rPr>
              <a:t>Assumes that the first goods purchased were the first goods sold</a:t>
            </a:r>
          </a:p>
          <a:p>
            <a:pPr lvl="1"/>
            <a:r>
              <a:rPr lang="en-US" sz="2400" dirty="0">
                <a:latin typeface="Arial" pitchFamily="34" charset="0"/>
                <a:cs typeface="Arial" pitchFamily="34" charset="0"/>
              </a:rPr>
              <a:t>Therefore, the latest goods purchased remain in inventory</a:t>
            </a:r>
          </a:p>
          <a:p>
            <a:r>
              <a:rPr lang="en-US" sz="2800" dirty="0"/>
              <a:t>Whenever possible, a business will attempt to sell the older goods first (before they become obsolete)</a:t>
            </a:r>
          </a:p>
          <a:p>
            <a:pPr lvl="1"/>
            <a:r>
              <a:rPr lang="en-US" sz="2400" dirty="0">
                <a:latin typeface="Arial" pitchFamily="34" charset="0"/>
                <a:cs typeface="Arial" pitchFamily="34" charset="0"/>
              </a:rPr>
              <a:t>Example: Grocery stores, bakeries, computer dealers</a:t>
            </a:r>
          </a:p>
          <a:p>
            <a:r>
              <a:rPr lang="en-US" sz="2800" dirty="0">
                <a:latin typeface="Arial" pitchFamily="34" charset="0"/>
                <a:cs typeface="Arial" pitchFamily="34" charset="0"/>
              </a:rPr>
              <a:t>FIFO often follows the movement of goods</a:t>
            </a:r>
          </a:p>
        </p:txBody>
      </p:sp>
    </p:spTree>
    <p:extLst>
      <p:ext uri="{BB962C8B-B14F-4D97-AF65-F5344CB8AC3E}">
        <p14:creationId xmlns:p14="http://schemas.microsoft.com/office/powerpoint/2010/main" val="39985879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40490-14E5-4E30-BF43-83FDFCDB4C67}"/>
              </a:ext>
            </a:extLst>
          </p:cNvPr>
          <p:cNvSpPr>
            <a:spLocks noGrp="1"/>
          </p:cNvSpPr>
          <p:nvPr>
            <p:ph type="title"/>
          </p:nvPr>
        </p:nvSpPr>
        <p:spPr/>
        <p:txBody>
          <a:bodyPr/>
          <a:lstStyle/>
          <a:p>
            <a:r>
              <a:rPr lang="en-US" dirty="0"/>
              <a:t>FIFO Inventory Method (Figure 13-6)</a:t>
            </a:r>
          </a:p>
        </p:txBody>
      </p:sp>
      <p:pic>
        <p:nvPicPr>
          <p:cNvPr id="4" name="Picture Placeholder 3" descr="F i f o inventory method. It has three columns. One is for beginning inventory and purchases, one is for cost of goods sold and one for cost of ending inventory. The columns for, cost of goods sold and cost of ending inventory are subdivided into three columns each, namely: units, unit price and total. The entries are as follows: row 1. Beginning inventory and purchases. Beginning inventory. Cost of goods sold. Units, 40. Unit price, $62. Total, $2,480. Cost of ending inventory. Unit price, $62. Total, $0. Row 2. Beginning inventory and purchases. First purchase. Cost of goods sold. Units, 60. Unit price, 65. Total, 3,900. Cost of ending inventory. Unit price, 65. Total, 0. Row 3. Beginning inventory and purchases. Second purchase. Cost of goods sold. Units, 80. Unit price, 67. Total, 5,360. Cost of ending inventory. Unit price, 67. Total, 0. Row 4. Beginning inventory and purchases. Third purchase. Cost of goods sold. Units, 20, single underline. Unit price, 68. Total, 1,360, single underline. Cost of ending inventory. Units, 50, single underline. Unit price, 68. Total, 3,400, single underline. Row 5. Beginning inventory and purchases. Total. Cost of goods sold. Units, 200, double underline. Total, $13,100, double underline. Cost of ending inventory. Units, 50, double underline. Total, $3,400, double underline. Below the column for beginning inventory and purchases, is written, alternative calculation if given goods available for sale and cost of goods sold or ending inventory. Below the column for cost of goods sold, the text reads, cost of good available for sale, $16,500. Subtract, less cost of ending inventory, 3,400, single underline. Equals, cost of goods sold, $13,100, double underline. Below the column for cost of ending inventory, the text reads, cost of goods available for sale, $16,500. Subtract, less cost of goods sold, 13,100, single underline. Equals, cost of ending inventory, $3,400, double under line. Notes. The dollar sign is used at the top entries of the columns. A single underline shows numbers above have been added or subtracted. A double underline indicates totals.">
            <a:extLst>
              <a:ext uri="{FF2B5EF4-FFF2-40B4-BE49-F238E27FC236}">
                <a16:creationId xmlns:a16="http://schemas.microsoft.com/office/drawing/2014/main" id="{1A02811C-7B11-41EB-80AD-174F1FAEEA0A}"/>
              </a:ext>
            </a:extLst>
          </p:cNvPr>
          <p:cNvPicPr>
            <a:picLocks noGrp="1" noChangeAspect="1"/>
          </p:cNvPicPr>
          <p:nvPr>
            <p:ph type="pic" sz="quarter" idx="11"/>
          </p:nvPr>
        </p:nvPicPr>
        <p:blipFill>
          <a:blip r:embed="rId2"/>
          <a:stretch>
            <a:fillRect/>
          </a:stretch>
        </p:blipFill>
        <p:spPr>
          <a:xfrm>
            <a:off x="838200" y="1363728"/>
            <a:ext cx="10695207" cy="3553505"/>
          </a:xfrm>
          <a:prstGeom prst="rect">
            <a:avLst/>
          </a:prstGeom>
        </p:spPr>
      </p:pic>
    </p:spTree>
    <p:extLst>
      <p:ext uri="{BB962C8B-B14F-4D97-AF65-F5344CB8AC3E}">
        <p14:creationId xmlns:p14="http://schemas.microsoft.com/office/powerpoint/2010/main" val="3863776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Arial" pitchFamily="34" charset="0"/>
                <a:cs typeface="Arial" pitchFamily="34" charset="0"/>
              </a:rPr>
              <a:t>Periodic Inventory System – Weighted-Average Method</a:t>
            </a:r>
            <a:endParaRPr lang="en-IN" dirty="0">
              <a:latin typeface="Arial" pitchFamily="34" charset="0"/>
              <a:cs typeface="Arial" pitchFamily="34" charset="0"/>
            </a:endParaRPr>
          </a:p>
        </p:txBody>
      </p:sp>
      <p:sp>
        <p:nvSpPr>
          <p:cNvPr id="3" name="Content Placeholder 2"/>
          <p:cNvSpPr>
            <a:spLocks noGrp="1"/>
          </p:cNvSpPr>
          <p:nvPr>
            <p:ph type="body" sz="quarter" idx="17"/>
          </p:nvPr>
        </p:nvSpPr>
        <p:spPr/>
        <p:txBody>
          <a:bodyPr>
            <a:normAutofit/>
          </a:bodyPr>
          <a:lstStyle/>
          <a:p>
            <a:pPr marL="114300">
              <a:buFont typeface="Arial" pitchFamily="34" charset="0"/>
              <a:buChar char="•"/>
            </a:pPr>
            <a:r>
              <a:rPr lang="en-US" sz="2800" dirty="0">
                <a:latin typeface="Arial" pitchFamily="34" charset="0"/>
                <a:cs typeface="Arial" pitchFamily="34" charset="0"/>
              </a:rPr>
              <a:t>Computes an average cost per unit using the following formula:</a:t>
            </a:r>
          </a:p>
          <a:p>
            <a:pPr lvl="1"/>
            <a:r>
              <a:rPr lang="en-US" sz="2400" dirty="0">
                <a:latin typeface="Arial" pitchFamily="34" charset="0"/>
                <a:cs typeface="Arial" pitchFamily="34" charset="0"/>
              </a:rPr>
              <a:t>Total cost of units available for sale divided by the total number of units available for sale</a:t>
            </a:r>
          </a:p>
          <a:p>
            <a:endParaRPr lang="en-US" sz="2400" dirty="0">
              <a:latin typeface="Arial" pitchFamily="34" charset="0"/>
              <a:cs typeface="Arial" pitchFamily="34" charset="0"/>
            </a:endParaRPr>
          </a:p>
        </p:txBody>
      </p:sp>
    </p:spTree>
    <p:extLst>
      <p:ext uri="{BB962C8B-B14F-4D97-AF65-F5344CB8AC3E}">
        <p14:creationId xmlns:p14="http://schemas.microsoft.com/office/powerpoint/2010/main" val="42834582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121620"/>
          </a:xfrm>
        </p:spPr>
        <p:txBody>
          <a:bodyPr>
            <a:noAutofit/>
          </a:bodyPr>
          <a:lstStyle/>
          <a:p>
            <a:r>
              <a:rPr lang="en-US" dirty="0">
                <a:latin typeface="Arial" pitchFamily="34" charset="0"/>
                <a:cs typeface="Arial" pitchFamily="34" charset="0"/>
              </a:rPr>
              <a:t>Computing Cost of Goods Sold Using the Weighted-Average Method (1 of 2)</a:t>
            </a:r>
            <a:endParaRPr lang="en-IN" dirty="0">
              <a:latin typeface="Arial" pitchFamily="34" charset="0"/>
              <a:cs typeface="Arial" pitchFamily="34" charset="0"/>
            </a:endParaRPr>
          </a:p>
        </p:txBody>
      </p:sp>
      <p:sp>
        <p:nvSpPr>
          <p:cNvPr id="3" name="Content Placeholder 2"/>
          <p:cNvSpPr>
            <a:spLocks noGrp="1"/>
          </p:cNvSpPr>
          <p:nvPr>
            <p:ph type="body" sz="quarter" idx="12"/>
          </p:nvPr>
        </p:nvSpPr>
        <p:spPr>
          <a:xfrm>
            <a:off x="422563" y="1906587"/>
            <a:ext cx="3733800" cy="3413557"/>
          </a:xfrm>
        </p:spPr>
        <p:txBody>
          <a:bodyPr>
            <a:normAutofit/>
          </a:bodyPr>
          <a:lstStyle/>
          <a:p>
            <a:pPr marL="457200" indent="-457200">
              <a:buFont typeface="Arial" panose="020B0604020202020204" pitchFamily="34" charset="0"/>
              <a:buChar char="•"/>
            </a:pPr>
            <a:r>
              <a:rPr lang="en-US" dirty="0">
                <a:latin typeface="Arial" pitchFamily="34" charset="0"/>
                <a:cs typeface="Arial" pitchFamily="34" charset="0"/>
              </a:rPr>
              <a:t>Calculate the average cost</a:t>
            </a:r>
          </a:p>
          <a:p>
            <a:pPr marL="457200" indent="-457200">
              <a:buFont typeface="Arial" panose="020B0604020202020204" pitchFamily="34" charset="0"/>
              <a:buChar char="•"/>
            </a:pPr>
            <a:r>
              <a:rPr lang="en-US" dirty="0">
                <a:latin typeface="Arial" pitchFamily="34" charset="0"/>
                <a:cs typeface="Arial" pitchFamily="34" charset="0"/>
              </a:rPr>
              <a:t>Cost of units available for sale divided by number of units</a:t>
            </a:r>
          </a:p>
        </p:txBody>
      </p:sp>
      <p:pic>
        <p:nvPicPr>
          <p:cNvPr id="8" name="Picture 2" descr="An illustration shows the table with three sections reads “Units, Unit price, Total cost.” The values under the sections- Unit price and total cost are in dollar.&#10;The entries inside the unit column with the description name; Units; Unit Price; and Total cost reads as follows:&#10;On hand at start of period: 40; 62; 2,480&#10;Purchased during period:&#10;1st purchase: 60; 65; 3,900&#10;2nd purchase: 80; 67; 5,360&#10;3rd purchase: 70; 68; 4,760&#10;No. of units available for sale: 250; blank; 16,500&#10;On hand at end of period: 50&#10;No. of units sold during period: 200.&#10;A callout reads “16,500 dollars divided by 250 equals to 66 dollars per unit” and points at the values of units and total cost of No. of units available for sale.&#10;">
            <a:extLst>
              <a:ext uri="{FF2B5EF4-FFF2-40B4-BE49-F238E27FC236}">
                <a16:creationId xmlns:a16="http://schemas.microsoft.com/office/drawing/2014/main" id="{100FA4ED-B60C-43F9-95FA-7E91C2583D42}"/>
              </a:ext>
            </a:extLst>
          </p:cNvPr>
          <p:cNvPicPr>
            <a:picLocks noGrp="1" noChangeAspect="1" noChangeArrowheads="1"/>
          </p:cNvPicPr>
          <p:nvPr>
            <p:ph type="pic" sz="quarter" idx="11"/>
          </p:nvPr>
        </p:nvPicPr>
        <p:blipFill rotWithShape="1">
          <a:blip r:embed="rId2">
            <a:extLst>
              <a:ext uri="{28A0092B-C50C-407E-A947-70E740481C1C}">
                <a14:useLocalDpi xmlns:a14="http://schemas.microsoft.com/office/drawing/2010/main" val="0"/>
              </a:ext>
            </a:extLst>
          </a:blip>
          <a:srcRect l="1" r="421" b="2176"/>
          <a:stretch/>
        </p:blipFill>
        <p:spPr bwMode="auto">
          <a:xfrm>
            <a:off x="4714688" y="1664811"/>
            <a:ext cx="6869771" cy="378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50036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Arial" pitchFamily="34" charset="0"/>
                <a:cs typeface="Arial" pitchFamily="34" charset="0"/>
              </a:rPr>
              <a:t>Computing Cost of Goods Sold Using the Weighted-Average Method (2 of 2)</a:t>
            </a:r>
            <a:endParaRPr lang="en-IN" dirty="0">
              <a:latin typeface="Arial" pitchFamily="34" charset="0"/>
              <a:cs typeface="Arial" pitchFamily="34" charset="0"/>
            </a:endParaRPr>
          </a:p>
        </p:txBody>
      </p:sp>
      <p:sp>
        <p:nvSpPr>
          <p:cNvPr id="3" name="Content Placeholder 2"/>
          <p:cNvSpPr>
            <a:spLocks noGrp="1"/>
          </p:cNvSpPr>
          <p:nvPr>
            <p:ph type="body" sz="quarter" idx="17"/>
          </p:nvPr>
        </p:nvSpPr>
        <p:spPr/>
        <p:txBody>
          <a:bodyPr>
            <a:normAutofit/>
          </a:bodyPr>
          <a:lstStyle/>
          <a:p>
            <a:pPr eaLnBrk="0" hangingPunct="0">
              <a:spcBef>
                <a:spcPct val="50000"/>
              </a:spcBef>
            </a:pPr>
            <a:r>
              <a:rPr lang="en-US" sz="2800" dirty="0">
                <a:latin typeface="Arial" pitchFamily="34" charset="0"/>
                <a:cs typeface="Arial" pitchFamily="34" charset="0"/>
              </a:rPr>
              <a:t>Cost of goods sold 200 units @ $66 = $13,200</a:t>
            </a:r>
          </a:p>
          <a:p>
            <a:pPr eaLnBrk="0" hangingPunct="0">
              <a:spcBef>
                <a:spcPct val="50000"/>
              </a:spcBef>
            </a:pPr>
            <a:r>
              <a:rPr lang="en-US" sz="2800" dirty="0">
                <a:latin typeface="Arial" pitchFamily="34" charset="0"/>
                <a:cs typeface="Arial" pitchFamily="34" charset="0"/>
              </a:rPr>
              <a:t>Ending inventory 50 units @ $66 = 3,300</a:t>
            </a:r>
          </a:p>
          <a:p>
            <a:pPr eaLnBrk="0" hangingPunct="0">
              <a:spcBef>
                <a:spcPct val="50000"/>
              </a:spcBef>
            </a:pPr>
            <a:r>
              <a:rPr lang="en-US" sz="2800" dirty="0">
                <a:latin typeface="Arial" pitchFamily="34" charset="0"/>
                <a:ea typeface="ＭＳ Ｐゴシック" pitchFamily="34" charset="-128"/>
                <a:cs typeface="Arial" pitchFamily="34" charset="0"/>
              </a:rPr>
              <a:t>One of the advantages of the weighted-average method is its simplicity</a:t>
            </a:r>
          </a:p>
        </p:txBody>
      </p:sp>
    </p:spTree>
    <p:extLst>
      <p:ext uri="{BB962C8B-B14F-4D97-AF65-F5344CB8AC3E}">
        <p14:creationId xmlns:p14="http://schemas.microsoft.com/office/powerpoint/2010/main" val="25447915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24288"/>
          </a:xfrm>
        </p:spPr>
        <p:txBody>
          <a:bodyPr>
            <a:noAutofit/>
          </a:bodyPr>
          <a:lstStyle/>
          <a:p>
            <a:r>
              <a:rPr lang="en-US" dirty="0">
                <a:latin typeface="Arial" pitchFamily="34" charset="0"/>
                <a:cs typeface="Arial" pitchFamily="34" charset="0"/>
              </a:rPr>
              <a:t>Periodic Inventory System</a:t>
            </a:r>
            <a:r>
              <a:rPr lang="en-US" baseline="0" dirty="0">
                <a:latin typeface="Arial" pitchFamily="34" charset="0"/>
                <a:cs typeface="Arial" pitchFamily="34" charset="0"/>
              </a:rPr>
              <a:t> – </a:t>
            </a:r>
            <a:r>
              <a:rPr lang="en-US" dirty="0">
                <a:latin typeface="Arial" pitchFamily="34" charset="0"/>
                <a:cs typeface="Arial" pitchFamily="34" charset="0"/>
              </a:rPr>
              <a:t>Last-In, First-Out (LIFO) Method</a:t>
            </a:r>
            <a:endParaRPr lang="en-IN" dirty="0">
              <a:latin typeface="Arial" pitchFamily="34" charset="0"/>
              <a:cs typeface="Arial" pitchFamily="34" charset="0"/>
            </a:endParaRPr>
          </a:p>
        </p:txBody>
      </p:sp>
      <p:sp>
        <p:nvSpPr>
          <p:cNvPr id="3" name="Content Placeholder 2"/>
          <p:cNvSpPr>
            <a:spLocks noGrp="1"/>
          </p:cNvSpPr>
          <p:nvPr>
            <p:ph type="body" sz="quarter" idx="17"/>
          </p:nvPr>
        </p:nvSpPr>
        <p:spPr/>
        <p:txBody>
          <a:bodyPr>
            <a:normAutofit/>
          </a:bodyPr>
          <a:lstStyle/>
          <a:p>
            <a:r>
              <a:rPr lang="en-US" sz="2800" dirty="0">
                <a:latin typeface="Arial" pitchFamily="34" charset="0"/>
                <a:cs typeface="Arial" pitchFamily="34" charset="0"/>
              </a:rPr>
              <a:t>Assumes that the sales in the period were made from the most recently purchased goods</a:t>
            </a:r>
          </a:p>
          <a:p>
            <a:pPr lvl="1"/>
            <a:r>
              <a:rPr lang="en-US" sz="2400" dirty="0">
                <a:latin typeface="Arial" pitchFamily="34" charset="0"/>
                <a:cs typeface="Arial" pitchFamily="34" charset="0"/>
              </a:rPr>
              <a:t>Earliest goods purchased remain in inventory</a:t>
            </a:r>
          </a:p>
          <a:p>
            <a:r>
              <a:rPr lang="en-US" sz="2800" dirty="0">
                <a:latin typeface="Arial" pitchFamily="34" charset="0"/>
                <a:cs typeface="Arial" pitchFamily="34" charset="0"/>
              </a:rPr>
              <a:t>Justifications for this method include:</a:t>
            </a:r>
          </a:p>
          <a:p>
            <a:pPr lvl="1"/>
            <a:r>
              <a:rPr lang="en-US" sz="2400" dirty="0">
                <a:latin typeface="Arial" pitchFamily="34" charset="0"/>
                <a:cs typeface="Arial" pitchFamily="34" charset="0"/>
              </a:rPr>
              <a:t>Physical movement of goods in some businesses is actually last-in, first-out</a:t>
            </a:r>
          </a:p>
          <a:p>
            <a:pPr lvl="1"/>
            <a:r>
              <a:rPr lang="en-US" sz="2400" dirty="0">
                <a:latin typeface="Arial" pitchFamily="34" charset="0"/>
                <a:cs typeface="Arial" pitchFamily="34" charset="0"/>
              </a:rPr>
              <a:t>Matches the most current cost of items purchased against the current sales revenue</a:t>
            </a:r>
          </a:p>
          <a:p>
            <a:pPr lvl="1"/>
            <a:r>
              <a:rPr lang="en-US" sz="2400" dirty="0">
                <a:latin typeface="Arial" pitchFamily="34" charset="0"/>
                <a:cs typeface="Arial" pitchFamily="34" charset="0"/>
              </a:rPr>
              <a:t>Results in lower net income, and therefore lower income tax, when prices are rising</a:t>
            </a:r>
          </a:p>
        </p:txBody>
      </p:sp>
    </p:spTree>
    <p:extLst>
      <p:ext uri="{BB962C8B-B14F-4D97-AF65-F5344CB8AC3E}">
        <p14:creationId xmlns:p14="http://schemas.microsoft.com/office/powerpoint/2010/main" val="6910193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AE0D1-FF45-498F-886E-D9473EB4E347}"/>
              </a:ext>
            </a:extLst>
          </p:cNvPr>
          <p:cNvSpPr>
            <a:spLocks noGrp="1"/>
          </p:cNvSpPr>
          <p:nvPr>
            <p:ph type="title"/>
          </p:nvPr>
        </p:nvSpPr>
        <p:spPr/>
        <p:txBody>
          <a:bodyPr/>
          <a:lstStyle/>
          <a:p>
            <a:r>
              <a:rPr lang="en-US" dirty="0"/>
              <a:t>LIFO Inventory Method (Figure 13-7)</a:t>
            </a:r>
          </a:p>
        </p:txBody>
      </p:sp>
      <p:pic>
        <p:nvPicPr>
          <p:cNvPr id="6" name="Picture Placeholder 5" descr="L i f o inventory method. It has three columns. One is for beginning inventory and purchases, one is for cost of goods sold and one for cost of ending inventory. The columns for, cost of goods sold and cost of ending inventory are subdivided into three columns each, namely: units, unit price and total. The entries are as follows: row 1. Beginning inventory and purchases. Beginning inventory. Cost of goods sold. Unit price, $62. Total, $0. Cost of ending inventory. Units, 40. Unit price, $62. Total, $2,480. Row 2. Beginning inventory and purchases. First purchase. Cost of goods sold. Units, 50. Unit price, 65. Total, 3,250. Cost of ending inventory. Units, 10. Unit price, 65. Total, 650. Row 3. Beginning inventory and purchases. Second purchase. Cost of goods sold. Units, 80. Unit price, 67. Total, 5,360. Cost of ending inventory. Unit price, 67. Total, 0. Row 4. Beginning inventory and purchases. Third purchase. Cost of goods sold. Units, 70, single underline. Unit price, 68. Total, 4,760, single underline. Cost of ending inventory. Unit price, 68. Total, 0, single underline. Row 5. Beginning inventory and purchases. Total. Cost of goods sold. Units, 200, double underline. Total, $13,370, double underline. Cost of ending inventory. Units, 50, double underline. Total, $3,130, double underline. Below the column for beginning inventory and purchases, the text reads, alternative calculation if given goods available for sale and cost of goods sold or ending inventory. Below the column for cost of goods sold, the text reads, cost of good available for sale, $16,500. Subtract, less cost of ending inventory, 3,130, single underline. Equals, cost of goods sold, $13,370, double underline. Below the column for cost of ending inventory, the text reads, cost of good available for sale, $16,500. Subtract, less cost of goods sold, 13,370,, single underline. Equals, cost of ending inventory, $3,130, double under line. Notes. The dollar sign is used at the top entries of the columns. A single underline shows numbers above have been added or subtracted. A double underline indicates totals.">
            <a:extLst>
              <a:ext uri="{FF2B5EF4-FFF2-40B4-BE49-F238E27FC236}">
                <a16:creationId xmlns:a16="http://schemas.microsoft.com/office/drawing/2014/main" id="{DE4B09E7-0B0D-428A-88C2-43486EB2BE11}"/>
              </a:ext>
            </a:extLst>
          </p:cNvPr>
          <p:cNvPicPr>
            <a:picLocks noGrp="1" noChangeAspect="1"/>
          </p:cNvPicPr>
          <p:nvPr>
            <p:ph type="pic" sz="quarter" idx="11"/>
          </p:nvPr>
        </p:nvPicPr>
        <p:blipFill>
          <a:blip r:embed="rId2"/>
          <a:stretch>
            <a:fillRect/>
          </a:stretch>
        </p:blipFill>
        <p:spPr>
          <a:xfrm>
            <a:off x="838200" y="1214438"/>
            <a:ext cx="10582874" cy="3516182"/>
          </a:xfrm>
          <a:prstGeom prst="rect">
            <a:avLst/>
          </a:prstGeom>
        </p:spPr>
      </p:pic>
      <p:sp>
        <p:nvSpPr>
          <p:cNvPr id="3" name="Text Placeholder 2">
            <a:extLst>
              <a:ext uri="{FF2B5EF4-FFF2-40B4-BE49-F238E27FC236}">
                <a16:creationId xmlns:a16="http://schemas.microsoft.com/office/drawing/2014/main" id="{4804C79D-F172-45B0-8386-ECE5C28B28E3}"/>
              </a:ext>
            </a:extLst>
          </p:cNvPr>
          <p:cNvSpPr>
            <a:spLocks noGrp="1"/>
          </p:cNvSpPr>
          <p:nvPr>
            <p:ph type="body" sz="quarter" idx="12"/>
          </p:nvPr>
        </p:nvSpPr>
        <p:spPr>
          <a:xfrm>
            <a:off x="1030288" y="5643561"/>
            <a:ext cx="10323512" cy="266701"/>
          </a:xfrm>
        </p:spPr>
        <p:txBody>
          <a:bodyPr/>
          <a:lstStyle/>
          <a:p>
            <a:pPr algn="ctr"/>
            <a:r>
              <a:rPr lang="en-US" sz="2000" dirty="0"/>
              <a:t>FIGURE 13-7 </a:t>
            </a:r>
            <a:r>
              <a:rPr lang="en-US" sz="2000" b="1" dirty="0"/>
              <a:t>LIFO Inventory Method</a:t>
            </a:r>
            <a:endParaRPr lang="en-US" sz="2000" dirty="0"/>
          </a:p>
        </p:txBody>
      </p:sp>
    </p:spTree>
    <p:extLst>
      <p:ext uri="{BB962C8B-B14F-4D97-AF65-F5344CB8AC3E}">
        <p14:creationId xmlns:p14="http://schemas.microsoft.com/office/powerpoint/2010/main" val="11597594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Arial" pitchFamily="34" charset="0"/>
                <a:cs typeface="Arial" pitchFamily="34" charset="0"/>
              </a:rPr>
              <a:t>Physical Flows and Cost Flows</a:t>
            </a:r>
            <a:endParaRPr lang="en-IN" dirty="0">
              <a:latin typeface="Arial" pitchFamily="34" charset="0"/>
              <a:cs typeface="Arial" pitchFamily="34" charset="0"/>
            </a:endParaRPr>
          </a:p>
        </p:txBody>
      </p:sp>
      <p:sp>
        <p:nvSpPr>
          <p:cNvPr id="3" name="Content Placeholder 2"/>
          <p:cNvSpPr>
            <a:spLocks noGrp="1"/>
          </p:cNvSpPr>
          <p:nvPr>
            <p:ph type="body" sz="quarter" idx="17"/>
          </p:nvPr>
        </p:nvSpPr>
        <p:spPr>
          <a:xfrm>
            <a:off x="743576" y="1615044"/>
            <a:ext cx="10711543" cy="4417456"/>
          </a:xfrm>
        </p:spPr>
        <p:txBody>
          <a:bodyPr>
            <a:normAutofit/>
          </a:bodyPr>
          <a:lstStyle/>
          <a:p>
            <a:r>
              <a:rPr lang="en-US" sz="2800" dirty="0">
                <a:latin typeface="Arial" pitchFamily="34" charset="0"/>
                <a:cs typeface="Arial" pitchFamily="34" charset="0"/>
              </a:rPr>
              <a:t>Only the specific identification method will necessarily reflect cost flows that match physical flows of goods</a:t>
            </a:r>
          </a:p>
          <a:p>
            <a:r>
              <a:rPr lang="en-US" sz="2800" dirty="0">
                <a:latin typeface="Arial" pitchFamily="34" charset="0"/>
                <a:cs typeface="Arial" pitchFamily="34" charset="0"/>
              </a:rPr>
              <a:t>Assumed cost flows (FIFO, weighted-average, and LIFO) methods do not have to reflect actual physical movement of goods</a:t>
            </a:r>
          </a:p>
          <a:p>
            <a:r>
              <a:rPr lang="en-US" sz="2800" dirty="0">
                <a:latin typeface="Arial" pitchFamily="34" charset="0"/>
                <a:cs typeface="Arial" pitchFamily="34" charset="0"/>
              </a:rPr>
              <a:t>Any one of these methods could be used under any set of physical flow conditions</a:t>
            </a:r>
          </a:p>
        </p:txBody>
      </p:sp>
    </p:spTree>
    <p:extLst>
      <p:ext uri="{BB962C8B-B14F-4D97-AF65-F5344CB8AC3E}">
        <p14:creationId xmlns:p14="http://schemas.microsoft.com/office/powerpoint/2010/main" val="26087002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Arial" pitchFamily="34" charset="0"/>
                <a:cs typeface="Arial" pitchFamily="34" charset="0"/>
              </a:rPr>
              <a:t>Comparison of Inventory Methods (1 of 2) </a:t>
            </a:r>
            <a:endParaRPr lang="en-IN" dirty="0">
              <a:latin typeface="Arial" pitchFamily="34" charset="0"/>
              <a:cs typeface="Arial" pitchFamily="34" charset="0"/>
            </a:endParaRPr>
          </a:p>
        </p:txBody>
      </p:sp>
      <p:sp>
        <p:nvSpPr>
          <p:cNvPr id="3" name="Content Placeholder 2"/>
          <p:cNvSpPr>
            <a:spLocks noGrp="1"/>
          </p:cNvSpPr>
          <p:nvPr>
            <p:ph type="body" sz="quarter" idx="17"/>
          </p:nvPr>
        </p:nvSpPr>
        <p:spPr>
          <a:xfrm>
            <a:off x="743576" y="1638300"/>
            <a:ext cx="10711543" cy="4026230"/>
          </a:xfrm>
        </p:spPr>
        <p:txBody>
          <a:bodyPr>
            <a:normAutofit/>
          </a:bodyPr>
          <a:lstStyle/>
          <a:p>
            <a:pPr eaLnBrk="0" hangingPunct="0">
              <a:spcBef>
                <a:spcPct val="50000"/>
              </a:spcBef>
              <a:defRPr/>
            </a:pPr>
            <a:r>
              <a:rPr lang="en-US" sz="2800" dirty="0">
                <a:latin typeface="Arial" pitchFamily="34" charset="0"/>
                <a:ea typeface="ＭＳ Ｐゴシック" pitchFamily="34" charset="-128"/>
                <a:cs typeface="Arial" pitchFamily="34" charset="0"/>
              </a:rPr>
              <a:t>Goods available for sale is the same for all four methods</a:t>
            </a:r>
          </a:p>
          <a:p>
            <a:pPr eaLnBrk="0" hangingPunct="0">
              <a:spcBef>
                <a:spcPct val="50000"/>
              </a:spcBef>
              <a:defRPr/>
            </a:pPr>
            <a:r>
              <a:rPr lang="en-US" sz="2800" dirty="0">
                <a:latin typeface="Arial" pitchFamily="34" charset="0"/>
                <a:ea typeface="ＭＳ Ｐゴシック" pitchFamily="34" charset="-128"/>
                <a:cs typeface="Arial" pitchFamily="34" charset="0"/>
              </a:rPr>
              <a:t>Ending inventory and cost of goods sold differ with each method</a:t>
            </a:r>
          </a:p>
          <a:p>
            <a:pPr eaLnBrk="0" hangingPunct="0">
              <a:spcBef>
                <a:spcPct val="50000"/>
              </a:spcBef>
              <a:defRPr/>
            </a:pPr>
            <a:r>
              <a:rPr lang="en-US" sz="2800" dirty="0">
                <a:latin typeface="Arial" pitchFamily="34" charset="0"/>
                <a:ea typeface="ＭＳ Ｐゴシック" pitchFamily="34" charset="-128"/>
                <a:cs typeface="Arial" pitchFamily="34" charset="0"/>
              </a:rPr>
              <a:t>Gross profit differs with each method</a:t>
            </a:r>
          </a:p>
          <a:p>
            <a:pPr eaLnBrk="0" hangingPunct="0">
              <a:spcBef>
                <a:spcPct val="50000"/>
              </a:spcBef>
              <a:defRPr/>
            </a:pPr>
            <a:r>
              <a:rPr lang="en-US" sz="2800" dirty="0">
                <a:latin typeface="Arial" pitchFamily="34" charset="0"/>
                <a:ea typeface="ＭＳ Ｐゴシック" pitchFamily="34" charset="-128"/>
                <a:cs typeface="Arial" pitchFamily="34" charset="0"/>
              </a:rPr>
              <a:t>When prices are rising (as with the printers), FIFO results in the largest gross profit</a:t>
            </a:r>
          </a:p>
          <a:p>
            <a:pPr eaLnBrk="0" hangingPunct="0">
              <a:spcBef>
                <a:spcPct val="50000"/>
              </a:spcBef>
              <a:defRPr/>
            </a:pPr>
            <a:r>
              <a:rPr lang="en-US" sz="2800" dirty="0">
                <a:latin typeface="Arial" pitchFamily="34" charset="0"/>
                <a:ea typeface="ＭＳ Ｐゴシック" pitchFamily="34" charset="-128"/>
                <a:cs typeface="Arial" pitchFamily="34" charset="0"/>
              </a:rPr>
              <a:t>LIFO results in the smallest gross profit, therefore creating the smallest tax liability</a:t>
            </a:r>
          </a:p>
        </p:txBody>
      </p:sp>
    </p:spTree>
    <p:extLst>
      <p:ext uri="{BB962C8B-B14F-4D97-AF65-F5344CB8AC3E}">
        <p14:creationId xmlns:p14="http://schemas.microsoft.com/office/powerpoint/2010/main" val="32645430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Arial" pitchFamily="34" charset="0"/>
                <a:cs typeface="Arial" pitchFamily="34" charset="0"/>
              </a:rPr>
              <a:t>Comparison of Inventory Methods (2 of 2)</a:t>
            </a:r>
            <a:endParaRPr lang="en-IN" dirty="0">
              <a:latin typeface="Arial" pitchFamily="34" charset="0"/>
              <a:cs typeface="Arial" pitchFamily="34" charset="0"/>
            </a:endParaRPr>
          </a:p>
        </p:txBody>
      </p:sp>
      <p:sp>
        <p:nvSpPr>
          <p:cNvPr id="3" name="Content Placeholder 2"/>
          <p:cNvSpPr>
            <a:spLocks noGrp="1"/>
          </p:cNvSpPr>
          <p:nvPr>
            <p:ph type="body" sz="quarter" idx="17"/>
          </p:nvPr>
        </p:nvSpPr>
        <p:spPr/>
        <p:txBody>
          <a:bodyPr>
            <a:normAutofit/>
          </a:bodyPr>
          <a:lstStyle/>
          <a:p>
            <a:r>
              <a:rPr lang="en-US" sz="2800" dirty="0">
                <a:latin typeface="Arial" pitchFamily="34" charset="0"/>
                <a:cs typeface="Arial" pitchFamily="34" charset="0"/>
              </a:rPr>
              <a:t>When selecting the inventory method to be used by a business, keep in mind:</a:t>
            </a:r>
          </a:p>
          <a:p>
            <a:pPr lvl="1"/>
            <a:r>
              <a:rPr lang="en-US" sz="2400" dirty="0">
                <a:latin typeface="Arial" pitchFamily="34" charset="0"/>
                <a:cs typeface="Arial" pitchFamily="34" charset="0"/>
              </a:rPr>
              <a:t>The Internal Revenue Service requires the use of the same inventory method for tax and financial reporting purposes</a:t>
            </a:r>
          </a:p>
          <a:p>
            <a:pPr lvl="1"/>
            <a:r>
              <a:rPr lang="en-US" sz="2400" dirty="0">
                <a:latin typeface="Arial" pitchFamily="34" charset="0"/>
                <a:cs typeface="Arial" pitchFamily="34" charset="0"/>
              </a:rPr>
              <a:t>The physical flow of the inventory does not need to match the flow assumed by the inventory method</a:t>
            </a:r>
          </a:p>
          <a:p>
            <a:pPr lvl="1"/>
            <a:r>
              <a:rPr lang="en-US" sz="2400" dirty="0">
                <a:latin typeface="Arial" pitchFamily="34" charset="0"/>
                <a:cs typeface="Arial" pitchFamily="34" charset="0"/>
              </a:rPr>
              <a:t>The consistency principle requires that the same accounting methods be followed from period to period</a:t>
            </a:r>
          </a:p>
        </p:txBody>
      </p:sp>
    </p:spTree>
    <p:extLst>
      <p:ext uri="{BB962C8B-B14F-4D97-AF65-F5344CB8AC3E}">
        <p14:creationId xmlns:p14="http://schemas.microsoft.com/office/powerpoint/2010/main" val="19186409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Arial" pitchFamily="34" charset="0"/>
                <a:cs typeface="Arial" pitchFamily="34" charset="0"/>
              </a:rPr>
              <a:t>Comparison of Inventory Methods (Figure 13-8)</a:t>
            </a:r>
            <a:endParaRPr lang="en-IN" dirty="0">
              <a:latin typeface="Arial" pitchFamily="34" charset="0"/>
              <a:cs typeface="Arial" pitchFamily="34" charset="0"/>
            </a:endParaRPr>
          </a:p>
        </p:txBody>
      </p:sp>
      <p:pic>
        <p:nvPicPr>
          <p:cNvPr id="4" name="Picture Placeholder 3" descr="Comparison of inventory method. It has five columns, namely: partial income statement, specific identification, f i f o, weighted average and l i f o. The entries are as follows: partial income statement. Sales. Specific identification, $18,000. F i f o, $18,000. Weighted average, $18,000. L i f o, $18,000. Partial income statement. Cost of goods sold: beginning inventory. Specific identification, $2,480. F i f o, $2,480. Weighted average, $2,480. L i f o. $2,480. Partial income statement. Purchases. Specific identification, 14,020. F i f o, 14,020. Weighted average, 14,020. L i f o, 14,020. Partial income statement. Goods available for sale. Specific identification, $16,500. F i f o, $16,500. Weighted average, $16,500. L i f o. $16,500. Partial income statement. Less ending inventory. Specific identification, 3,290, single underline. F i f o, 3,400, single underline. Weighted average, 3,300, single underline. L i f o, 3,130, single underline0. Partial income statement. Cost of goods sold. Specific identification, 13,210, single underline. F i f o, 13,100, single underline. Weighted average, 13,200, single underline. L i f o, 13,370. Partial income statement. Gross profit. Specific identification, $4,790, double underline. F i f o, $4,900, double underline. Weighted average, $4,800. L i f o, $4,630. Notes. A single underline shows numbers above have been added or subtracted. A double underline indicates totals.">
            <a:extLst>
              <a:ext uri="{FF2B5EF4-FFF2-40B4-BE49-F238E27FC236}">
                <a16:creationId xmlns:a16="http://schemas.microsoft.com/office/drawing/2014/main" id="{052977F5-F1A5-48BA-8D66-E60BD06D2AF0}"/>
              </a:ext>
            </a:extLst>
          </p:cNvPr>
          <p:cNvPicPr>
            <a:picLocks noGrp="1" noChangeAspect="1"/>
          </p:cNvPicPr>
          <p:nvPr>
            <p:ph type="pic" sz="quarter" idx="11"/>
          </p:nvPr>
        </p:nvPicPr>
        <p:blipFill>
          <a:blip r:embed="rId2"/>
          <a:stretch>
            <a:fillRect/>
          </a:stretch>
        </p:blipFill>
        <p:spPr>
          <a:xfrm>
            <a:off x="838200" y="1624985"/>
            <a:ext cx="10493615" cy="3082925"/>
          </a:xfrm>
          <a:prstGeom prst="rect">
            <a:avLst/>
          </a:prstGeom>
        </p:spPr>
      </p:pic>
    </p:spTree>
    <p:extLst>
      <p:ext uri="{BB962C8B-B14F-4D97-AF65-F5344CB8AC3E}">
        <p14:creationId xmlns:p14="http://schemas.microsoft.com/office/powerpoint/2010/main" val="22475854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Arial" pitchFamily="34" charset="0"/>
                <a:cs typeface="Arial" pitchFamily="34" charset="0"/>
              </a:rPr>
              <a:t>Perpetual Inventory System</a:t>
            </a:r>
          </a:p>
        </p:txBody>
      </p:sp>
      <p:sp>
        <p:nvSpPr>
          <p:cNvPr id="3" name="Content Placeholder 2"/>
          <p:cNvSpPr>
            <a:spLocks noGrp="1"/>
          </p:cNvSpPr>
          <p:nvPr>
            <p:ph type="body" sz="quarter" idx="17"/>
          </p:nvPr>
        </p:nvSpPr>
        <p:spPr>
          <a:xfrm>
            <a:off x="743576" y="1246909"/>
            <a:ext cx="10711543" cy="4785591"/>
          </a:xfrm>
        </p:spPr>
        <p:txBody>
          <a:bodyPr>
            <a:normAutofit/>
          </a:bodyPr>
          <a:lstStyle/>
          <a:p>
            <a:r>
              <a:rPr lang="en-US" sz="2800" dirty="0">
                <a:latin typeface="Arial" pitchFamily="34" charset="0"/>
                <a:cs typeface="Arial" pitchFamily="34" charset="0"/>
              </a:rPr>
              <a:t>A continuous record is maintained for the quantities and costs of goods on hand at all times</a:t>
            </a:r>
          </a:p>
          <a:p>
            <a:pPr lvl="1"/>
            <a:r>
              <a:rPr lang="en-US" sz="2400" dirty="0">
                <a:latin typeface="Arial" pitchFamily="34" charset="0"/>
                <a:cs typeface="Arial" pitchFamily="34" charset="0"/>
              </a:rPr>
              <a:t>Much easier to handle with computerized systems</a:t>
            </a:r>
          </a:p>
          <a:p>
            <a:r>
              <a:rPr lang="en-US" sz="2800" dirty="0">
                <a:latin typeface="Arial" pitchFamily="34" charset="0"/>
                <a:cs typeface="Arial" pitchFamily="34" charset="0"/>
              </a:rPr>
              <a:t>The balance of the Merchandise Inventory account at any time shows the cost of goods that should be on hand</a:t>
            </a:r>
          </a:p>
          <a:p>
            <a:pPr lvl="1"/>
            <a:r>
              <a:rPr lang="en-US" sz="2400" dirty="0">
                <a:latin typeface="Arial" pitchFamily="34" charset="0"/>
                <a:cs typeface="Arial" pitchFamily="34" charset="0"/>
              </a:rPr>
              <a:t>Merchandise Inventory is usually a controlling account</a:t>
            </a:r>
          </a:p>
          <a:p>
            <a:pPr lvl="1"/>
            <a:r>
              <a:rPr lang="en-US" sz="2400" dirty="0">
                <a:latin typeface="Arial" pitchFamily="34" charset="0"/>
                <a:cs typeface="Arial" pitchFamily="34" charset="0"/>
              </a:rPr>
              <a:t>A subsidiary ledger is maintained with an account for each type of merchandise</a:t>
            </a:r>
          </a:p>
          <a:p>
            <a:r>
              <a:rPr lang="en-US" sz="2800" dirty="0">
                <a:latin typeface="Arial" pitchFamily="34" charset="0"/>
                <a:cs typeface="Arial" pitchFamily="34" charset="0"/>
              </a:rPr>
              <a:t>Goods sold usually are assigned cost on either a FIFO, moving-average, or LIFO basis</a:t>
            </a:r>
            <a:endParaRPr lang="en-US" dirty="0">
              <a:latin typeface="Arial" pitchFamily="34" charset="0"/>
              <a:cs typeface="Arial" pitchFamily="34" charset="0"/>
            </a:endParaRPr>
          </a:p>
        </p:txBody>
      </p:sp>
    </p:spTree>
    <p:extLst>
      <p:ext uri="{BB962C8B-B14F-4D97-AF65-F5344CB8AC3E}">
        <p14:creationId xmlns:p14="http://schemas.microsoft.com/office/powerpoint/2010/main" val="7847627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55A63-85EC-437C-8FBD-8DBD5C733C1B}"/>
              </a:ext>
            </a:extLst>
          </p:cNvPr>
          <p:cNvSpPr>
            <a:spLocks noGrp="1"/>
          </p:cNvSpPr>
          <p:nvPr>
            <p:ph type="title"/>
          </p:nvPr>
        </p:nvSpPr>
        <p:spPr>
          <a:xfrm>
            <a:off x="391886" y="365125"/>
            <a:ext cx="11411338" cy="521283"/>
          </a:xfrm>
        </p:spPr>
        <p:txBody>
          <a:bodyPr/>
          <a:lstStyle/>
          <a:p>
            <a:r>
              <a:rPr lang="en-US" dirty="0">
                <a:latin typeface="Arial" pitchFamily="34" charset="0"/>
                <a:cs typeface="Arial" pitchFamily="34" charset="0"/>
              </a:rPr>
              <a:t>Perpetual Inventory Record: FIFO Method (Figure 13-9)</a:t>
            </a:r>
            <a:endParaRPr lang="en-US" dirty="0"/>
          </a:p>
        </p:txBody>
      </p:sp>
      <p:pic>
        <p:nvPicPr>
          <p:cNvPr id="4" name="Picture Placeholder 3" descr="Perpetual inventory record: f I f o method. It has four columns, one of date, one for purchases, one for cost of goods sold and one for inventory on hand. The column for purchases is subdivided into units, cost, unit and total. The column for cost of goods sold is subdivided into units, cost, unit, cost of goods sold denoted as c g s and cumulative c g s. The column for inventory on hand is subdivided into layer, units, cost, unit, layer cost and total. Date, January 1 b i, inventory on hand. Layer, 1, units, 40. Cost, unit, $62. Layer cost, $2,480. Total, $2,480. Date, February 15. Cost of goods sold. Units, 30. Cost, unit, $62. C g s, $1,860. Cumulative c g s, $1,860. Inventory on hand. Layer, 1, units, 10. Cost, unit, $62. Layer cost, $620. Total, $620. Date, March 1. Purchases. Units, 60. Cost, unit, $65. Total, $3,900. Inventory on hand. Layer, 1, units, 10. Cost, unit, $62. Layer cost, $620. Layer, 2, units, 60. Cost, unit, 65. Layer cost, 3,900. Total, $4,520. Date, April 1. Cost of goods sold. Units, 10. Cost, unit, $62. C g s, $620. Units, 30. Cost, unit, $65. C g s, 1,950. Cumulative c g s, $4,430. Layer, 2, units, 30. Cost, unit, $65. Layer cost, $1,950. Total, $1,950. Date, May 15. Purchases. Units, 80. Cost, unit, $67. Total, $5,360. Inventory on hand. Layer, 2, units, 30. Cost, unit, $65. Layer cost, $1,950. Layer, 3, units, 80. Cost, unit, 67. Layer cost, 5,360. Total, $7,310. Date, June 30. Cost of goods sold. Units, 30. Cost, unit, $65. C g s, $1,950. Units, 60. Cost, unit, 67. C g s, 4,020. Cumulative c g s, $10,400. Inventory on hand. Layer, 3, units, 20. Cost, unit, $67. Layer cost, $1,340. Total, $1,340. Date, august 28. Purchases. Units, 70. Cost, unit, $68. Total, $4,760. Inventory on hand. Layer, 3, units, 20. Cost, unit, $67. Layer cost, $1,340. Layer, 4, units, 70. Cost, unit, 68. Layer cost, 4,760. Total, $6,100. Date, October 30. Cost of goods sold. Units, 20. Cost, unit, $67. C g s, $1,340. Units, 20. Cost, unit, 68. C g s, 1,360. Cumulative c g s, $13,100. Inventory on hand. Layer, 4, units, 50. Cost, unit, $68. Layer cost, $3,400. Total, $3,400. Cost of goods sold during 20--, $13,100. Notes. B i stands for beginning inventory. The dollar sign is used at the top entries.">
            <a:extLst>
              <a:ext uri="{FF2B5EF4-FFF2-40B4-BE49-F238E27FC236}">
                <a16:creationId xmlns:a16="http://schemas.microsoft.com/office/drawing/2014/main" id="{9C93FE04-3018-4474-AEC2-36D07026AA62}"/>
              </a:ext>
            </a:extLst>
          </p:cNvPr>
          <p:cNvPicPr>
            <a:picLocks noGrp="1" noChangeAspect="1"/>
          </p:cNvPicPr>
          <p:nvPr>
            <p:ph type="pic" sz="quarter" idx="11"/>
          </p:nvPr>
        </p:nvPicPr>
        <p:blipFill>
          <a:blip r:embed="rId2"/>
          <a:stretch>
            <a:fillRect/>
          </a:stretch>
        </p:blipFill>
        <p:spPr>
          <a:xfrm>
            <a:off x="1978394" y="1171758"/>
            <a:ext cx="8235212" cy="4514484"/>
          </a:xfrm>
          <a:prstGeom prst="rect">
            <a:avLst/>
          </a:prstGeom>
        </p:spPr>
      </p:pic>
    </p:spTree>
    <p:extLst>
      <p:ext uri="{BB962C8B-B14F-4D97-AF65-F5344CB8AC3E}">
        <p14:creationId xmlns:p14="http://schemas.microsoft.com/office/powerpoint/2010/main" val="4003935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Arial" pitchFamily="34" charset="0"/>
                <a:cs typeface="Arial" pitchFamily="34" charset="0"/>
              </a:rPr>
              <a:t>Conservatism Principle</a:t>
            </a:r>
          </a:p>
        </p:txBody>
      </p:sp>
      <p:sp>
        <p:nvSpPr>
          <p:cNvPr id="3" name="Content Placeholder 2"/>
          <p:cNvSpPr>
            <a:spLocks noGrp="1"/>
          </p:cNvSpPr>
          <p:nvPr>
            <p:ph type="body" sz="quarter" idx="17"/>
          </p:nvPr>
        </p:nvSpPr>
        <p:spPr>
          <a:xfrm>
            <a:off x="743576" y="1603169"/>
            <a:ext cx="10711543" cy="4429331"/>
          </a:xfrm>
        </p:spPr>
        <p:txBody>
          <a:bodyPr>
            <a:normAutofit/>
          </a:bodyPr>
          <a:lstStyle/>
          <a:p>
            <a:r>
              <a:rPr lang="en-US" sz="2800" dirty="0">
                <a:latin typeface="Arial" pitchFamily="34" charset="0"/>
                <a:cs typeface="Arial" pitchFamily="34" charset="0"/>
              </a:rPr>
              <a:t>When in doubt, a lower asset value and net income measure should be used</a:t>
            </a:r>
          </a:p>
          <a:p>
            <a:r>
              <a:rPr lang="en-US" sz="2800" dirty="0">
                <a:latin typeface="Arial" pitchFamily="34" charset="0"/>
                <a:cs typeface="Arial" pitchFamily="34" charset="0"/>
              </a:rPr>
              <a:t>If an asset increases in value while being held, no formal entry of the gain is made on the books until the asset is sold</a:t>
            </a:r>
          </a:p>
          <a:p>
            <a:r>
              <a:rPr lang="en-US" sz="2800" dirty="0">
                <a:latin typeface="Arial" pitchFamily="34" charset="0"/>
                <a:cs typeface="Arial" pitchFamily="34" charset="0"/>
              </a:rPr>
              <a:t>If an asset decreases in value while being held, an entry is made to recognize the loss</a:t>
            </a:r>
          </a:p>
          <a:p>
            <a:r>
              <a:rPr lang="en-US" sz="2800" dirty="0">
                <a:latin typeface="Arial" pitchFamily="34" charset="0"/>
                <a:cs typeface="Arial" pitchFamily="34" charset="0"/>
              </a:rPr>
              <a:t>We should never anticipate gains, but we should always anticipate and account for losses</a:t>
            </a:r>
          </a:p>
        </p:txBody>
      </p:sp>
    </p:spTree>
    <p:extLst>
      <p:ext uri="{BB962C8B-B14F-4D97-AF65-F5344CB8AC3E}">
        <p14:creationId xmlns:p14="http://schemas.microsoft.com/office/powerpoint/2010/main" val="7401391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Arial" pitchFamily="34" charset="0"/>
                <a:cs typeface="Arial" pitchFamily="34" charset="0"/>
              </a:rPr>
              <a:t>Lower-of-Cost-or-Market Method (1 of 5)</a:t>
            </a:r>
          </a:p>
        </p:txBody>
      </p:sp>
      <p:sp>
        <p:nvSpPr>
          <p:cNvPr id="3" name="Content Placeholder 2"/>
          <p:cNvSpPr>
            <a:spLocks noGrp="1"/>
          </p:cNvSpPr>
          <p:nvPr>
            <p:ph type="body" sz="quarter" idx="17"/>
          </p:nvPr>
        </p:nvSpPr>
        <p:spPr/>
        <p:txBody>
          <a:bodyPr>
            <a:normAutofit/>
          </a:bodyPr>
          <a:lstStyle/>
          <a:p>
            <a:r>
              <a:rPr lang="en-US" sz="2800" dirty="0"/>
              <a:t>If the value of inventory declines while it is being held, the loss should be recognized in the period of the decline</a:t>
            </a:r>
          </a:p>
          <a:p>
            <a:r>
              <a:rPr lang="en-US" sz="2800" dirty="0">
                <a:latin typeface="Arial" pitchFamily="34" charset="0"/>
                <a:cs typeface="Arial" pitchFamily="34" charset="0"/>
              </a:rPr>
              <a:t>Purpose of the lower-of-cost-or-market method is to:</a:t>
            </a:r>
          </a:p>
          <a:p>
            <a:pPr lvl="1"/>
            <a:r>
              <a:rPr lang="en-US" sz="2400" dirty="0">
                <a:latin typeface="Arial" pitchFamily="34" charset="0"/>
                <a:cs typeface="Arial" pitchFamily="34" charset="0"/>
              </a:rPr>
              <a:t>Recognize such losses on the income statement</a:t>
            </a:r>
          </a:p>
          <a:p>
            <a:pPr lvl="1"/>
            <a:r>
              <a:rPr lang="en-US" sz="2400" dirty="0">
                <a:latin typeface="Arial" pitchFamily="34" charset="0"/>
                <a:cs typeface="Arial" pitchFamily="34" charset="0"/>
              </a:rPr>
              <a:t>Report the lower inventory valuation on the balance sheet</a:t>
            </a:r>
            <a:endParaRPr lang="en-US" sz="1800" dirty="0">
              <a:latin typeface="Arial" pitchFamily="34" charset="0"/>
              <a:cs typeface="Arial" pitchFamily="34" charset="0"/>
            </a:endParaRPr>
          </a:p>
        </p:txBody>
      </p:sp>
    </p:spTree>
    <p:extLst>
      <p:ext uri="{BB962C8B-B14F-4D97-AF65-F5344CB8AC3E}">
        <p14:creationId xmlns:p14="http://schemas.microsoft.com/office/powerpoint/2010/main" val="3580137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Arial" pitchFamily="34" charset="0"/>
                <a:cs typeface="Arial" pitchFamily="34" charset="0"/>
              </a:rPr>
              <a:t>Lower-of-Cost-or-Market Method (2 of 5)</a:t>
            </a:r>
          </a:p>
        </p:txBody>
      </p:sp>
      <p:sp>
        <p:nvSpPr>
          <p:cNvPr id="3" name="Content Placeholder 2"/>
          <p:cNvSpPr>
            <a:spLocks noGrp="1"/>
          </p:cNvSpPr>
          <p:nvPr>
            <p:ph type="body" sz="quarter" idx="17"/>
          </p:nvPr>
        </p:nvSpPr>
        <p:spPr/>
        <p:txBody>
          <a:bodyPr>
            <a:normAutofit/>
          </a:bodyPr>
          <a:lstStyle/>
          <a:p>
            <a:r>
              <a:rPr lang="en-US" sz="2800" b="1" dirty="0">
                <a:solidFill>
                  <a:schemeClr val="tx2"/>
                </a:solidFill>
                <a:latin typeface="Arial" pitchFamily="34" charset="0"/>
                <a:cs typeface="Arial" pitchFamily="34" charset="0"/>
              </a:rPr>
              <a:t>Cost</a:t>
            </a:r>
            <a:r>
              <a:rPr lang="en-US" sz="2800" dirty="0">
                <a:latin typeface="Arial" pitchFamily="34" charset="0"/>
                <a:cs typeface="Arial" pitchFamily="34" charset="0"/>
              </a:rPr>
              <a:t> means dollar amount calculated using one of the four inventory costing methods</a:t>
            </a:r>
          </a:p>
          <a:p>
            <a:r>
              <a:rPr lang="en-US" sz="2800" b="1" dirty="0">
                <a:solidFill>
                  <a:schemeClr val="tx2"/>
                </a:solidFill>
                <a:latin typeface="Arial" pitchFamily="34" charset="0"/>
                <a:cs typeface="Arial" pitchFamily="34" charset="0"/>
              </a:rPr>
              <a:t>Market</a:t>
            </a:r>
            <a:r>
              <a:rPr lang="en-US" sz="2800" dirty="0">
                <a:latin typeface="Arial" pitchFamily="34" charset="0"/>
                <a:cs typeface="Arial" pitchFamily="34" charset="0"/>
              </a:rPr>
              <a:t> mean current cost to replace the inventory</a:t>
            </a:r>
          </a:p>
          <a:p>
            <a:pPr lvl="1"/>
            <a:r>
              <a:rPr lang="en-US" sz="2400" dirty="0">
                <a:latin typeface="Arial" pitchFamily="34" charset="0"/>
                <a:cs typeface="Arial" pitchFamily="34" charset="0"/>
              </a:rPr>
              <a:t>Price in the market in which goods are purchased by the business</a:t>
            </a:r>
          </a:p>
          <a:p>
            <a:pPr lvl="1"/>
            <a:r>
              <a:rPr lang="en-US" sz="2400" dirty="0">
                <a:latin typeface="Arial" pitchFamily="34" charset="0"/>
                <a:cs typeface="Arial" pitchFamily="34" charset="0"/>
              </a:rPr>
              <a:t>NOT the price in the market in which goods are normally sold by the business</a:t>
            </a:r>
          </a:p>
          <a:p>
            <a:r>
              <a:rPr lang="en-US" sz="2800" dirty="0">
                <a:latin typeface="Arial" pitchFamily="34" charset="0"/>
                <a:cs typeface="Arial" pitchFamily="34" charset="0"/>
              </a:rPr>
              <a:t>Method assumes that a decline in the purchase (replacement) price is accompanied by a decline in the selling price and thus signals a decline in the value of the inventory</a:t>
            </a:r>
          </a:p>
        </p:txBody>
      </p:sp>
    </p:spTree>
    <p:extLst>
      <p:ext uri="{BB962C8B-B14F-4D97-AF65-F5344CB8AC3E}">
        <p14:creationId xmlns:p14="http://schemas.microsoft.com/office/powerpoint/2010/main" val="28770876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Arial" pitchFamily="34" charset="0"/>
                <a:cs typeface="Arial" pitchFamily="34" charset="0"/>
              </a:rPr>
              <a:t>Lower-of-Cost-or-Market Method (3 of 5)</a:t>
            </a:r>
            <a:endParaRPr lang="en-IN" dirty="0">
              <a:latin typeface="Arial" pitchFamily="34" charset="0"/>
              <a:cs typeface="Arial" pitchFamily="34" charset="0"/>
            </a:endParaRPr>
          </a:p>
        </p:txBody>
      </p:sp>
      <p:pic>
        <p:nvPicPr>
          <p:cNvPr id="5" name="Picture 2" descr="An illustration shows the table of Lower-of-cost-or-Market method with four columns. The values are in dollars.&#10;The entries in the following order: Item; Recorded Purchase cost; End-of-Period Market Value; Lower-of-Cost-or-Market are as follows:&#10;1; 8,000; 7,000; 7,000&#10;2; 9,000; 10,000; 9,000&#10;3; 7,000; 6,500; 6,500&#10;Total: 24,000; 23,500; 22,500">
            <a:extLst>
              <a:ext uri="{FF2B5EF4-FFF2-40B4-BE49-F238E27FC236}">
                <a16:creationId xmlns:a16="http://schemas.microsoft.com/office/drawing/2014/main" id="{773B8D70-8099-46ED-B50C-46D2537858B0}"/>
              </a:ext>
            </a:extLst>
          </p:cNvPr>
          <p:cNvPicPr>
            <a:picLocks noGrp="1" noChangeAspect="1" noChangeArrowheads="1"/>
          </p:cNvPicPr>
          <p:nvPr>
            <p:ph type="pic" sz="quarter" idx="11"/>
          </p:nvPr>
        </p:nvPicPr>
        <p:blipFill>
          <a:blip r:embed="rId2"/>
          <a:stretch>
            <a:fillRect/>
          </a:stretch>
        </p:blipFill>
        <p:spPr bwMode="auto">
          <a:xfrm>
            <a:off x="720612" y="1459072"/>
            <a:ext cx="10750775" cy="25904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589571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Arial" pitchFamily="34" charset="0"/>
                <a:cs typeface="Arial" pitchFamily="34" charset="0"/>
              </a:rPr>
              <a:t>Lower-of-Cost-or-Market Method (4 of 5)</a:t>
            </a:r>
          </a:p>
        </p:txBody>
      </p:sp>
      <p:sp>
        <p:nvSpPr>
          <p:cNvPr id="3" name="Content Placeholder 2"/>
          <p:cNvSpPr>
            <a:spLocks noGrp="1"/>
          </p:cNvSpPr>
          <p:nvPr>
            <p:ph type="body" sz="quarter" idx="17"/>
          </p:nvPr>
        </p:nvSpPr>
        <p:spPr>
          <a:xfrm>
            <a:off x="743576" y="1199408"/>
            <a:ext cx="10711543" cy="4833092"/>
          </a:xfrm>
        </p:spPr>
        <p:txBody>
          <a:bodyPr>
            <a:normAutofit/>
          </a:bodyPr>
          <a:lstStyle/>
          <a:p>
            <a:pPr eaLnBrk="0" hangingPunct="0">
              <a:spcBef>
                <a:spcPct val="50000"/>
              </a:spcBef>
              <a:defRPr/>
            </a:pPr>
            <a:r>
              <a:rPr lang="en-US" sz="2800" dirty="0">
                <a:latin typeface="Arial" pitchFamily="34" charset="0"/>
                <a:ea typeface="ＭＳ Ｐゴシック" pitchFamily="34" charset="-128"/>
                <a:cs typeface="Arial" pitchFamily="34" charset="0"/>
              </a:rPr>
              <a:t>Two ways to calculate the lower-of-cost-or-market:</a:t>
            </a:r>
          </a:p>
          <a:p>
            <a:pPr lvl="1" eaLnBrk="0" hangingPunct="0">
              <a:defRPr/>
            </a:pPr>
            <a:r>
              <a:rPr lang="en-US" sz="2400" dirty="0">
                <a:latin typeface="Arial" pitchFamily="34" charset="0"/>
                <a:ea typeface="ＭＳ Ｐゴシック" pitchFamily="34" charset="-128"/>
                <a:cs typeface="Arial" pitchFamily="34" charset="0"/>
              </a:rPr>
              <a:t>Applied to Total Inventory</a:t>
            </a:r>
          </a:p>
          <a:p>
            <a:pPr lvl="2" eaLnBrk="0" hangingPunct="0">
              <a:defRPr/>
            </a:pPr>
            <a:r>
              <a:rPr lang="en-US" dirty="0">
                <a:latin typeface="Arial" pitchFamily="34" charset="0"/>
                <a:ea typeface="ＭＳ Ｐゴシック" pitchFamily="34" charset="-128"/>
                <a:cs typeface="Arial" pitchFamily="34" charset="0"/>
              </a:rPr>
              <a:t>The lower of all items at their cost OR all items at their market value</a:t>
            </a:r>
          </a:p>
          <a:p>
            <a:pPr lvl="1" eaLnBrk="0" hangingPunct="0">
              <a:spcBef>
                <a:spcPts val="1440"/>
              </a:spcBef>
              <a:defRPr/>
            </a:pPr>
            <a:r>
              <a:rPr lang="en-US" sz="2400" dirty="0">
                <a:latin typeface="Arial" pitchFamily="34" charset="0"/>
                <a:ea typeface="ＭＳ Ｐゴシック" pitchFamily="34" charset="-128"/>
                <a:cs typeface="Arial" pitchFamily="34" charset="0"/>
              </a:rPr>
              <a:t>Applied to Each Item</a:t>
            </a:r>
          </a:p>
          <a:p>
            <a:pPr lvl="2" eaLnBrk="0" hangingPunct="0">
              <a:spcBef>
                <a:spcPts val="1440"/>
              </a:spcBef>
              <a:defRPr/>
            </a:pPr>
            <a:r>
              <a:rPr lang="en-US" dirty="0">
                <a:latin typeface="Arial" pitchFamily="34" charset="0"/>
                <a:ea typeface="ＭＳ Ｐゴシック" pitchFamily="34" charset="-128"/>
                <a:cs typeface="Arial" pitchFamily="34" charset="0"/>
              </a:rPr>
              <a:t>Each item is evaluated individually</a:t>
            </a:r>
          </a:p>
          <a:p>
            <a:pPr lvl="2" eaLnBrk="0" hangingPunct="0">
              <a:spcBef>
                <a:spcPts val="1440"/>
              </a:spcBef>
              <a:defRPr/>
            </a:pPr>
            <a:r>
              <a:rPr lang="en-US" dirty="0">
                <a:latin typeface="Arial" pitchFamily="34" charset="0"/>
                <a:ea typeface="ＭＳ Ｐゴシック" pitchFamily="34" charset="-128"/>
                <a:cs typeface="Arial" pitchFamily="34" charset="0"/>
              </a:rPr>
              <a:t>Lower amount (cost or market) is determined for each item</a:t>
            </a:r>
          </a:p>
          <a:p>
            <a:pPr eaLnBrk="0" hangingPunct="0">
              <a:spcBef>
                <a:spcPts val="240"/>
              </a:spcBef>
              <a:defRPr/>
            </a:pPr>
            <a:r>
              <a:rPr lang="en-US" sz="2800" dirty="0">
                <a:latin typeface="Arial" pitchFamily="34" charset="0"/>
                <a:ea typeface="ＭＳ Ｐゴシック" pitchFamily="34" charset="-128"/>
                <a:cs typeface="Arial" pitchFamily="34" charset="0"/>
              </a:rPr>
              <a:t>Assume we use the total inventory method</a:t>
            </a:r>
          </a:p>
          <a:p>
            <a:pPr lvl="1" eaLnBrk="0" hangingPunct="0">
              <a:spcBef>
                <a:spcPts val="240"/>
              </a:spcBef>
              <a:defRPr/>
            </a:pPr>
            <a:r>
              <a:rPr lang="en-US" sz="2400" dirty="0">
                <a:latin typeface="Arial" pitchFamily="34" charset="0"/>
                <a:ea typeface="ＭＳ Ｐゴシック" pitchFamily="34" charset="-128"/>
                <a:cs typeface="Arial" pitchFamily="34" charset="0"/>
              </a:rPr>
              <a:t>Journal entry needed to reduce Merchandise Inventory to $23,500</a:t>
            </a:r>
          </a:p>
          <a:p>
            <a:pPr eaLnBrk="0" hangingPunct="0">
              <a:spcBef>
                <a:spcPts val="240"/>
              </a:spcBef>
              <a:defRPr/>
            </a:pPr>
            <a:r>
              <a:rPr lang="en-US" sz="2800" dirty="0">
                <a:latin typeface="Arial" pitchFamily="34" charset="0"/>
                <a:ea typeface="ＭＳ Ｐゴシック" pitchFamily="34" charset="-128"/>
                <a:cs typeface="Arial" pitchFamily="34" charset="0"/>
              </a:rPr>
              <a:t>Reduction in value is an expense</a:t>
            </a:r>
          </a:p>
        </p:txBody>
      </p:sp>
    </p:spTree>
    <p:extLst>
      <p:ext uri="{BB962C8B-B14F-4D97-AF65-F5344CB8AC3E}">
        <p14:creationId xmlns:p14="http://schemas.microsoft.com/office/powerpoint/2010/main" val="16989083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Arial" pitchFamily="34" charset="0"/>
                <a:cs typeface="Arial" pitchFamily="34" charset="0"/>
              </a:rPr>
              <a:t>Lower-of-Cost-or-Market Method (5 of 5)</a:t>
            </a:r>
          </a:p>
        </p:txBody>
      </p:sp>
      <p:pic>
        <p:nvPicPr>
          <p:cNvPr id="9" name="Picture Placeholder 8" descr="An illustration shows a general journal entry. The values are in dollars.&#10;Debit Loss on Write-Down of inventory: 500.&#10;Credit Merchandise inventory: 500.&#10;Description: To recognize loss in value of inventory held">
            <a:extLst>
              <a:ext uri="{FF2B5EF4-FFF2-40B4-BE49-F238E27FC236}">
                <a16:creationId xmlns:a16="http://schemas.microsoft.com/office/drawing/2014/main" id="{3A150A2E-A205-49C5-AB8F-F18D84BF1E99}"/>
              </a:ext>
            </a:extLst>
          </p:cNvPr>
          <p:cNvPicPr>
            <a:picLocks noGrp="1" noChangeAspect="1"/>
          </p:cNvPicPr>
          <p:nvPr>
            <p:ph type="pic" sz="quarter" idx="11"/>
          </p:nvPr>
        </p:nvPicPr>
        <p:blipFill>
          <a:blip r:embed="rId2"/>
          <a:stretch>
            <a:fillRect/>
          </a:stretch>
        </p:blipFill>
        <p:spPr>
          <a:xfrm>
            <a:off x="1636241" y="1444069"/>
            <a:ext cx="8919517" cy="1129053"/>
          </a:xfrm>
          <a:prstGeom prst="rect">
            <a:avLst/>
          </a:prstGeom>
        </p:spPr>
      </p:pic>
    </p:spTree>
    <p:extLst>
      <p:ext uri="{BB962C8B-B14F-4D97-AF65-F5344CB8AC3E}">
        <p14:creationId xmlns:p14="http://schemas.microsoft.com/office/powerpoint/2010/main" val="14982497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latin typeface="Arial" pitchFamily="34" charset="0"/>
                <a:cs typeface="Arial" pitchFamily="34" charset="0"/>
              </a:rPr>
              <a:t>Learning Objective 4</a:t>
            </a:r>
          </a:p>
        </p:txBody>
      </p:sp>
      <p:sp>
        <p:nvSpPr>
          <p:cNvPr id="3" name="Content Placeholder 2"/>
          <p:cNvSpPr>
            <a:spLocks noGrp="1"/>
          </p:cNvSpPr>
          <p:nvPr>
            <p:ph type="body" sz="quarter" idx="15"/>
          </p:nvPr>
        </p:nvSpPr>
        <p:spPr/>
        <p:txBody>
          <a:bodyPr/>
          <a:lstStyle/>
          <a:p>
            <a:pPr algn="ctr"/>
            <a:r>
              <a:rPr lang="en-US" sz="2800" dirty="0">
                <a:latin typeface="Arial" pitchFamily="34" charset="0"/>
                <a:cs typeface="Arial" pitchFamily="34" charset="0"/>
              </a:rPr>
              <a:t>Estimate the ending inventory and cost of goods sold by using the gross profit and retail inventory methods</a:t>
            </a:r>
          </a:p>
        </p:txBody>
      </p:sp>
    </p:spTree>
    <p:extLst>
      <p:ext uri="{BB962C8B-B14F-4D97-AF65-F5344CB8AC3E}">
        <p14:creationId xmlns:p14="http://schemas.microsoft.com/office/powerpoint/2010/main" val="37080066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Estimating Inventory</a:t>
            </a:r>
            <a:endParaRPr lang="en-IN" dirty="0">
              <a:latin typeface="Arial" pitchFamily="34" charset="0"/>
              <a:cs typeface="Arial" pitchFamily="34" charset="0"/>
            </a:endParaRPr>
          </a:p>
        </p:txBody>
      </p:sp>
      <p:sp>
        <p:nvSpPr>
          <p:cNvPr id="3" name="Content Placeholder 2"/>
          <p:cNvSpPr>
            <a:spLocks noGrp="1"/>
          </p:cNvSpPr>
          <p:nvPr>
            <p:ph type="body" sz="quarter" idx="17"/>
          </p:nvPr>
        </p:nvSpPr>
        <p:spPr/>
        <p:txBody>
          <a:bodyPr/>
          <a:lstStyle/>
          <a:p>
            <a:r>
              <a:rPr lang="en-US" sz="2800" dirty="0">
                <a:latin typeface="Arial" pitchFamily="34" charset="0"/>
                <a:cs typeface="Arial" pitchFamily="34" charset="0"/>
              </a:rPr>
              <a:t>Estimating inventory is not a problem for businesses using the perpetual inventory method</a:t>
            </a:r>
          </a:p>
          <a:p>
            <a:pPr lvl="1"/>
            <a:r>
              <a:rPr lang="en-US" sz="2400" dirty="0">
                <a:latin typeface="Arial" pitchFamily="34" charset="0"/>
                <a:cs typeface="Arial" pitchFamily="34" charset="0"/>
              </a:rPr>
              <a:t>Unverified amounts are generally reliable estimates and can be used for interim monthly or quarterly financial statements	</a:t>
            </a:r>
          </a:p>
          <a:p>
            <a:r>
              <a:rPr lang="en-US" sz="2800" dirty="0">
                <a:latin typeface="Arial" pitchFamily="34" charset="0"/>
                <a:cs typeface="Arial" pitchFamily="34" charset="0"/>
              </a:rPr>
              <a:t>Businesses using the periodic inventory method must use other methods to estimate ending inventory and cost of goods sold</a:t>
            </a:r>
          </a:p>
          <a:p>
            <a:pPr lvl="1"/>
            <a:r>
              <a:rPr lang="en-US" sz="2400" dirty="0">
                <a:latin typeface="Arial" pitchFamily="34" charset="0"/>
                <a:cs typeface="Arial" pitchFamily="34" charset="0"/>
              </a:rPr>
              <a:t>Two generally accepted methods:</a:t>
            </a:r>
          </a:p>
          <a:p>
            <a:pPr lvl="2"/>
            <a:r>
              <a:rPr lang="en-US" sz="2400" dirty="0">
                <a:latin typeface="Arial" pitchFamily="34" charset="0"/>
                <a:cs typeface="Arial" pitchFamily="34" charset="0"/>
              </a:rPr>
              <a:t>Gross profit method</a:t>
            </a:r>
          </a:p>
          <a:p>
            <a:pPr lvl="2"/>
            <a:r>
              <a:rPr lang="en-US" sz="2400" dirty="0">
                <a:latin typeface="Arial" pitchFamily="34" charset="0"/>
                <a:cs typeface="Arial" pitchFamily="34" charset="0"/>
              </a:rPr>
              <a:t>Retail inventory method</a:t>
            </a:r>
            <a:endParaRPr lang="en-US" sz="1800" dirty="0">
              <a:latin typeface="Arial" pitchFamily="34" charset="0"/>
              <a:cs typeface="Arial" pitchFamily="34" charset="0"/>
            </a:endParaRPr>
          </a:p>
        </p:txBody>
      </p:sp>
    </p:spTree>
    <p:extLst>
      <p:ext uri="{BB962C8B-B14F-4D97-AF65-F5344CB8AC3E}">
        <p14:creationId xmlns:p14="http://schemas.microsoft.com/office/powerpoint/2010/main" val="23060606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0253" y="350240"/>
            <a:ext cx="10811494" cy="672105"/>
          </a:xfrm>
        </p:spPr>
        <p:txBody>
          <a:bodyPr>
            <a:noAutofit/>
          </a:bodyPr>
          <a:lstStyle/>
          <a:p>
            <a:r>
              <a:rPr lang="en-US" dirty="0">
                <a:latin typeface="Arial" pitchFamily="34" charset="0"/>
                <a:cs typeface="Arial" pitchFamily="34" charset="0"/>
              </a:rPr>
              <a:t>Gross Profit Method of Estimating Inventory</a:t>
            </a:r>
            <a:endParaRPr lang="en-IN" dirty="0">
              <a:latin typeface="Arial" pitchFamily="34" charset="0"/>
              <a:cs typeface="Arial" pitchFamily="34" charset="0"/>
            </a:endParaRPr>
          </a:p>
        </p:txBody>
      </p:sp>
      <p:sp>
        <p:nvSpPr>
          <p:cNvPr id="3" name="Content Placeholder 2"/>
          <p:cNvSpPr>
            <a:spLocks noGrp="1"/>
          </p:cNvSpPr>
          <p:nvPr>
            <p:ph type="body" sz="quarter" idx="17"/>
          </p:nvPr>
        </p:nvSpPr>
        <p:spPr/>
        <p:txBody>
          <a:bodyPr>
            <a:normAutofit/>
          </a:bodyPr>
          <a:lstStyle/>
          <a:p>
            <a:r>
              <a:rPr lang="en-US" sz="2800" dirty="0">
                <a:latin typeface="Arial" pitchFamily="34" charset="0"/>
                <a:cs typeface="Arial" pitchFamily="34" charset="0"/>
              </a:rPr>
              <a:t>A business’s normal gross profit (net sales - cost of goods sold) is used to estimate the cost of goods sold and ending inventory</a:t>
            </a:r>
          </a:p>
          <a:p>
            <a:pPr lvl="1"/>
            <a:r>
              <a:rPr lang="en-US" sz="2400" dirty="0"/>
              <a:t>Calculation is appropriate only if the firm’s normal gross profit as a percentage of net sales has been relatively stable over time</a:t>
            </a:r>
            <a:endParaRPr lang="en-US" sz="2400" dirty="0">
              <a:latin typeface="Arial" pitchFamily="34" charset="0"/>
              <a:cs typeface="Arial" pitchFamily="34" charset="0"/>
            </a:endParaRPr>
          </a:p>
          <a:p>
            <a:r>
              <a:rPr lang="en-US" sz="2800" dirty="0">
                <a:latin typeface="Arial" pitchFamily="34" charset="0"/>
                <a:cs typeface="Arial" pitchFamily="34" charset="0"/>
              </a:rPr>
              <a:t>Example data:</a:t>
            </a:r>
          </a:p>
          <a:p>
            <a:pPr lvl="1"/>
            <a:r>
              <a:rPr lang="en-US" sz="2400" dirty="0">
                <a:latin typeface="Arial" pitchFamily="34" charset="0"/>
                <a:cs typeface="Arial" pitchFamily="34" charset="0"/>
              </a:rPr>
              <a:t>Inventory, start of period – $80,000</a:t>
            </a:r>
          </a:p>
          <a:p>
            <a:pPr lvl="1"/>
            <a:r>
              <a:rPr lang="en-US" sz="2400" dirty="0">
                <a:latin typeface="Arial" pitchFamily="34" charset="0"/>
                <a:cs typeface="Arial" pitchFamily="34" charset="0"/>
              </a:rPr>
              <a:t>Net purchases, first month – $70,000</a:t>
            </a:r>
          </a:p>
          <a:p>
            <a:pPr lvl="1"/>
            <a:r>
              <a:rPr lang="en-US" sz="2400" dirty="0">
                <a:latin typeface="Arial" pitchFamily="34" charset="0"/>
                <a:cs typeface="Arial" pitchFamily="34" charset="0"/>
              </a:rPr>
              <a:t>Net sales, first month – $110,000</a:t>
            </a:r>
          </a:p>
          <a:p>
            <a:pPr lvl="1"/>
            <a:r>
              <a:rPr lang="en-US" sz="2400" dirty="0">
                <a:latin typeface="Arial" pitchFamily="34" charset="0"/>
                <a:cs typeface="Arial" pitchFamily="34" charset="0"/>
              </a:rPr>
              <a:t>Normal gross profit as a percentage of sales – 40%</a:t>
            </a:r>
            <a:endParaRPr lang="en-US" dirty="0">
              <a:latin typeface="Arial" pitchFamily="34" charset="0"/>
              <a:cs typeface="Arial" pitchFamily="34" charset="0"/>
            </a:endParaRPr>
          </a:p>
        </p:txBody>
      </p:sp>
    </p:spTree>
    <p:extLst>
      <p:ext uri="{BB962C8B-B14F-4D97-AF65-F5344CB8AC3E}">
        <p14:creationId xmlns:p14="http://schemas.microsoft.com/office/powerpoint/2010/main" val="1358797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F5E99-4481-48B1-940C-C1242A855D4A}"/>
              </a:ext>
            </a:extLst>
          </p:cNvPr>
          <p:cNvSpPr>
            <a:spLocks noGrp="1"/>
          </p:cNvSpPr>
          <p:nvPr>
            <p:ph type="title"/>
          </p:nvPr>
        </p:nvSpPr>
        <p:spPr>
          <a:xfrm>
            <a:off x="690465" y="365125"/>
            <a:ext cx="10663335" cy="672105"/>
          </a:xfrm>
        </p:spPr>
        <p:txBody>
          <a:bodyPr/>
          <a:lstStyle/>
          <a:p>
            <a:r>
              <a:rPr lang="en-US" dirty="0">
                <a:latin typeface="Arial" pitchFamily="34" charset="0"/>
                <a:cs typeface="Arial" pitchFamily="34" charset="0"/>
              </a:rPr>
              <a:t>Steps for the Gross Profit Method (Figure 13-10)</a:t>
            </a:r>
            <a:endParaRPr lang="en-US" dirty="0"/>
          </a:p>
        </p:txBody>
      </p:sp>
      <p:pic>
        <p:nvPicPr>
          <p:cNvPr id="4" name="Picture Placeholder 3" descr="The figure is a visual representation of steps for the gross profit method. The entries are as follows: step 1. Compute the cost of goods available for sale. Cost of goods available for sale: inventory, start of period, $80,000. Plus, net purchases, first month, 70,000, single underline. Equals, cost of goods available for sale, $150,000. Step 2. Estimate cost of goods sold by deducting the normal gross profit from net sales. Estimated cost of goods sold: net sales, $110,000. Subtract, normal gross profit $110,000 * 40 percent,, 44,000, single underline. Equals, estimated cost of goods sold, 66,000, single underline. Step 3. Estimate the ending inventory by deducting cost of goods sold from the cost of goods available for sale. Estimated end-of-month inventory, $84,000, double underline. Notes. The dollar sign is used at the top entries of the columns. A single underline shows numbers above have been added or subtracted. A double underline indicates totals.">
            <a:extLst>
              <a:ext uri="{FF2B5EF4-FFF2-40B4-BE49-F238E27FC236}">
                <a16:creationId xmlns:a16="http://schemas.microsoft.com/office/drawing/2014/main" id="{A63A5D03-AD67-4DB2-A8D9-F58833C79130}"/>
              </a:ext>
            </a:extLst>
          </p:cNvPr>
          <p:cNvPicPr>
            <a:picLocks noGrp="1" noChangeAspect="1"/>
          </p:cNvPicPr>
          <p:nvPr>
            <p:ph type="pic" sz="quarter" idx="11"/>
          </p:nvPr>
        </p:nvPicPr>
        <p:blipFill>
          <a:blip r:embed="rId2"/>
          <a:stretch>
            <a:fillRect/>
          </a:stretch>
        </p:blipFill>
        <p:spPr>
          <a:xfrm>
            <a:off x="562769" y="1652977"/>
            <a:ext cx="11066462" cy="3292247"/>
          </a:xfrm>
          <a:prstGeom prst="rect">
            <a:avLst/>
          </a:prstGeom>
        </p:spPr>
      </p:pic>
    </p:spTree>
    <p:extLst>
      <p:ext uri="{BB962C8B-B14F-4D97-AF65-F5344CB8AC3E}">
        <p14:creationId xmlns:p14="http://schemas.microsoft.com/office/powerpoint/2010/main" val="6592606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Arial" pitchFamily="34" charset="0"/>
                <a:cs typeface="Arial" pitchFamily="34" charset="0"/>
              </a:rPr>
              <a:t>Retail Method of Estimating Inventory (1 of 2)</a:t>
            </a:r>
            <a:endParaRPr lang="en-IN" dirty="0">
              <a:latin typeface="Arial" pitchFamily="34" charset="0"/>
              <a:cs typeface="Arial" pitchFamily="34" charset="0"/>
            </a:endParaRPr>
          </a:p>
        </p:txBody>
      </p:sp>
      <p:sp>
        <p:nvSpPr>
          <p:cNvPr id="3" name="Content Placeholder 2"/>
          <p:cNvSpPr>
            <a:spLocks noGrp="1"/>
          </p:cNvSpPr>
          <p:nvPr>
            <p:ph type="body" sz="quarter" idx="17"/>
          </p:nvPr>
        </p:nvSpPr>
        <p:spPr/>
        <p:txBody>
          <a:bodyPr>
            <a:normAutofit/>
          </a:bodyPr>
          <a:lstStyle/>
          <a:p>
            <a:r>
              <a:rPr lang="en-US" sz="2800" dirty="0">
                <a:latin typeface="Arial" pitchFamily="34" charset="0"/>
                <a:cs typeface="Arial" pitchFamily="34" charset="0"/>
              </a:rPr>
              <a:t>Used by many retail businesses</a:t>
            </a:r>
          </a:p>
          <a:p>
            <a:r>
              <a:rPr lang="en-US" sz="2800" dirty="0">
                <a:latin typeface="Arial" pitchFamily="34" charset="0"/>
                <a:cs typeface="Arial" pitchFamily="34" charset="0"/>
              </a:rPr>
              <a:t>Requires keeping records of both the cost and selling (retail) prices of all goods purchased</a:t>
            </a:r>
          </a:p>
          <a:p>
            <a:pPr marL="0" indent="0">
              <a:buNone/>
            </a:pPr>
            <a:endParaRPr lang="en-US" sz="2800" dirty="0">
              <a:latin typeface="Arial" pitchFamily="34" charset="0"/>
              <a:ea typeface="MS PGothic" pitchFamily="34" charset="-128"/>
              <a:cs typeface="Arial" pitchFamily="34" charset="0"/>
            </a:endParaRPr>
          </a:p>
        </p:txBody>
      </p:sp>
    </p:spTree>
    <p:extLst>
      <p:ext uri="{BB962C8B-B14F-4D97-AF65-F5344CB8AC3E}">
        <p14:creationId xmlns:p14="http://schemas.microsoft.com/office/powerpoint/2010/main" val="7963828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2F067-E454-42DA-9843-D741677A633D}"/>
              </a:ext>
            </a:extLst>
          </p:cNvPr>
          <p:cNvSpPr>
            <a:spLocks noGrp="1"/>
          </p:cNvSpPr>
          <p:nvPr>
            <p:ph type="title"/>
          </p:nvPr>
        </p:nvSpPr>
        <p:spPr>
          <a:xfrm>
            <a:off x="838200" y="365125"/>
            <a:ext cx="10515600" cy="493485"/>
          </a:xfrm>
        </p:spPr>
        <p:txBody>
          <a:bodyPr/>
          <a:lstStyle/>
          <a:p>
            <a:r>
              <a:rPr lang="en-US" dirty="0">
                <a:latin typeface="Arial" pitchFamily="34" charset="0"/>
                <a:cs typeface="Arial" pitchFamily="34" charset="0"/>
              </a:rPr>
              <a:t>Steps in the Retail Inventory Method (Figure 13-11)</a:t>
            </a:r>
            <a:endParaRPr lang="en-US" dirty="0"/>
          </a:p>
        </p:txBody>
      </p:sp>
      <p:pic>
        <p:nvPicPr>
          <p:cNvPr id="4" name="Picture Placeholder 3" descr="The figure is a visual representation of Steps in the Retail Inventory Method. The entries are as follows: Step 1. Compute the cost of goods available for sale at cost and retail. Inventory, start of period. Cost, $60,000. plus, Net purchases during period. Cost, 126,000, single underline. Equals, Goods available for sale, $186,000. Inventory, start of period. Retail, $85,000. plus, Net purchases during period. Retail, 163,000, single underline. Equals, Goods available for sale, $248,000. Step 2. Compute the ending inventory at retail by subtracting sales at retail from goods available for sale at retail. Less net sales for period. Retail, 180,000, single underline. Inventory, end of period, at retail, $68,000. Step 3. Compute the cost-to-retail ratio by dividing the cost of goods available for sale by the retail value of the goods available for sale. Ratio of cost to retail prices of goods available for sale $186,000 divided by $248,000,, 75 percent. Step 4. Estimate the cost of the ending inventory by multiplying the ending inventory at retail step 2, by the cost-to-retail ratio. Inventory, end of period, at estimated cost 75 percent of $68,000, 51,000, Step 5. Estimate cost of goods sold by: a. Subtracting the estimated ending inventory from the cost of goods available for sale, $135,000, double underline. Or, b. Multiplying sales at retail by the cost to retail ratio. $180,000 * 75 percent, equals $135,000. Notes. A single underline shows numbers above have been added or subtracted. A double underline indicates totals.">
            <a:extLst>
              <a:ext uri="{FF2B5EF4-FFF2-40B4-BE49-F238E27FC236}">
                <a16:creationId xmlns:a16="http://schemas.microsoft.com/office/drawing/2014/main" id="{B233770F-02D8-431D-81EB-737F110B9896}"/>
              </a:ext>
            </a:extLst>
          </p:cNvPr>
          <p:cNvPicPr>
            <a:picLocks noGrp="1" noChangeAspect="1"/>
          </p:cNvPicPr>
          <p:nvPr>
            <p:ph type="pic" sz="quarter" idx="11"/>
          </p:nvPr>
        </p:nvPicPr>
        <p:blipFill>
          <a:blip r:embed="rId2"/>
          <a:stretch>
            <a:fillRect/>
          </a:stretch>
        </p:blipFill>
        <p:spPr>
          <a:xfrm>
            <a:off x="1972918" y="1037230"/>
            <a:ext cx="8246164" cy="4623661"/>
          </a:xfrm>
          <a:prstGeom prst="rect">
            <a:avLst/>
          </a:prstGeom>
        </p:spPr>
      </p:pic>
    </p:spTree>
    <p:extLst>
      <p:ext uri="{BB962C8B-B14F-4D97-AF65-F5344CB8AC3E}">
        <p14:creationId xmlns:p14="http://schemas.microsoft.com/office/powerpoint/2010/main" val="34194731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1"/>
          </p:nvPr>
        </p:nvSpPr>
        <p:spPr/>
        <p:txBody>
          <a:bodyPr/>
          <a:lstStyle/>
          <a:p>
            <a:r>
              <a:rPr lang="en-US" dirty="0"/>
              <a:t>Chapter 13 </a:t>
            </a:r>
          </a:p>
        </p:txBody>
      </p:sp>
      <p:sp>
        <p:nvSpPr>
          <p:cNvPr id="5" name="Title 4"/>
          <p:cNvSpPr>
            <a:spLocks noGrp="1"/>
          </p:cNvSpPr>
          <p:nvPr>
            <p:ph type="title"/>
          </p:nvPr>
        </p:nvSpPr>
        <p:spPr>
          <a:xfrm>
            <a:off x="3996909" y="4035473"/>
            <a:ext cx="7237147" cy="1555429"/>
          </a:xfrm>
        </p:spPr>
        <p:txBody>
          <a:bodyPr/>
          <a:lstStyle/>
          <a:p>
            <a:r>
              <a:rPr lang="en-US" b="0" dirty="0"/>
              <a:t>Appendix:</a:t>
            </a:r>
            <a:br>
              <a:rPr lang="en-US" b="0" dirty="0"/>
            </a:br>
            <a:r>
              <a:rPr lang="en-US" b="0" dirty="0"/>
              <a:t>Perpetual Inventory Method:</a:t>
            </a:r>
            <a:br>
              <a:rPr lang="en-US" b="0" dirty="0"/>
            </a:br>
            <a:r>
              <a:rPr lang="en-US" b="0" dirty="0"/>
              <a:t>LIFO and Moving Average Methods</a:t>
            </a:r>
            <a:endParaRPr lang="en-US" dirty="0"/>
          </a:p>
        </p:txBody>
      </p:sp>
      <p:pic>
        <p:nvPicPr>
          <p:cNvPr id="3" name="Picture Placeholder 2" descr="Book cover reads title, edition number, and name of the author as follows: &quot;COLLEGE ACCOUNTING,&quot; &quot;Twenty Third Edition,&quot; and &quot;Heintz and Parry.&quot; A photo on the cover page shows a person working on a tablet computer generating a spreadsheet and bar graph.">
            <a:extLst>
              <a:ext uri="{FF2B5EF4-FFF2-40B4-BE49-F238E27FC236}">
                <a16:creationId xmlns:a16="http://schemas.microsoft.com/office/drawing/2014/main" id="{4F6F150E-F66D-4149-B445-1BD02BF554F7}"/>
              </a:ext>
            </a:extLst>
          </p:cNvPr>
          <p:cNvPicPr>
            <a:picLocks noGrp="1" noChangeAspect="1"/>
          </p:cNvPicPr>
          <p:nvPr>
            <p:ph type="pic" sz="quarter" idx="12"/>
          </p:nvPr>
        </p:nvPicPr>
        <p:blipFill>
          <a:blip r:embed="rId2"/>
          <a:srcRect l="3197" r="3197"/>
          <a:stretch>
            <a:fillRect/>
          </a:stretch>
        </p:blipFill>
        <p:spPr/>
      </p:pic>
      <p:sp>
        <p:nvSpPr>
          <p:cNvPr id="8" name="Footer Placeholder 7"/>
          <p:cNvSpPr>
            <a:spLocks noGrp="1"/>
          </p:cNvSpPr>
          <p:nvPr>
            <p:ph type="ftr" sz="quarter" idx="3"/>
          </p:nvPr>
        </p:nvSpPr>
        <p:spPr/>
        <p:txBody>
          <a:bodyPr/>
          <a:lstStyle/>
          <a:p>
            <a:r>
              <a:rPr lang="en-US" dirty="0"/>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1934624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latin typeface="Arial" pitchFamily="34" charset="0"/>
                <a:cs typeface="Arial" pitchFamily="34" charset="0"/>
              </a:rPr>
              <a:t>Appendix Learning Objective 1</a:t>
            </a:r>
          </a:p>
        </p:txBody>
      </p:sp>
      <p:sp>
        <p:nvSpPr>
          <p:cNvPr id="3" name="Content Placeholder 2"/>
          <p:cNvSpPr>
            <a:spLocks noGrp="1"/>
          </p:cNvSpPr>
          <p:nvPr>
            <p:ph type="body" sz="quarter" idx="15"/>
          </p:nvPr>
        </p:nvSpPr>
        <p:spPr/>
        <p:txBody>
          <a:bodyPr/>
          <a:lstStyle/>
          <a:p>
            <a:pPr algn="ctr"/>
            <a:r>
              <a:rPr lang="en-US" sz="2800" dirty="0">
                <a:latin typeface="Arial" pitchFamily="34" charset="0"/>
                <a:cs typeface="Arial" pitchFamily="34" charset="0"/>
              </a:rPr>
              <a:t>Compute the costs allocated to the ending inventory and cost of goods sold using the perpetual LIFO inventory method</a:t>
            </a:r>
          </a:p>
        </p:txBody>
      </p:sp>
    </p:spTree>
    <p:extLst>
      <p:ext uri="{BB962C8B-B14F-4D97-AF65-F5344CB8AC3E}">
        <p14:creationId xmlns:p14="http://schemas.microsoft.com/office/powerpoint/2010/main" val="15499882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Arial" pitchFamily="34" charset="0"/>
                <a:cs typeface="Arial" pitchFamily="34" charset="0"/>
              </a:rPr>
              <a:t>Perpetual LIFO Inventory Method (1 of 4)</a:t>
            </a:r>
            <a:endParaRPr lang="en-IN" dirty="0">
              <a:latin typeface="Arial" pitchFamily="34" charset="0"/>
              <a:cs typeface="Arial" pitchFamily="34" charset="0"/>
            </a:endParaRPr>
          </a:p>
        </p:txBody>
      </p:sp>
      <p:sp>
        <p:nvSpPr>
          <p:cNvPr id="3" name="Content Placeholder 2"/>
          <p:cNvSpPr>
            <a:spLocks noGrp="1"/>
          </p:cNvSpPr>
          <p:nvPr>
            <p:ph type="body" sz="quarter" idx="17"/>
          </p:nvPr>
        </p:nvSpPr>
        <p:spPr>
          <a:xfrm>
            <a:off x="743576" y="1508166"/>
            <a:ext cx="10711543" cy="3111335"/>
          </a:xfrm>
        </p:spPr>
        <p:txBody>
          <a:bodyPr>
            <a:noAutofit/>
          </a:bodyPr>
          <a:lstStyle/>
          <a:p>
            <a:r>
              <a:rPr lang="en-US" sz="2800" dirty="0">
                <a:latin typeface="Arial" pitchFamily="34" charset="0"/>
                <a:cs typeface="Arial" pitchFamily="34" charset="0"/>
              </a:rPr>
              <a:t>When using this method, every time inventory is purchased, a new layer is formed</a:t>
            </a:r>
          </a:p>
          <a:p>
            <a:r>
              <a:rPr lang="en-US" sz="2800" dirty="0">
                <a:latin typeface="Arial" pitchFamily="34" charset="0"/>
                <a:cs typeface="Arial" pitchFamily="34" charset="0"/>
              </a:rPr>
              <a:t>When inventory is sold, we assume that the most recently purchased layer is sold first</a:t>
            </a:r>
          </a:p>
          <a:p>
            <a:r>
              <a:rPr lang="en-US" sz="2800" dirty="0">
                <a:latin typeface="Arial" pitchFamily="34" charset="0"/>
                <a:cs typeface="Arial" pitchFamily="34" charset="0"/>
              </a:rPr>
              <a:t>As those units are used up, units are taken from the next most recently purchased layer</a:t>
            </a:r>
          </a:p>
        </p:txBody>
      </p:sp>
    </p:spTree>
    <p:extLst>
      <p:ext uri="{BB962C8B-B14F-4D97-AF65-F5344CB8AC3E}">
        <p14:creationId xmlns:p14="http://schemas.microsoft.com/office/powerpoint/2010/main" val="39245533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013AF-E292-4CAE-9F18-DC7D480E8E2D}"/>
              </a:ext>
            </a:extLst>
          </p:cNvPr>
          <p:cNvSpPr>
            <a:spLocks noGrp="1"/>
          </p:cNvSpPr>
          <p:nvPr>
            <p:ph type="title"/>
          </p:nvPr>
        </p:nvSpPr>
        <p:spPr/>
        <p:txBody>
          <a:bodyPr/>
          <a:lstStyle/>
          <a:p>
            <a:r>
              <a:rPr lang="en-US" dirty="0">
                <a:latin typeface="Arial" pitchFamily="34" charset="0"/>
                <a:cs typeface="Arial" pitchFamily="34" charset="0"/>
              </a:rPr>
              <a:t>Perpetual LIFO Inventory Method (2 of 4)</a:t>
            </a:r>
            <a:endParaRPr lang="en-US" dirty="0"/>
          </a:p>
        </p:txBody>
      </p:sp>
      <p:pic>
        <p:nvPicPr>
          <p:cNvPr id="4" name="Picture Placeholder 3" descr="The image consists of visual representation. It is the table which shows perpetual L I F O inventory system. There is the four column and six rows. The column having following headings: date, purchases, cost of goods sold, inventory on hand. The purchases column is further divided into units, cost per unit and total. The cost of goods sold column is further divided into units, cost per unit, c g s, and cumulative c g s. The inventory on hand column is further divided into layer, units, cost per unit, layer cost and total. Row 1. June BI, second and third column is blank. The entries in the fourth column are: 1. 20, $0.80 and $16.00. 2. 160, 1.00, 160.00. 3. 20, 1.20, 24.00 and $200.00. Row 2. June 4, in second column 300, $1.50 and $450.00. The entries in the fourth column are as follows: 1,, 20, $0.80 and $16.00, 2. 160, 1.00 and 160.00, 3. 20, 1.20 and 24.00, 4. 300, 1.50, 450.00 and $650.00. Row 3. June 20, second column is blank. The entries in the third column are as follows: 300, $1.50 and 450.00. 20, 1.20 and 24.00. 80, 1.00, 80.00 and $ 554.00. The entries in the fourth column are: 1. 20, $0.80 and $16.00. 2. 80, 1.00, 80.00 and $96.00. Row 4. June 30, in the second column 100, $1.80 and $180.00. The entries in the fourth column are: 1. 20, $0.80 and $ 16.00. 2. 80, 1.00 and 80.00. 5. 100, 1.80, 180.00 and $276.00. Row 5. Cost of goods sold for June: $554.00.  ">
            <a:extLst>
              <a:ext uri="{FF2B5EF4-FFF2-40B4-BE49-F238E27FC236}">
                <a16:creationId xmlns:a16="http://schemas.microsoft.com/office/drawing/2014/main" id="{BA6E2DBB-318A-48A9-8B9D-A5EBB2D1EA4D}"/>
              </a:ext>
            </a:extLst>
          </p:cNvPr>
          <p:cNvPicPr>
            <a:picLocks noGrp="1" noChangeAspect="1"/>
          </p:cNvPicPr>
          <p:nvPr>
            <p:ph type="pic" sz="quarter" idx="11"/>
          </p:nvPr>
        </p:nvPicPr>
        <p:blipFill>
          <a:blip r:embed="rId2"/>
          <a:stretch>
            <a:fillRect/>
          </a:stretch>
        </p:blipFill>
        <p:spPr>
          <a:xfrm>
            <a:off x="1550531" y="1037230"/>
            <a:ext cx="9090938" cy="4486492"/>
          </a:xfrm>
          <a:prstGeom prst="rect">
            <a:avLst/>
          </a:prstGeom>
        </p:spPr>
      </p:pic>
      <p:sp>
        <p:nvSpPr>
          <p:cNvPr id="3" name="Text Placeholder 2">
            <a:extLst>
              <a:ext uri="{FF2B5EF4-FFF2-40B4-BE49-F238E27FC236}">
                <a16:creationId xmlns:a16="http://schemas.microsoft.com/office/drawing/2014/main" id="{05A53384-22E3-4C20-ACCA-CC5FE9D14C8D}"/>
              </a:ext>
            </a:extLst>
          </p:cNvPr>
          <p:cNvSpPr>
            <a:spLocks noGrp="1"/>
          </p:cNvSpPr>
          <p:nvPr>
            <p:ph type="body" sz="quarter" idx="12"/>
          </p:nvPr>
        </p:nvSpPr>
        <p:spPr>
          <a:xfrm>
            <a:off x="1030288" y="5783525"/>
            <a:ext cx="10323512" cy="266701"/>
          </a:xfrm>
        </p:spPr>
        <p:txBody>
          <a:bodyPr/>
          <a:lstStyle/>
          <a:p>
            <a:pPr algn="ctr"/>
            <a:r>
              <a:rPr lang="en-US" sz="2000" dirty="0"/>
              <a:t>FIGURE 13A-1 </a:t>
            </a:r>
            <a:r>
              <a:rPr lang="en-US" sz="2000" b="1" dirty="0"/>
              <a:t>Perpetual LIFO Inventory System</a:t>
            </a:r>
            <a:endParaRPr lang="en-US" sz="2000" dirty="0"/>
          </a:p>
        </p:txBody>
      </p:sp>
    </p:spTree>
    <p:extLst>
      <p:ext uri="{BB962C8B-B14F-4D97-AF65-F5344CB8AC3E}">
        <p14:creationId xmlns:p14="http://schemas.microsoft.com/office/powerpoint/2010/main" val="160054213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Arial" pitchFamily="34" charset="0"/>
                <a:cs typeface="Arial" pitchFamily="34" charset="0"/>
              </a:rPr>
              <a:t>Perpetual LIFO Inventory Method (3 of 4)</a:t>
            </a:r>
          </a:p>
        </p:txBody>
      </p:sp>
      <p:sp>
        <p:nvSpPr>
          <p:cNvPr id="3" name="Content Placeholder 2"/>
          <p:cNvSpPr>
            <a:spLocks noGrp="1"/>
          </p:cNvSpPr>
          <p:nvPr>
            <p:ph type="body" sz="quarter" idx="17"/>
          </p:nvPr>
        </p:nvSpPr>
        <p:spPr>
          <a:xfrm>
            <a:off x="743576" y="1128156"/>
            <a:ext cx="10711543" cy="4904344"/>
          </a:xfrm>
        </p:spPr>
        <p:txBody>
          <a:bodyPr>
            <a:noAutofit/>
          </a:bodyPr>
          <a:lstStyle/>
          <a:p>
            <a:r>
              <a:rPr lang="en-US" sz="2800" dirty="0"/>
              <a:t>Beginning inventory of 200 units forms first three layers of inventory</a:t>
            </a:r>
          </a:p>
          <a:p>
            <a:r>
              <a:rPr lang="en-US" sz="2800" dirty="0"/>
              <a:t>Purchase on June 4 forms a fourth layer (300 units @ $1.50, $450)</a:t>
            </a:r>
          </a:p>
          <a:p>
            <a:r>
              <a:rPr lang="en-US" sz="2800" dirty="0"/>
              <a:t>Company has a total of 500 units at a total cost of $650</a:t>
            </a:r>
          </a:p>
          <a:p>
            <a:r>
              <a:rPr lang="en-US" sz="2800" dirty="0"/>
              <a:t>June 20, company sells 400 units</a:t>
            </a:r>
          </a:p>
          <a:p>
            <a:pPr lvl="1"/>
            <a:r>
              <a:rPr lang="en-US" sz="2400" dirty="0"/>
              <a:t>300 units purchased on June 4 are sold first, followed by 20 that cost $1.20 each and 80 units that cost $1.00 each from the beginning inventory</a:t>
            </a:r>
          </a:p>
          <a:p>
            <a:pPr lvl="1"/>
            <a:r>
              <a:rPr lang="en-US" sz="2400" dirty="0"/>
              <a:t>Cost of goods sold on June 20 is $554</a:t>
            </a:r>
          </a:p>
          <a:p>
            <a:pPr lvl="1"/>
            <a:r>
              <a:rPr lang="en-US" sz="2400" dirty="0"/>
              <a:t>Cost of the inventory on hand is $96</a:t>
            </a:r>
          </a:p>
          <a:p>
            <a:pPr lvl="1"/>
            <a:r>
              <a:rPr lang="en-US" sz="2400" dirty="0"/>
              <a:t>Company has 100 units remaining from the beginning inventory (2 layers)</a:t>
            </a:r>
            <a:endParaRPr lang="en-US" sz="3600" i="1" dirty="0">
              <a:latin typeface="Arial" pitchFamily="34" charset="0"/>
              <a:ea typeface="ＭＳ Ｐゴシック" pitchFamily="34" charset="-128"/>
              <a:cs typeface="Arial" pitchFamily="34" charset="0"/>
            </a:endParaRPr>
          </a:p>
        </p:txBody>
      </p:sp>
    </p:spTree>
    <p:extLst>
      <p:ext uri="{BB962C8B-B14F-4D97-AF65-F5344CB8AC3E}">
        <p14:creationId xmlns:p14="http://schemas.microsoft.com/office/powerpoint/2010/main" val="342308020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Arial" pitchFamily="34" charset="0"/>
                <a:cs typeface="Arial" pitchFamily="34" charset="0"/>
              </a:rPr>
              <a:t>Perpetual LIFO Inventory Method (4 of 4)</a:t>
            </a:r>
          </a:p>
        </p:txBody>
      </p:sp>
      <p:sp>
        <p:nvSpPr>
          <p:cNvPr id="3" name="Content Placeholder 2"/>
          <p:cNvSpPr>
            <a:spLocks noGrp="1"/>
          </p:cNvSpPr>
          <p:nvPr>
            <p:ph type="body" sz="quarter" idx="17"/>
          </p:nvPr>
        </p:nvSpPr>
        <p:spPr/>
        <p:txBody>
          <a:bodyPr>
            <a:noAutofit/>
          </a:bodyPr>
          <a:lstStyle/>
          <a:p>
            <a:pPr eaLnBrk="0" hangingPunct="0">
              <a:spcBef>
                <a:spcPct val="50000"/>
              </a:spcBef>
              <a:defRPr/>
            </a:pPr>
            <a:r>
              <a:rPr lang="en-US" sz="2800" dirty="0">
                <a:latin typeface="Arial" pitchFamily="34" charset="0"/>
                <a:ea typeface="ＭＳ Ｐゴシック" pitchFamily="34" charset="-128"/>
                <a:cs typeface="Arial" pitchFamily="34" charset="0"/>
              </a:rPr>
              <a:t>100 units are purchased on June 30 @ $1.80/unit</a:t>
            </a:r>
          </a:p>
          <a:p>
            <a:r>
              <a:rPr lang="en-US" sz="2800" dirty="0"/>
              <a:t>Forms a new fifth layer of inventory (100 @ $1.80 = $180)</a:t>
            </a:r>
          </a:p>
          <a:p>
            <a:r>
              <a:rPr lang="en-US" sz="2800" dirty="0"/>
              <a:t>This layer is added to the two layers remaining from the beginning inventory for a total of 200 units at a total cost of $276 of inventory on hand on June 30</a:t>
            </a:r>
          </a:p>
          <a:p>
            <a:r>
              <a:rPr lang="en-US" sz="2400" dirty="0"/>
              <a:t>Note that the third ($1.20 layer) and fourth ($1.50 layer) layers of inventory are gone; they will never reappear</a:t>
            </a:r>
            <a:endParaRPr lang="en-US" sz="2400" i="1" dirty="0">
              <a:latin typeface="Arial" pitchFamily="34" charset="0"/>
              <a:ea typeface="ＭＳ Ｐゴシック" pitchFamily="34" charset="-128"/>
              <a:cs typeface="Arial" pitchFamily="34" charset="0"/>
            </a:endParaRPr>
          </a:p>
        </p:txBody>
      </p:sp>
    </p:spTree>
    <p:extLst>
      <p:ext uri="{BB962C8B-B14F-4D97-AF65-F5344CB8AC3E}">
        <p14:creationId xmlns:p14="http://schemas.microsoft.com/office/powerpoint/2010/main" val="274414162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latin typeface="Arial" pitchFamily="34" charset="0"/>
                <a:cs typeface="Arial" pitchFamily="34" charset="0"/>
              </a:rPr>
              <a:t>Appendix Learning Objective 2</a:t>
            </a:r>
          </a:p>
        </p:txBody>
      </p:sp>
      <p:sp>
        <p:nvSpPr>
          <p:cNvPr id="3" name="Content Placeholder 2"/>
          <p:cNvSpPr>
            <a:spLocks noGrp="1"/>
          </p:cNvSpPr>
          <p:nvPr>
            <p:ph type="body" sz="quarter" idx="15"/>
          </p:nvPr>
        </p:nvSpPr>
        <p:spPr/>
        <p:txBody>
          <a:bodyPr/>
          <a:lstStyle/>
          <a:p>
            <a:pPr algn="ctr"/>
            <a:r>
              <a:rPr lang="en-US" sz="2800" dirty="0">
                <a:latin typeface="Arial" pitchFamily="34" charset="0"/>
                <a:cs typeface="Arial" pitchFamily="34" charset="0"/>
              </a:rPr>
              <a:t>Compute the costs allocated to the ending inventory and cost of goods sold using the perpetual moving-average inventory method</a:t>
            </a:r>
          </a:p>
        </p:txBody>
      </p:sp>
    </p:spTree>
    <p:extLst>
      <p:ext uri="{BB962C8B-B14F-4D97-AF65-F5344CB8AC3E}">
        <p14:creationId xmlns:p14="http://schemas.microsoft.com/office/powerpoint/2010/main" val="344196670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711542" cy="672105"/>
          </a:xfrm>
        </p:spPr>
        <p:txBody>
          <a:bodyPr>
            <a:noAutofit/>
          </a:bodyPr>
          <a:lstStyle/>
          <a:p>
            <a:r>
              <a:rPr lang="en-US" dirty="0">
                <a:latin typeface="Arial" pitchFamily="34" charset="0"/>
                <a:cs typeface="Arial" pitchFamily="34" charset="0"/>
              </a:rPr>
              <a:t>Perpetual Moving-Average Inventory Method (1 of 3)</a:t>
            </a:r>
            <a:endParaRPr lang="en-IN" dirty="0">
              <a:latin typeface="Arial" pitchFamily="34" charset="0"/>
              <a:cs typeface="Arial" pitchFamily="34" charset="0"/>
            </a:endParaRPr>
          </a:p>
        </p:txBody>
      </p:sp>
      <p:sp>
        <p:nvSpPr>
          <p:cNvPr id="3" name="Content Placeholder 2"/>
          <p:cNvSpPr>
            <a:spLocks noGrp="1"/>
          </p:cNvSpPr>
          <p:nvPr>
            <p:ph type="body" sz="quarter" idx="17"/>
          </p:nvPr>
        </p:nvSpPr>
        <p:spPr/>
        <p:txBody>
          <a:bodyPr>
            <a:normAutofit/>
          </a:bodyPr>
          <a:lstStyle/>
          <a:p>
            <a:r>
              <a:rPr lang="en-US" sz="2800" dirty="0">
                <a:latin typeface="Arial" pitchFamily="34" charset="0"/>
                <a:cs typeface="Arial" pitchFamily="34" charset="0"/>
              </a:rPr>
              <a:t>Every time inventory is purchased, a new average cost per unit is calculated</a:t>
            </a:r>
          </a:p>
          <a:p>
            <a:r>
              <a:rPr lang="en-US" sz="2800" dirty="0">
                <a:latin typeface="Arial" pitchFamily="34" charset="0"/>
                <a:cs typeface="Arial" pitchFamily="34" charset="0"/>
              </a:rPr>
              <a:t>When inventory is sold, the most recent average cost is used to measure:</a:t>
            </a:r>
          </a:p>
          <a:p>
            <a:pPr lvl="1"/>
            <a:r>
              <a:rPr lang="en-US" sz="2400" dirty="0">
                <a:latin typeface="Arial" pitchFamily="34" charset="0"/>
                <a:cs typeface="Arial" pitchFamily="34" charset="0"/>
              </a:rPr>
              <a:t>Cost of goods sold</a:t>
            </a:r>
          </a:p>
          <a:p>
            <a:pPr lvl="1"/>
            <a:r>
              <a:rPr lang="en-US" sz="2400" dirty="0">
                <a:latin typeface="Arial" pitchFamily="34" charset="0"/>
                <a:cs typeface="Arial" pitchFamily="34" charset="0"/>
              </a:rPr>
              <a:t>Remaining inventory on hand</a:t>
            </a:r>
          </a:p>
        </p:txBody>
      </p:sp>
    </p:spTree>
    <p:extLst>
      <p:ext uri="{BB962C8B-B14F-4D97-AF65-F5344CB8AC3E}">
        <p14:creationId xmlns:p14="http://schemas.microsoft.com/office/powerpoint/2010/main" val="128400347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0229" y="365125"/>
            <a:ext cx="10711542" cy="672105"/>
          </a:xfrm>
        </p:spPr>
        <p:txBody>
          <a:bodyPr>
            <a:noAutofit/>
          </a:bodyPr>
          <a:lstStyle/>
          <a:p>
            <a:r>
              <a:rPr lang="en-US" dirty="0">
                <a:latin typeface="Arial" pitchFamily="34" charset="0"/>
                <a:cs typeface="Arial" pitchFamily="34" charset="0"/>
              </a:rPr>
              <a:t>Perpetual Moving-Average Inventory Method (2 of 3)</a:t>
            </a:r>
          </a:p>
        </p:txBody>
      </p:sp>
      <p:sp>
        <p:nvSpPr>
          <p:cNvPr id="3" name="Content Placeholder 2"/>
          <p:cNvSpPr>
            <a:spLocks noGrp="1"/>
          </p:cNvSpPr>
          <p:nvPr>
            <p:ph type="body" sz="quarter" idx="17"/>
          </p:nvPr>
        </p:nvSpPr>
        <p:spPr/>
        <p:txBody>
          <a:bodyPr>
            <a:noAutofit/>
          </a:bodyPr>
          <a:lstStyle/>
          <a:p>
            <a:r>
              <a:rPr lang="en-US" sz="2400" dirty="0">
                <a:latin typeface="Arial" pitchFamily="34" charset="0"/>
                <a:ea typeface="ＭＳ Ｐゴシック" pitchFamily="34" charset="-128"/>
                <a:cs typeface="Arial" pitchFamily="34" charset="0"/>
              </a:rPr>
              <a:t>There are 200 units in inventory at the beginning of June</a:t>
            </a:r>
            <a:endParaRPr lang="en-US" sz="2400" dirty="0">
              <a:latin typeface="Arial" pitchFamily="34" charset="0"/>
              <a:cs typeface="Arial" pitchFamily="34" charset="0"/>
            </a:endParaRPr>
          </a:p>
          <a:p>
            <a:pPr lvl="1"/>
            <a:r>
              <a:rPr lang="en-US" sz="2400" dirty="0">
                <a:latin typeface="Arial" pitchFamily="34" charset="0"/>
                <a:ea typeface="ＭＳ Ｐゴシック" pitchFamily="34" charset="-128"/>
                <a:cs typeface="Arial" pitchFamily="34" charset="0"/>
              </a:rPr>
              <a:t>Cost ÷ Number of units ($200 ÷ 200) = $1 per unit</a:t>
            </a:r>
          </a:p>
          <a:p>
            <a:r>
              <a:rPr lang="en-US" sz="2400" dirty="0">
                <a:latin typeface="Arial" pitchFamily="34" charset="0"/>
                <a:ea typeface="ＭＳ Ｐゴシック" pitchFamily="34" charset="-128"/>
                <a:cs typeface="Arial" pitchFamily="34" charset="0"/>
              </a:rPr>
              <a:t>300 units are purchased on June 4 @ $1.50/unit.</a:t>
            </a:r>
          </a:p>
          <a:p>
            <a:pPr lvl="1"/>
            <a:r>
              <a:rPr lang="en-US" sz="2400" dirty="0">
                <a:latin typeface="Arial" pitchFamily="34" charset="0"/>
                <a:ea typeface="ＭＳ Ｐゴシック" pitchFamily="34" charset="-128"/>
                <a:cs typeface="Arial" pitchFamily="34" charset="0"/>
              </a:rPr>
              <a:t>$200.00 in inventory + $450 just purchased = $650</a:t>
            </a:r>
          </a:p>
          <a:p>
            <a:pPr lvl="1"/>
            <a:r>
              <a:rPr lang="en-US" sz="2400" dirty="0">
                <a:latin typeface="Arial" pitchFamily="34" charset="0"/>
                <a:ea typeface="ＭＳ Ｐゴシック" pitchFamily="34" charset="-128"/>
                <a:cs typeface="Arial" pitchFamily="34" charset="0"/>
              </a:rPr>
              <a:t>200 units in inventory + 300 just purchased = 500 </a:t>
            </a:r>
          </a:p>
          <a:p>
            <a:pPr lvl="1"/>
            <a:r>
              <a:rPr lang="en-US" sz="2400" dirty="0">
                <a:latin typeface="Arial" pitchFamily="34" charset="0"/>
                <a:ea typeface="ＭＳ Ｐゴシック" pitchFamily="34" charset="-128"/>
                <a:cs typeface="Arial" pitchFamily="34" charset="0"/>
              </a:rPr>
              <a:t>$650 ÷ 500 units = $1.30 per unit (new average cost)</a:t>
            </a:r>
          </a:p>
          <a:p>
            <a:r>
              <a:rPr lang="en-US" sz="2400" dirty="0">
                <a:latin typeface="Arial" pitchFamily="34" charset="0"/>
                <a:ea typeface="ＭＳ Ｐゴシック" pitchFamily="34" charset="-128"/>
                <a:cs typeface="Arial" pitchFamily="34" charset="0"/>
              </a:rPr>
              <a:t>400 units are sold on June 20</a:t>
            </a:r>
          </a:p>
          <a:p>
            <a:pPr lvl="1"/>
            <a:r>
              <a:rPr lang="en-US" sz="2400" dirty="0">
                <a:latin typeface="Arial" pitchFamily="34" charset="0"/>
                <a:ea typeface="ＭＳ Ｐゴシック" pitchFamily="34" charset="-128"/>
                <a:cs typeface="Arial" pitchFamily="34" charset="0"/>
              </a:rPr>
              <a:t>Cost of the units sold is $1.30 per unit</a:t>
            </a:r>
          </a:p>
          <a:p>
            <a:pPr lvl="1"/>
            <a:r>
              <a:rPr lang="en-US" sz="2400" dirty="0">
                <a:latin typeface="Arial" pitchFamily="34" charset="0"/>
                <a:ea typeface="ＭＳ Ｐゴシック" pitchFamily="34" charset="-128"/>
                <a:cs typeface="Arial" pitchFamily="34" charset="0"/>
              </a:rPr>
              <a:t>After the sale, cost per unit is still $1.30</a:t>
            </a:r>
          </a:p>
        </p:txBody>
      </p:sp>
    </p:spTree>
    <p:extLst>
      <p:ext uri="{BB962C8B-B14F-4D97-AF65-F5344CB8AC3E}">
        <p14:creationId xmlns:p14="http://schemas.microsoft.com/office/powerpoint/2010/main" val="25480294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0229" y="365125"/>
            <a:ext cx="10711542" cy="672105"/>
          </a:xfrm>
        </p:spPr>
        <p:txBody>
          <a:bodyPr>
            <a:noAutofit/>
          </a:bodyPr>
          <a:lstStyle/>
          <a:p>
            <a:r>
              <a:rPr lang="en-US" dirty="0">
                <a:latin typeface="Arial" pitchFamily="34" charset="0"/>
                <a:cs typeface="Arial" pitchFamily="34" charset="0"/>
              </a:rPr>
              <a:t>Perpetual Moving-Average Inventory Method (3 of 3)</a:t>
            </a:r>
          </a:p>
        </p:txBody>
      </p:sp>
      <p:sp>
        <p:nvSpPr>
          <p:cNvPr id="3" name="Content Placeholder 2"/>
          <p:cNvSpPr>
            <a:spLocks noGrp="1"/>
          </p:cNvSpPr>
          <p:nvPr>
            <p:ph type="body" sz="quarter" idx="17"/>
          </p:nvPr>
        </p:nvSpPr>
        <p:spPr/>
        <p:txBody>
          <a:bodyPr>
            <a:normAutofit/>
          </a:bodyPr>
          <a:lstStyle/>
          <a:p>
            <a:r>
              <a:rPr lang="en-US" sz="2800" dirty="0">
                <a:latin typeface="Arial" pitchFamily="34" charset="0"/>
                <a:ea typeface="ＭＳ Ｐゴシック" pitchFamily="34" charset="-128"/>
                <a:cs typeface="Arial" pitchFamily="34" charset="0"/>
              </a:rPr>
              <a:t>100 units are purchased on June 30 @$1.80/unit</a:t>
            </a:r>
          </a:p>
          <a:p>
            <a:pPr lvl="1"/>
            <a:r>
              <a:rPr lang="en-US" sz="2400" dirty="0">
                <a:latin typeface="Arial" pitchFamily="34" charset="0"/>
                <a:ea typeface="ＭＳ Ｐゴシック" pitchFamily="34" charset="-128"/>
                <a:cs typeface="Arial" pitchFamily="34" charset="0"/>
              </a:rPr>
              <a:t>$310 ÷ 200 units = $1.55 per unit (new average cost)</a:t>
            </a:r>
          </a:p>
          <a:p>
            <a:pPr lvl="1"/>
            <a:r>
              <a:rPr lang="en-US" sz="2400" dirty="0">
                <a:latin typeface="Arial" pitchFamily="34" charset="0"/>
                <a:ea typeface="ＭＳ Ｐゴシック" pitchFamily="34" charset="-128"/>
                <a:cs typeface="Arial" pitchFamily="34" charset="0"/>
              </a:rPr>
              <a:t>Use $1.55 to compute June 30 ending inventory</a:t>
            </a:r>
          </a:p>
          <a:p>
            <a:r>
              <a:rPr lang="en-US" sz="2800" dirty="0"/>
              <a:t>Selling inventory </a:t>
            </a:r>
            <a:r>
              <a:rPr lang="en-US" sz="2800" b="1" dirty="0">
                <a:solidFill>
                  <a:schemeClr val="tx2"/>
                </a:solidFill>
              </a:rPr>
              <a:t>does not</a:t>
            </a:r>
            <a:r>
              <a:rPr lang="en-US" sz="2800" dirty="0"/>
              <a:t> change the moving-average cost</a:t>
            </a:r>
          </a:p>
          <a:p>
            <a:pPr lvl="1"/>
            <a:r>
              <a:rPr lang="en-US" sz="2400" dirty="0"/>
              <a:t>Units are being removed at the most recent average cost</a:t>
            </a:r>
            <a:endParaRPr lang="en-US" dirty="0">
              <a:latin typeface="Arial" pitchFamily="34" charset="0"/>
              <a:ea typeface="ＭＳ Ｐゴシック" pitchFamily="34" charset="-128"/>
              <a:cs typeface="Arial" pitchFamily="34" charset="0"/>
            </a:endParaRPr>
          </a:p>
        </p:txBody>
      </p:sp>
    </p:spTree>
    <p:extLst>
      <p:ext uri="{BB962C8B-B14F-4D97-AF65-F5344CB8AC3E}">
        <p14:creationId xmlns:p14="http://schemas.microsoft.com/office/powerpoint/2010/main" val="298512969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19995-42CC-4F21-BF38-DABEABFA89DA}"/>
              </a:ext>
            </a:extLst>
          </p:cNvPr>
          <p:cNvSpPr>
            <a:spLocks noGrp="1"/>
          </p:cNvSpPr>
          <p:nvPr>
            <p:ph type="title"/>
          </p:nvPr>
        </p:nvSpPr>
        <p:spPr>
          <a:xfrm>
            <a:off x="195943" y="365125"/>
            <a:ext cx="11625943" cy="672105"/>
          </a:xfrm>
        </p:spPr>
        <p:txBody>
          <a:bodyPr/>
          <a:lstStyle/>
          <a:p>
            <a:r>
              <a:rPr lang="en-US" sz="3200" dirty="0">
                <a:latin typeface="Arial" pitchFamily="34" charset="0"/>
                <a:cs typeface="Arial" pitchFamily="34" charset="0"/>
              </a:rPr>
              <a:t>Perpetual Moving-Average Inventory System (Figure 13A-2)</a:t>
            </a:r>
            <a:endParaRPr lang="en-US" sz="3200" dirty="0"/>
          </a:p>
        </p:txBody>
      </p:sp>
      <p:pic>
        <p:nvPicPr>
          <p:cNvPr id="4" name="Picture Placeholder 3" descr="The image consists of visual representation. It is the table which shows perpetual L I F O inventory system. There is the four column and six rows. The column having following headings: date, purchases, cost of goods sold, inventory on hand. The purchases column is further divided into units, cost per unit and total. The cost of goods sold column is further divided into units, cost per unit, c g s, and cumulative c g s. The inventory on hand column is further divided into layer, units, cost per unit, layer cost and total. Row 1. June 1 BI, second and third columns are blank. The entries in the fourth column are: $200.00, 200.00 and $1.0000. Row 2. June 4, the entries in second column are 300, $1.50 and $450.00, third column is blank and the entries in fourth column are as follows: $450.00, 650.00, 500.00 and 1.3000. Row 3. June 20, second column is blank, the entries in third column are: 400.00, $1.30, $520.00 and $520.00 and the entries in fourth column are: 520.00, 130.00, 100.00 and 1.3000. Row 4. June 30, the entries in second column are 100.00, $1.80 and $180.00, third column is blank and the entries in the fourth column are: 180.00, 310.00, 200.00 and 1.5500. Cost of goods sold during June: $520.00.">
            <a:extLst>
              <a:ext uri="{FF2B5EF4-FFF2-40B4-BE49-F238E27FC236}">
                <a16:creationId xmlns:a16="http://schemas.microsoft.com/office/drawing/2014/main" id="{B76ED724-A797-4394-BD41-3B6BA1067AE3}"/>
              </a:ext>
            </a:extLst>
          </p:cNvPr>
          <p:cNvPicPr>
            <a:picLocks noGrp="1" noChangeAspect="1"/>
          </p:cNvPicPr>
          <p:nvPr>
            <p:ph type="pic" sz="quarter" idx="11"/>
          </p:nvPr>
        </p:nvPicPr>
        <p:blipFill>
          <a:blip r:embed="rId2"/>
          <a:stretch>
            <a:fillRect/>
          </a:stretch>
        </p:blipFill>
        <p:spPr>
          <a:xfrm>
            <a:off x="489334" y="1350510"/>
            <a:ext cx="11213331" cy="3273586"/>
          </a:xfrm>
          <a:prstGeom prst="rect">
            <a:avLst/>
          </a:prstGeom>
        </p:spPr>
      </p:pic>
    </p:spTree>
    <p:extLst>
      <p:ext uri="{BB962C8B-B14F-4D97-AF65-F5344CB8AC3E}">
        <p14:creationId xmlns:p14="http://schemas.microsoft.com/office/powerpoint/2010/main" val="3397249438"/>
      </p:ext>
    </p:extLst>
  </p:cSld>
  <p:clrMapOvr>
    <a:masterClrMapping/>
  </p:clrMapOvr>
</p:sld>
</file>

<file path=ppt/theme/theme1.xml><?xml version="1.0" encoding="utf-8"?>
<a:theme xmlns:a="http://schemas.openxmlformats.org/drawingml/2006/main" name="Office Theme">
  <a:themeElements>
    <a:clrScheme name="Custom 1">
      <a:dk1>
        <a:srgbClr val="011892"/>
      </a:dk1>
      <a:lt1>
        <a:srgbClr val="FFFFFF"/>
      </a:lt1>
      <a:dk2>
        <a:srgbClr val="006198"/>
      </a:dk2>
      <a:lt2>
        <a:srgbClr val="E7E6E6"/>
      </a:lt2>
      <a:accent1>
        <a:srgbClr val="0098D4"/>
      </a:accent1>
      <a:accent2>
        <a:srgbClr val="00B7E6"/>
      </a:accent2>
      <a:accent3>
        <a:srgbClr val="81CFEC"/>
      </a:accent3>
      <a:accent4>
        <a:srgbClr val="E8255F"/>
      </a:accent4>
      <a:accent5>
        <a:srgbClr val="FF6300"/>
      </a:accent5>
      <a:accent6>
        <a:srgbClr val="F5B600"/>
      </a:accent6>
      <a:hlink>
        <a:srgbClr val="00B7E6"/>
      </a:hlink>
      <a:folHlink>
        <a:srgbClr val="0098D4"/>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effectLst/>
      </a:spPr>
      <a:bodyPr wrap="square" lIns="0" tIns="0" rIns="0" rtlCol="0" anchor="b">
        <a:spAutoFit/>
      </a:bodyPr>
      <a:lstStyle>
        <a:defPPr>
          <a:defRPr sz="2000" smtClean="0">
            <a:latin typeface="Open Sans" panose="020B0606030504020204" pitchFamily="34" charset="0"/>
            <a:ea typeface="Open Sans" panose="020B0606030504020204" pitchFamily="34" charset="0"/>
            <a:cs typeface="Open Sans" panose="020B0606030504020204" pitchFamily="34" charset="0"/>
          </a:defRPr>
        </a:defPPr>
      </a:lstStyle>
    </a:txDef>
  </a:objectDefaults>
  <a:extraClrSchemeLst/>
  <a:extLst>
    <a:ext uri="{05A4C25C-085E-4340-85A3-A5531E510DB2}">
      <thm15:themeFamily xmlns:thm15="http://schemas.microsoft.com/office/thememl/2012/main" name="Cengage_Accessible_PPT_Template_FINAL.POTX" id="{146466F1-E6CB-45FF-8D63-17C2C100CCDA}" vid="{37F7B658-8B47-4D3D-8E2E-33857591ABC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Audience xmlns="105CED8A-AF0E-4AD8-9238-2F7FF36232F4">Content Developer</Audience>
    <Department xmlns="105CED8A-AF0E-4AD8-9238-2F7FF36232F4">GPM Training</Department>
    <Category xmlns="105ced8a-af0e-4ad8-9238-2f7ff36232f4">Accessibility</Category>
    <Document_x0020_Type xmlns="105CED8A-AF0E-4AD8-9238-2F7FF36232F4">Template</Document_x0020_Typ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532E4C7BBAF8442AC48CBC7D09A7580" ma:contentTypeVersion="22" ma:contentTypeDescription="Create a new document." ma:contentTypeScope="" ma:versionID="eeca2c9470d15452f23e025664c92696">
  <xsd:schema xmlns:xsd="http://www.w3.org/2001/XMLSchema" xmlns:xs="http://www.w3.org/2001/XMLSchema" xmlns:p="http://schemas.microsoft.com/office/2006/metadata/properties" xmlns:ns2="105CED8A-AF0E-4AD8-9238-2F7FF36232F4" xmlns:ns3="105ced8a-af0e-4ad8-9238-2f7ff36232f4" xmlns:ns4="d5280b9f-0d25-4ffb-96bc-3c5ae659ff52" targetNamespace="http://schemas.microsoft.com/office/2006/metadata/properties" ma:root="true" ma:fieldsID="bf2be7170006aa9e8b1ef03ea7452762" ns2:_="" ns3:_="" ns4:_="">
    <xsd:import namespace="105CED8A-AF0E-4AD8-9238-2F7FF36232F4"/>
    <xsd:import namespace="105ced8a-af0e-4ad8-9238-2f7ff36232f4"/>
    <xsd:import namespace="d5280b9f-0d25-4ffb-96bc-3c5ae659ff52"/>
    <xsd:element name="properties">
      <xsd:complexType>
        <xsd:sequence>
          <xsd:element name="documentManagement">
            <xsd:complexType>
              <xsd:all>
                <xsd:element ref="ns2:Document_x0020_Type" minOccurs="0"/>
                <xsd:element ref="ns2:Department" minOccurs="0"/>
                <xsd:element ref="ns2:Audience" minOccurs="0"/>
                <xsd:element ref="ns3:Category" minOccurs="0"/>
                <xsd:element ref="ns4:SharedWithUsers" minOccurs="0"/>
                <xsd:element ref="ns4:SharedWithDetails" minOccurs="0"/>
                <xsd:element ref="ns4:LastSharedByUser" minOccurs="0"/>
                <xsd:element ref="ns4:LastSharedByTime" minOccurs="0"/>
                <xsd:element ref="ns3:MediaServiceMetadata" minOccurs="0"/>
                <xsd:element ref="ns3:MediaServiceFastMetadata"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5CED8A-AF0E-4AD8-9238-2F7FF36232F4" elementFormDefault="qualified">
    <xsd:import namespace="http://schemas.microsoft.com/office/2006/documentManagement/types"/>
    <xsd:import namespace="http://schemas.microsoft.com/office/infopath/2007/PartnerControls"/>
    <xsd:element name="Document_x0020_Type" ma:index="2" nillable="true" ma:displayName="Document Type" ma:default="Process Document" ma:format="Dropdown" ma:internalName="Document_x0020_Type" ma:readOnly="false">
      <xsd:simpleType>
        <xsd:union memberTypes="dms:Text">
          <xsd:simpleType>
            <xsd:restriction base="dms:Choice">
              <xsd:enumeration value="Process Document"/>
              <xsd:enumeration value="Job Aid"/>
              <xsd:enumeration value="1-pager"/>
              <xsd:enumeration value="Quick Start Guide"/>
              <xsd:enumeration value="Training PPTs"/>
              <xsd:enumeration value="Training video"/>
              <xsd:enumeration value="Workflow"/>
              <xsd:enumeration value="Example"/>
              <xsd:enumeration value="Miscellaneous"/>
              <xsd:enumeration value="Template"/>
              <xsd:enumeration value="Authoring Guidelines"/>
              <xsd:enumeration value="Image"/>
              <xsd:enumeration value="Archive only"/>
            </xsd:restriction>
          </xsd:simpleType>
        </xsd:union>
      </xsd:simpleType>
    </xsd:element>
    <xsd:element name="Department" ma:index="3" nillable="true" ma:displayName="Owner" ma:default="GPM Training" ma:format="Dropdown" ma:internalName="Department" ma:readOnly="false">
      <xsd:simpleType>
        <xsd:restriction base="dms:Choice">
          <xsd:enumeration value="GPM Training"/>
          <xsd:enumeration value="GPM Operations"/>
          <xsd:enumeration value="CTQA"/>
          <xsd:enumeration value="Content Digitization"/>
          <xsd:enumeration value="Legal"/>
          <xsd:enumeration value="UX"/>
          <xsd:enumeration value="Global Production"/>
          <xsd:enumeration value="Other"/>
        </xsd:restriction>
      </xsd:simpleType>
    </xsd:element>
    <xsd:element name="Audience" ma:index="4" nillable="true" ma:displayName="Audience" ma:default="Content Developer" ma:format="Dropdown" ma:internalName="Audience" ma:readOnly="false">
      <xsd:simpleType>
        <xsd:restriction base="dms:Choice">
          <xsd:enumeration value="Internal"/>
          <xsd:enumeration value="Product Management"/>
          <xsd:enumeration value="Content Developer"/>
          <xsd:enumeration value="Product Manager"/>
          <xsd:enumeration value="Product Assistant"/>
          <xsd:enumeration value="Other"/>
        </xsd:restriction>
      </xsd:simpleType>
    </xsd:element>
  </xsd:schema>
  <xsd:schema xmlns:xsd="http://www.w3.org/2001/XMLSchema" xmlns:xs="http://www.w3.org/2001/XMLSchema" xmlns:dms="http://schemas.microsoft.com/office/2006/documentManagement/types" xmlns:pc="http://schemas.microsoft.com/office/infopath/2007/PartnerControls" targetNamespace="105ced8a-af0e-4ad8-9238-2f7ff36232f4" elementFormDefault="qualified">
    <xsd:import namespace="http://schemas.microsoft.com/office/2006/documentManagement/types"/>
    <xsd:import namespace="http://schemas.microsoft.com/office/infopath/2007/PartnerControls"/>
    <xsd:element name="Category" ma:index="5" nillable="true" ma:displayName="Category" ma:internalName="Category" ma:readOnly="false">
      <xsd:simpleType>
        <xsd:restriction base="dms:Text"/>
      </xsd:simpleType>
    </xsd:element>
    <xsd:element name="MediaServiceMetadata" ma:index="16" nillable="true" ma:displayName="MediaServiceMetadata" ma:description="" ma:hidden="true" ma:internalName="MediaServiceMetadata" ma:readOnly="true">
      <xsd:simpleType>
        <xsd:restriction base="dms:Note"/>
      </xsd:simpleType>
    </xsd:element>
    <xsd:element name="MediaServiceFastMetadata" ma:index="17" nillable="true" ma:displayName="MediaServiceFastMetadata" ma:description="" ma:hidden="true" ma:internalName="MediaServiceFastMetadata" ma:readOnly="true">
      <xsd:simpleType>
        <xsd:restriction base="dms:Note"/>
      </xsd:simpleType>
    </xsd:element>
    <xsd:element name="MediaServiceDateTaken" ma:index="18" nillable="true" ma:displayName="MediaServiceDateTaken" ma:descriptio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280b9f-0d25-4ffb-96bc-3c5ae659ff52" elementFormDefault="qualified">
    <xsd:import namespace="http://schemas.microsoft.com/office/2006/documentManagement/types"/>
    <xsd:import namespace="http://schemas.microsoft.com/office/infopath/2007/PartnerControls"/>
    <xsd:element name="SharedWithUsers" ma:index="6"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7" nillable="true" ma:displayName="Shared With Details" ma:description="" ma:internalName="SharedWithDetails" ma:readOnly="true">
      <xsd:simpleType>
        <xsd:restriction base="dms:Note">
          <xsd:maxLength value="255"/>
        </xsd:restriction>
      </xsd:simpleType>
    </xsd:element>
    <xsd:element name="LastSharedByUser" ma:index="14" nillable="true" ma:displayName="Last Shared By User" ma:description="" ma:internalName="LastSharedByUser" ma:readOnly="true">
      <xsd:simpleType>
        <xsd:restriction base="dms:Note">
          <xsd:maxLength value="255"/>
        </xsd:restriction>
      </xsd:simpleType>
    </xsd:element>
    <xsd:element name="LastSharedByTime" ma:index="15" nillable="true" ma:displayName="Last Shared By Time" ma:description=""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1"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32CFAA7-E308-4DCB-89CD-C84C20E90241}">
  <ds:schemaRefs>
    <ds:schemaRef ds:uri="http://schemas.microsoft.com/sharepoint/v3/contenttype/forms"/>
  </ds:schemaRefs>
</ds:datastoreItem>
</file>

<file path=customXml/itemProps2.xml><?xml version="1.0" encoding="utf-8"?>
<ds:datastoreItem xmlns:ds="http://schemas.openxmlformats.org/officeDocument/2006/customXml" ds:itemID="{BA9BA192-EF86-48DF-982C-2C526A268392}">
  <ds:schemaRefs>
    <ds:schemaRef ds:uri="105ced8a-af0e-4ad8-9238-2f7ff36232f4"/>
    <ds:schemaRef ds:uri="http://schemas.openxmlformats.org/package/2006/metadata/core-properties"/>
    <ds:schemaRef ds:uri="http://purl.org/dc/dcmitype/"/>
    <ds:schemaRef ds:uri="http://schemas.microsoft.com/office/2006/documentManagement/types"/>
    <ds:schemaRef ds:uri="http://purl.org/dc/elements/1.1/"/>
    <ds:schemaRef ds:uri="http://www.w3.org/XML/1998/namespace"/>
    <ds:schemaRef ds:uri="105CED8A-AF0E-4AD8-9238-2F7FF36232F4"/>
    <ds:schemaRef ds:uri="http://schemas.microsoft.com/office/infopath/2007/PartnerControls"/>
    <ds:schemaRef ds:uri="d5280b9f-0d25-4ffb-96bc-3c5ae659ff52"/>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81267DBD-43FE-4A53-9169-32D4D65213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5CED8A-AF0E-4AD8-9238-2F7FF36232F4"/>
    <ds:schemaRef ds:uri="105ced8a-af0e-4ad8-9238-2f7ff36232f4"/>
    <ds:schemaRef ds:uri="d5280b9f-0d25-4ffb-96bc-3c5ae659ff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Cengage_Accessible_PPT_Template_FINAL</Template>
  <TotalTime>4016</TotalTime>
  <Words>2464</Words>
  <Application>Microsoft Office PowerPoint</Application>
  <PresentationFormat>Widescreen</PresentationFormat>
  <Paragraphs>246</Paragraphs>
  <Slides>55</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55</vt:i4>
      </vt:variant>
    </vt:vector>
  </HeadingPairs>
  <TitlesOfParts>
    <vt:vector size="63" baseType="lpstr">
      <vt:lpstr>arial</vt:lpstr>
      <vt:lpstr>arial</vt:lpstr>
      <vt:lpstr>Calibri</vt:lpstr>
      <vt:lpstr>Helvetica</vt:lpstr>
      <vt:lpstr>LucidaGrande</vt:lpstr>
      <vt:lpstr>Open Sans</vt:lpstr>
      <vt:lpstr>Summer Font</vt:lpstr>
      <vt:lpstr>Office Theme</vt:lpstr>
      <vt:lpstr>Accounting for Merchandise Inventory</vt:lpstr>
      <vt:lpstr>Learning Objective 1</vt:lpstr>
      <vt:lpstr>Impact of Merchandise Inventory on Financial Statements</vt:lpstr>
      <vt:lpstr>Effect of Inventory Errors</vt:lpstr>
      <vt:lpstr>Effect of Inventory Errors on Net Income (Figure 13-1)</vt:lpstr>
      <vt:lpstr>Learning Objective 2</vt:lpstr>
      <vt:lpstr>Types of Inventory Systems</vt:lpstr>
      <vt:lpstr>Inventory System Journal Entries (Figure 13-2)</vt:lpstr>
      <vt:lpstr>Learning Objective 3</vt:lpstr>
      <vt:lpstr>Key Concepts</vt:lpstr>
      <vt:lpstr>Taking a Physical Inventory</vt:lpstr>
      <vt:lpstr>Inventory Sheet (Figure 13-3)</vt:lpstr>
      <vt:lpstr>Physical Inventory Special Considerations</vt:lpstr>
      <vt:lpstr>Inventory Cost Components</vt:lpstr>
      <vt:lpstr>Computing Cost of Inventory</vt:lpstr>
      <vt:lpstr>Specific Identification</vt:lpstr>
      <vt:lpstr>Inventory Costing Example Data (Color Printers)</vt:lpstr>
      <vt:lpstr>Computing Cost of Goods Sold Using the Specific Identification Method</vt:lpstr>
      <vt:lpstr>Computing Cost of Goods Sold Using the Specific Identification Method (Figure 13-5)</vt:lpstr>
      <vt:lpstr>Periodic Inventory System – First-In, First-Out (FIFO)</vt:lpstr>
      <vt:lpstr>FIFO Inventory Method (Figure 13-6)</vt:lpstr>
      <vt:lpstr>Periodic Inventory System – Weighted-Average Method</vt:lpstr>
      <vt:lpstr>Computing Cost of Goods Sold Using the Weighted-Average Method (1 of 2)</vt:lpstr>
      <vt:lpstr>Computing Cost of Goods Sold Using the Weighted-Average Method (2 of 2)</vt:lpstr>
      <vt:lpstr>Periodic Inventory System – Last-In, First-Out (LIFO) Method</vt:lpstr>
      <vt:lpstr>LIFO Inventory Method (Figure 13-7)</vt:lpstr>
      <vt:lpstr>Physical Flows and Cost Flows</vt:lpstr>
      <vt:lpstr>Comparison of Inventory Methods (1 of 2) </vt:lpstr>
      <vt:lpstr>Comparison of Inventory Methods (2 of 2)</vt:lpstr>
      <vt:lpstr>Comparison of Inventory Methods (Figure 13-8)</vt:lpstr>
      <vt:lpstr>Perpetual Inventory System</vt:lpstr>
      <vt:lpstr>Perpetual Inventory Record: FIFO Method (Figure 13-9)</vt:lpstr>
      <vt:lpstr>Conservatism Principle</vt:lpstr>
      <vt:lpstr>Lower-of-Cost-or-Market Method (1 of 5)</vt:lpstr>
      <vt:lpstr>Lower-of-Cost-or-Market Method (2 of 5)</vt:lpstr>
      <vt:lpstr>Lower-of-Cost-or-Market Method (3 of 5)</vt:lpstr>
      <vt:lpstr>Lower-of-Cost-or-Market Method (4 of 5)</vt:lpstr>
      <vt:lpstr>Lower-of-Cost-or-Market Method (5 of 5)</vt:lpstr>
      <vt:lpstr>Learning Objective 4</vt:lpstr>
      <vt:lpstr>Estimating Inventory</vt:lpstr>
      <vt:lpstr>Gross Profit Method of Estimating Inventory</vt:lpstr>
      <vt:lpstr>Steps for the Gross Profit Method (Figure 13-10)</vt:lpstr>
      <vt:lpstr>Retail Method of Estimating Inventory (1 of 2)</vt:lpstr>
      <vt:lpstr>Steps in the Retail Inventory Method (Figure 13-11)</vt:lpstr>
      <vt:lpstr>Appendix: Perpetual Inventory Method: LIFO and Moving Average Methods</vt:lpstr>
      <vt:lpstr>Appendix Learning Objective 1</vt:lpstr>
      <vt:lpstr>Perpetual LIFO Inventory Method (1 of 4)</vt:lpstr>
      <vt:lpstr>Perpetual LIFO Inventory Method (2 of 4)</vt:lpstr>
      <vt:lpstr>Perpetual LIFO Inventory Method (3 of 4)</vt:lpstr>
      <vt:lpstr>Perpetual LIFO Inventory Method (4 of 4)</vt:lpstr>
      <vt:lpstr>Appendix Learning Objective 2</vt:lpstr>
      <vt:lpstr>Perpetual Moving-Average Inventory Method (1 of 3)</vt:lpstr>
      <vt:lpstr>Perpetual Moving-Average Inventory Method (2 of 3)</vt:lpstr>
      <vt:lpstr>Perpetual Moving-Average Inventory Method (3 of 3)</vt:lpstr>
      <vt:lpstr>Perpetual Moving-Average Inventory System (Figure 13A-2)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Alan Evans</dc:creator>
  <cp:lastModifiedBy>Bailey, Timothy</cp:lastModifiedBy>
  <cp:revision>57</cp:revision>
  <cp:lastPrinted>2016-10-03T15:29:39Z</cp:lastPrinted>
  <dcterms:created xsi:type="dcterms:W3CDTF">2018-09-16T20:33:10Z</dcterms:created>
  <dcterms:modified xsi:type="dcterms:W3CDTF">2019-01-26T21:02:37Z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0x0101003532E4C7BBAF8442AC48CBC7D09A7580</vt:lpwstr>
  </property>
</Properties>
</file>