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6"/>
  </p:notesMasterIdLst>
  <p:handoutMasterIdLst>
    <p:handoutMasterId r:id="rId47"/>
  </p:handoutMasterIdLst>
  <p:sldIdLst>
    <p:sldId id="264" r:id="rId5"/>
    <p:sldId id="487" r:id="rId6"/>
    <p:sldId id="539" r:id="rId7"/>
    <p:sldId id="489" r:id="rId8"/>
    <p:sldId id="490" r:id="rId9"/>
    <p:sldId id="492" r:id="rId10"/>
    <p:sldId id="540" r:id="rId11"/>
    <p:sldId id="542" r:id="rId12"/>
    <p:sldId id="543" r:id="rId13"/>
    <p:sldId id="547" r:id="rId14"/>
    <p:sldId id="544" r:id="rId15"/>
    <p:sldId id="545" r:id="rId16"/>
    <p:sldId id="548" r:id="rId17"/>
    <p:sldId id="546" r:id="rId18"/>
    <p:sldId id="501" r:id="rId19"/>
    <p:sldId id="502" r:id="rId20"/>
    <p:sldId id="503" r:id="rId21"/>
    <p:sldId id="504" r:id="rId22"/>
    <p:sldId id="549" r:id="rId23"/>
    <p:sldId id="550" r:id="rId24"/>
    <p:sldId id="507" r:id="rId25"/>
    <p:sldId id="508" r:id="rId26"/>
    <p:sldId id="551" r:id="rId27"/>
    <p:sldId id="552" r:id="rId28"/>
    <p:sldId id="553" r:id="rId29"/>
    <p:sldId id="515" r:id="rId30"/>
    <p:sldId id="554" r:id="rId31"/>
    <p:sldId id="517" r:id="rId32"/>
    <p:sldId id="518" r:id="rId33"/>
    <p:sldId id="555" r:id="rId34"/>
    <p:sldId id="556" r:id="rId35"/>
    <p:sldId id="557" r:id="rId36"/>
    <p:sldId id="520" r:id="rId37"/>
    <p:sldId id="524" r:id="rId38"/>
    <p:sldId id="525" r:id="rId39"/>
    <p:sldId id="526" r:id="rId40"/>
    <p:sldId id="529" r:id="rId41"/>
    <p:sldId id="530" r:id="rId42"/>
    <p:sldId id="533" r:id="rId43"/>
    <p:sldId id="558" r:id="rId44"/>
    <p:sldId id="559" r:id="rId4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7" autoAdjust="0"/>
    <p:restoredTop sz="93617" autoAdjust="0"/>
  </p:normalViewPr>
  <p:slideViewPr>
    <p:cSldViewPr snapToGrid="0" snapToObjects="1">
      <p:cViewPr varScale="1">
        <p:scale>
          <a:sx n="52" d="100"/>
          <a:sy n="52" d="100"/>
        </p:scale>
        <p:origin x="96" y="4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i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0A6-7F36-4CA8-A413-BABA1C35F24F}"/>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D92EE8E7-68DB-4823-BBFC-404483E0F8C6}"/>
              </a:ext>
            </a:extLst>
          </p:cNvPr>
          <p:cNvSpPr>
            <a:spLocks noGrp="1"/>
          </p:cNvSpPr>
          <p:nvPr>
            <p:ph type="pic" sz="quarter" idx="11"/>
          </p:nvPr>
        </p:nvSpPr>
        <p:spPr>
          <a:xfrm>
            <a:off x="1163638" y="1230313"/>
            <a:ext cx="9717087" cy="3216275"/>
          </a:xfrm>
        </p:spPr>
        <p:txBody>
          <a:bodyPr/>
          <a:lstStyle/>
          <a:p>
            <a:endParaRPr lang="en-US"/>
          </a:p>
        </p:txBody>
      </p:sp>
      <p:sp>
        <p:nvSpPr>
          <p:cNvPr id="6" name="Footer">
            <a:extLst>
              <a:ext uri="{FF2B5EF4-FFF2-40B4-BE49-F238E27FC236}">
                <a16:creationId xmlns:a16="http://schemas.microsoft.com/office/drawing/2014/main" id="{4A8CE9CA-ADB6-4B29-9553-D1B6F8E2B8D0}"/>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100243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C4B-DF24-4DA8-94B4-A1E903675F89}"/>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70BD1750-7A60-431F-A331-A8A40879566F}"/>
              </a:ext>
            </a:extLst>
          </p:cNvPr>
          <p:cNvSpPr>
            <a:spLocks noGrp="1"/>
          </p:cNvSpPr>
          <p:nvPr>
            <p:ph type="pic" sz="quarter" idx="11"/>
          </p:nvPr>
        </p:nvSpPr>
        <p:spPr>
          <a:xfrm>
            <a:off x="657225" y="1214438"/>
            <a:ext cx="10980738" cy="3082925"/>
          </a:xfrm>
        </p:spPr>
        <p:txBody>
          <a:bodyPr/>
          <a:lstStyle/>
          <a:p>
            <a:endParaRPr lang="en-US"/>
          </a:p>
        </p:txBody>
      </p:sp>
      <p:sp>
        <p:nvSpPr>
          <p:cNvPr id="7" name="Text Placeholder 6">
            <a:extLst>
              <a:ext uri="{FF2B5EF4-FFF2-40B4-BE49-F238E27FC236}">
                <a16:creationId xmlns:a16="http://schemas.microsoft.com/office/drawing/2014/main" id="{9A00BA76-340C-4AA5-A884-2828F3659391}"/>
              </a:ext>
            </a:extLst>
          </p:cNvPr>
          <p:cNvSpPr>
            <a:spLocks noGrp="1"/>
          </p:cNvSpPr>
          <p:nvPr>
            <p:ph type="body" sz="quarter" idx="12"/>
          </p:nvPr>
        </p:nvSpPr>
        <p:spPr>
          <a:xfrm>
            <a:off x="1030288" y="4475163"/>
            <a:ext cx="10323512" cy="1435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11B5D937-0574-4759-8BBC-55D3223234E7}"/>
              </a:ext>
            </a:extLst>
          </p:cNvP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538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 id="2147483725" r:id="rId14"/>
    <p:sldLayoutId id="2147483726" r:id="rId15"/>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r>
              <a:rPr lang="en-US" dirty="0"/>
              <a:t>Chapter 14 </a:t>
            </a:r>
          </a:p>
        </p:txBody>
      </p:sp>
      <p:sp>
        <p:nvSpPr>
          <p:cNvPr id="5" name="Title 4"/>
          <p:cNvSpPr>
            <a:spLocks noGrp="1"/>
          </p:cNvSpPr>
          <p:nvPr>
            <p:ph type="title"/>
          </p:nvPr>
        </p:nvSpPr>
        <p:spPr>
          <a:xfrm>
            <a:off x="3996910" y="4035474"/>
            <a:ext cx="6402684" cy="980663"/>
          </a:xfrm>
        </p:spPr>
        <p:txBody>
          <a:bodyPr/>
          <a:lstStyle/>
          <a:p>
            <a:r>
              <a:rPr lang="en-US" b="0" dirty="0"/>
              <a:t>Adjustments for a Merchandising Business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an adjustment for merchandise inventory using the periodic inventory system</a:t>
            </a:r>
          </a:p>
        </p:txBody>
      </p:sp>
    </p:spTree>
    <p:extLst>
      <p:ext uri="{BB962C8B-B14F-4D97-AF65-F5344CB8AC3E}">
        <p14:creationId xmlns:p14="http://schemas.microsoft.com/office/powerpoint/2010/main" val="1423435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2DB244-7C0D-42D9-8E8D-460112337EE4}"/>
              </a:ext>
            </a:extLst>
          </p:cNvPr>
          <p:cNvSpPr>
            <a:spLocks noGrp="1"/>
          </p:cNvSpPr>
          <p:nvPr>
            <p:ph type="title"/>
          </p:nvPr>
        </p:nvSpPr>
        <p:spPr>
          <a:xfrm>
            <a:off x="838200" y="365125"/>
            <a:ext cx="10515600" cy="1019538"/>
          </a:xfrm>
        </p:spPr>
        <p:txBody>
          <a:bodyPr/>
          <a:lstStyle/>
          <a:p>
            <a:r>
              <a:rPr lang="en-US" dirty="0"/>
              <a:t>Review of Entries for Purchase and Sale of Merchandise (Figure 14-1)</a:t>
            </a:r>
          </a:p>
        </p:txBody>
      </p:sp>
      <p:pic>
        <p:nvPicPr>
          <p:cNvPr id="7" name="Picture Placeholder 6" descr="The table shown in the image has four columns with two rows. The heading, TRANSACTION, is set over the first column. The heading, ENTRY, spans columns 2, 3, and 4. Row 1, column 1: Purchase of merchandise. Row 2, column 1: Sale of merchandise. Column 2, row 1, under the ENTRY heading: Purchases. Indented below that is, Accounts Payable or Cash. Row 1, column 3: x x x. Below that in column 4 is set x x x. Column 2, row 2, under the ENTRY heading: Accounts Receivable or Cash. Indented below that is, Sales. Row 2, column 3: x x x. Below that in column 4 is set x x x.">
            <a:extLst>
              <a:ext uri="{FF2B5EF4-FFF2-40B4-BE49-F238E27FC236}">
                <a16:creationId xmlns:a16="http://schemas.microsoft.com/office/drawing/2014/main" id="{E9FDAFCC-3160-442D-8A4D-89D0BC8CD152}"/>
              </a:ext>
            </a:extLst>
          </p:cNvPr>
          <p:cNvPicPr>
            <a:picLocks noGrp="1" noChangeAspect="1"/>
          </p:cNvPicPr>
          <p:nvPr>
            <p:ph type="pic" sz="quarter" idx="11"/>
          </p:nvPr>
        </p:nvPicPr>
        <p:blipFill rotWithShape="1">
          <a:blip r:embed="rId2"/>
          <a:srcRect t="-194" b="1438"/>
          <a:stretch/>
        </p:blipFill>
        <p:spPr>
          <a:xfrm>
            <a:off x="1085850" y="1952625"/>
            <a:ext cx="9717088" cy="2070735"/>
          </a:xfrm>
        </p:spPr>
      </p:pic>
    </p:spTree>
    <p:extLst>
      <p:ext uri="{BB962C8B-B14F-4D97-AF65-F5344CB8AC3E}">
        <p14:creationId xmlns:p14="http://schemas.microsoft.com/office/powerpoint/2010/main" val="215974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Work Sheet for a Merchandising Business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2489563"/>
          </a:xfrm>
        </p:spPr>
        <p:txBody>
          <a:bodyPr>
            <a:noAutofit/>
          </a:bodyPr>
          <a:lstStyle/>
          <a:p>
            <a:r>
              <a:rPr lang="en-US" sz="2800" dirty="0">
                <a:latin typeface="Arial" pitchFamily="34" charset="0"/>
                <a:cs typeface="Arial" pitchFamily="34" charset="0"/>
              </a:rPr>
              <a:t>Is similar to a service business work sheet</a:t>
            </a:r>
          </a:p>
          <a:p>
            <a:r>
              <a:rPr lang="en-US" sz="2800" dirty="0">
                <a:latin typeface="Arial" pitchFamily="34" charset="0"/>
                <a:cs typeface="Arial" pitchFamily="34" charset="0"/>
              </a:rPr>
              <a:t>Used to prepare year-end adjustments</a:t>
            </a:r>
          </a:p>
          <a:p>
            <a:r>
              <a:rPr lang="en-US" sz="2800" dirty="0">
                <a:latin typeface="Arial" pitchFamily="34" charset="0"/>
                <a:cs typeface="Arial" pitchFamily="34" charset="0"/>
              </a:rPr>
              <a:t>Also includes an adjustment to properly report the amount of merchandise inventory held at the end of the accounting period</a:t>
            </a:r>
          </a:p>
          <a:p>
            <a:r>
              <a:rPr lang="en-US" sz="2800" dirty="0">
                <a:latin typeface="Arial" pitchFamily="34" charset="0"/>
                <a:cs typeface="Arial" pitchFamily="34" charset="0"/>
              </a:rPr>
              <a:t>Used to prepare financial statements</a:t>
            </a:r>
            <a:endParaRPr lang="en-US" dirty="0">
              <a:latin typeface="Arial" pitchFamily="34" charset="0"/>
              <a:cs typeface="Arial" pitchFamily="34" charset="0"/>
            </a:endParaRPr>
          </a:p>
        </p:txBody>
      </p:sp>
    </p:spTree>
    <p:extLst>
      <p:ext uri="{BB962C8B-B14F-4D97-AF65-F5344CB8AC3E}">
        <p14:creationId xmlns:p14="http://schemas.microsoft.com/office/powerpoint/2010/main" val="3515271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3412"/>
          </a:xfrm>
        </p:spPr>
        <p:txBody>
          <a:bodyPr>
            <a:noAutofit/>
          </a:bodyPr>
          <a:lstStyle/>
          <a:p>
            <a:r>
              <a:rPr lang="en-US" dirty="0">
                <a:latin typeface="Arial" pitchFamily="34" charset="0"/>
                <a:cs typeface="Arial" pitchFamily="34" charset="0"/>
              </a:rPr>
              <a:t>Adjustment for Merchandise Inventory: Periodic Inventory System (1 of 7)</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r>
              <a:rPr lang="en-US" sz="2800" dirty="0">
                <a:latin typeface="Arial" pitchFamily="34" charset="0"/>
                <a:cs typeface="Arial" pitchFamily="34" charset="0"/>
              </a:rPr>
              <a:t>Andy’s Auto Parts had a beginning merchandise inventory of $25,000</a:t>
            </a:r>
          </a:p>
          <a:p>
            <a:r>
              <a:rPr lang="en-US" sz="2800" dirty="0">
                <a:latin typeface="Arial" pitchFamily="34" charset="0"/>
                <a:cs typeface="Arial" pitchFamily="34" charset="0"/>
              </a:rPr>
              <a:t>At the end of the accounting period, a physical inventory of the merchandise determined that merchandise costing $27,000 was still on hand</a:t>
            </a:r>
          </a:p>
          <a:p>
            <a:r>
              <a:rPr lang="en-US" sz="2800" dirty="0">
                <a:latin typeface="Arial" pitchFamily="34" charset="0"/>
                <a:cs typeface="Arial" pitchFamily="34" charset="0"/>
              </a:rPr>
              <a:t>Why is there more inventory at the END than at the BEGINNING of the year?</a:t>
            </a:r>
          </a:p>
          <a:p>
            <a:pPr lvl="1"/>
            <a:r>
              <a:rPr lang="en-US" sz="2400" dirty="0">
                <a:latin typeface="Arial" pitchFamily="34" charset="0"/>
                <a:cs typeface="Arial" pitchFamily="34" charset="0"/>
              </a:rPr>
              <a:t>When purchases EXCEED sales, the inventory balance is HIGHER at the end of the year</a:t>
            </a:r>
          </a:p>
        </p:txBody>
      </p:sp>
    </p:spTree>
    <p:extLst>
      <p:ext uri="{BB962C8B-B14F-4D97-AF65-F5344CB8AC3E}">
        <p14:creationId xmlns:p14="http://schemas.microsoft.com/office/powerpoint/2010/main" val="440235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6955"/>
          </a:xfrm>
        </p:spPr>
        <p:txBody>
          <a:bodyPr>
            <a:noAutofit/>
          </a:bodyPr>
          <a:lstStyle/>
          <a:p>
            <a:r>
              <a:rPr lang="en-US" dirty="0">
                <a:latin typeface="Arial" pitchFamily="34" charset="0"/>
                <a:cs typeface="Arial" pitchFamily="34" charset="0"/>
              </a:rPr>
              <a:t>Adjustment for Merchandise Inventory: Periodic Inventory System (2 of 7)</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r>
              <a:rPr lang="en-US" sz="2800" dirty="0">
                <a:latin typeface="Arial" pitchFamily="34" charset="0"/>
                <a:cs typeface="Arial" pitchFamily="34" charset="0"/>
              </a:rPr>
              <a:t>Merchandise Inventory account is NOT changed during the accounting period</a:t>
            </a:r>
          </a:p>
          <a:p>
            <a:pPr lvl="1"/>
            <a:r>
              <a:rPr lang="en-US" sz="2400" dirty="0">
                <a:latin typeface="Arial" pitchFamily="34" charset="0"/>
                <a:cs typeface="Arial" pitchFamily="34" charset="0"/>
              </a:rPr>
              <a:t>Merchandise bought during the year is debited to Purchases instead of Merchandise Inventory</a:t>
            </a:r>
          </a:p>
          <a:p>
            <a:r>
              <a:rPr lang="en-US" sz="2800" dirty="0">
                <a:latin typeface="Arial" pitchFamily="34" charset="0"/>
                <a:cs typeface="Arial" pitchFamily="34" charset="0"/>
              </a:rPr>
              <a:t>The COST of merchandise sold is NOT recorded</a:t>
            </a:r>
          </a:p>
          <a:p>
            <a:pPr lvl="1"/>
            <a:r>
              <a:rPr lang="en-US" sz="2400" dirty="0">
                <a:latin typeface="Arial" pitchFamily="34" charset="0"/>
                <a:cs typeface="Arial" pitchFamily="34" charset="0"/>
              </a:rPr>
              <a:t>The selling price is credited to the Sales account.</a:t>
            </a:r>
          </a:p>
          <a:p>
            <a:r>
              <a:rPr lang="en-US" sz="2800" dirty="0">
                <a:latin typeface="Arial" pitchFamily="34" charset="0"/>
                <a:cs typeface="Arial" pitchFamily="34" charset="0"/>
              </a:rPr>
              <a:t>After a year of purchasing and selling merchandise, the merchandise inventory balance is no longer accurate</a:t>
            </a:r>
          </a:p>
          <a:p>
            <a:pPr lvl="1"/>
            <a:r>
              <a:rPr lang="en-US" sz="2400" dirty="0">
                <a:latin typeface="Arial" pitchFamily="34" charset="0"/>
                <a:cs typeface="Arial" pitchFamily="34" charset="0"/>
              </a:rPr>
              <a:t>A two-step adjustment is needed to update the balance of the Merchandise Inventory account</a:t>
            </a:r>
          </a:p>
        </p:txBody>
      </p:sp>
    </p:spTree>
    <p:extLst>
      <p:ext uri="{BB962C8B-B14F-4D97-AF65-F5344CB8AC3E}">
        <p14:creationId xmlns:p14="http://schemas.microsoft.com/office/powerpoint/2010/main" val="251093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6955"/>
          </a:xfrm>
        </p:spPr>
        <p:txBody>
          <a:bodyPr>
            <a:noAutofit/>
          </a:bodyPr>
          <a:lstStyle/>
          <a:p>
            <a:r>
              <a:rPr lang="en-US" dirty="0">
                <a:latin typeface="Arial" pitchFamily="34" charset="0"/>
                <a:cs typeface="Arial" pitchFamily="34" charset="0"/>
              </a:rPr>
              <a:t>Adjustment for Merchandise Inventory: Periodic Inventory System (3 of 7)</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p:txBody>
          <a:bodyPr>
            <a:noAutofit/>
          </a:bodyPr>
          <a:lstStyle/>
          <a:p>
            <a:r>
              <a:rPr lang="en-US" sz="2800" dirty="0"/>
              <a:t>Step 1 – The beginning inventory ($23,000) is removed by crediting Merchandise Inventory</a:t>
            </a:r>
          </a:p>
          <a:p>
            <a:pPr lvl="1"/>
            <a:r>
              <a:rPr lang="en-US" sz="2400" dirty="0"/>
              <a:t>Income Summary is debited because this amount is used in the calculation of cost of goods sold and net income</a:t>
            </a:r>
          </a:p>
          <a:p>
            <a:r>
              <a:rPr lang="en-US" sz="2800" dirty="0"/>
              <a:t>Step 2 – The ending inventory ($27,000) is entered by debiting Merchandise Inventory</a:t>
            </a:r>
          </a:p>
          <a:p>
            <a:pPr lvl="1"/>
            <a:r>
              <a:rPr lang="en-US" sz="2400" dirty="0"/>
              <a:t>Income Summary is credited because this amount is also used in the calculation of cost of goods sold and net income</a:t>
            </a:r>
          </a:p>
          <a:p>
            <a:r>
              <a:rPr lang="en-US" dirty="0"/>
              <a:t>Note that the debit </a:t>
            </a:r>
            <a:r>
              <a:rPr lang="en-US" b="1" dirty="0">
                <a:solidFill>
                  <a:srgbClr val="FF0000"/>
                </a:solidFill>
              </a:rPr>
              <a:t>and</a:t>
            </a:r>
            <a:r>
              <a:rPr lang="en-US" i="1" dirty="0"/>
              <a:t> </a:t>
            </a:r>
            <a:r>
              <a:rPr lang="en-US" dirty="0"/>
              <a:t>credit adjustments made to Income Summary are extended into the Adjusted Trial Balance columns. This is done because the individual amounts are needed for the calculation of cost of goods sold on the income statement (beginning inventory + purchases - ending inventory = cost of goods sold)</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682032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371"/>
            <a:ext cx="10515600" cy="1036955"/>
          </a:xfrm>
        </p:spPr>
        <p:txBody>
          <a:bodyPr>
            <a:noAutofit/>
          </a:bodyPr>
          <a:lstStyle/>
          <a:p>
            <a:r>
              <a:rPr lang="en-US" dirty="0">
                <a:latin typeface="Arial" pitchFamily="34" charset="0"/>
                <a:cs typeface="Arial" pitchFamily="34" charset="0"/>
              </a:rPr>
              <a:t>Adjustment for Merchandise Inventory: Periodic Inventory System (4 of 7)</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436169"/>
            <a:ext cx="10711543" cy="4666248"/>
          </a:xfrm>
        </p:spPr>
        <p:txBody>
          <a:bodyPr>
            <a:noAutofit/>
          </a:bodyPr>
          <a:lstStyle/>
          <a:p>
            <a:r>
              <a:rPr lang="en-US" sz="2400" dirty="0"/>
              <a:t>Steps 3-5 in the inventory adjustment process address issues related to customers returning inventory</a:t>
            </a:r>
          </a:p>
          <a:p>
            <a:r>
              <a:rPr lang="en-US" sz="2400" dirty="0"/>
              <a:t>In a merchandising business, it is likely that customers will return some of the merchandise that was purchased</a:t>
            </a:r>
          </a:p>
          <a:p>
            <a:r>
              <a:rPr lang="en-US" sz="2400" dirty="0"/>
              <a:t>The entry made when merchandise is returned during the current period is as follows:</a:t>
            </a:r>
            <a:endParaRPr lang="en-US" dirty="0"/>
          </a:p>
          <a:p>
            <a:pPr lvl="1"/>
            <a:r>
              <a:rPr lang="en-US" dirty="0"/>
              <a:t>Debit – Sales Returns and Allowances</a:t>
            </a:r>
          </a:p>
          <a:p>
            <a:pPr lvl="1"/>
            <a:r>
              <a:rPr lang="en-US" dirty="0"/>
              <a:t>Credit – Accounts Receivable (or Cash)</a:t>
            </a:r>
          </a:p>
          <a:p>
            <a:r>
              <a:rPr lang="en-US" sz="2400" dirty="0"/>
              <a:t>Returned inventory is not debited to the merchandise inventory account</a:t>
            </a:r>
          </a:p>
          <a:p>
            <a:pPr lvl="1"/>
            <a:r>
              <a:rPr lang="en-US" dirty="0"/>
              <a:t>Will be captured in the physical count of the ending inventory, if not sold by the end of the year</a:t>
            </a:r>
          </a:p>
          <a:p>
            <a:r>
              <a:rPr lang="en-US" sz="2400" dirty="0"/>
              <a:t>Some of the inventory sold this year is likely to be returned next year</a:t>
            </a:r>
            <a:endParaRPr lang="en-US" sz="3200" dirty="0">
              <a:latin typeface="Arial" pitchFamily="34" charset="0"/>
              <a:cs typeface="Arial" pitchFamily="34" charset="0"/>
            </a:endParaRPr>
          </a:p>
        </p:txBody>
      </p:sp>
    </p:spTree>
    <p:extLst>
      <p:ext uri="{BB962C8B-B14F-4D97-AF65-F5344CB8AC3E}">
        <p14:creationId xmlns:p14="http://schemas.microsoft.com/office/powerpoint/2010/main" val="2586730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8807"/>
          </a:xfrm>
        </p:spPr>
        <p:txBody>
          <a:bodyPr>
            <a:noAutofit/>
          </a:bodyPr>
          <a:lstStyle/>
          <a:p>
            <a:r>
              <a:rPr lang="en-US" dirty="0">
                <a:latin typeface="Arial" pitchFamily="34" charset="0"/>
                <a:cs typeface="Arial" pitchFamily="34" charset="0"/>
              </a:rPr>
              <a:t>Adjustment for Merchandise Inventory: Periodic Inventory System (5 of 7)</a:t>
            </a:r>
            <a:endParaRPr lang="en-IN" dirty="0">
              <a:latin typeface="Arial" pitchFamily="34" charset="0"/>
              <a:cs typeface="Arial" pitchFamily="34" charset="0"/>
            </a:endParaRPr>
          </a:p>
        </p:txBody>
      </p:sp>
      <p:pic>
        <p:nvPicPr>
          <p:cNvPr id="5" name="Picture Placeholder 4" descr="An illustration shows a journal entry. All amounts are in dollars.&#10;&#10;Debit Sales Returns and Allowances 1400&#10;Credit Customer Refunds Payable 1400">
            <a:extLst>
              <a:ext uri="{FF2B5EF4-FFF2-40B4-BE49-F238E27FC236}">
                <a16:creationId xmlns:a16="http://schemas.microsoft.com/office/drawing/2014/main" id="{A9D15E58-F51E-4B81-A8FA-DA973F656338}"/>
              </a:ext>
            </a:extLst>
          </p:cNvPr>
          <p:cNvPicPr>
            <a:picLocks noGrp="1" noChangeAspect="1"/>
          </p:cNvPicPr>
          <p:nvPr>
            <p:ph type="pic" sz="quarter" idx="11"/>
          </p:nvPr>
        </p:nvPicPr>
        <p:blipFill rotWithShape="1">
          <a:blip r:embed="rId2"/>
          <a:srcRect l="16802" t="958" r="283" b="1595"/>
          <a:stretch/>
        </p:blipFill>
        <p:spPr>
          <a:xfrm>
            <a:off x="1549668" y="4770252"/>
            <a:ext cx="8441356" cy="980122"/>
          </a:xfrm>
          <a:prstGeom prst="rect">
            <a:avLst/>
          </a:prstGeom>
        </p:spPr>
      </p:pic>
      <p:sp>
        <p:nvSpPr>
          <p:cNvPr id="3" name="Content Placeholder 2"/>
          <p:cNvSpPr>
            <a:spLocks noGrp="1"/>
          </p:cNvSpPr>
          <p:nvPr>
            <p:ph type="body" sz="quarter" idx="12"/>
          </p:nvPr>
        </p:nvSpPr>
        <p:spPr>
          <a:xfrm>
            <a:off x="1126540" y="1597687"/>
            <a:ext cx="10323512" cy="2858810"/>
          </a:xfrm>
        </p:spPr>
        <p:txBody>
          <a:bodyPr>
            <a:noAutofit/>
          </a:bodyPr>
          <a:lstStyle/>
          <a:p>
            <a:pPr marL="342900" indent="-342900">
              <a:buFont typeface="Arial" panose="020B0604020202020204" pitchFamily="34" charset="0"/>
              <a:buChar char="•"/>
            </a:pPr>
            <a:r>
              <a:rPr lang="en-US" sz="2400" dirty="0"/>
              <a:t>Andy’s estimates that customers will be granted $4,000 in refunds of this year’s sales next year</a:t>
            </a:r>
          </a:p>
          <a:p>
            <a:pPr marL="342900" indent="-342900">
              <a:buFont typeface="Arial" panose="020B0604020202020204" pitchFamily="34" charset="0"/>
              <a:buChar char="•"/>
            </a:pPr>
            <a:r>
              <a:rPr lang="en-US" sz="2400" dirty="0"/>
              <a:t>Merchandise expected to be returned will have a cost of $3,000</a:t>
            </a:r>
          </a:p>
          <a:p>
            <a:pPr marL="342900" indent="-342900">
              <a:buFont typeface="Arial" panose="020B0604020202020204" pitchFamily="34" charset="0"/>
              <a:buChar char="•"/>
            </a:pPr>
            <a:r>
              <a:rPr lang="en-US" sz="2400" b="1" dirty="0"/>
              <a:t>Customer Refunds Payable </a:t>
            </a:r>
            <a:r>
              <a:rPr lang="en-US" sz="2400" dirty="0"/>
              <a:t>must be adjusted to equal the estimated $4,000 liability</a:t>
            </a:r>
          </a:p>
          <a:p>
            <a:pPr lvl="1"/>
            <a:r>
              <a:rPr lang="en-US" sz="2000" dirty="0"/>
              <a:t>Has a balance of $2,600 before adjustment</a:t>
            </a:r>
          </a:p>
          <a:p>
            <a:pPr marL="342900" indent="-342900">
              <a:buFont typeface="Arial" panose="020B0604020202020204" pitchFamily="34" charset="0"/>
              <a:buChar char="•"/>
            </a:pPr>
            <a:r>
              <a:rPr lang="en-US" sz="2400" dirty="0">
                <a:latin typeface="Arial" pitchFamily="34" charset="0"/>
                <a:cs typeface="Arial" pitchFamily="34" charset="0"/>
              </a:rPr>
              <a:t>Step 3 – Make the following adjustment:</a:t>
            </a:r>
          </a:p>
        </p:txBody>
      </p:sp>
    </p:spTree>
    <p:extLst>
      <p:ext uri="{BB962C8B-B14F-4D97-AF65-F5344CB8AC3E}">
        <p14:creationId xmlns:p14="http://schemas.microsoft.com/office/powerpoint/2010/main" val="497320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CE24B-0B9D-44E0-B1B5-CEDF3FB854CE}"/>
              </a:ext>
            </a:extLst>
          </p:cNvPr>
          <p:cNvSpPr>
            <a:spLocks noGrp="1"/>
          </p:cNvSpPr>
          <p:nvPr>
            <p:ph type="title"/>
          </p:nvPr>
        </p:nvSpPr>
        <p:spPr>
          <a:xfrm>
            <a:off x="838200" y="365125"/>
            <a:ext cx="10515600" cy="1012413"/>
          </a:xfrm>
        </p:spPr>
        <p:txBody>
          <a:bodyPr/>
          <a:lstStyle/>
          <a:p>
            <a:r>
              <a:rPr lang="en-US" dirty="0"/>
              <a:t>Adjustments for Sales Returns and Allowances (Figure 14-3)</a:t>
            </a:r>
          </a:p>
        </p:txBody>
      </p:sp>
      <p:pic>
        <p:nvPicPr>
          <p:cNvPr id="5" name="Picture Placeholder 4" descr="A balance sheet has three columns arranged to reflect the equation, assets = liability + owner’s equity. The assets column is subdivided into two columns, debit plus, and credit minus, the liabilities column is also subdivided in two columns, debit minus, and credit plus, and the owner’s equity column is also subdivided into two columns, debit minus, and credit plus, the assets column is blank. The liability column consists of customer refunds payable, which is subdivided into two columns. The entries in its credit side are as follows: t b 2,600. Adjustment, 1,400, a t b 4,000. The owner's equity column consists of a green, capital, which is further subdivided into two columns. The owner's equity column is also consists of drawing, expenses and revenues. Both drawing and expenses are subdivided into debit plus, and credit minus, revenues is subdivided into debit minus, and credit plus, revenues is consist of sales and subdivided into columns. It has the value 145,000, entered in the credit side. Revenues column also consist of sales returns and allowances. The entries in its debit side are, t b 8,400, adjustments 1,400. A t b 9,800. Notes. T b stands for trial balance and a t b stands for adjusted trial balance.">
            <a:extLst>
              <a:ext uri="{FF2B5EF4-FFF2-40B4-BE49-F238E27FC236}">
                <a16:creationId xmlns:a16="http://schemas.microsoft.com/office/drawing/2014/main" id="{2DF5FF55-806D-4FE2-9131-8C5ED15FDC59}"/>
              </a:ext>
            </a:extLst>
          </p:cNvPr>
          <p:cNvPicPr>
            <a:picLocks noGrp="1" noChangeAspect="1"/>
          </p:cNvPicPr>
          <p:nvPr>
            <p:ph type="pic" sz="quarter" idx="11"/>
          </p:nvPr>
        </p:nvPicPr>
        <p:blipFill rotWithShape="1">
          <a:blip r:embed="rId2"/>
          <a:srcRect l="-1" r="-175"/>
          <a:stretch/>
        </p:blipFill>
        <p:spPr>
          <a:xfrm>
            <a:off x="1595180" y="1764331"/>
            <a:ext cx="9001639" cy="4247254"/>
          </a:xfrm>
        </p:spPr>
      </p:pic>
    </p:spTree>
    <p:extLst>
      <p:ext uri="{BB962C8B-B14F-4D97-AF65-F5344CB8AC3E}">
        <p14:creationId xmlns:p14="http://schemas.microsoft.com/office/powerpoint/2010/main" val="2500773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8807"/>
          </a:xfrm>
        </p:spPr>
        <p:txBody>
          <a:bodyPr>
            <a:noAutofit/>
          </a:bodyPr>
          <a:lstStyle/>
          <a:p>
            <a:r>
              <a:rPr lang="en-US" dirty="0">
                <a:latin typeface="Arial" pitchFamily="34" charset="0"/>
                <a:cs typeface="Arial" pitchFamily="34" charset="0"/>
              </a:rPr>
              <a:t>Adjustment for Merchandise Inventory: Periodic Inventory System (6 of 7)</a:t>
            </a:r>
            <a:endParaRPr lang="en-IN" dirty="0">
              <a:latin typeface="Arial" pitchFamily="34" charset="0"/>
              <a:cs typeface="Arial" pitchFamily="34" charset="0"/>
            </a:endParaRPr>
          </a:p>
        </p:txBody>
      </p:sp>
      <p:sp>
        <p:nvSpPr>
          <p:cNvPr id="3" name="Content Placeholder 2"/>
          <p:cNvSpPr>
            <a:spLocks noGrp="1"/>
          </p:cNvSpPr>
          <p:nvPr>
            <p:ph type="body" sz="quarter" idx="12"/>
          </p:nvPr>
        </p:nvSpPr>
        <p:spPr>
          <a:xfrm>
            <a:off x="1126540" y="1597686"/>
            <a:ext cx="10323512" cy="4387478"/>
          </a:xfrm>
        </p:spPr>
        <p:txBody>
          <a:bodyPr>
            <a:noAutofit/>
          </a:bodyPr>
          <a:lstStyle/>
          <a:p>
            <a:pPr marL="457200" indent="-457200">
              <a:buFont typeface="Arial" panose="020B0604020202020204" pitchFamily="34" charset="0"/>
              <a:buChar char="•"/>
            </a:pPr>
            <a:r>
              <a:rPr lang="en-US" dirty="0"/>
              <a:t>In Steps 4 and 5, we adjust for the estimated inventory to be returned next year</a:t>
            </a:r>
          </a:p>
          <a:p>
            <a:pPr marL="457200" indent="-457200">
              <a:buFont typeface="Arial" panose="020B0604020202020204" pitchFamily="34" charset="0"/>
              <a:buChar char="•"/>
            </a:pPr>
            <a:r>
              <a:rPr lang="en-US" b="1" dirty="0"/>
              <a:t>Estimated Returns Inventory </a:t>
            </a:r>
            <a:r>
              <a:rPr lang="en-US" dirty="0"/>
              <a:t>is an asset account that represents the estimated cost of merchandise inventory sold this year, but expected to be returned next year</a:t>
            </a:r>
          </a:p>
          <a:p>
            <a:pPr marL="1143000" lvl="1" indent="-457200">
              <a:buFont typeface="Arial" panose="020B0604020202020204" pitchFamily="34" charset="0"/>
              <a:buChar char="•"/>
            </a:pPr>
            <a:r>
              <a:rPr lang="en-US" dirty="0"/>
              <a:t>Is reported as a current asset on the Balance Sheet and is often combined with Merchandise Inventory</a:t>
            </a:r>
          </a:p>
          <a:p>
            <a:pPr marL="1143000" lvl="1" indent="-457200">
              <a:buFont typeface="Arial" panose="020B0604020202020204" pitchFamily="34" charset="0"/>
              <a:buChar char="•"/>
            </a:pPr>
            <a:r>
              <a:rPr lang="en-US" dirty="0"/>
              <a:t>Will be adjusted at the end of each period to properly reflect the cost of merchandise sold this period, but expected to be returned next period</a:t>
            </a:r>
            <a:endParaRPr lang="en-US" sz="6600" dirty="0">
              <a:latin typeface="Arial" pitchFamily="34" charset="0"/>
              <a:cs typeface="Arial" pitchFamily="34" charset="0"/>
            </a:endParaRPr>
          </a:p>
        </p:txBody>
      </p:sp>
    </p:spTree>
    <p:extLst>
      <p:ext uri="{BB962C8B-B14F-4D97-AF65-F5344CB8AC3E}">
        <p14:creationId xmlns:p14="http://schemas.microsoft.com/office/powerpoint/2010/main" val="350385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8807"/>
          </a:xfrm>
        </p:spPr>
        <p:txBody>
          <a:bodyPr>
            <a:noAutofit/>
          </a:bodyPr>
          <a:lstStyle/>
          <a:p>
            <a:r>
              <a:rPr lang="en-US" dirty="0">
                <a:latin typeface="Arial" pitchFamily="34" charset="0"/>
                <a:cs typeface="Arial" pitchFamily="34" charset="0"/>
              </a:rPr>
              <a:t>Adjustment for Merchandise Inventory: Periodic Inventory System (7 of 7)</a:t>
            </a:r>
            <a:endParaRPr lang="en-IN" dirty="0">
              <a:latin typeface="Arial" pitchFamily="34" charset="0"/>
              <a:cs typeface="Arial" pitchFamily="34" charset="0"/>
            </a:endParaRPr>
          </a:p>
        </p:txBody>
      </p:sp>
      <p:pic>
        <p:nvPicPr>
          <p:cNvPr id="5" name="Picture Placeholder 4" descr="An illustration shows two adjusting journal entries. All amounts are in dollars.&#10;&#10;Step 4: Debit Income Summary 2000&#10;Credit Estimated Returns Invenotry 2000&#10;&#10;Step 5: Debit Estimated Returns Inventory 3000&#10;Credit Income Summary 3000&#10;">
            <a:extLst>
              <a:ext uri="{FF2B5EF4-FFF2-40B4-BE49-F238E27FC236}">
                <a16:creationId xmlns:a16="http://schemas.microsoft.com/office/drawing/2014/main" id="{A9D15E58-F51E-4B81-A8FA-DA973F656338}"/>
              </a:ext>
            </a:extLst>
          </p:cNvPr>
          <p:cNvPicPr>
            <a:picLocks noGrp="1" noChangeAspect="1"/>
          </p:cNvPicPr>
          <p:nvPr>
            <p:ph type="pic" sz="quarter" idx="11"/>
          </p:nvPr>
        </p:nvPicPr>
        <p:blipFill>
          <a:blip r:embed="rId2"/>
          <a:stretch>
            <a:fillRect/>
          </a:stretch>
        </p:blipFill>
        <p:spPr>
          <a:xfrm>
            <a:off x="2221949" y="4252812"/>
            <a:ext cx="7748102" cy="1518596"/>
          </a:xfrm>
          <a:prstGeom prst="rect">
            <a:avLst/>
          </a:prstGeom>
        </p:spPr>
      </p:pic>
      <p:sp>
        <p:nvSpPr>
          <p:cNvPr id="3" name="Content Placeholder 2"/>
          <p:cNvSpPr>
            <a:spLocks noGrp="1"/>
          </p:cNvSpPr>
          <p:nvPr>
            <p:ph type="body" sz="quarter" idx="12"/>
          </p:nvPr>
        </p:nvSpPr>
        <p:spPr>
          <a:xfrm>
            <a:off x="1126540" y="1597687"/>
            <a:ext cx="10323512" cy="2226168"/>
          </a:xfrm>
        </p:spPr>
        <p:txBody>
          <a:bodyPr>
            <a:noAutofit/>
          </a:bodyPr>
          <a:lstStyle/>
          <a:p>
            <a:pPr marL="457200" indent="-457200">
              <a:buFont typeface="Arial" panose="020B0604020202020204" pitchFamily="34" charset="0"/>
              <a:buChar char="•"/>
            </a:pPr>
            <a:r>
              <a:rPr lang="en-US" dirty="0"/>
              <a:t>Estimated Returns Inventory has a balance of $2,000 before adjustment</a:t>
            </a:r>
          </a:p>
          <a:p>
            <a:pPr marL="457200" indent="-457200">
              <a:buFont typeface="Arial" panose="020B0604020202020204" pitchFamily="34" charset="0"/>
              <a:buChar char="•"/>
            </a:pPr>
            <a:r>
              <a:rPr lang="en-US" dirty="0"/>
              <a:t>Account must reflect the required $3,000 balance, the cost of the expected returns</a:t>
            </a:r>
          </a:p>
          <a:p>
            <a:pPr marL="457200" indent="-457200">
              <a:buFont typeface="Arial" panose="020B0604020202020204" pitchFamily="34" charset="0"/>
              <a:buChar char="•"/>
            </a:pPr>
            <a:r>
              <a:rPr lang="en-US" sz="2400" dirty="0">
                <a:latin typeface="Arial" pitchFamily="34" charset="0"/>
                <a:cs typeface="Arial" pitchFamily="34" charset="0"/>
              </a:rPr>
              <a:t>Following entries are made:</a:t>
            </a:r>
          </a:p>
        </p:txBody>
      </p:sp>
    </p:spTree>
    <p:extLst>
      <p:ext uri="{BB962C8B-B14F-4D97-AF65-F5344CB8AC3E}">
        <p14:creationId xmlns:p14="http://schemas.microsoft.com/office/powerpoint/2010/main" val="2283714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CE24B-0B9D-44E0-B1B5-CEDF3FB854CE}"/>
              </a:ext>
            </a:extLst>
          </p:cNvPr>
          <p:cNvSpPr>
            <a:spLocks noGrp="1"/>
          </p:cNvSpPr>
          <p:nvPr>
            <p:ph type="title"/>
          </p:nvPr>
        </p:nvSpPr>
        <p:spPr>
          <a:xfrm>
            <a:off x="838200" y="365125"/>
            <a:ext cx="10515600" cy="1012413"/>
          </a:xfrm>
        </p:spPr>
        <p:txBody>
          <a:bodyPr/>
          <a:lstStyle/>
          <a:p>
            <a:r>
              <a:rPr lang="en-US" dirty="0"/>
              <a:t>Adjustments for Estimated Returns Inventory (Figure 14-4)</a:t>
            </a:r>
          </a:p>
        </p:txBody>
      </p:sp>
      <p:pic>
        <p:nvPicPr>
          <p:cNvPr id="5" name="Picture Placeholder 4" descr="A balance sheet has three columns arranged to reflect the equation, assets = liability + owner’s equity. The assets column is subdivided into two columns, debit plus, and credit minus, the liabilities column is also subdivided in two columns, debit minus, and credit plus, and the owner’s equity column is also subdivided into two columns, debit minus, and credit plus, the assets column is consist of merchandise and estimated returns inventory. Both are subdivided into two columns. The entries in estimated returns inventory are as follows: debit side. T b 2,000, adjustments-2 3,000, a t b 3,000. Credit side. Adjustments- 1 2,000. The liability column is blank. The owner's equity column consists of a green, capital. A green, capital consists of income summary which is subdivided into two columns. The entries in it are as follows: debit side. Adjustments-1 2,000. Credit side. Adjustments-2 3,000. The owner's equity column also consists of drawing, expenses and revenues. Both drawing and expenses are subdivided into debit plus, and credit minus, revenues column  is subdivided into debit minus, and credit plus, notes. T b stands for trial balance and a t b stands for adjusted trial balance.">
            <a:extLst>
              <a:ext uri="{FF2B5EF4-FFF2-40B4-BE49-F238E27FC236}">
                <a16:creationId xmlns:a16="http://schemas.microsoft.com/office/drawing/2014/main" id="{2DF5FF55-806D-4FE2-9131-8C5ED15FDC59}"/>
              </a:ext>
            </a:extLst>
          </p:cNvPr>
          <p:cNvPicPr>
            <a:picLocks noGrp="1" noChangeAspect="1"/>
          </p:cNvPicPr>
          <p:nvPr>
            <p:ph type="pic" sz="quarter" idx="11"/>
          </p:nvPr>
        </p:nvPicPr>
        <p:blipFill>
          <a:blip r:embed="rId2"/>
          <a:stretch>
            <a:fillRect/>
          </a:stretch>
        </p:blipFill>
        <p:spPr>
          <a:xfrm>
            <a:off x="626331" y="1932606"/>
            <a:ext cx="10939338" cy="3482541"/>
          </a:xfrm>
        </p:spPr>
      </p:pic>
    </p:spTree>
    <p:extLst>
      <p:ext uri="{BB962C8B-B14F-4D97-AF65-F5344CB8AC3E}">
        <p14:creationId xmlns:p14="http://schemas.microsoft.com/office/powerpoint/2010/main" val="2913704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ree statements illustrating calculation of cost of goods sold. Statement 1.  A spreadsheet Partial, of Andy’s Auto Part’s for year ending on December 31. . The spread sheet is initially divided into seven columns, namely A, B, C, D, E, F and G. Then into four columns in row 4 and 5, namely: account title, trial balance, adjustments and adjusted trial balance. The trial balance, adjustments and adjusted trial balance are further subdivided into two columns each, Debit and Credit.  The debit column of adjusted trial balance is labeled as beginning inventory and the credit column as ending inventory, in row 6 and 7. The entries are as follows. Row 8. Account Title. Merchandise Inventory. Trial Balance. Debit, 23,000.00. Adjustments. Debit, 27,000.00. Credit, 23,000.00. Adjusted Trial Balance. Debit, 27.000.00. Row 9. Account Title. Estimated Returns Inventory. Trial Balance. Debit, 2,000.00. Adjustments. Debit, 3,000.00. Credit, 2,000.00. Adjusted Trial Balance. Debit, 3,000.00. Row 10. Account Title. Customer Refunds Payable. Trial Balance. Credit, 2,600.00. Adjustments. Credit, 1,400.00. Adjusted Trial Balance. Credit, 4000.00. Row 11. Account Title. Income Summary. Adjustments. Debit, 23,000.00. Credit, 27,000.00. Adjusted Trial Balance. Debit, 23,000.00. Credit, 27,000.00. Row 12. Account Title. Blank. Adjustments. Debit, 2,000.00. Credit, 3,000.00. Adjusted Trial Balance. Debit, 2,000.00. Credit, 3,000.00. Row 13. Account Title. Sales. Trial Balance. Credit, 145,000.00. Adjusted Trial Balance. Credit, 145,000. Row 14. Account Title. Sales Returns and Allowances. Trial Balance. Debit, 8,400.00. Adjustments. Debit, 1,400.00. Adjusted Trial Balance. Debit, 9,800.00. Row 15. Account Title. Purchases. Trial Balance. Debit, 80,000.00. Adjusted Trial Balance. Debit, 80,000.00. Row 16. Account Title. Purchases Returns and Allowances. Trial Balance. Credit, 1,000.00. Adjusted Trial Balance. Credit, 1,000.00. Row 17. Account Title. Purchases Discounts.  Trial Balance. Credit, 500.00. Adjusted Trial Balance. Credit, 500.00. Row 18.  Account Title. Freight In. Trial Balance. Debit, 700.00. Adjusted Trial Balance. Debit, 700.00. Notes. Entry in row 1. Andy’s Auto Part. Entry in row 2. End of period spread sheet. Entry in row 3. For Year Ended December 31. 20--. Statement 2. Step 1. Remove Beginning Inventory. Income Summary, 23,000.00. Merchandise Inventory, 23,000.00. Step 2. Enter Ending Inventory. Merchandise Inventory, 27,000.00. Income Summary, 27,000.00. Step 3. Update for New Estimate of: Sales Returns and Allowances, 1,400.00. Customer Refunds Payable, 1,400.00. Step 4. Remove Beginning Estimated Returns, Inventory. Income Summary, 2,000. Estimated Returns Inventory, 2,000.00. Step 5. Enter Ending Estimated Returns, Inventory. Estimated Returns Inventory, 3,000.00. Income Summary, 3,000.00. Statement 3. Three columns. One for description, two for amounts. The entries are as follows: Sales, $145,000.00, in the first column. Less: Sales Returns and Allowances, 9,800.00, single underline, in the first column. Equals $135,200.00, in the second column. Cost of goods sold: Merchandise Inventory, January 1, $23,000.00, in the first column. Estimated Returns Inventory, January 1, 2,000.00,single underline, in the first column. Both added, equals $25,000, in the second column. Purchases, $80,000.00, in the first column. Less: Purchases Returns and Allowances, $ 1,000.00, in the first column. Purchases Discounts, 500.00, single underline, in the first column. Added with Less: Purchases Returns and Allowances, equals 1,500.00, single underline, in the first column. Subtracted from, Purchases, equals, $78,500.00, in the first column. Add freight-in, 700.00, single underline, in the first column. Equals, Cost of goods purchased, 79,200.00, single underline, in the first column. Goods available for sale, $104,200.00 Estimated Returns Inventory, January 1 plus Cost of goods purchased, in the first column. Less: Merchandise inventory, December 31, $27,000.00, in the first column [plus] Estimated Returns Inventory, December 31, 3,000.00, single underline, in the first column, Equals, 30,000.00. Cost of goods sold, 74,200.00. A single underline shows numbers above have been added or subtracted. A double underline indicates totals.">
            <a:extLst>
              <a:ext uri="{FF2B5EF4-FFF2-40B4-BE49-F238E27FC236}">
                <a16:creationId xmlns:a16="http://schemas.microsoft.com/office/drawing/2014/main" id="{E988BEEB-E74B-400C-8382-8AACC1A68B97}"/>
              </a:ext>
            </a:extLst>
          </p:cNvPr>
          <p:cNvSpPr>
            <a:spLocks noGrp="1"/>
          </p:cNvSpPr>
          <p:nvPr>
            <p:ph type="title"/>
          </p:nvPr>
        </p:nvSpPr>
        <p:spPr>
          <a:xfrm>
            <a:off x="481148" y="1973399"/>
            <a:ext cx="4240141" cy="1951355"/>
          </a:xfrm>
        </p:spPr>
        <p:txBody>
          <a:bodyPr/>
          <a:lstStyle/>
          <a:p>
            <a:r>
              <a:rPr lang="en-US" dirty="0"/>
              <a:t>Calculation of Cost of Goods Sold</a:t>
            </a:r>
            <a:br>
              <a:rPr lang="en-US" dirty="0"/>
            </a:br>
            <a:r>
              <a:rPr lang="en-US" dirty="0"/>
              <a:t>(Figure 14-2)</a:t>
            </a:r>
          </a:p>
        </p:txBody>
      </p:sp>
      <p:pic>
        <p:nvPicPr>
          <p:cNvPr id="5" name="Picture Placeholder 4" descr="Three statements illustrating calculation of cost of goods sold. Statement 1.  A spreadsheet Partial, of Andy’s Auto Part’s for year ending on December 31. . The spread sheet is initially divided into seven columns, namely A, B, C, D, E, F and G. Then into four columns in row 4 and 5, namely: account title, trial balance, adjustments and adjusted trial balance. The trial balance, adjustments and adjusted trial balance are further subdivided into two columns each, Debit and Credit.  The debit column of adjusted trial balance is labeled as beginning inventory and the credit column as ending inventory, in row 6 and 7. The entries are as follows. Row 8. Account Title. Merchandise Inventory. Trial Balance. Debit, 23,000.00. Adjustments. Debit, 27,000.00. Credit, 23,000.00. Adjusted Trial Balance. Debit, 27.000.00. Row 9. Account Title. Estimated Returns Inventory. Trial Balance. Debit, 2,000.00. Adjustments. Debit, 3,000.00. Credit, 2,000.00. Adjusted Trial Balance. Debit, 3,000.00. Row 10. Account Title. Customer Refunds Payable. Trial Balance. Credit, 2,600.00. Adjustments. Credit, 1,400.00. Adjusted Trial Balance. Credit, 4000.00. Row 11. Account Title. Income Summary. Adjustments. Debit, 23,000.00. Credit, 27,000.00. Adjusted Trial Balance. Debit, 23,000.00. Credit, 27,000.00. Row 12. Account Title. Blank. Adjustments. Debit, 2,000.00. Credit, 3,000.00. Adjusted Trial Balance. Debit, 2,000.00. Credit, 3,000.00. Row 13. Account Title. Sales. Trial Balance. Credit, 145,000.00. Adjusted Trial Balance. Credit, 145,000. Row 14. Account Title. Sales Returns and Allowances. Trial Balance. Debit, 8,400.00. Adjustments. Debit, 1,400.00. Adjusted Trial Balance. Debit, 9,800.00. Row 15. Account Title. Purchases. Trial Balance. Debit, 80,000.00. Adjusted Trial Balance. Debit, 80,000.00. Row 16. Account Title. Purchases Returns and Allowances. Trial Balance. Credit, 1,000.00. Adjusted Trial Balance. Credit, 1,000.00. Row 17. Account Title. Purchases Discounts.  Trial Balance. Credit, 500.00. Adjusted Trial Balance. Credit, 500.00. Row 18.  Account Title. Freight In. Trial Balance. Debit, 700.00. Adjusted Trial Balance. Debit, 700.00. Notes. Entry in row 1. Andy’s Auto Part. Entry in row 2. End of period spread sheet. Entry in row 3. For Year Ended December 31. 20--. Statement 2. Step 1. Remove Beginning Inventory. Income Summary, 23,000.00. Merchandise Inventory, 23,000.00. Step 2. Enter Ending Inventory. Merchandise Inventory, 27,000.00. Income Summary, 27,000.00. Step 3. Update for New Estimate of: Sales Returns and Allowances, 1,400.00. Customer Refunds Payable, 1,400.00. Step 4. Remove Beginning Estimated Returns, Inventory. Income Summary, 2,000. Estimated Returns Inventory, 2,000.00. Step 5. Enter Ending Estimated Returns, Inventory. Estimated Returns Inventory, 3,000.00. Income Summary, 3,000.00. Statement 3. Three columns. One for description, two for amounts. The entries are as follows: Sales, $145,000.00, in the first column. Less: Sales Returns and Allowances, 9,800.00, single underline, in the first column. Equals $135,200.00, in the second column. Cost of goods sold: Merchandise Inventory, January 1, $23,000.00, in the first column. Estimated Returns Inventory, January 1, 2,000.00,single underline, in the first column. Both added, equals $25,000, in the second column. Purchases, $80,000.00, in the first column. Less: Purchases Returns and Allowances, $ 1,000.00, in the first column. Purchases Discounts, 500.00, single underline, in the first column. Added with Less: Purchases Returns and Allowances, equals 1,500.00, single underline, in the first column. Subtracted from, Purchases, equals, $78,500.00, in the first column. Add freight-in, 700.00, single underline, in the first column. Equals, Cost of goods purchased, 79,200.00, single underline, in the first column. Goods available for sale, $104,200.00 Estimated Returns Inventory, January 1 plus Cost of goods purchased, in the first column. Less: Merchandise inventory, December 31, $27,000.00, in the first column [plus] Estimated Returns Inventory, December 31, 3,000.00, single underline, in the first column, Equals, 30,000.00. Cost of goods sold, 74,200.00. A single underline shows numbers above have been added or subtracted. A double underline indicates totals.">
            <a:extLst>
              <a:ext uri="{FF2B5EF4-FFF2-40B4-BE49-F238E27FC236}">
                <a16:creationId xmlns:a16="http://schemas.microsoft.com/office/drawing/2014/main" id="{4FA1D1CA-C6A3-4C0E-996C-5754571B8FB6}"/>
              </a:ext>
            </a:extLst>
          </p:cNvPr>
          <p:cNvPicPr>
            <a:picLocks noGrp="1" noChangeAspect="1"/>
          </p:cNvPicPr>
          <p:nvPr>
            <p:ph type="pic" sz="quarter" idx="11"/>
          </p:nvPr>
        </p:nvPicPr>
        <p:blipFill rotWithShape="1">
          <a:blip r:embed="rId2"/>
          <a:srcRect l="2" t="1" r="-1532" b="-290"/>
          <a:stretch/>
        </p:blipFill>
        <p:spPr>
          <a:xfrm>
            <a:off x="4986701" y="281079"/>
            <a:ext cx="5298121" cy="5904751"/>
          </a:xfrm>
        </p:spPr>
      </p:pic>
    </p:spTree>
    <p:extLst>
      <p:ext uri="{BB962C8B-B14F-4D97-AF65-F5344CB8AC3E}">
        <p14:creationId xmlns:p14="http://schemas.microsoft.com/office/powerpoint/2010/main" val="482668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an adjustment for unearned revenue</a:t>
            </a:r>
          </a:p>
        </p:txBody>
      </p:sp>
    </p:spTree>
    <p:extLst>
      <p:ext uri="{BB962C8B-B14F-4D97-AF65-F5344CB8AC3E}">
        <p14:creationId xmlns:p14="http://schemas.microsoft.com/office/powerpoint/2010/main" val="1492278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Unearned Revenue</a:t>
            </a:r>
          </a:p>
        </p:txBody>
      </p:sp>
      <p:sp>
        <p:nvSpPr>
          <p:cNvPr id="3" name="Content Placeholder 2"/>
          <p:cNvSpPr>
            <a:spLocks noGrp="1"/>
          </p:cNvSpPr>
          <p:nvPr>
            <p:ph type="body" sz="quarter" idx="17"/>
          </p:nvPr>
        </p:nvSpPr>
        <p:spPr/>
        <p:txBody>
          <a:bodyPr>
            <a:normAutofit/>
          </a:bodyPr>
          <a:lstStyle/>
          <a:p>
            <a:r>
              <a:rPr lang="en-US" sz="2800" dirty="0">
                <a:latin typeface="Arial" pitchFamily="34" charset="0"/>
                <a:cs typeface="Arial" pitchFamily="34" charset="0"/>
              </a:rPr>
              <a:t>Cash received in advance before delivering a product or performing a service </a:t>
            </a:r>
          </a:p>
          <a:p>
            <a:r>
              <a:rPr lang="en-US" sz="2800" dirty="0">
                <a:latin typeface="Arial" pitchFamily="34" charset="0"/>
                <a:cs typeface="Arial" pitchFamily="34" charset="0"/>
              </a:rPr>
              <a:t>Reported as a liability on the balance sheet because the company owes the customer the product or service</a:t>
            </a:r>
          </a:p>
        </p:txBody>
      </p:sp>
    </p:spTree>
    <p:extLst>
      <p:ext uri="{BB962C8B-B14F-4D97-AF65-F5344CB8AC3E}">
        <p14:creationId xmlns:p14="http://schemas.microsoft.com/office/powerpoint/2010/main" val="3781939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Adjustment for Unearned Revenue (1 of 2)</a:t>
            </a:r>
          </a:p>
        </p:txBody>
      </p:sp>
      <p:pic>
        <p:nvPicPr>
          <p:cNvPr id="5" name="Picture Placeholder 4" descr="An illustration shows a journal entry. All amounts are in dollars.&#10;Debit Cash 50000&#10;Credit Unearned Ticket Revenue 50000&#10;Description: Season ticket sales calculated as 10 dollars per ticket multiplied by 1000 tickets multipled by five shows">
            <a:extLst>
              <a:ext uri="{FF2B5EF4-FFF2-40B4-BE49-F238E27FC236}">
                <a16:creationId xmlns:a16="http://schemas.microsoft.com/office/drawing/2014/main" id="{626E31C4-4867-494E-8A9E-A56875075BA4}"/>
              </a:ext>
            </a:extLst>
          </p:cNvPr>
          <p:cNvPicPr>
            <a:picLocks noGrp="1" noChangeAspect="1"/>
          </p:cNvPicPr>
          <p:nvPr>
            <p:ph type="pic" sz="quarter" idx="11"/>
          </p:nvPr>
        </p:nvPicPr>
        <p:blipFill rotWithShape="1">
          <a:blip r:embed="rId2"/>
          <a:srcRect t="2" b="-956"/>
          <a:stretch/>
        </p:blipFill>
        <p:spPr>
          <a:xfrm>
            <a:off x="1880786" y="3975101"/>
            <a:ext cx="8430427" cy="1529784"/>
          </a:xfrm>
          <a:prstGeom prst="rect">
            <a:avLst/>
          </a:prstGeom>
        </p:spPr>
      </p:pic>
      <p:sp>
        <p:nvSpPr>
          <p:cNvPr id="3" name="Content Placeholder 2"/>
          <p:cNvSpPr>
            <a:spLocks noGrp="1"/>
          </p:cNvSpPr>
          <p:nvPr>
            <p:ph type="body" sz="quarter" idx="12"/>
          </p:nvPr>
        </p:nvSpPr>
        <p:spPr>
          <a:xfrm>
            <a:off x="1211263" y="1017393"/>
            <a:ext cx="10323512" cy="2524703"/>
          </a:xfrm>
        </p:spPr>
        <p:txBody>
          <a:bodyPr>
            <a:normAutofit fontScale="92500" lnSpcReduction="10000"/>
          </a:bodyPr>
          <a:lstStyle/>
          <a:p>
            <a:pPr marL="457200" indent="-457200">
              <a:buFont typeface="Arial" panose="020B0604020202020204" pitchFamily="34" charset="0"/>
              <a:buChar char="•"/>
            </a:pPr>
            <a:r>
              <a:rPr lang="en-US" dirty="0">
                <a:latin typeface="Arial" pitchFamily="34" charset="0"/>
                <a:cs typeface="Arial" pitchFamily="34" charset="0"/>
              </a:rPr>
              <a:t>Brown County Playhouse sells season tickets</a:t>
            </a:r>
          </a:p>
          <a:p>
            <a:pPr marL="1143000" lvl="1" indent="-457200">
              <a:buFont typeface="Arial" panose="020B0604020202020204" pitchFamily="34" charset="0"/>
              <a:buChar char="•"/>
            </a:pPr>
            <a:r>
              <a:rPr lang="en-US" dirty="0">
                <a:latin typeface="Arial" pitchFamily="34" charset="0"/>
                <a:cs typeface="Arial" pitchFamily="34" charset="0"/>
              </a:rPr>
              <a:t>Tickets sell for $10 for each play (5 plays per season)</a:t>
            </a:r>
          </a:p>
          <a:p>
            <a:pPr marL="457200" indent="-457200">
              <a:buFont typeface="Arial" panose="020B0604020202020204" pitchFamily="34" charset="0"/>
              <a:buChar char="•"/>
            </a:pPr>
            <a:r>
              <a:rPr lang="en-US" dirty="0">
                <a:latin typeface="Arial" pitchFamily="34" charset="0"/>
                <a:cs typeface="Arial" pitchFamily="34" charset="0"/>
              </a:rPr>
              <a:t>A maximum of 1,000 seats can be sold for each play</a:t>
            </a:r>
          </a:p>
          <a:p>
            <a:pPr marL="457200" indent="-457200">
              <a:buFont typeface="Arial" panose="020B0604020202020204" pitchFamily="34" charset="0"/>
              <a:buChar char="•"/>
            </a:pPr>
            <a:r>
              <a:rPr lang="en-US" dirty="0">
                <a:latin typeface="Arial" pitchFamily="34" charset="0"/>
                <a:cs typeface="Arial" pitchFamily="34" charset="0"/>
              </a:rPr>
              <a:t>Assume that all shows sell out during the first week</a:t>
            </a:r>
          </a:p>
          <a:p>
            <a:pPr marL="457200" indent="-457200">
              <a:buFont typeface="Arial" panose="020B0604020202020204" pitchFamily="34" charset="0"/>
              <a:buChar char="•"/>
            </a:pPr>
            <a:r>
              <a:rPr lang="en-US" dirty="0">
                <a:latin typeface="Arial" pitchFamily="34" charset="0"/>
                <a:cs typeface="Arial" pitchFamily="34" charset="0"/>
              </a:rPr>
              <a:t>When season tickets are sold, Cash is debited and Unearned Ticket Revenue is credited</a:t>
            </a:r>
          </a:p>
        </p:txBody>
      </p:sp>
    </p:spTree>
    <p:extLst>
      <p:ext uri="{BB962C8B-B14F-4D97-AF65-F5344CB8AC3E}">
        <p14:creationId xmlns:p14="http://schemas.microsoft.com/office/powerpoint/2010/main" val="2200870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66148"/>
          </a:xfrm>
        </p:spPr>
        <p:txBody>
          <a:bodyPr/>
          <a:lstStyle/>
          <a:p>
            <a:r>
              <a:rPr lang="en-US" dirty="0">
                <a:latin typeface="Arial" pitchFamily="34" charset="0"/>
                <a:cs typeface="Arial" pitchFamily="34" charset="0"/>
              </a:rPr>
              <a:t>Adjustment for Unearned Revenue (2 of 2)</a:t>
            </a:r>
          </a:p>
        </p:txBody>
      </p:sp>
      <p:pic>
        <p:nvPicPr>
          <p:cNvPr id="5" name="Picture Placeholder 4" descr="An illustration shows a journal entry. All amounts are in dollars.&#10;&#10;Debit Unearned Ticket Revenue 30000&#10;Credit Ticket Revenue 30000&#10;">
            <a:extLst>
              <a:ext uri="{FF2B5EF4-FFF2-40B4-BE49-F238E27FC236}">
                <a16:creationId xmlns:a16="http://schemas.microsoft.com/office/drawing/2014/main" id="{CE0C3621-1960-4A57-A49F-4B9D40872F6B}"/>
              </a:ext>
            </a:extLst>
          </p:cNvPr>
          <p:cNvPicPr>
            <a:picLocks noGrp="1" noChangeAspect="1"/>
          </p:cNvPicPr>
          <p:nvPr>
            <p:ph type="pic" sz="quarter" idx="11"/>
          </p:nvPr>
        </p:nvPicPr>
        <p:blipFill rotWithShape="1">
          <a:blip r:embed="rId2"/>
          <a:srcRect t="29269" r="150" b="-3478"/>
          <a:stretch/>
        </p:blipFill>
        <p:spPr>
          <a:xfrm>
            <a:off x="1615106" y="4993492"/>
            <a:ext cx="8961788" cy="827278"/>
          </a:xfrm>
          <a:prstGeom prst="rect">
            <a:avLst/>
          </a:prstGeom>
        </p:spPr>
      </p:pic>
      <p:sp>
        <p:nvSpPr>
          <p:cNvPr id="3" name="Content Placeholder 2"/>
          <p:cNvSpPr>
            <a:spLocks noGrp="1"/>
          </p:cNvSpPr>
          <p:nvPr>
            <p:ph type="body" sz="quarter" idx="12"/>
          </p:nvPr>
        </p:nvSpPr>
        <p:spPr>
          <a:xfrm>
            <a:off x="1125291" y="1037230"/>
            <a:ext cx="10323512" cy="3546645"/>
          </a:xfrm>
        </p:spPr>
        <p:txBody>
          <a:bodyPr>
            <a:normAutofit fontScale="92500" lnSpcReduction="10000"/>
          </a:bodyPr>
          <a:lstStyle/>
          <a:p>
            <a:pPr marL="457200" indent="-457200">
              <a:buFont typeface="Arial" panose="020B0604020202020204" pitchFamily="34" charset="0"/>
              <a:buChar char="•"/>
            </a:pPr>
            <a:r>
              <a:rPr lang="en-US" dirty="0">
                <a:latin typeface="Arial" pitchFamily="34" charset="0"/>
                <a:cs typeface="Arial" pitchFamily="34" charset="0"/>
              </a:rPr>
              <a:t>Following production of the third show, financial statements are to be prepared.</a:t>
            </a:r>
          </a:p>
          <a:p>
            <a:pPr marL="457200" indent="-457200">
              <a:buFont typeface="Arial" panose="020B0604020202020204" pitchFamily="34" charset="0"/>
              <a:buChar char="•"/>
            </a:pPr>
            <a:r>
              <a:rPr lang="en-US" dirty="0">
                <a:latin typeface="Arial" pitchFamily="34" charset="0"/>
                <a:cs typeface="Arial" pitchFamily="34" charset="0"/>
              </a:rPr>
              <a:t>An adjusting entry is needed to recognize the ticket revenue earned for the three shows</a:t>
            </a:r>
          </a:p>
          <a:p>
            <a:pPr lvl="1"/>
            <a:r>
              <a:rPr lang="en-US" dirty="0">
                <a:latin typeface="Arial" pitchFamily="34" charset="0"/>
                <a:cs typeface="Arial" pitchFamily="34" charset="0"/>
              </a:rPr>
              <a:t>3 shows × 1,000 tickets for each show = 3,000 tickets</a:t>
            </a:r>
          </a:p>
          <a:p>
            <a:pPr lvl="1"/>
            <a:r>
              <a:rPr lang="en-US" dirty="0">
                <a:latin typeface="Arial" pitchFamily="34" charset="0"/>
                <a:cs typeface="Arial" pitchFamily="34" charset="0"/>
              </a:rPr>
              <a:t>3,000 tickets × $10 per ticket = $30,000</a:t>
            </a:r>
          </a:p>
          <a:p>
            <a:pPr lvl="1"/>
            <a:r>
              <a:rPr lang="en-US" dirty="0">
                <a:latin typeface="Arial" pitchFamily="34" charset="0"/>
                <a:cs typeface="Arial" pitchFamily="34" charset="0"/>
              </a:rPr>
              <a:t>$30,000 in earned revenue is removed from the unearned account and put into the revenue account</a:t>
            </a:r>
          </a:p>
          <a:p>
            <a:pPr marL="457200" indent="-457200">
              <a:buFont typeface="Arial" panose="020B0604020202020204" pitchFamily="34" charset="0"/>
              <a:buChar char="•"/>
            </a:pPr>
            <a:r>
              <a:rPr lang="en-US" dirty="0"/>
              <a:t>Remaining balance of $20,000 in Unearned Ticket Revenue is reported as a current liability on the balance sheet</a:t>
            </a:r>
            <a:endParaRPr lang="en-US" dirty="0">
              <a:latin typeface="Arial" pitchFamily="34" charset="0"/>
              <a:cs typeface="Arial" pitchFamily="34" charset="0"/>
            </a:endParaRPr>
          </a:p>
        </p:txBody>
      </p:sp>
    </p:spTree>
    <p:extLst>
      <p:ext uri="{BB962C8B-B14F-4D97-AF65-F5344CB8AC3E}">
        <p14:creationId xmlns:p14="http://schemas.microsoft.com/office/powerpoint/2010/main" val="181702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D221-ECB8-438B-9A1A-2FDB1431B1F6}"/>
              </a:ext>
            </a:extLst>
          </p:cNvPr>
          <p:cNvSpPr>
            <a:spLocks noGrp="1"/>
          </p:cNvSpPr>
          <p:nvPr>
            <p:ph type="title"/>
          </p:nvPr>
        </p:nvSpPr>
        <p:spPr/>
        <p:txBody>
          <a:bodyPr/>
          <a:lstStyle/>
          <a:p>
            <a:r>
              <a:rPr lang="en-US" dirty="0"/>
              <a:t>Entries for Unearned Revenue (Figure 14-5)</a:t>
            </a:r>
          </a:p>
        </p:txBody>
      </p:sp>
      <p:pic>
        <p:nvPicPr>
          <p:cNvPr id="5" name="Picture Placeholder 4" descr="A balance sheet has three columns arranged to reflect the equation, assets = liability + owner’s equity. The assets column is subdivided into two columns, debit plus, and credit minus, the liabilities column is also subdivided in two columns, debit minus, and credit plus, and the owner’s equity column is also subdivided into two columns, debit minus, and credit plus, the assets column is consist of cash, which is subdivided into two columns. The entries in it are as follows: debit side. 1, 50,000. The liability column consists of unearned ticket revenue, subdivided into two columns. The entries in it are as follows: debit side. Adjustments 30,000. Credit side. 1, 50,000, a t b 20,000. The owner's equity column consists of g brown, capital. It is subdivided into two columns. The entries in it are as follows: credit side. Balance xxxx. The owner's equity column is also consists of drawing, expenses and revenues. Both drawing and expenses are subdivided into debit plus, and credit minus, revenues is subdivided into debit minus, and credit plus, revenues is consist of ticket revenue. The entries in it are as follows: credit side. Adjustments 30,000. Notes. T b stands for trial balance and a t b stands for adjusted trial balance.">
            <a:extLst>
              <a:ext uri="{FF2B5EF4-FFF2-40B4-BE49-F238E27FC236}">
                <a16:creationId xmlns:a16="http://schemas.microsoft.com/office/drawing/2014/main" id="{585B8D55-ED52-4F63-AD88-3B1CA1FA9A32}"/>
              </a:ext>
            </a:extLst>
          </p:cNvPr>
          <p:cNvPicPr>
            <a:picLocks noGrp="1" noChangeAspect="1"/>
          </p:cNvPicPr>
          <p:nvPr>
            <p:ph type="pic" sz="quarter" idx="11"/>
          </p:nvPr>
        </p:nvPicPr>
        <p:blipFill>
          <a:blip r:embed="rId2"/>
          <a:srcRect t="190" b="190"/>
          <a:stretch>
            <a:fillRect/>
          </a:stretch>
        </p:blipFill>
        <p:spPr>
          <a:xfrm>
            <a:off x="889320" y="1697172"/>
            <a:ext cx="10464480" cy="3463656"/>
          </a:xfrm>
        </p:spPr>
      </p:pic>
    </p:spTree>
    <p:extLst>
      <p:ext uri="{BB962C8B-B14F-4D97-AF65-F5344CB8AC3E}">
        <p14:creationId xmlns:p14="http://schemas.microsoft.com/office/powerpoint/2010/main" val="3666699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9082-E821-4F99-A3A3-72773A4A6F20}"/>
              </a:ext>
            </a:extLst>
          </p:cNvPr>
          <p:cNvSpPr>
            <a:spLocks noGrp="1"/>
          </p:cNvSpPr>
          <p:nvPr>
            <p:ph type="title"/>
          </p:nvPr>
        </p:nvSpPr>
        <p:spPr>
          <a:xfrm>
            <a:off x="838200" y="2182050"/>
            <a:ext cx="3365665" cy="2223696"/>
          </a:xfrm>
        </p:spPr>
        <p:txBody>
          <a:bodyPr/>
          <a:lstStyle/>
          <a:p>
            <a:r>
              <a:rPr lang="en-US" dirty="0"/>
              <a:t>Chart of Accounts for Sunflower Cycle (Figure 14-6)</a:t>
            </a:r>
          </a:p>
        </p:txBody>
      </p:sp>
      <p:pic>
        <p:nvPicPr>
          <p:cNvPr id="5" name="Picture Placeholder 4" descr="The figure shows a chart of accounts for sunflower cycle. There are two columns. Column 1. Assets. Column 2. Revenues. In assets column the entries are as follows: Row 1. Heading. Current assets. Row 2. 101. Cash. Row 2. 122. Accounts Receivable. Row 3. 131. Merchandise Inventory. Row 4. 135. Estimated Returns Inventory. Row 5. 141. Supplies. Row 6. 145. Prepaid Insurance. Row 7. Heading.  Property, Plant, and Equipment. Row 8. 161. Land. Row 9. 171. Building. Row 10. 171.1. Accumulated Depreciation. Row 11. Building. Row 12. 181. Equipment. Row 13. 181.1. Accumulated Depreciation. Row 14. Equipment. Row 15. Heading. Liabilities. Row 16. Heading. Current liabilities. Row 17. 201. Notes Payable. Row 18. 202. Accounts Payable. Row 19. 203. Customer Refunds Payable. Row 20. 219. Wages Payable. Row 21. 231. Sales Tax Payable. Row 22. 241. Unearned Subscriptions. Row 24. Revenue. Row 25. Long-Term Liabilities. Row 26. 251. Mortgage Payable. Row 27 is blank. Row 28. Heading. Owner’s Equity. Row 29. 311. Sam Tangari, Capital. Row 30. 312. Sam Tangari, Drawing. Row 31. 313. The entries in revenue column are as follows: Row 1. 401. Sales. Row 2. 401.1. Sales Returns and Allowances. Row 3. Heading. Other Revenue. Row 4. 411. Interest Revenue. Row 5. 412. Rent Revenue. Row 6. 413. Subscriptions Revenue. Row 7. Expenses. Row 8. Cost of Goods Sold. Row 9. 501. Purchases. Row 10. 501.1. Purchases Returns and  Allowances. Row 11. 501.2. Purchases Discounts. Row 12. 502. Freight-In. Row 13. Heading. Operating Expenses. Row 14. 511. Wages Expense. Row 15. 512. Advertising Expense. Row 16. 513. Bank Credit Card Expense. Row 17. 521. Rent Expense. Row 18. 523. Supplies Expense. Row 19. 525. Phone Expense. Row 20. 533. Utilities Expense. Row 21. 535. Insurance Expense. Row 21. 540. Depreciation Expense. Row 22. Building. Row 23. 541. Depreciation Expense. Row 24. Equipment. Row 25. 549. Miscellaneous Expense. Row 26 is blank. Row 27. Other Expenses. Row 28. 551. Interest Expense.">
            <a:extLst>
              <a:ext uri="{FF2B5EF4-FFF2-40B4-BE49-F238E27FC236}">
                <a16:creationId xmlns:a16="http://schemas.microsoft.com/office/drawing/2014/main" id="{2FBF67CF-E03C-47EA-8BD9-7084E72239E5}"/>
              </a:ext>
            </a:extLst>
          </p:cNvPr>
          <p:cNvPicPr>
            <a:picLocks noGrp="1" noChangeAspect="1"/>
          </p:cNvPicPr>
          <p:nvPr>
            <p:ph type="pic" sz="quarter" idx="11"/>
          </p:nvPr>
        </p:nvPicPr>
        <p:blipFill rotWithShape="1">
          <a:blip r:embed="rId2"/>
          <a:srcRect l="-1" r="294" b="-231"/>
          <a:stretch/>
        </p:blipFill>
        <p:spPr>
          <a:xfrm>
            <a:off x="5308127" y="291553"/>
            <a:ext cx="5154034" cy="5887479"/>
          </a:xfrm>
        </p:spPr>
      </p:pic>
    </p:spTree>
    <p:extLst>
      <p:ext uri="{BB962C8B-B14F-4D97-AF65-F5344CB8AC3E}">
        <p14:creationId xmlns:p14="http://schemas.microsoft.com/office/powerpoint/2010/main" val="690312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3</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 work sheet for a merchandising business</a:t>
            </a:r>
          </a:p>
        </p:txBody>
      </p:sp>
    </p:spTree>
    <p:extLst>
      <p:ext uri="{BB962C8B-B14F-4D97-AF65-F5344CB8AC3E}">
        <p14:creationId xmlns:p14="http://schemas.microsoft.com/office/powerpoint/2010/main" val="2593291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76787"/>
          </a:xfrm>
        </p:spPr>
        <p:txBody>
          <a:bodyPr>
            <a:noAutofit/>
          </a:bodyPr>
          <a:lstStyle/>
          <a:p>
            <a:r>
              <a:rPr lang="en-US" dirty="0">
                <a:latin typeface="Arial" pitchFamily="34" charset="0"/>
                <a:cs typeface="Arial" pitchFamily="34" charset="0"/>
              </a:rPr>
              <a:t>Preparing a Work Sheet for a Merchandising Business</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638300"/>
            <a:ext cx="10711543" cy="3705596"/>
          </a:xfrm>
        </p:spPr>
        <p:txBody>
          <a:bodyPr>
            <a:normAutofit/>
          </a:bodyPr>
          <a:lstStyle/>
          <a:p>
            <a:pPr marL="514350" indent="-514350">
              <a:buFont typeface="+mj-lt"/>
              <a:buAutoNum type="arabicPeriod"/>
            </a:pPr>
            <a:r>
              <a:rPr lang="en-US" sz="2800" dirty="0">
                <a:latin typeface="Arial" pitchFamily="34" charset="0"/>
                <a:cs typeface="Arial" pitchFamily="34" charset="0"/>
              </a:rPr>
              <a:t>Prepare the trial balance</a:t>
            </a:r>
          </a:p>
          <a:p>
            <a:pPr marL="514350" indent="-514350">
              <a:buFont typeface="+mj-lt"/>
              <a:buAutoNum type="arabicPeriod"/>
            </a:pPr>
            <a:r>
              <a:rPr lang="en-US" sz="2800" dirty="0">
                <a:latin typeface="Arial" pitchFamily="34" charset="0"/>
                <a:cs typeface="Arial" pitchFamily="34" charset="0"/>
              </a:rPr>
              <a:t>Prepare the adjustments</a:t>
            </a:r>
          </a:p>
          <a:p>
            <a:pPr marL="514350" indent="-514350">
              <a:buFont typeface="+mj-lt"/>
              <a:buAutoNum type="arabicPeriod"/>
            </a:pPr>
            <a:r>
              <a:rPr lang="en-US" sz="2800" dirty="0">
                <a:latin typeface="Arial" pitchFamily="34" charset="0"/>
                <a:cs typeface="Arial" pitchFamily="34" charset="0"/>
              </a:rPr>
              <a:t>Prepare the adjusted trial balance</a:t>
            </a:r>
          </a:p>
          <a:p>
            <a:pPr marL="514350" indent="-514350">
              <a:buFont typeface="+mj-lt"/>
              <a:buAutoNum type="arabicPeriod"/>
            </a:pPr>
            <a:r>
              <a:rPr lang="en-US" sz="2800" dirty="0">
                <a:latin typeface="Arial" pitchFamily="34" charset="0"/>
                <a:cs typeface="Arial" pitchFamily="34" charset="0"/>
              </a:rPr>
              <a:t>Extend the adjusted trial balance amounts to the Income Statement and Balance Sheet columns</a:t>
            </a:r>
          </a:p>
          <a:p>
            <a:pPr marL="514350" indent="-514350">
              <a:buFont typeface="+mj-lt"/>
              <a:buAutoNum type="arabicPeriod"/>
            </a:pPr>
            <a:r>
              <a:rPr lang="en-US" sz="2800" dirty="0">
                <a:latin typeface="Arial" pitchFamily="34" charset="0"/>
                <a:cs typeface="Arial" pitchFamily="34" charset="0"/>
              </a:rPr>
              <a:t>Total the Income Statement and Balance Sheet columns to compute the net income or net loss</a:t>
            </a:r>
          </a:p>
        </p:txBody>
      </p:sp>
    </p:spTree>
    <p:extLst>
      <p:ext uri="{BB962C8B-B14F-4D97-AF65-F5344CB8AC3E}">
        <p14:creationId xmlns:p14="http://schemas.microsoft.com/office/powerpoint/2010/main" val="2842212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66DC-A204-450E-ADCC-F98ED63BEEA5}"/>
              </a:ext>
            </a:extLst>
          </p:cNvPr>
          <p:cNvSpPr>
            <a:spLocks noGrp="1"/>
          </p:cNvSpPr>
          <p:nvPr>
            <p:ph type="title"/>
          </p:nvPr>
        </p:nvSpPr>
        <p:spPr>
          <a:xfrm>
            <a:off x="838200" y="365124"/>
            <a:ext cx="10515600" cy="1000537"/>
          </a:xfrm>
        </p:spPr>
        <p:txBody>
          <a:bodyPr/>
          <a:lstStyle/>
          <a:p>
            <a:r>
              <a:rPr lang="en-US" dirty="0"/>
              <a:t>Year-End Adjustment Data for Sunflower Cycle (FIGURE 14-7)</a:t>
            </a:r>
          </a:p>
        </p:txBody>
      </p:sp>
      <p:pic>
        <p:nvPicPr>
          <p:cNvPr id="5" name="Picture Placeholder 4" descr="The image is a list with the heading, YEAR-END ADJUSTMENT DATA FOR SUNFLOWER CYCLE. (a, b), A physical count showed that merchandise inventory costing $45,600 is on hand as of December 31. (c, d, e), It is estimated that $3,000 in this year's sales will be returned by customers next year. The cost of the merchandise expected to be returned is estimated to be $2,100. (f), Supplies remaining at the end of the year, $800. (g), Unexpired insurance on December 31, $400. (h), Depreciation expense on the building for the year, $4,000. (i), Depreciation expense on the equipment for the year, $3,000. (j), Wages earned but not paid as of December 31, $700. (k), Sunflower Cycle publishes a cycling magazine. Subscribers pay in advance. Unearned subscriptions revenue as of December 31, $1,000.">
            <a:extLst>
              <a:ext uri="{FF2B5EF4-FFF2-40B4-BE49-F238E27FC236}">
                <a16:creationId xmlns:a16="http://schemas.microsoft.com/office/drawing/2014/main" id="{C3B1CC94-E9B1-44C8-9D00-3390A250813A}"/>
              </a:ext>
            </a:extLst>
          </p:cNvPr>
          <p:cNvPicPr>
            <a:picLocks noGrp="1" noChangeAspect="1"/>
          </p:cNvPicPr>
          <p:nvPr>
            <p:ph type="pic" sz="quarter" idx="11"/>
          </p:nvPr>
        </p:nvPicPr>
        <p:blipFill rotWithShape="1">
          <a:blip r:embed="rId2"/>
          <a:srcRect l="-66" r="398" b="68"/>
          <a:stretch/>
        </p:blipFill>
        <p:spPr>
          <a:xfrm>
            <a:off x="1838624" y="1479137"/>
            <a:ext cx="8514752" cy="4602900"/>
          </a:xfrm>
        </p:spPr>
      </p:pic>
    </p:spTree>
    <p:extLst>
      <p:ext uri="{BB962C8B-B14F-4D97-AF65-F5344CB8AC3E}">
        <p14:creationId xmlns:p14="http://schemas.microsoft.com/office/powerpoint/2010/main" val="1423449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26AB2-2F3C-487F-925F-AD3F9BC0004C}"/>
              </a:ext>
            </a:extLst>
          </p:cNvPr>
          <p:cNvSpPr>
            <a:spLocks noGrp="1"/>
          </p:cNvSpPr>
          <p:nvPr>
            <p:ph type="title"/>
          </p:nvPr>
        </p:nvSpPr>
        <p:spPr>
          <a:xfrm>
            <a:off x="676895" y="2358715"/>
            <a:ext cx="3372592" cy="2140569"/>
          </a:xfrm>
        </p:spPr>
        <p:txBody>
          <a:bodyPr/>
          <a:lstStyle/>
          <a:p>
            <a:r>
              <a:rPr lang="en-US" dirty="0"/>
              <a:t>Adjusting Entries for Sunflower Cycle (FIGURE 14-8)</a:t>
            </a:r>
          </a:p>
        </p:txBody>
      </p:sp>
      <p:pic>
        <p:nvPicPr>
          <p:cNvPr id="5" name="Picture Placeholder 4" descr="A balance sheet has three columns arranged to reflect the equation, assets = liability + owner’s equity. The assets column is subdivided into two columns, debit plus, and credit minus, the liabilities column is also subdivided in two columns, debit minus, and credit plus, and the owner’s equity column is also subdivided into two columns, debit minus, and credit plus. The assets column consists of merchandise inventory, estimated returns inventory, supplies, prepaid insurance, accumulated depreciation- building and accumulated depreciation- equipment. The entries of asset column are as follows: merchandise inventory. Debit side. T b 5,200, b, 45,600, a t b 45,600. Credit side. A, 52,000. Estimated returns inventory. Debit side. T b 1,200, e, 2,100, a t b 2,100. Credit side. D, 1,200. Supplies. Debit side. T b 6,000, a t b 800. Credit side. F, 5,200. Prepaid insurance. Debit side. T b 2,800, a t b 400. Credit side. G, 2,400. Accumulated depreciation- building. Credit side. T b 39,000, h, 4,000, a t b 43,000. Accumulated depreciation- equipment. Credit side. T b 16,000, i, 3,000, a t b 19,000. The liabilities column consists of customer refunds payable, wages payable and  unearned subscription revenue. The entries in the liabilities column are as follows: customer refunds payable. Credit side. T b 2,000, c, 1,000, a t b 3,000. Wages payable. Credit side. J, 700. Unearned subscription revenue. Debit side. K, 2,000. Credit side. T b 3,000, a t b 1,000. The owner's equity column consists of Sam Tangari, capital and income summary. Both are subdivided into two columns each. The owner's equity column also consists of drawing, expenses and revenues. Both drawing and expenses are subdivided into debit plus, and credit minus, revenues column  is subdivided into debit minus, and credit plus, expenses column consists of wages expense, supplies expense, insurance expense, depreciation expense- building and depreciation expense- equipment. Revenues column consist of sales returns and allowances and subscriptions revenue. The entries in it are as follows: credit side. Adjustments 30,000. Notes. T b stands for trial balance and a t b stands for adjusted trial balance. The entries in the owner’s equity column are as follows: Sam Tangari, capital. Credit side. T b x x x x. Income summary. Debit side. A, 52,000, d, 1,200. Credit side. B, 45,600, e, 2,100. Expenses. Wages expense. Debit side. T b 70,300, j, 700, a t b 71,000. Supplies expense. Debit side. F, 5,200. Insurance expense. Debit side. G, 2,400. , depreciation expense- building. Debit side. H, 4,000. Depreciation expense- equipment. I, 3,000. Revenues. Sales returns and allowances. Debit side. T b 7,000, c, 1,000, a t b 8,000. Subscriptions revenues. Credit side. K, 2,000. Notes. T b stands for trial balance and a t b stands for adjusted trial balance.">
            <a:extLst>
              <a:ext uri="{FF2B5EF4-FFF2-40B4-BE49-F238E27FC236}">
                <a16:creationId xmlns:a16="http://schemas.microsoft.com/office/drawing/2014/main" id="{C7D78279-B8FD-416B-A919-4633DAB56773}"/>
              </a:ext>
            </a:extLst>
          </p:cNvPr>
          <p:cNvPicPr>
            <a:picLocks noGrp="1" noChangeAspect="1"/>
          </p:cNvPicPr>
          <p:nvPr>
            <p:ph type="pic" sz="quarter" idx="11"/>
          </p:nvPr>
        </p:nvPicPr>
        <p:blipFill rotWithShape="1">
          <a:blip r:embed="rId2"/>
          <a:srcRect r="-148" b="-562"/>
          <a:stretch/>
        </p:blipFill>
        <p:spPr>
          <a:xfrm>
            <a:off x="4951867" y="351539"/>
            <a:ext cx="6525864" cy="5728627"/>
          </a:xfrm>
        </p:spPr>
      </p:pic>
    </p:spTree>
    <p:extLst>
      <p:ext uri="{BB962C8B-B14F-4D97-AF65-F5344CB8AC3E}">
        <p14:creationId xmlns:p14="http://schemas.microsoft.com/office/powerpoint/2010/main" val="3857999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CBDC-B87E-43E0-84D6-B411512730A0}"/>
              </a:ext>
            </a:extLst>
          </p:cNvPr>
          <p:cNvSpPr>
            <a:spLocks noGrp="1"/>
          </p:cNvSpPr>
          <p:nvPr>
            <p:ph type="title"/>
          </p:nvPr>
        </p:nvSpPr>
        <p:spPr>
          <a:xfrm>
            <a:off x="719446" y="2401742"/>
            <a:ext cx="4244439" cy="2021815"/>
          </a:xfrm>
        </p:spPr>
        <p:txBody>
          <a:bodyPr/>
          <a:lstStyle/>
          <a:p>
            <a:r>
              <a:rPr lang="en-US" dirty="0"/>
              <a:t>Year-End Spreadsheet for Sunflower Cycle (FIGURE 14-9)</a:t>
            </a:r>
          </a:p>
        </p:txBody>
      </p:sp>
      <p:pic>
        <p:nvPicPr>
          <p:cNvPr id="5" name="Picture Placeholder 4" descr="The image is a visual representation of End-of-Period spreadsheet with heading Sunflower Cycle end-of-period spread sheet for the year ending on December 31, 20--. The column headings are: account title, trial balance, adjustments, adjusted trial balance. The trial balance, adjustments, adjusted trial balance have been sub divided as debit and credit. Cash: Trial Balance: 26,000.00 in the debit column. Adjustments: Adjusted Trial Balance:  Accounts Receivable: Trial Balance: 13,000.00 in the debit column.  Merchandise Inventory: Trial Balance: 52,000.00 in the debit column. (b) 45,600.00 in the debit column. (a) 52,000.00 in the credit column. 26,000.00 in the debit column. Estimated Returns Inventory: Trial Balance: $1,200 in the debit column. (e) 2,100.00 in the debit column. (d) 1,200.00 in the credit column. 13,000.00 in the debit column.  Supplies: Trial Balance: 6,000 in the debit column. (f) 5,200.00 in the credit column. 45,600.00 in the debit column.  Prepaid Insurance: Trial Balance: 2,800.00 in the debit column. (g) 2,400.00 in the credit column. 2,100.00 in the debit column.  Land: Trial Balance: 115,000.00 in the debit column. 800 in the debit column.  Building Trial Balance: 390,000.00 in the debit column. 400 in the debit column.  Accumulated Depreciation—Building Trial Balance: 390,000.00 in the credit column. (h) 4,000.00 in the credit column. 115,000.00 in the debit column. 43,000.00 in the credit column. Equipment Trial Balance: 48,000.00 in the debit column. 390,000.00 in the debit column.  Accumulated Depreciation—Equipment Trial Balance: 16,000.00 in the credit column. (i) 3,000.00 in the credit column. 19,000.00 in the credit column. Notes Payable Trial Balance: 24,000.00 in the credit column. 48,000.00 in the debit column. 5,000.00 in the credit column. Accounts Payable: Trial Balance: 5,000.00 in the credit column. 24,000.00 in the credit column. Customer Refunds Payable: Trial Balance: 2,000.00 in the credit column. (j) 1,000.00 in the credit column. 3,000.00 in the credit column. Wages Payable: Trial Balance: (c) 700 in the credit column. 700.00 in the credit column. Sales Tax Payable: Trial Balance: 1,600.00 in the credit column. 1,600.00 in the credit column. Unearned Subscriptions Revenue: Trial Balance: 3,000.00 in the credit column. (k) 2,000.00 in the debit column. 1,000.00 in the credit column. Mortgage Payable: Trial Balance: 30,000.00 in the credit column. 30,000.00 in the credit column. Sam Tangari, Capital: Trial Balance: 417,200.00 in the credit column. 417,200.00 in the credit column. Sam Tangari, Drawing: Trial Balance: 4,000.00 in the debit column. 4,000.00 in the debit column.  Income Summary Trial Balance: (a) 52,000.00 in the debit column. (b) 45,600.00 in the credit column. 52,000.00 in the debit column. 45,600.00 in the credit column. Trial Balance: (d) 1,200.00 in the debit column. (e) 2,100.00 in the credit column. 1,200.00 in the debit column. 2,100.00 in the credit column. Sales: Trial Balance: 473,000.00 in the credit column. 473,000.00 in the credit column. Sales Returns and Allowances: Trial Balance: 7,000.00 in the debit column. (c) 1,000.00 in the debit column. 8,000.00 in the debit column.  Interest Revenue: Trial Balance: 800.00 in the credit column. 800.00 in the credit column. Rent Revenue: Trial Balance: 7,500.00 in the credit column. 7,500.00 in the credit column. Subscriptions Revenue: Trial Balance: (k) 2,000.00 in the credit column. 2,000.00 in the credit column. Purchases: Trial Balance: 239,600.00 in the debit column. 239,600.00 in the debit column.  Purchases Returns and Allowances: Trial Balance: 1,100.00 in the credit column. 1,100.00 in the credit column. Purchases Discounts: Trial Balance: 900.00 in the credit column. 900.00 in the credit column. Freight-In: Trial Balance: 1,300.00 in the debit column. 1,300.00 in the debit column. Wages Expense: Trial Balance: 70,300.00 in the debit column. (j) 700.00 71,000.00 in the debit column. Advertising Expense: Trial Balance: 10,200.00 in the debit column. 10,200.00 in the debit column. Bank Credit Card Expense: Trial Balance: 8,100.00 in the debit column. 8,100.00 in the debit column. Rent Expense: Trial Balance: 14,000.00 in the debit column. 14,000.00 in the debit column. Supplies Expense: Trial Balance: (f) 5,200.00 in the debit column. 5,200.00 in the debit column. Phone Expense: Trial Balance: 1,800.00 in the debit column. 1,800.00 in the debit column. Utilities Expense: Trial Balance: 7,500.00 in the debit column. 7,500.00 in the debit column. Insurance Expense: Trial Balance: (g) 2,400.00 in the debit column. 2,400.00 in the debit column. Depreciation Expense dash Building: Trial Balance: (h) 4,000.00 in the debit column. 4,000.00 in the debit column. Depreciation Expense dash Equipment: Trial Balance: (i) 3,000.00 in the debit column. 3,000.00 in the debit column. Miscellaneous Expense: Trial Balance: 1,700.00 in the debit column. 1,700.00 in the debit column. Interest Expense: Trial Balance: 1,600.00 in the debit column. 1,600.00 in the debit column. Total 1,021,100.00 in the debit column. 1,021,100.00 in the credit column. 119,200.00 in the debit column, 119,200.00 in the credit column. 1,077,500.00 in the debit column. 1,077,500.00 in the credit column. Step 1. Step 2. Step 3. Step 4. Adjusted Trial Balance: Step 3. $432,600.00 in the debit column. $533,000.00 in the credit column Net Income. Adjusted Trial Balance: 100,400.00 in the debit column.">
            <a:extLst>
              <a:ext uri="{FF2B5EF4-FFF2-40B4-BE49-F238E27FC236}">
                <a16:creationId xmlns:a16="http://schemas.microsoft.com/office/drawing/2014/main" id="{EF466444-5981-4EBA-BAD2-F487105B2D4A}"/>
              </a:ext>
            </a:extLst>
          </p:cNvPr>
          <p:cNvPicPr>
            <a:picLocks noGrp="1" noChangeAspect="1"/>
          </p:cNvPicPr>
          <p:nvPr>
            <p:ph type="pic" sz="quarter" idx="11"/>
          </p:nvPr>
        </p:nvPicPr>
        <p:blipFill rotWithShape="1">
          <a:blip r:embed="rId2"/>
          <a:srcRect l="1" t="1" r="2072" b="-64"/>
          <a:stretch/>
        </p:blipFill>
        <p:spPr>
          <a:xfrm>
            <a:off x="5830784" y="213755"/>
            <a:ext cx="4476997" cy="5862359"/>
          </a:xfrm>
        </p:spPr>
      </p:pic>
    </p:spTree>
    <p:extLst>
      <p:ext uri="{BB962C8B-B14F-4D97-AF65-F5344CB8AC3E}">
        <p14:creationId xmlns:p14="http://schemas.microsoft.com/office/powerpoint/2010/main" val="1886595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4</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Journalize adjusting entries for a merchandising business</a:t>
            </a:r>
          </a:p>
        </p:txBody>
      </p:sp>
    </p:spTree>
    <p:extLst>
      <p:ext uri="{BB962C8B-B14F-4D97-AF65-F5344CB8AC3E}">
        <p14:creationId xmlns:p14="http://schemas.microsoft.com/office/powerpoint/2010/main" val="344364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0DAF4-32CD-4CF7-BAAB-36BC7B9DC0E9}"/>
              </a:ext>
            </a:extLst>
          </p:cNvPr>
          <p:cNvSpPr>
            <a:spLocks noGrp="1"/>
          </p:cNvSpPr>
          <p:nvPr>
            <p:ph type="title"/>
          </p:nvPr>
        </p:nvSpPr>
        <p:spPr>
          <a:xfrm>
            <a:off x="980704" y="2526434"/>
            <a:ext cx="4149436" cy="1534927"/>
          </a:xfrm>
        </p:spPr>
        <p:txBody>
          <a:bodyPr/>
          <a:lstStyle/>
          <a:p>
            <a:r>
              <a:rPr lang="en-US" dirty="0"/>
              <a:t>Adjusting Entries for Sunflower Cycle (FIGURE 14-10)</a:t>
            </a:r>
          </a:p>
        </p:txBody>
      </p:sp>
      <p:pic>
        <p:nvPicPr>
          <p:cNvPr id="5" name="Picture Placeholder 4" descr="The image is a visual representation of general journal. The columns of the tables are date, description, post reference, debit, and credit. Adjusting entries are: Adjusting Entries: 20 dash dash, December 31 Income Summary, 52,000.00 in the debit column. Merchandise Inventory, 52,000.00 in the credit column. Adjusting Entries: date 31. Merchandise Inventory, 45,600.00 in the debit column. Income Summary, 45,600.00 in the credit column. Adjusting Entries: date 31. Sales Returns and Allowances, 1000.00 in the debit column. Customer Refunds Payable, 1000.00 in the credit column. Adjusting Entries: date 31. Income Summary, 1200.00 in the debit column. Estimated Returns Inventory, 1200.00 in the credit column. Adjusting Entries: date 31. Estimated Returns Inventory, 2100.00 in the debit column. Income Summary, 2100.00 in the credit column. Adjusting Entries: date 31. Supplies Expense, 5200.00 in the debit column. Supplies, 5200.00 in the credit column. Adjusting Entries: date 31. Insurance Expense, 2400.00 in the debit column. Prepaid Insurance, 2400.00 in the credit column. Adjusting Entries: date 31. Depreciation Expense dash Building, 4000.00 in the debit column, Accumulated depreciation- Building, 4000.00 in the credit column. Adjusting Entries: date 31. Depreciation Expense dash Equipment, 3000.00 in the debit column. Accumulated depreciation dash Equipment, 3000.00 in the credit column. Adjusting Entries: date 31. Wages Expense, 700.00 in the debit column. Wages Payable, 700.00 in the credit column. Adjusting Entries: date 31. Unearned Subscriptions Revenue, 2000.00 in the debit column. Subscriptions Revenue, 2000.00 in the credit column.">
            <a:extLst>
              <a:ext uri="{FF2B5EF4-FFF2-40B4-BE49-F238E27FC236}">
                <a16:creationId xmlns:a16="http://schemas.microsoft.com/office/drawing/2014/main" id="{8237CB28-DFD6-42EE-806E-39A5F45CB21A}"/>
              </a:ext>
            </a:extLst>
          </p:cNvPr>
          <p:cNvPicPr>
            <a:picLocks noGrp="1" noChangeAspect="1"/>
          </p:cNvPicPr>
          <p:nvPr>
            <p:ph type="pic" sz="quarter" idx="11"/>
          </p:nvPr>
        </p:nvPicPr>
        <p:blipFill rotWithShape="1">
          <a:blip r:embed="rId2"/>
          <a:srcRect l="1" r="655" b="-626"/>
          <a:stretch/>
        </p:blipFill>
        <p:spPr>
          <a:xfrm>
            <a:off x="6412944" y="260720"/>
            <a:ext cx="4346099" cy="5710979"/>
          </a:xfrm>
        </p:spPr>
      </p:pic>
    </p:spTree>
    <p:extLst>
      <p:ext uri="{BB962C8B-B14F-4D97-AF65-F5344CB8AC3E}">
        <p14:creationId xmlns:p14="http://schemas.microsoft.com/office/powerpoint/2010/main" val="2013614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Learning Objective 5</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Prepare adjusting journal entries under the perpetual inventory system</a:t>
            </a:r>
          </a:p>
        </p:txBody>
      </p:sp>
    </p:spTree>
    <p:extLst>
      <p:ext uri="{BB962C8B-B14F-4D97-AF65-F5344CB8AC3E}">
        <p14:creationId xmlns:p14="http://schemas.microsoft.com/office/powerpoint/2010/main" val="1600842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pitchFamily="34" charset="0"/>
                <a:cs typeface="Arial" pitchFamily="34" charset="0"/>
              </a:rPr>
              <a:t>Entries Under the Perpetual Inventory System</a:t>
            </a:r>
            <a:endParaRPr lang="en-IN" dirty="0">
              <a:latin typeface="Arial" pitchFamily="34" charset="0"/>
              <a:cs typeface="Arial" pitchFamily="34" charset="0"/>
            </a:endParaRPr>
          </a:p>
        </p:txBody>
      </p:sp>
      <p:sp>
        <p:nvSpPr>
          <p:cNvPr id="3" name="Content Placeholder 2"/>
          <p:cNvSpPr>
            <a:spLocks noGrp="1"/>
          </p:cNvSpPr>
          <p:nvPr>
            <p:ph type="body" sz="quarter" idx="17"/>
          </p:nvPr>
        </p:nvSpPr>
        <p:spPr>
          <a:xfrm>
            <a:off x="743576" y="1341912"/>
            <a:ext cx="10711543" cy="3752602"/>
          </a:xfrm>
        </p:spPr>
        <p:txBody>
          <a:bodyPr>
            <a:normAutofit/>
          </a:bodyPr>
          <a:lstStyle/>
          <a:p>
            <a:r>
              <a:rPr lang="en-US" sz="2800" dirty="0"/>
              <a:t>Under the perpetual inventory system, the merchandise inventory, estimated returns inventory, cost of goods sold, and customer refunds payable accounts are continually updated throughout the year to reflect:</a:t>
            </a:r>
          </a:p>
          <a:p>
            <a:pPr lvl="1"/>
            <a:r>
              <a:rPr lang="en-US" sz="2800" dirty="0"/>
              <a:t>Inventory purchases</a:t>
            </a:r>
          </a:p>
          <a:p>
            <a:pPr lvl="1"/>
            <a:r>
              <a:rPr lang="en-US" sz="2800" dirty="0"/>
              <a:t>Sales</a:t>
            </a:r>
          </a:p>
          <a:p>
            <a:pPr lvl="1"/>
            <a:r>
              <a:rPr lang="en-US" sz="2800" dirty="0"/>
              <a:t>Returns by customers</a:t>
            </a:r>
          </a:p>
          <a:p>
            <a:pPr lvl="1"/>
            <a:r>
              <a:rPr lang="en-US" sz="2800" dirty="0"/>
              <a:t>Returns to suppliers</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5851981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787DD-0AE1-43B7-B01D-69B5DB6BC245}"/>
              </a:ext>
            </a:extLst>
          </p:cNvPr>
          <p:cNvSpPr>
            <a:spLocks noGrp="1"/>
          </p:cNvSpPr>
          <p:nvPr>
            <p:ph type="title"/>
          </p:nvPr>
        </p:nvSpPr>
        <p:spPr>
          <a:xfrm>
            <a:off x="446314" y="2087047"/>
            <a:ext cx="4030683" cy="1950563"/>
          </a:xfrm>
        </p:spPr>
        <p:txBody>
          <a:bodyPr/>
          <a:lstStyle/>
          <a:p>
            <a:r>
              <a:rPr lang="en-US" dirty="0"/>
              <a:t>Entries for Periodic and Perpetual Inventory Systems (FIGURE 14-11)</a:t>
            </a:r>
          </a:p>
        </p:txBody>
      </p:sp>
      <p:pic>
        <p:nvPicPr>
          <p:cNvPr id="5" name="Picture Placeholder 4" descr="The image is a visual representation of entries for periodic and perpetual inventory systems. The column headings from left to right are as follows: transaction, periodic system, and perpetual system. The entries are as follows. Purchased merchandise on account, $800. Purchases debit 800, accounts payable credit 800 , merchandise inventory 800. Sold merchandise on account, $400. Accounts receivable 400 the cost of the merchandise sold was $300, Accounts receivable 400, sales 400, accounts receivable 400, sales 400. Accounts receivable 400, sales 400, cost of goods sold 300, merchandise inventories 300, returned merchandise to supplier. Cost was $100 accounts payable 100, purchases returns and allowances 100, accounts payable 100, merchandise inventory 100. Customer returns merchandise sold in the current period for a refund of $50, cost was $40 , sales returns and allowances 50, accounts receivable or cash 50, sales returns and allowances 50, accounts receivable or cash 50, merchandise inventory 40, cost of goods sold 40. Customer returns merchandise sold in the prior period for a refund of $60, cost was $48. Sales returns and allowances 60, accounts receivable or cash 60. Customer refunds payable 60, accounts receivable or cash 60, merchandise inventory 48, estimated returns inventory 48. Below this, a table is shown. The table consists of three columns and the column headings from left to right are as follows: year-end adjustments, periodic system, and perpetual system. Adjustment for merchandise inventory, income summary x x, merchandise inventory x x. Merchandise inventory x x, income summary x x. Inventory short and over x x, merchandise inventory x x. Adjustment for estimated returns inventory: sales made this year, but expected to be returned next year- income summary xx, estimated returns inventory x x. Estimated returns inventory x x, income summary x x. Estimated returns inventory x x. Cost of goods sold xx. Adjustment for sales returns and allowances: sales made this year, but expected to be returned next year. Sales returns and allowances x x, customer refunds payable x x, sales returns and allowances x x, customer refunds payable x x.">
            <a:extLst>
              <a:ext uri="{FF2B5EF4-FFF2-40B4-BE49-F238E27FC236}">
                <a16:creationId xmlns:a16="http://schemas.microsoft.com/office/drawing/2014/main" id="{92B02897-FAE6-47EF-8DFB-BE84ACDCBBB2}"/>
              </a:ext>
            </a:extLst>
          </p:cNvPr>
          <p:cNvPicPr>
            <a:picLocks noGrp="1" noChangeAspect="1"/>
          </p:cNvPicPr>
          <p:nvPr>
            <p:ph type="pic" sz="quarter" idx="11"/>
          </p:nvPr>
        </p:nvPicPr>
        <p:blipFill>
          <a:blip r:embed="rId2"/>
          <a:srcRect l="120" r="120"/>
          <a:stretch>
            <a:fillRect/>
          </a:stretch>
        </p:blipFill>
        <p:spPr>
          <a:xfrm>
            <a:off x="5117792" y="297296"/>
            <a:ext cx="5881687" cy="5711825"/>
          </a:xfrm>
        </p:spPr>
      </p:pic>
    </p:spTree>
    <p:extLst>
      <p:ext uri="{BB962C8B-B14F-4D97-AF65-F5344CB8AC3E}">
        <p14:creationId xmlns:p14="http://schemas.microsoft.com/office/powerpoint/2010/main" val="815990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64AAF-9A01-4739-94F7-D05C46AA1D9A}"/>
              </a:ext>
            </a:extLst>
          </p:cNvPr>
          <p:cNvSpPr>
            <a:spLocks noGrp="1"/>
          </p:cNvSpPr>
          <p:nvPr>
            <p:ph type="title"/>
          </p:nvPr>
        </p:nvSpPr>
        <p:spPr>
          <a:xfrm>
            <a:off x="838200" y="365125"/>
            <a:ext cx="10515600" cy="971735"/>
          </a:xfrm>
        </p:spPr>
        <p:txBody>
          <a:bodyPr/>
          <a:lstStyle/>
          <a:p>
            <a:r>
              <a:rPr lang="en-US" dirty="0"/>
              <a:t>Adjustments for Expected Sales Returns</a:t>
            </a:r>
            <a:br>
              <a:rPr lang="en-US" dirty="0"/>
            </a:br>
            <a:r>
              <a:rPr lang="en-US" dirty="0"/>
              <a:t>and Allowances</a:t>
            </a:r>
          </a:p>
        </p:txBody>
      </p:sp>
      <p:sp>
        <p:nvSpPr>
          <p:cNvPr id="3" name="Text Placeholder 2">
            <a:extLst>
              <a:ext uri="{FF2B5EF4-FFF2-40B4-BE49-F238E27FC236}">
                <a16:creationId xmlns:a16="http://schemas.microsoft.com/office/drawing/2014/main" id="{13E5AF2E-A260-4D6E-A178-97966ED1ABA4}"/>
              </a:ext>
            </a:extLst>
          </p:cNvPr>
          <p:cNvSpPr>
            <a:spLocks noGrp="1"/>
          </p:cNvSpPr>
          <p:nvPr>
            <p:ph type="body" sz="quarter" idx="15"/>
          </p:nvPr>
        </p:nvSpPr>
        <p:spPr>
          <a:xfrm>
            <a:off x="743576" y="1626919"/>
            <a:ext cx="10711543" cy="4346369"/>
          </a:xfrm>
        </p:spPr>
        <p:txBody>
          <a:bodyPr/>
          <a:lstStyle/>
          <a:p>
            <a:pPr marL="342900" indent="-342900">
              <a:buFont typeface="Arial" panose="020B0604020202020204" pitchFamily="34" charset="0"/>
              <a:buChar char="•"/>
            </a:pPr>
            <a:r>
              <a:rPr lang="en-US" dirty="0"/>
              <a:t>Under a perpetual inventory system, business has the ability to track the details of inventory transactions since they are updated during the year:</a:t>
            </a:r>
          </a:p>
          <a:p>
            <a:pPr marL="1028700" lvl="1" indent="-342900">
              <a:buFont typeface="Arial" panose="020B0604020202020204" pitchFamily="34" charset="0"/>
              <a:buChar char="•"/>
            </a:pPr>
            <a:r>
              <a:rPr lang="en-US" dirty="0">
                <a:solidFill>
                  <a:schemeClr val="tx2"/>
                </a:solidFill>
              </a:rPr>
              <a:t>Merchandise Inventory</a:t>
            </a:r>
          </a:p>
          <a:p>
            <a:pPr marL="1028700" lvl="1" indent="-342900">
              <a:buFont typeface="Arial" panose="020B0604020202020204" pitchFamily="34" charset="0"/>
              <a:buChar char="•"/>
            </a:pPr>
            <a:r>
              <a:rPr lang="en-US" dirty="0">
                <a:solidFill>
                  <a:schemeClr val="tx2"/>
                </a:solidFill>
              </a:rPr>
              <a:t>Estimated Returns Inventory</a:t>
            </a:r>
          </a:p>
          <a:p>
            <a:pPr marL="1028700" lvl="1" indent="-342900">
              <a:buFont typeface="Arial" panose="020B0604020202020204" pitchFamily="34" charset="0"/>
              <a:buChar char="•"/>
            </a:pPr>
            <a:r>
              <a:rPr lang="en-US" dirty="0">
                <a:solidFill>
                  <a:schemeClr val="tx2"/>
                </a:solidFill>
              </a:rPr>
              <a:t>Cost of Goods Sold</a:t>
            </a:r>
          </a:p>
          <a:p>
            <a:pPr marL="1028700" lvl="1" indent="-342900">
              <a:buFont typeface="Arial" panose="020B0604020202020204" pitchFamily="34" charset="0"/>
              <a:buChar char="•"/>
            </a:pPr>
            <a:r>
              <a:rPr lang="en-US" dirty="0">
                <a:solidFill>
                  <a:schemeClr val="tx2"/>
                </a:solidFill>
              </a:rPr>
              <a:t>Customer Refunds Payable</a:t>
            </a:r>
          </a:p>
          <a:p>
            <a:pPr marL="342900" indent="-342900">
              <a:buFont typeface="Arial" panose="020B0604020202020204" pitchFamily="34" charset="0"/>
              <a:buChar char="•"/>
            </a:pPr>
            <a:r>
              <a:rPr lang="en-US" dirty="0"/>
              <a:t>Must be adjusted at year end for next year’s estimates</a:t>
            </a:r>
          </a:p>
          <a:p>
            <a:pPr marL="1028700" lvl="1" indent="-342900">
              <a:buFont typeface="Arial" panose="020B0604020202020204" pitchFamily="34" charset="0"/>
              <a:buChar char="•"/>
            </a:pPr>
            <a:r>
              <a:rPr lang="en-US" dirty="0">
                <a:solidFill>
                  <a:schemeClr val="tx2"/>
                </a:solidFill>
              </a:rPr>
              <a:t>If last year’s estimates for refunds and returns inventory were accurate, the ending balances of Estimated Returns Inventory and Customer Refunds payable should approach zero</a:t>
            </a:r>
          </a:p>
        </p:txBody>
      </p:sp>
    </p:spTree>
    <p:extLst>
      <p:ext uri="{BB962C8B-B14F-4D97-AF65-F5344CB8AC3E}">
        <p14:creationId xmlns:p14="http://schemas.microsoft.com/office/powerpoint/2010/main" val="3868000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CC93-FC0C-4A3F-BA9E-2CBB794901BE}"/>
              </a:ext>
            </a:extLst>
          </p:cNvPr>
          <p:cNvSpPr>
            <a:spLocks noGrp="1"/>
          </p:cNvSpPr>
          <p:nvPr>
            <p:ph type="title"/>
          </p:nvPr>
        </p:nvSpPr>
        <p:spPr/>
        <p:txBody>
          <a:bodyPr/>
          <a:lstStyle/>
          <a:p>
            <a:r>
              <a:rPr lang="en-US" dirty="0"/>
              <a:t>Adjustments for Inventory Shrinkage (1 of 2)</a:t>
            </a:r>
          </a:p>
        </p:txBody>
      </p:sp>
      <p:sp>
        <p:nvSpPr>
          <p:cNvPr id="3" name="Text Placeholder 2">
            <a:extLst>
              <a:ext uri="{FF2B5EF4-FFF2-40B4-BE49-F238E27FC236}">
                <a16:creationId xmlns:a16="http://schemas.microsoft.com/office/drawing/2014/main" id="{7FEEAF30-7818-437B-B7D4-8C6A395D304A}"/>
              </a:ext>
            </a:extLst>
          </p:cNvPr>
          <p:cNvSpPr>
            <a:spLocks noGrp="1"/>
          </p:cNvSpPr>
          <p:nvPr>
            <p:ph type="body" sz="quarter" idx="17"/>
          </p:nvPr>
        </p:nvSpPr>
        <p:spPr>
          <a:xfrm>
            <a:off x="743576" y="1306286"/>
            <a:ext cx="10711543" cy="4726214"/>
          </a:xfrm>
        </p:spPr>
        <p:txBody>
          <a:bodyPr>
            <a:normAutofit/>
          </a:bodyPr>
          <a:lstStyle/>
          <a:p>
            <a:r>
              <a:rPr lang="en-US" sz="2800" dirty="0"/>
              <a:t>Perpetual inventory system does not eliminate the need for taking physical inventories</a:t>
            </a:r>
          </a:p>
          <a:p>
            <a:r>
              <a:rPr lang="en-US" sz="2800" dirty="0"/>
              <a:t>Perpetual records must be compared with the physical inventory to discover and correct any errors or losses of merchandise from theft, breakage, or spoilage</a:t>
            </a:r>
          </a:p>
          <a:p>
            <a:pPr lvl="1"/>
            <a:r>
              <a:rPr lang="en-US" sz="2400" dirty="0"/>
              <a:t>This is known as </a:t>
            </a:r>
            <a:r>
              <a:rPr lang="en-US" sz="2400" b="1" dirty="0"/>
              <a:t>inventory shrinkage</a:t>
            </a:r>
          </a:p>
          <a:p>
            <a:r>
              <a:rPr lang="en-US" sz="2800" dirty="0"/>
              <a:t>Differences found between physical count and amount in the perpetual inventory</a:t>
            </a:r>
          </a:p>
          <a:p>
            <a:r>
              <a:rPr lang="en-US" sz="2800" dirty="0"/>
              <a:t>Records must be corrected by an adjusting entry</a:t>
            </a:r>
          </a:p>
        </p:txBody>
      </p:sp>
    </p:spTree>
    <p:extLst>
      <p:ext uri="{BB962C8B-B14F-4D97-AF65-F5344CB8AC3E}">
        <p14:creationId xmlns:p14="http://schemas.microsoft.com/office/powerpoint/2010/main" val="2329286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7400"/>
          </a:xfrm>
        </p:spPr>
        <p:txBody>
          <a:bodyPr>
            <a:noAutofit/>
          </a:bodyPr>
          <a:lstStyle/>
          <a:p>
            <a:r>
              <a:rPr lang="en-US" dirty="0"/>
              <a:t>Adjustments for Inventory Shrinkage (2 of 2)</a:t>
            </a:r>
            <a:endParaRPr lang="en-IN" dirty="0">
              <a:latin typeface="Arial" pitchFamily="34" charset="0"/>
              <a:cs typeface="Arial" pitchFamily="34" charset="0"/>
            </a:endParaRPr>
          </a:p>
        </p:txBody>
      </p:sp>
      <p:pic>
        <p:nvPicPr>
          <p:cNvPr id="5" name="Picture Placeholder 4" descr="An illustration shows a journal entry. All amounts are in dollars.&#10;&#10;Debit Inventory Short and Over 130&#10;Credit Merchandise Inventory 130&#10;Description: To adjust inventory per physical count">
            <a:extLst>
              <a:ext uri="{FF2B5EF4-FFF2-40B4-BE49-F238E27FC236}">
                <a16:creationId xmlns:a16="http://schemas.microsoft.com/office/drawing/2014/main" id="{009F8AC0-7917-432C-A581-7792DF1650AC}"/>
              </a:ext>
            </a:extLst>
          </p:cNvPr>
          <p:cNvPicPr>
            <a:picLocks noGrp="1" noChangeAspect="1"/>
          </p:cNvPicPr>
          <p:nvPr>
            <p:ph type="pic" sz="quarter" idx="11"/>
          </p:nvPr>
        </p:nvPicPr>
        <p:blipFill>
          <a:blip r:embed="rId2"/>
          <a:srcRect t="854" b="854"/>
          <a:stretch>
            <a:fillRect/>
          </a:stretch>
        </p:blipFill>
        <p:spPr>
          <a:xfrm>
            <a:off x="1370013" y="4321175"/>
            <a:ext cx="9199562" cy="1130300"/>
          </a:xfrm>
          <a:prstGeom prst="rect">
            <a:avLst/>
          </a:prstGeom>
        </p:spPr>
      </p:pic>
      <p:sp>
        <p:nvSpPr>
          <p:cNvPr id="3" name="Content Placeholder 2"/>
          <p:cNvSpPr>
            <a:spLocks noGrp="1"/>
          </p:cNvSpPr>
          <p:nvPr>
            <p:ph type="body" sz="quarter" idx="12"/>
          </p:nvPr>
        </p:nvSpPr>
        <p:spPr>
          <a:xfrm>
            <a:off x="838200" y="1154149"/>
            <a:ext cx="10323512" cy="2800334"/>
          </a:xfrm>
        </p:spPr>
        <p:txBody>
          <a:bodyPr/>
          <a:lstStyle/>
          <a:p>
            <a:pPr marL="457200" indent="-457200">
              <a:buFont typeface="Arial" panose="020B0604020202020204" pitchFamily="34" charset="0"/>
              <a:buChar char="•"/>
            </a:pPr>
            <a:r>
              <a:rPr lang="en-US" sz="2800" dirty="0">
                <a:latin typeface="Arial" pitchFamily="34" charset="0"/>
                <a:cs typeface="Arial" pitchFamily="34" charset="0"/>
              </a:rPr>
              <a:t>Differences are recorded in an account called Inventory Short and Over</a:t>
            </a:r>
          </a:p>
          <a:p>
            <a:pPr lvl="1"/>
            <a:r>
              <a:rPr lang="en-US" sz="2400" dirty="0">
                <a:latin typeface="Arial" pitchFamily="34" charset="0"/>
                <a:cs typeface="Arial" pitchFamily="34" charset="0"/>
              </a:rPr>
              <a:t>Debit balance – Listed with other expenses on the income statement</a:t>
            </a:r>
          </a:p>
          <a:p>
            <a:pPr lvl="1"/>
            <a:r>
              <a:rPr lang="en-US" sz="2400" dirty="0">
                <a:latin typeface="Arial" pitchFamily="34" charset="0"/>
                <a:cs typeface="Arial" pitchFamily="34" charset="0"/>
              </a:rPr>
              <a:t>Credit balance – Listed with other revenues on the income statement</a:t>
            </a:r>
          </a:p>
          <a:p>
            <a:pPr marL="342900" indent="-342900">
              <a:buFont typeface="Arial" panose="020B0604020202020204" pitchFamily="34" charset="0"/>
              <a:buChar char="•"/>
            </a:pPr>
            <a:r>
              <a:rPr lang="en-US" sz="2400" b="1" dirty="0">
                <a:latin typeface="Arial" pitchFamily="34" charset="0"/>
                <a:cs typeface="Arial" pitchFamily="34" charset="0"/>
              </a:rPr>
              <a:t>EXAMPLE</a:t>
            </a:r>
            <a:r>
              <a:rPr lang="en-US" sz="2400" dirty="0">
                <a:latin typeface="Arial" pitchFamily="34" charset="0"/>
                <a:cs typeface="Arial" pitchFamily="34" charset="0"/>
              </a:rPr>
              <a:t>: A physical inventory shows $3,710 worth of merchandise, but the inventory account has a balance of $3,840</a:t>
            </a:r>
          </a:p>
          <a:p>
            <a:pPr lvl="1"/>
            <a:r>
              <a:rPr lang="en-US" sz="2400" dirty="0">
                <a:latin typeface="Arial" pitchFamily="34" charset="0"/>
                <a:cs typeface="Arial" pitchFamily="34" charset="0"/>
              </a:rPr>
              <a:t>$130 short</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2363446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3996910" y="3112899"/>
            <a:ext cx="4694244" cy="618014"/>
          </a:xfrm>
        </p:spPr>
        <p:txBody>
          <a:bodyPr/>
          <a:lstStyle/>
          <a:p>
            <a:r>
              <a:rPr lang="en-US" dirty="0"/>
              <a:t>Chapter 14 Appendix</a:t>
            </a:r>
          </a:p>
        </p:txBody>
      </p:sp>
      <p:sp>
        <p:nvSpPr>
          <p:cNvPr id="5" name="Title 4"/>
          <p:cNvSpPr>
            <a:spLocks noGrp="1"/>
          </p:cNvSpPr>
          <p:nvPr>
            <p:ph type="title"/>
          </p:nvPr>
        </p:nvSpPr>
        <p:spPr>
          <a:xfrm>
            <a:off x="3996910" y="4035474"/>
            <a:ext cx="6402684" cy="980663"/>
          </a:xfrm>
        </p:spPr>
        <p:txBody>
          <a:bodyPr/>
          <a:lstStyle/>
          <a:p>
            <a:r>
              <a:rPr lang="en-US" b="0" dirty="0"/>
              <a:t>Expense Method of Accounting for Prepaid Expenses</a:t>
            </a:r>
            <a:endParaRPr lang="en-US" dirty="0"/>
          </a:p>
        </p:txBody>
      </p:sp>
      <p:pic>
        <p:nvPicPr>
          <p:cNvPr id="3" name="Picture Placeholder 2" descr="Book cover reads title, edition number, and name of the author as follows: &quot;COLLEGE ACCOUNTING,&quot; &quot;Twenty Third Edition,&quot; and &quot;Heintz and Parry.&quot; A photo on the cover page shows a person working on a tablet computer generating a spreadsheet and bar graph.">
            <a:extLst>
              <a:ext uri="{FF2B5EF4-FFF2-40B4-BE49-F238E27FC236}">
                <a16:creationId xmlns:a16="http://schemas.microsoft.com/office/drawing/2014/main" id="{4F6F150E-F66D-4149-B445-1BD02BF554F7}"/>
              </a:ext>
            </a:extLst>
          </p:cNvPr>
          <p:cNvPicPr>
            <a:picLocks noGrp="1" noChangeAspect="1"/>
          </p:cNvPicPr>
          <p:nvPr>
            <p:ph type="pic" sz="quarter" idx="12"/>
          </p:nvPr>
        </p:nvPicPr>
        <p:blipFill>
          <a:blip r:embed="rId2"/>
          <a:srcRect l="3197" r="3197"/>
          <a:stretch>
            <a:fillRect/>
          </a:stretch>
        </p:blipFill>
        <p:spPr/>
      </p:pic>
      <p:sp>
        <p:nvSpPr>
          <p:cNvPr id="8" name="Footer Placeholder 7"/>
          <p:cNvSpPr>
            <a:spLocks noGrp="1"/>
          </p:cNvSpPr>
          <p:nvPr>
            <p:ph type="ftr" sz="quarter" idx="3"/>
          </p:nvPr>
        </p:nvSpPr>
        <p:spPr/>
        <p:txBody>
          <a:bodyPr/>
          <a:lstStyle/>
          <a:p>
            <a:r>
              <a:rPr lang="en-US" dirty="0"/>
              <a:t>Heintz &amp; Parry, College Accounting, 23rd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303453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Appendix Learning Objective 1</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Use the expense method of accounting for prepaid expenses</a:t>
            </a:r>
          </a:p>
        </p:txBody>
      </p:sp>
    </p:spTree>
    <p:extLst>
      <p:ext uri="{BB962C8B-B14F-4D97-AF65-F5344CB8AC3E}">
        <p14:creationId xmlns:p14="http://schemas.microsoft.com/office/powerpoint/2010/main" val="4019568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13649"/>
          </a:xfrm>
        </p:spPr>
        <p:txBody>
          <a:bodyPr>
            <a:noAutofit/>
          </a:bodyPr>
          <a:lstStyle/>
          <a:p>
            <a:r>
              <a:rPr lang="en-US" dirty="0">
                <a:latin typeface="Arial" pitchFamily="34" charset="0"/>
                <a:cs typeface="Arial" pitchFamily="34" charset="0"/>
              </a:rPr>
              <a:t>The Expense Method</a:t>
            </a:r>
            <a:endParaRPr lang="en-IN" dirty="0">
              <a:latin typeface="Arial" pitchFamily="34" charset="0"/>
              <a:cs typeface="Arial" pitchFamily="34" charset="0"/>
            </a:endParaRPr>
          </a:p>
        </p:txBody>
      </p:sp>
      <p:pic>
        <p:nvPicPr>
          <p:cNvPr id="5" name="Picture Placeholder 4" descr="An illustration shows a journal entry. All amounts are in dollars.&#10;&#10;Debit Office Supplies Expense 425&#10;Credit Cash 425&#10;Description: Purchased office supplies">
            <a:extLst>
              <a:ext uri="{FF2B5EF4-FFF2-40B4-BE49-F238E27FC236}">
                <a16:creationId xmlns:a16="http://schemas.microsoft.com/office/drawing/2014/main" id="{14E1CC54-B097-470B-B79D-0A0BBC68E165}"/>
              </a:ext>
            </a:extLst>
          </p:cNvPr>
          <p:cNvPicPr>
            <a:picLocks noGrp="1" noChangeAspect="1"/>
          </p:cNvPicPr>
          <p:nvPr>
            <p:ph type="pic" sz="quarter" idx="11"/>
          </p:nvPr>
        </p:nvPicPr>
        <p:blipFill rotWithShape="1">
          <a:blip r:embed="rId2"/>
          <a:srcRect l="1" r="9" b="-3321"/>
          <a:stretch/>
        </p:blipFill>
        <p:spPr>
          <a:xfrm>
            <a:off x="1881617" y="4227213"/>
            <a:ext cx="8428766" cy="1092797"/>
          </a:xfrm>
          <a:prstGeom prst="rect">
            <a:avLst/>
          </a:prstGeom>
        </p:spPr>
      </p:pic>
      <p:sp>
        <p:nvSpPr>
          <p:cNvPr id="3" name="Content Placeholder 2"/>
          <p:cNvSpPr>
            <a:spLocks noGrp="1"/>
          </p:cNvSpPr>
          <p:nvPr>
            <p:ph type="body" sz="quarter" idx="12"/>
          </p:nvPr>
        </p:nvSpPr>
        <p:spPr>
          <a:xfrm>
            <a:off x="1211263" y="1134091"/>
            <a:ext cx="10323512" cy="2654137"/>
          </a:xfrm>
        </p:spPr>
        <p:txBody>
          <a:bodyPr>
            <a:noAutofit/>
          </a:bodyPr>
          <a:lstStyle/>
          <a:p>
            <a:pPr marL="457200" indent="-457200">
              <a:buFont typeface="Arial" panose="020B0604020202020204" pitchFamily="34" charset="0"/>
              <a:buChar char="•"/>
            </a:pPr>
            <a:r>
              <a:rPr lang="en-US" sz="2800" dirty="0">
                <a:latin typeface="Arial" pitchFamily="34" charset="0"/>
                <a:cs typeface="Arial" pitchFamily="34" charset="0"/>
              </a:rPr>
              <a:t>Prepaid expenses, supplies, and other prepaid items are expensed when purchased</a:t>
            </a:r>
          </a:p>
          <a:p>
            <a:pPr marL="457200" indent="-457200">
              <a:buFont typeface="Arial" panose="020B0604020202020204" pitchFamily="34" charset="0"/>
              <a:buChar char="•"/>
            </a:pPr>
            <a:r>
              <a:rPr lang="en-US" sz="2800" dirty="0">
                <a:latin typeface="Arial" pitchFamily="34" charset="0"/>
                <a:cs typeface="Arial" pitchFamily="34" charset="0"/>
              </a:rPr>
              <a:t>An adjustment must be made at the end of each accounting period</a:t>
            </a:r>
          </a:p>
          <a:p>
            <a:pPr lvl="1"/>
            <a:r>
              <a:rPr lang="en-US" sz="2400" dirty="0">
                <a:latin typeface="Arial" pitchFamily="34" charset="0"/>
                <a:cs typeface="Arial" pitchFamily="34" charset="0"/>
              </a:rPr>
              <a:t>Adjustment records the unused portion of the expense as an asset</a:t>
            </a:r>
          </a:p>
          <a:p>
            <a:pPr marL="342900" indent="-342900">
              <a:buFont typeface="Arial" panose="020B0604020202020204" pitchFamily="34" charset="0"/>
              <a:buChar char="•"/>
            </a:pPr>
            <a:r>
              <a:rPr lang="en-US" sz="2400" dirty="0">
                <a:latin typeface="Arial" pitchFamily="34" charset="0"/>
                <a:cs typeface="Arial" pitchFamily="34" charset="0"/>
              </a:rPr>
              <a:t>Office supplies are purchased for $425</a:t>
            </a:r>
          </a:p>
        </p:txBody>
      </p:sp>
    </p:spTree>
    <p:extLst>
      <p:ext uri="{BB962C8B-B14F-4D97-AF65-F5344CB8AC3E}">
        <p14:creationId xmlns:p14="http://schemas.microsoft.com/office/powerpoint/2010/main" val="2718865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latin typeface="Arial" pitchFamily="34" charset="0"/>
                <a:cs typeface="Arial" pitchFamily="34" charset="0"/>
              </a:rPr>
              <a:t>Appendix Learning Objective 2</a:t>
            </a:r>
          </a:p>
        </p:txBody>
      </p:sp>
      <p:sp>
        <p:nvSpPr>
          <p:cNvPr id="3" name="Content Placeholder 2"/>
          <p:cNvSpPr>
            <a:spLocks noGrp="1"/>
          </p:cNvSpPr>
          <p:nvPr>
            <p:ph type="body" sz="quarter" idx="15"/>
          </p:nvPr>
        </p:nvSpPr>
        <p:spPr/>
        <p:txBody>
          <a:bodyPr/>
          <a:lstStyle/>
          <a:p>
            <a:pPr algn="ctr"/>
            <a:r>
              <a:rPr lang="en-US" sz="2800" dirty="0">
                <a:latin typeface="Arial" pitchFamily="34" charset="0"/>
                <a:cs typeface="Arial" pitchFamily="34" charset="0"/>
              </a:rPr>
              <a:t>Make the appropriate adjusting entries when the expense method is used for prepaid expenses</a:t>
            </a:r>
          </a:p>
        </p:txBody>
      </p:sp>
    </p:spTree>
    <p:extLst>
      <p:ext uri="{BB962C8B-B14F-4D97-AF65-F5344CB8AC3E}">
        <p14:creationId xmlns:p14="http://schemas.microsoft.com/office/powerpoint/2010/main" val="3360743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105"/>
          </a:xfrm>
        </p:spPr>
        <p:txBody>
          <a:bodyPr>
            <a:noAutofit/>
          </a:bodyPr>
          <a:lstStyle/>
          <a:p>
            <a:r>
              <a:rPr lang="en-US" dirty="0">
                <a:latin typeface="Arial" pitchFamily="34" charset="0"/>
                <a:cs typeface="Arial" pitchFamily="34" charset="0"/>
              </a:rPr>
              <a:t>Adjusting Entries—Example A (1 of 2)</a:t>
            </a:r>
            <a:endParaRPr lang="en-IN" dirty="0">
              <a:latin typeface="Arial" pitchFamily="34" charset="0"/>
              <a:cs typeface="Arial" pitchFamily="34" charset="0"/>
            </a:endParaRPr>
          </a:p>
        </p:txBody>
      </p:sp>
      <p:pic>
        <p:nvPicPr>
          <p:cNvPr id="5" name="Picture Placeholder 4" descr="An illustration shows a journal entry. All amounts are in dollars.&#10;&#10;Debit Office Supplies 150&#10;Credit Office supplies expense 150">
            <a:extLst>
              <a:ext uri="{FF2B5EF4-FFF2-40B4-BE49-F238E27FC236}">
                <a16:creationId xmlns:a16="http://schemas.microsoft.com/office/drawing/2014/main" id="{E520E056-DF7D-4FD7-A855-08657D35C6F9}"/>
              </a:ext>
            </a:extLst>
          </p:cNvPr>
          <p:cNvPicPr>
            <a:picLocks noGrp="1" noChangeAspect="1"/>
          </p:cNvPicPr>
          <p:nvPr>
            <p:ph type="pic" sz="quarter" idx="11"/>
          </p:nvPr>
        </p:nvPicPr>
        <p:blipFill rotWithShape="1">
          <a:blip r:embed="rId2"/>
          <a:srcRect t="2" r="26" b="-4075"/>
          <a:stretch/>
        </p:blipFill>
        <p:spPr>
          <a:xfrm>
            <a:off x="1631372" y="4459927"/>
            <a:ext cx="8425813" cy="743898"/>
          </a:xfrm>
          <a:prstGeom prst="rect">
            <a:avLst/>
          </a:prstGeom>
        </p:spPr>
      </p:pic>
      <p:sp>
        <p:nvSpPr>
          <p:cNvPr id="3" name="Content Placeholder 2"/>
          <p:cNvSpPr>
            <a:spLocks noGrp="1"/>
          </p:cNvSpPr>
          <p:nvPr>
            <p:ph type="body" sz="quarter" idx="12"/>
          </p:nvPr>
        </p:nvSpPr>
        <p:spPr>
          <a:xfrm>
            <a:off x="1279670" y="1796329"/>
            <a:ext cx="10323512" cy="2086902"/>
          </a:xfrm>
        </p:spPr>
        <p:txBody>
          <a:bodyPr>
            <a:normAutofit/>
          </a:bodyPr>
          <a:lstStyle/>
          <a:p>
            <a:pPr marL="457200" indent="-457200">
              <a:buFont typeface="Arial" panose="020B0604020202020204" pitchFamily="34" charset="0"/>
              <a:buChar char="•"/>
            </a:pPr>
            <a:r>
              <a:rPr lang="en-US" sz="2800" dirty="0">
                <a:latin typeface="Arial" pitchFamily="34" charset="0"/>
                <a:cs typeface="Arial" pitchFamily="34" charset="0"/>
              </a:rPr>
              <a:t>Office supplies were purchased for $425 earlier in the accounting period and expensed when purchased</a:t>
            </a:r>
          </a:p>
          <a:p>
            <a:pPr marL="457200" indent="-457200">
              <a:buFont typeface="Arial" panose="020B0604020202020204" pitchFamily="34" charset="0"/>
              <a:buChar char="•"/>
            </a:pPr>
            <a:r>
              <a:rPr lang="en-US" sz="2800" dirty="0">
                <a:latin typeface="Arial" pitchFamily="34" charset="0"/>
                <a:cs typeface="Arial" pitchFamily="34" charset="0"/>
              </a:rPr>
              <a:t>At end of period, $150 of supplies were unused</a:t>
            </a:r>
          </a:p>
          <a:p>
            <a:pPr marL="457200" indent="-457200">
              <a:buFont typeface="Arial" panose="020B0604020202020204" pitchFamily="34" charset="0"/>
              <a:buChar char="•"/>
            </a:pPr>
            <a:r>
              <a:rPr lang="en-US" dirty="0">
                <a:latin typeface="Arial" pitchFamily="34" charset="0"/>
                <a:cs typeface="Arial" pitchFamily="34" charset="0"/>
              </a:rPr>
              <a:t>Following adjustment is needed:</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551520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Arial" pitchFamily="34" charset="0"/>
                <a:cs typeface="Arial" pitchFamily="34" charset="0"/>
              </a:rPr>
              <a:t>Adjusting Entries—Example A (2 of 2)</a:t>
            </a:r>
          </a:p>
        </p:txBody>
      </p:sp>
      <p:pic>
        <p:nvPicPr>
          <p:cNvPr id="5" name="Picture Placeholder 4" descr="An illustration shows two T accounts. The first T account titled Office supplies shows an adjusted debit of 150.&#10;The second T account titled Office supplies expense shows a debit of 425; Balance debit of 275 in the debit column and an adjusted credit of 150 in the credit column. ">
            <a:extLst>
              <a:ext uri="{FF2B5EF4-FFF2-40B4-BE49-F238E27FC236}">
                <a16:creationId xmlns:a16="http://schemas.microsoft.com/office/drawing/2014/main" id="{D7279D79-C2F1-4FCC-ACDC-617311B04A6D}"/>
              </a:ext>
            </a:extLst>
          </p:cNvPr>
          <p:cNvPicPr>
            <a:picLocks noGrp="1" noChangeAspect="1"/>
          </p:cNvPicPr>
          <p:nvPr>
            <p:ph type="pic" sz="quarter" idx="11"/>
          </p:nvPr>
        </p:nvPicPr>
        <p:blipFill rotWithShape="1">
          <a:blip r:embed="rId2"/>
          <a:srcRect l="1" t="1" r="209" b="-12298"/>
          <a:stretch/>
        </p:blipFill>
        <p:spPr>
          <a:xfrm>
            <a:off x="949884" y="1722056"/>
            <a:ext cx="10021064" cy="1724249"/>
          </a:xfrm>
          <a:prstGeom prst="rect">
            <a:avLst/>
          </a:prstGeom>
        </p:spPr>
      </p:pic>
    </p:spTree>
    <p:extLst>
      <p:ext uri="{BB962C8B-B14F-4D97-AF65-F5344CB8AC3E}">
        <p14:creationId xmlns:p14="http://schemas.microsoft.com/office/powerpoint/2010/main" val="3534581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105"/>
          </a:xfrm>
        </p:spPr>
        <p:txBody>
          <a:bodyPr>
            <a:noAutofit/>
          </a:bodyPr>
          <a:lstStyle/>
          <a:p>
            <a:r>
              <a:rPr lang="en-US" dirty="0">
                <a:latin typeface="Arial" pitchFamily="34" charset="0"/>
                <a:cs typeface="Arial" pitchFamily="34" charset="0"/>
              </a:rPr>
              <a:t>Adjusting Entries—Example B (1 of 2)</a:t>
            </a:r>
            <a:endParaRPr lang="en-IN" dirty="0">
              <a:latin typeface="Arial" pitchFamily="34" charset="0"/>
              <a:cs typeface="Arial" pitchFamily="34" charset="0"/>
            </a:endParaRPr>
          </a:p>
        </p:txBody>
      </p:sp>
      <p:pic>
        <p:nvPicPr>
          <p:cNvPr id="5" name="Picture Placeholder 4" descr="An illustration shows a journal entry. All amounts are in dollars.&#10;&#10;Debit Prepaid Insurance 4000&#10;Credit Insurance expense 4000&#10;">
            <a:extLst>
              <a:ext uri="{FF2B5EF4-FFF2-40B4-BE49-F238E27FC236}">
                <a16:creationId xmlns:a16="http://schemas.microsoft.com/office/drawing/2014/main" id="{E520E056-DF7D-4FD7-A855-08657D35C6F9}"/>
              </a:ext>
            </a:extLst>
          </p:cNvPr>
          <p:cNvPicPr>
            <a:picLocks noGrp="1" noChangeAspect="1"/>
          </p:cNvPicPr>
          <p:nvPr>
            <p:ph type="pic" sz="quarter" idx="11"/>
          </p:nvPr>
        </p:nvPicPr>
        <p:blipFill>
          <a:blip r:embed="rId2"/>
          <a:stretch>
            <a:fillRect/>
          </a:stretch>
        </p:blipFill>
        <p:spPr>
          <a:xfrm>
            <a:off x="1548245" y="4098173"/>
            <a:ext cx="8854540" cy="751905"/>
          </a:xfrm>
          <a:prstGeom prst="rect">
            <a:avLst/>
          </a:prstGeom>
        </p:spPr>
      </p:pic>
      <p:sp>
        <p:nvSpPr>
          <p:cNvPr id="3" name="Content Placeholder 2"/>
          <p:cNvSpPr>
            <a:spLocks noGrp="1"/>
          </p:cNvSpPr>
          <p:nvPr>
            <p:ph type="body" sz="quarter" idx="12"/>
          </p:nvPr>
        </p:nvSpPr>
        <p:spPr>
          <a:xfrm>
            <a:off x="1279670" y="1796329"/>
            <a:ext cx="10323512" cy="2086902"/>
          </a:xfrm>
        </p:spPr>
        <p:txBody>
          <a:bodyPr>
            <a:normAutofit/>
          </a:bodyPr>
          <a:lstStyle/>
          <a:p>
            <a:pPr marL="457200" indent="-457200">
              <a:buFont typeface="Arial" panose="020B0604020202020204" pitchFamily="34" charset="0"/>
              <a:buChar char="•"/>
            </a:pPr>
            <a:r>
              <a:rPr lang="en-US" sz="2800" dirty="0">
                <a:latin typeface="Arial" pitchFamily="34" charset="0"/>
                <a:cs typeface="Arial" pitchFamily="34" charset="0"/>
              </a:rPr>
              <a:t>Three-year insurance policy purchased for $6,000</a:t>
            </a:r>
          </a:p>
          <a:p>
            <a:pPr marL="1143000" lvl="1" indent="-457200">
              <a:buFont typeface="Arial" panose="020B0604020202020204" pitchFamily="34" charset="0"/>
              <a:buChar char="•"/>
            </a:pPr>
            <a:r>
              <a:rPr lang="en-US" dirty="0">
                <a:latin typeface="Arial" pitchFamily="34" charset="0"/>
                <a:cs typeface="Arial" pitchFamily="34" charset="0"/>
              </a:rPr>
              <a:t>Expensed when purchased (debit expense, credit cash)</a:t>
            </a:r>
          </a:p>
          <a:p>
            <a:pPr marL="457200" indent="-457200">
              <a:buFont typeface="Arial" panose="020B0604020202020204" pitchFamily="34" charset="0"/>
              <a:buChar char="•"/>
            </a:pPr>
            <a:r>
              <a:rPr lang="en-US" sz="2800" dirty="0">
                <a:latin typeface="Arial" pitchFamily="34" charset="0"/>
                <a:cs typeface="Arial" pitchFamily="34" charset="0"/>
              </a:rPr>
              <a:t>End of first year, one-third ($2,000) has expired</a:t>
            </a:r>
          </a:p>
          <a:p>
            <a:pPr marL="457200" indent="-457200">
              <a:buFont typeface="Arial" panose="020B0604020202020204" pitchFamily="34" charset="0"/>
              <a:buChar char="•"/>
            </a:pPr>
            <a:r>
              <a:rPr lang="en-US" dirty="0">
                <a:latin typeface="Arial" pitchFamily="34" charset="0"/>
                <a:cs typeface="Arial" pitchFamily="34" charset="0"/>
              </a:rPr>
              <a:t>Following adjustment is needed:</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144751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latin typeface="Arial" pitchFamily="34" charset="0"/>
                <a:cs typeface="Arial" pitchFamily="34" charset="0"/>
              </a:rPr>
              <a:t>Adjusting Entries—Example B (2 of 2)</a:t>
            </a:r>
          </a:p>
        </p:txBody>
      </p:sp>
      <p:pic>
        <p:nvPicPr>
          <p:cNvPr id="5" name="Picture Placeholder 4" descr="An illustration shows two T accounts. The first T account titled Prepaid Insurance shows an adjusted debit balance of 4000.&#10;The second T account titled Insurance expense shows a debit of 6000; Balance debit of 2000 in the debit column and an adjusting credit of 4000 in the credit column. ">
            <a:extLst>
              <a:ext uri="{FF2B5EF4-FFF2-40B4-BE49-F238E27FC236}">
                <a16:creationId xmlns:a16="http://schemas.microsoft.com/office/drawing/2014/main" id="{D7279D79-C2F1-4FCC-ACDC-617311B04A6D}"/>
              </a:ext>
            </a:extLst>
          </p:cNvPr>
          <p:cNvPicPr>
            <a:picLocks noGrp="1" noChangeAspect="1"/>
          </p:cNvPicPr>
          <p:nvPr>
            <p:ph type="pic" sz="quarter" idx="11"/>
          </p:nvPr>
        </p:nvPicPr>
        <p:blipFill>
          <a:blip r:embed="rId2"/>
          <a:stretch>
            <a:fillRect/>
          </a:stretch>
        </p:blipFill>
        <p:spPr>
          <a:xfrm>
            <a:off x="949884" y="1847011"/>
            <a:ext cx="10021064" cy="1474338"/>
          </a:xfrm>
          <a:prstGeom prst="rect">
            <a:avLst/>
          </a:prstGeom>
        </p:spPr>
      </p:pic>
    </p:spTree>
    <p:extLst>
      <p:ext uri="{BB962C8B-B14F-4D97-AF65-F5344CB8AC3E}">
        <p14:creationId xmlns:p14="http://schemas.microsoft.com/office/powerpoint/2010/main" val="1821227780"/>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Cengage_Accessible_PPT_Template_FINAL.POTX" id="{146466F1-E6CB-45FF-8D63-17C2C100CCDA}" vid="{37F7B658-8B47-4D3D-8E2E-33857591A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2" ma:contentTypeDescription="Create a new document." ma:contentTypeScope="" ma:versionID="eeca2c9470d15452f23e025664c92696">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bf2be7170006aa9e8b1ef03ea7452762"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81267DBD-43FE-4A53-9169-32D4D6521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9BA192-EF86-48DF-982C-2C526A268392}">
  <ds:schemaRefs>
    <ds:schemaRef ds:uri="http://www.w3.org/XML/1998/namespace"/>
    <ds:schemaRef ds:uri="http://schemas.microsoft.com/office/2006/documentManagement/types"/>
    <ds:schemaRef ds:uri="105ced8a-af0e-4ad8-9238-2f7ff36232f4"/>
    <ds:schemaRef ds:uri="http://purl.org/dc/elements/1.1/"/>
    <ds:schemaRef ds:uri="http://purl.org/dc/dcmitype/"/>
    <ds:schemaRef ds:uri="105CED8A-AF0E-4AD8-9238-2F7FF36232F4"/>
    <ds:schemaRef ds:uri="http://schemas.openxmlformats.org/package/2006/metadata/core-properties"/>
    <ds:schemaRef ds:uri="http://schemas.microsoft.com/office/2006/metadata/properties"/>
    <ds:schemaRef ds:uri="http://schemas.microsoft.com/office/infopath/2007/PartnerControls"/>
    <ds:schemaRef ds:uri="d5280b9f-0d25-4ffb-96bc-3c5ae659ff52"/>
    <ds:schemaRef ds:uri="http://purl.org/dc/terms/"/>
  </ds:schemaRefs>
</ds:datastoreItem>
</file>

<file path=docProps/app.xml><?xml version="1.0" encoding="utf-8"?>
<Properties xmlns="http://schemas.openxmlformats.org/officeDocument/2006/extended-properties" xmlns:vt="http://schemas.openxmlformats.org/officeDocument/2006/docPropsVTypes">
  <Template>Cengage_Accessible_PPT_Template_FINAL</Template>
  <TotalTime>959</TotalTime>
  <Words>1631</Words>
  <Application>Microsoft Office PowerPoint</Application>
  <PresentationFormat>Widescreen</PresentationFormat>
  <Paragraphs>142</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Arial</vt:lpstr>
      <vt:lpstr>Calibri</vt:lpstr>
      <vt:lpstr>Helvetica</vt:lpstr>
      <vt:lpstr>LucidaGrande</vt:lpstr>
      <vt:lpstr>Open Sans</vt:lpstr>
      <vt:lpstr>Summer Font</vt:lpstr>
      <vt:lpstr>Office Theme</vt:lpstr>
      <vt:lpstr>Adjustments for a Merchandising Business</vt:lpstr>
      <vt:lpstr>Learning Objective 1</vt:lpstr>
      <vt:lpstr>Review of Entries for Purchase and Sale of Merchandise (Figure 14-1)</vt:lpstr>
      <vt:lpstr>Work Sheet for a Merchandising Business</vt:lpstr>
      <vt:lpstr>Adjustment for Merchandise Inventory: Periodic Inventory System (1 of 7)</vt:lpstr>
      <vt:lpstr>Adjustment for Merchandise Inventory: Periodic Inventory System (2 of 7)</vt:lpstr>
      <vt:lpstr>Adjustment for Merchandise Inventory: Periodic Inventory System (3 of 7)</vt:lpstr>
      <vt:lpstr>Adjustment for Merchandise Inventory: Periodic Inventory System (4 of 7)</vt:lpstr>
      <vt:lpstr>Adjustment for Merchandise Inventory: Periodic Inventory System (5 of 7)</vt:lpstr>
      <vt:lpstr>Adjustments for Sales Returns and Allowances (Figure 14-3)</vt:lpstr>
      <vt:lpstr>Adjustment for Merchandise Inventory: Periodic Inventory System (6 of 7)</vt:lpstr>
      <vt:lpstr>Adjustment for Merchandise Inventory: Periodic Inventory System (7 of 7)</vt:lpstr>
      <vt:lpstr>Adjustments for Estimated Returns Inventory (Figure 14-4)</vt:lpstr>
      <vt:lpstr>Calculation of Cost of Goods Sold (Figure 14-2)</vt:lpstr>
      <vt:lpstr>Learning Objective 2</vt:lpstr>
      <vt:lpstr>Unearned Revenue</vt:lpstr>
      <vt:lpstr>Adjustment for Unearned Revenue (1 of 2)</vt:lpstr>
      <vt:lpstr>Adjustment for Unearned Revenue (2 of 2)</vt:lpstr>
      <vt:lpstr>Entries for Unearned Revenue (Figure 14-5)</vt:lpstr>
      <vt:lpstr>Chart of Accounts for Sunflower Cycle (Figure 14-6)</vt:lpstr>
      <vt:lpstr>Learning Objective 3</vt:lpstr>
      <vt:lpstr>Preparing a Work Sheet for a Merchandising Business</vt:lpstr>
      <vt:lpstr>Year-End Adjustment Data for Sunflower Cycle (FIGURE 14-7)</vt:lpstr>
      <vt:lpstr>Adjusting Entries for Sunflower Cycle (FIGURE 14-8)</vt:lpstr>
      <vt:lpstr>Year-End Spreadsheet for Sunflower Cycle (FIGURE 14-9)</vt:lpstr>
      <vt:lpstr>Learning Objective 4</vt:lpstr>
      <vt:lpstr>Adjusting Entries for Sunflower Cycle (FIGURE 14-10)</vt:lpstr>
      <vt:lpstr>Learning Objective 5</vt:lpstr>
      <vt:lpstr>Entries Under the Perpetual Inventory System</vt:lpstr>
      <vt:lpstr>Entries for Periodic and Perpetual Inventory Systems (FIGURE 14-11)</vt:lpstr>
      <vt:lpstr>Adjustments for Expected Sales Returns and Allowances</vt:lpstr>
      <vt:lpstr>Adjustments for Inventory Shrinkage (1 of 2)</vt:lpstr>
      <vt:lpstr>Adjustments for Inventory Shrinkage (2 of 2)</vt:lpstr>
      <vt:lpstr>Expense Method of Accounting for Prepaid Expenses</vt:lpstr>
      <vt:lpstr>Appendix Learning Objective 1</vt:lpstr>
      <vt:lpstr>The Expense Method</vt:lpstr>
      <vt:lpstr>Appendix Learning Objective 2</vt:lpstr>
      <vt:lpstr>Adjusting Entries—Example A (1 of 2)</vt:lpstr>
      <vt:lpstr>Adjusting Entries—Example A (2 of 2)</vt:lpstr>
      <vt:lpstr>Adjusting Entries—Example B (1 of 2)</vt:lpstr>
      <vt:lpstr>Adjusting Entries—Example B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Evans</dc:creator>
  <cp:lastModifiedBy>Bailey, Timothy</cp:lastModifiedBy>
  <cp:revision>33</cp:revision>
  <cp:lastPrinted>2016-10-03T15:29:39Z</cp:lastPrinted>
  <dcterms:created xsi:type="dcterms:W3CDTF">2018-09-16T20:33:10Z</dcterms:created>
  <dcterms:modified xsi:type="dcterms:W3CDTF">2019-01-26T21:39:18Z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