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handoutMasterIdLst>
    <p:handoutMasterId r:id="rId49"/>
  </p:handoutMasterIdLst>
  <p:sldIdLst>
    <p:sldId id="264" r:id="rId5"/>
    <p:sldId id="487" r:id="rId6"/>
    <p:sldId id="492" r:id="rId7"/>
    <p:sldId id="562" r:id="rId8"/>
    <p:sldId id="618" r:id="rId9"/>
    <p:sldId id="563" r:id="rId10"/>
    <p:sldId id="495" r:id="rId11"/>
    <p:sldId id="564" r:id="rId12"/>
    <p:sldId id="619" r:id="rId13"/>
    <p:sldId id="497" r:id="rId14"/>
    <p:sldId id="498" r:id="rId15"/>
    <p:sldId id="620" r:id="rId16"/>
    <p:sldId id="568" r:id="rId17"/>
    <p:sldId id="621" r:id="rId18"/>
    <p:sldId id="570" r:id="rId19"/>
    <p:sldId id="573" r:id="rId20"/>
    <p:sldId id="574" r:id="rId21"/>
    <p:sldId id="575" r:id="rId22"/>
    <p:sldId id="576" r:id="rId23"/>
    <p:sldId id="577" r:id="rId24"/>
    <p:sldId id="578" r:id="rId25"/>
    <p:sldId id="579" r:id="rId26"/>
    <p:sldId id="580" r:id="rId27"/>
    <p:sldId id="582" r:id="rId28"/>
    <p:sldId id="587" r:id="rId29"/>
    <p:sldId id="585" r:id="rId30"/>
    <p:sldId id="590" r:id="rId31"/>
    <p:sldId id="594" r:id="rId32"/>
    <p:sldId id="596" r:id="rId33"/>
    <p:sldId id="597" r:id="rId34"/>
    <p:sldId id="622" r:id="rId35"/>
    <p:sldId id="623" r:id="rId36"/>
    <p:sldId id="603" r:id="rId37"/>
    <p:sldId id="604" r:id="rId38"/>
    <p:sldId id="624" r:id="rId39"/>
    <p:sldId id="625" r:id="rId40"/>
    <p:sldId id="609" r:id="rId41"/>
    <p:sldId id="626" r:id="rId42"/>
    <p:sldId id="611" r:id="rId43"/>
    <p:sldId id="612" r:id="rId44"/>
    <p:sldId id="627" r:id="rId45"/>
    <p:sldId id="628" r:id="rId46"/>
    <p:sldId id="629" r:id="rId4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7" autoAdjust="0"/>
    <p:restoredTop sz="93617" autoAdjust="0"/>
  </p:normalViewPr>
  <p:slideViewPr>
    <p:cSldViewPr snapToGrid="0" snapToObjects="1">
      <p:cViewPr varScale="1">
        <p:scale>
          <a:sx n="52" d="100"/>
          <a:sy n="52" d="100"/>
        </p:scale>
        <p:origin x="96" y="4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6500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0248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1679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0170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1460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1279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31961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06522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05581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33087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75159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16939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91863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29651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44413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34063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2300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4340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10222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61486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88125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969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51061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13155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06976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53153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3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56283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4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89826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5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29126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62987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8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15249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9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60960" y="27710"/>
            <a:ext cx="12070080" cy="10390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461963" indent="-461963">
              <a:spcBef>
                <a:spcPts val="600"/>
              </a:spcBef>
              <a:buClr>
                <a:srgbClr val="3E7684"/>
              </a:buClr>
              <a:buSzPct val="100000"/>
              <a:defRPr/>
            </a:lvl1pPr>
            <a:lvl2pPr marL="914400" indent="-457200">
              <a:spcBef>
                <a:spcPts val="600"/>
              </a:spcBef>
              <a:buClr>
                <a:srgbClr val="3E7684"/>
              </a:buClr>
              <a:defRPr/>
            </a:lvl2pPr>
            <a:lvl3pPr marL="1376363" indent="-461963">
              <a:spcBef>
                <a:spcPts val="600"/>
              </a:spcBef>
              <a:buClr>
                <a:srgbClr val="3E7684"/>
              </a:buClr>
              <a:buFont typeface="Wingdings" pitchFamily="2" charset="2"/>
              <a:buChar char="§"/>
              <a:defRPr/>
            </a:lvl3pPr>
            <a:lvl4pPr marL="1600200" indent="-228600">
              <a:spcBef>
                <a:spcPts val="600"/>
              </a:spcBef>
              <a:buClr>
                <a:srgbClr val="3E7684"/>
              </a:buClr>
              <a:buFont typeface="Courier New" pitchFamily="49" charset="0"/>
              <a:buChar char="o"/>
              <a:defRPr/>
            </a:lvl4pPr>
            <a:lvl5pPr>
              <a:spcBef>
                <a:spcPts val="600"/>
              </a:spcBef>
              <a:buClr>
                <a:srgbClr val="3E768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0"/>
          </p:nvPr>
        </p:nvSpPr>
        <p:spPr>
          <a:xfrm>
            <a:off x="745068" y="5199063"/>
            <a:ext cx="10646833" cy="450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8086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49">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 id="2147483727" r:id="rId16"/>
    <p:sldLayoutId id="2147483728" r:id="rId17"/>
    <p:sldLayoutId id="2147483729" r:id="rId18"/>
    <p:sldLayoutId id="2147483730" r:id="rId19"/>
    <p:sldLayoutId id="2147483732" r:id="rId20"/>
    <p:sldLayoutId id="2147483733" r:id="rId21"/>
    <p:sldLayoutId id="2147483734" r:id="rId22"/>
    <p:sldLayoutId id="2147483735" r:id="rId23"/>
    <p:sldLayoutId id="2147483737" r:id="rId24"/>
    <p:sldLayoutId id="2147483739" r:id="rId25"/>
    <p:sldLayoutId id="2147483740" r:id="rId26"/>
    <p:sldLayoutId id="2147483741" r:id="rId27"/>
    <p:sldLayoutId id="2147483742" r:id="rId28"/>
    <p:sldLayoutId id="2147483743" r:id="rId29"/>
    <p:sldLayoutId id="2147483744" r:id="rId30"/>
    <p:sldLayoutId id="2147483745" r:id="rId31"/>
    <p:sldLayoutId id="2147483746" r:id="rId32"/>
    <p:sldLayoutId id="2147483747" r:id="rId33"/>
    <p:sldLayoutId id="2147483748" r:id="rId34"/>
    <p:sldLayoutId id="2147483750" r:id="rId35"/>
    <p:sldLayoutId id="2147483753" r:id="rId36"/>
    <p:sldLayoutId id="2147483755" r:id="rId37"/>
    <p:sldLayoutId id="2147483757" r:id="rId38"/>
    <p:sldLayoutId id="2147483758" r:id="rId39"/>
    <p:sldLayoutId id="2147483762" r:id="rId40"/>
    <p:sldLayoutId id="2147483764" r:id="rId41"/>
    <p:sldLayoutId id="2147483770" r:id="rId42"/>
    <p:sldLayoutId id="2147483771" r:id="rId43"/>
    <p:sldLayoutId id="2147483772" r:id="rId44"/>
    <p:sldLayoutId id="2147483774" r:id="rId45"/>
    <p:sldLayoutId id="2147483775" r:id="rId46"/>
    <p:sldLayoutId id="2147483776" r:id="rId47"/>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15 </a:t>
            </a:r>
          </a:p>
        </p:txBody>
      </p:sp>
      <p:sp>
        <p:nvSpPr>
          <p:cNvPr id="5" name="Title 4"/>
          <p:cNvSpPr>
            <a:spLocks noGrp="1"/>
          </p:cNvSpPr>
          <p:nvPr>
            <p:ph type="title"/>
          </p:nvPr>
        </p:nvSpPr>
        <p:spPr>
          <a:xfrm>
            <a:off x="3996910" y="4035474"/>
            <a:ext cx="7428736" cy="1494469"/>
          </a:xfrm>
        </p:spPr>
        <p:txBody>
          <a:bodyPr/>
          <a:lstStyle/>
          <a:p>
            <a:r>
              <a:rPr lang="en-US" b="0" dirty="0"/>
              <a:t>Financial Statements and Year-End Accounting for a Merchandising Business</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 single-step and multiple-step income statement for a merchandising business</a:t>
            </a:r>
          </a:p>
        </p:txBody>
      </p:sp>
    </p:spTree>
    <p:extLst>
      <p:ext uri="{BB962C8B-B14F-4D97-AF65-F5344CB8AC3E}">
        <p14:creationId xmlns:p14="http://schemas.microsoft.com/office/powerpoint/2010/main" val="3596464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Income Statement</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Purpose: To summarize the results of operations during an accounting period</a:t>
            </a:r>
          </a:p>
          <a:p>
            <a:r>
              <a:rPr lang="en-US" sz="2800" dirty="0">
                <a:latin typeface="Arial" pitchFamily="34" charset="0"/>
                <a:cs typeface="Arial" pitchFamily="34" charset="0"/>
              </a:rPr>
              <a:t>Shows:</a:t>
            </a:r>
          </a:p>
          <a:p>
            <a:pPr lvl="1"/>
            <a:r>
              <a:rPr lang="en-US" sz="2400" dirty="0">
                <a:latin typeface="Arial" pitchFamily="34" charset="0"/>
                <a:cs typeface="Arial" pitchFamily="34" charset="0"/>
              </a:rPr>
              <a:t>The sources of revenue</a:t>
            </a:r>
          </a:p>
          <a:p>
            <a:pPr lvl="1"/>
            <a:r>
              <a:rPr lang="en-US" sz="2400" dirty="0">
                <a:latin typeface="Arial" pitchFamily="34" charset="0"/>
                <a:cs typeface="Arial" pitchFamily="34" charset="0"/>
              </a:rPr>
              <a:t>Types of expenses</a:t>
            </a:r>
          </a:p>
          <a:p>
            <a:pPr lvl="1"/>
            <a:r>
              <a:rPr lang="en-US" sz="2400" dirty="0">
                <a:latin typeface="Arial" pitchFamily="34" charset="0"/>
                <a:cs typeface="Arial" pitchFamily="34" charset="0"/>
              </a:rPr>
              <a:t>The amount of net income or net loss for the period</a:t>
            </a:r>
          </a:p>
          <a:p>
            <a:r>
              <a:rPr lang="en-US" sz="2800" dirty="0">
                <a:latin typeface="Arial" pitchFamily="34" charset="0"/>
                <a:cs typeface="Arial" pitchFamily="34" charset="0"/>
              </a:rPr>
              <a:t>Two forms:</a:t>
            </a:r>
          </a:p>
          <a:p>
            <a:pPr lvl="1"/>
            <a:r>
              <a:rPr lang="en-US" sz="2400" dirty="0">
                <a:latin typeface="Arial" pitchFamily="34" charset="0"/>
                <a:cs typeface="Arial" pitchFamily="34" charset="0"/>
              </a:rPr>
              <a:t>Single-step</a:t>
            </a:r>
          </a:p>
          <a:p>
            <a:pPr lvl="1"/>
            <a:r>
              <a:rPr lang="en-US" sz="2400" dirty="0">
                <a:latin typeface="Arial" pitchFamily="34" charset="0"/>
                <a:cs typeface="Arial" pitchFamily="34" charset="0"/>
              </a:rPr>
              <a:t>Multiple-step </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1806867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Single-Step Income Statement</a:t>
            </a:r>
          </a:p>
        </p:txBody>
      </p:sp>
      <p:sp>
        <p:nvSpPr>
          <p:cNvPr id="3" name="Content Placeholder 2"/>
          <p:cNvSpPr>
            <a:spLocks noGrp="1"/>
          </p:cNvSpPr>
          <p:nvPr>
            <p:ph type="body" sz="quarter" idx="17"/>
          </p:nvPr>
        </p:nvSpPr>
        <p:spPr/>
        <p:txBody>
          <a:bodyPr>
            <a:noAutofit/>
          </a:bodyPr>
          <a:lstStyle/>
          <a:p>
            <a:pPr eaLnBrk="0" hangingPunct="0"/>
            <a:r>
              <a:rPr lang="en-US" sz="2800" dirty="0">
                <a:latin typeface="Arial" pitchFamily="34" charset="0"/>
                <a:cs typeface="Arial" pitchFamily="34" charset="0"/>
              </a:rPr>
              <a:t>All the revenue sources are listed and totaled</a:t>
            </a:r>
          </a:p>
          <a:p>
            <a:pPr eaLnBrk="0" hangingPunct="0"/>
            <a:r>
              <a:rPr lang="en-US" sz="2800" dirty="0">
                <a:latin typeface="Arial" pitchFamily="34" charset="0"/>
                <a:cs typeface="Arial" pitchFamily="34" charset="0"/>
              </a:rPr>
              <a:t>Cost of goods sold is listed with all the other expenses</a:t>
            </a:r>
          </a:p>
          <a:p>
            <a:pPr eaLnBrk="0" hangingPunct="0"/>
            <a:r>
              <a:rPr lang="en-US" sz="2800" dirty="0">
                <a:latin typeface="Arial" pitchFamily="34" charset="0"/>
                <a:cs typeface="Arial" pitchFamily="34" charset="0"/>
              </a:rPr>
              <a:t>Expenses are totaled and subtracted from revenues to determine net income or loss</a:t>
            </a:r>
          </a:p>
          <a:p>
            <a:pPr eaLnBrk="0" hangingPunct="0"/>
            <a:r>
              <a:rPr lang="en-US" sz="2800" dirty="0">
                <a:latin typeface="Arial" pitchFamily="34" charset="0"/>
                <a:cs typeface="Arial" pitchFamily="34" charset="0"/>
              </a:rPr>
              <a:t>Called a single-step income statement because expenses (including cost of goods sold) are subtracted from revenues in ONE step to determine net income or loss</a:t>
            </a:r>
          </a:p>
        </p:txBody>
      </p:sp>
    </p:spTree>
    <p:extLst>
      <p:ext uri="{BB962C8B-B14F-4D97-AF65-F5344CB8AC3E}">
        <p14:creationId xmlns:p14="http://schemas.microsoft.com/office/powerpoint/2010/main" val="1445933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5E4F-F9CF-49CA-A38B-90CAF7AEEF63}"/>
              </a:ext>
            </a:extLst>
          </p:cNvPr>
          <p:cNvSpPr>
            <a:spLocks noGrp="1"/>
          </p:cNvSpPr>
          <p:nvPr>
            <p:ph type="title"/>
          </p:nvPr>
        </p:nvSpPr>
        <p:spPr>
          <a:xfrm>
            <a:off x="838200" y="365126"/>
            <a:ext cx="10515600" cy="539650"/>
          </a:xfrm>
        </p:spPr>
        <p:txBody>
          <a:bodyPr/>
          <a:lstStyle/>
          <a:p>
            <a:r>
              <a:rPr lang="en-US" dirty="0"/>
              <a:t>Single-Step Income Statement (FIGURE 15-2)</a:t>
            </a:r>
          </a:p>
        </p:txBody>
      </p:sp>
      <p:pic>
        <p:nvPicPr>
          <p:cNvPr id="5" name="Picture Placeholder 4" descr="An income statement for Sunflower Cycle for the year ending on December 31. It has three columns, one for description, two for amounts. The entries under the section Revenue and Expenses are as follows.  Revenues: Net sales, $465,000, in the first column.  Interest revenue, 800, in the first column. Rent revenue, 7,500, in the first column. Subscriptions revenue, 2,000, single ruled, in the first column. Total revenues, $475,300, in the second column. Expense: Cost of goods sold, $244,400, in the first column. Wages expense, 71,000, in the first column. Advertising expense, 10,200, in the first column. Bank credit card expense, 8,100, in the first column. Rent expense, 14,000, in the first column. Supplies expense, 5,200, in the first column. Phone expense, 1,800, in the first column. Utilities expense, 7,500, in the first column. Insurance expense, 2,400, in the first column. Depreciation expense- building, 4,000, in the first column. Depreciation expense- equipment, 3,000, in the first column. Miscellaneous expense, 1,700, in the first column. Interest expense, 1,600, in the first column. Total expenses, 374,900, single ruled, in the second column. Net income, $100,400, double ruled, in the second column. Note. The dollar sign is used at the top entries of the column a single ruled shows numbers above have been added or subtracted. A double ruled indicates totals.">
            <a:extLst>
              <a:ext uri="{FF2B5EF4-FFF2-40B4-BE49-F238E27FC236}">
                <a16:creationId xmlns:a16="http://schemas.microsoft.com/office/drawing/2014/main" id="{D4500AC0-A364-4051-B050-4B012DD7AE51}"/>
              </a:ext>
            </a:extLst>
          </p:cNvPr>
          <p:cNvPicPr>
            <a:picLocks noGrp="1" noChangeAspect="1"/>
          </p:cNvPicPr>
          <p:nvPr>
            <p:ph type="pic" sz="quarter" idx="11"/>
          </p:nvPr>
        </p:nvPicPr>
        <p:blipFill rotWithShape="1">
          <a:blip r:embed="rId2"/>
          <a:srcRect l="2" b="-159"/>
          <a:stretch/>
        </p:blipFill>
        <p:spPr>
          <a:xfrm>
            <a:off x="3233070" y="1134060"/>
            <a:ext cx="5930180" cy="4831839"/>
          </a:xfrm>
        </p:spPr>
      </p:pic>
    </p:spTree>
    <p:extLst>
      <p:ext uri="{BB962C8B-B14F-4D97-AF65-F5344CB8AC3E}">
        <p14:creationId xmlns:p14="http://schemas.microsoft.com/office/powerpoint/2010/main" val="1455683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60375"/>
          </a:xfrm>
        </p:spPr>
        <p:txBody>
          <a:bodyPr>
            <a:noAutofit/>
          </a:bodyPr>
          <a:lstStyle/>
          <a:p>
            <a:r>
              <a:rPr lang="en-US" dirty="0">
                <a:latin typeface="Arial" pitchFamily="34" charset="0"/>
                <a:cs typeface="Arial" pitchFamily="34" charset="0"/>
              </a:rPr>
              <a:t>Multiple-Step Income Statement</a:t>
            </a:r>
          </a:p>
        </p:txBody>
      </p:sp>
      <p:sp>
        <p:nvSpPr>
          <p:cNvPr id="3" name="Content Placeholder 2"/>
          <p:cNvSpPr>
            <a:spLocks noGrp="1"/>
          </p:cNvSpPr>
          <p:nvPr>
            <p:ph type="body" sz="quarter" idx="17"/>
          </p:nvPr>
        </p:nvSpPr>
        <p:spPr>
          <a:xfrm>
            <a:off x="743576" y="1251284"/>
            <a:ext cx="10711543" cy="4781216"/>
          </a:xfrm>
        </p:spPr>
        <p:txBody>
          <a:bodyPr>
            <a:noAutofit/>
          </a:bodyPr>
          <a:lstStyle/>
          <a:p>
            <a:pPr eaLnBrk="0" hangingPunct="0"/>
            <a:r>
              <a:rPr lang="en-US" sz="2400" b="1" dirty="0">
                <a:latin typeface="Arial" pitchFamily="34" charset="0"/>
                <a:cs typeface="Arial" pitchFamily="34" charset="0"/>
              </a:rPr>
              <a:t>Gross sales</a:t>
            </a:r>
            <a:r>
              <a:rPr lang="en-US" sz="2400" dirty="0">
                <a:latin typeface="Arial" pitchFamily="34" charset="0"/>
                <a:cs typeface="Arial" pitchFamily="34" charset="0"/>
              </a:rPr>
              <a:t> is shown first, less any returns, allowances, or discounts</a:t>
            </a:r>
          </a:p>
          <a:p>
            <a:pPr lvl="1" eaLnBrk="0" hangingPunct="0"/>
            <a:r>
              <a:rPr lang="en-US" dirty="0">
                <a:latin typeface="Arial" pitchFamily="34" charset="0"/>
                <a:cs typeface="Arial" pitchFamily="34" charset="0"/>
              </a:rPr>
              <a:t>Difference is called </a:t>
            </a:r>
            <a:r>
              <a:rPr lang="en-US" b="1" dirty="0">
                <a:latin typeface="Arial" pitchFamily="34" charset="0"/>
                <a:cs typeface="Arial" pitchFamily="34" charset="0"/>
              </a:rPr>
              <a:t>net sales</a:t>
            </a:r>
          </a:p>
          <a:p>
            <a:pPr lvl="1" eaLnBrk="0" hangingPunct="0"/>
            <a:r>
              <a:rPr lang="en-US" dirty="0">
                <a:latin typeface="Arial" pitchFamily="34" charset="0"/>
                <a:cs typeface="Arial" pitchFamily="34" charset="0"/>
              </a:rPr>
              <a:t>Other revenues are listed at the end of the statement</a:t>
            </a:r>
          </a:p>
          <a:p>
            <a:pPr eaLnBrk="0" hangingPunct="0"/>
            <a:r>
              <a:rPr lang="en-US" sz="2400" b="1" dirty="0">
                <a:latin typeface="Arial" pitchFamily="34" charset="0"/>
                <a:cs typeface="Arial" pitchFamily="34" charset="0"/>
              </a:rPr>
              <a:t>Cost of goods sold</a:t>
            </a:r>
            <a:r>
              <a:rPr lang="en-US" sz="2400" dirty="0">
                <a:latin typeface="Arial" pitchFamily="34" charset="0"/>
                <a:cs typeface="Arial" pitchFamily="34" charset="0"/>
              </a:rPr>
              <a:t> is computed and subtracted from net sales to arrive at </a:t>
            </a:r>
            <a:r>
              <a:rPr lang="en-US" sz="2400" b="1" dirty="0">
                <a:latin typeface="Arial" pitchFamily="34" charset="0"/>
                <a:cs typeface="Arial" pitchFamily="34" charset="0"/>
              </a:rPr>
              <a:t>gross profit </a:t>
            </a:r>
            <a:r>
              <a:rPr lang="en-US" sz="2400" dirty="0">
                <a:latin typeface="Arial" pitchFamily="34" charset="0"/>
                <a:cs typeface="Arial" pitchFamily="34" charset="0"/>
              </a:rPr>
              <a:t>(or gross margin)</a:t>
            </a:r>
          </a:p>
          <a:p>
            <a:pPr eaLnBrk="0" hangingPunct="0"/>
            <a:r>
              <a:rPr lang="en-US" sz="2400" dirty="0">
                <a:latin typeface="Arial" pitchFamily="34" charset="0"/>
                <a:cs typeface="Arial" pitchFamily="34" charset="0"/>
              </a:rPr>
              <a:t>Operating expenses are listed, totaled, and subtracted from gross profit to compute </a:t>
            </a:r>
            <a:r>
              <a:rPr lang="en-US" sz="2400" b="1" dirty="0">
                <a:latin typeface="Arial" pitchFamily="34" charset="0"/>
                <a:cs typeface="Arial" pitchFamily="34" charset="0"/>
              </a:rPr>
              <a:t>income from operations </a:t>
            </a:r>
            <a:r>
              <a:rPr lang="en-US" sz="2400" dirty="0">
                <a:latin typeface="Arial" pitchFamily="34" charset="0"/>
                <a:cs typeface="Arial" pitchFamily="34" charset="0"/>
              </a:rPr>
              <a:t>(sometimes called operating income).</a:t>
            </a:r>
          </a:p>
          <a:p>
            <a:pPr lvl="1" eaLnBrk="0" hangingPunct="0"/>
            <a:r>
              <a:rPr lang="en-US" dirty="0">
                <a:latin typeface="Arial" pitchFamily="34" charset="0"/>
                <a:cs typeface="Arial" pitchFamily="34" charset="0"/>
              </a:rPr>
              <a:t>Operating expenses are directly associated with providing the primary goods and services of the business</a:t>
            </a:r>
          </a:p>
          <a:p>
            <a:pPr lvl="1" eaLnBrk="0" hangingPunct="0"/>
            <a:r>
              <a:rPr lang="en-US" dirty="0">
                <a:latin typeface="Arial" pitchFamily="34" charset="0"/>
                <a:cs typeface="Arial" pitchFamily="34" charset="0"/>
              </a:rPr>
              <a:t>Operating expenses can be divided into subcategories of </a:t>
            </a:r>
            <a:r>
              <a:rPr lang="en-US" b="1" dirty="0">
                <a:latin typeface="Arial" pitchFamily="34" charset="0"/>
                <a:cs typeface="Arial" pitchFamily="34" charset="0"/>
              </a:rPr>
              <a:t>selling expenses</a:t>
            </a:r>
            <a:r>
              <a:rPr lang="en-US" dirty="0">
                <a:latin typeface="Arial" pitchFamily="34" charset="0"/>
                <a:cs typeface="Arial" pitchFamily="34" charset="0"/>
              </a:rPr>
              <a:t> and </a:t>
            </a:r>
            <a:r>
              <a:rPr lang="en-US" b="1" dirty="0">
                <a:latin typeface="Arial" pitchFamily="34" charset="0"/>
                <a:cs typeface="Arial" pitchFamily="34" charset="0"/>
              </a:rPr>
              <a:t>general expenses</a:t>
            </a:r>
          </a:p>
        </p:txBody>
      </p:sp>
    </p:spTree>
    <p:extLst>
      <p:ext uri="{BB962C8B-B14F-4D97-AF65-F5344CB8AC3E}">
        <p14:creationId xmlns:p14="http://schemas.microsoft.com/office/powerpoint/2010/main" val="4241210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Selling Expenses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Expenses directly associated with selling activities</a:t>
            </a:r>
          </a:p>
          <a:p>
            <a:r>
              <a:rPr lang="en-US" sz="2800" dirty="0">
                <a:latin typeface="Arial" pitchFamily="34" charset="0"/>
                <a:cs typeface="Arial" pitchFamily="34" charset="0"/>
              </a:rPr>
              <a:t>Examples:</a:t>
            </a:r>
          </a:p>
          <a:p>
            <a:pPr lvl="1"/>
            <a:r>
              <a:rPr lang="en-US" sz="2400" dirty="0">
                <a:latin typeface="Arial" pitchFamily="34" charset="0"/>
                <a:cs typeface="Arial" pitchFamily="34" charset="0"/>
              </a:rPr>
              <a:t>Sales Salaries Expense</a:t>
            </a:r>
          </a:p>
          <a:p>
            <a:pPr lvl="1"/>
            <a:r>
              <a:rPr lang="en-US" sz="2400" dirty="0">
                <a:latin typeface="Arial" pitchFamily="34" charset="0"/>
                <a:cs typeface="Arial" pitchFamily="34" charset="0"/>
              </a:rPr>
              <a:t>Sales Commissions Expense</a:t>
            </a:r>
          </a:p>
          <a:p>
            <a:pPr lvl="1"/>
            <a:r>
              <a:rPr lang="en-US" sz="2400" dirty="0">
                <a:latin typeface="Arial" pitchFamily="34" charset="0"/>
                <a:cs typeface="Arial" pitchFamily="34" charset="0"/>
              </a:rPr>
              <a:t>Advertising Expense</a:t>
            </a:r>
          </a:p>
          <a:p>
            <a:pPr lvl="1"/>
            <a:r>
              <a:rPr lang="en-US" sz="2400" dirty="0">
                <a:latin typeface="Arial" pitchFamily="34" charset="0"/>
                <a:cs typeface="Arial" pitchFamily="34" charset="0"/>
              </a:rPr>
              <a:t>Bank Credit Card Expense</a:t>
            </a:r>
          </a:p>
          <a:p>
            <a:pPr lvl="1"/>
            <a:r>
              <a:rPr lang="en-US" sz="2400" dirty="0">
                <a:latin typeface="Arial" pitchFamily="34" charset="0"/>
                <a:cs typeface="Arial" pitchFamily="34" charset="0"/>
              </a:rPr>
              <a:t>Delivery Expense</a:t>
            </a:r>
          </a:p>
          <a:p>
            <a:pPr lvl="1"/>
            <a:r>
              <a:rPr lang="en-US" sz="2400" dirty="0">
                <a:latin typeface="Arial" pitchFamily="34" charset="0"/>
                <a:cs typeface="Arial" pitchFamily="34" charset="0"/>
              </a:rPr>
              <a:t>Depreciation Expense – Store Equipment and Fixtures</a:t>
            </a:r>
          </a:p>
        </p:txBody>
      </p:sp>
    </p:spTree>
    <p:extLst>
      <p:ext uri="{BB962C8B-B14F-4D97-AF65-F5344CB8AC3E}">
        <p14:creationId xmlns:p14="http://schemas.microsoft.com/office/powerpoint/2010/main" val="2714191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General Expenses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386038"/>
            <a:ext cx="10711543" cy="4263991"/>
          </a:xfrm>
        </p:spPr>
        <p:txBody>
          <a:bodyPr/>
          <a:lstStyle/>
          <a:p>
            <a:r>
              <a:rPr lang="en-US" sz="2800" dirty="0">
                <a:latin typeface="Arial" pitchFamily="34" charset="0"/>
                <a:cs typeface="Arial" pitchFamily="34" charset="0"/>
              </a:rPr>
              <a:t>Expenses associated with administrative, office, or general operating activities</a:t>
            </a:r>
          </a:p>
          <a:p>
            <a:r>
              <a:rPr lang="en-US" sz="2800" dirty="0">
                <a:latin typeface="Arial" pitchFamily="34" charset="0"/>
                <a:cs typeface="Arial" pitchFamily="34" charset="0"/>
              </a:rPr>
              <a:t>Examples:</a:t>
            </a:r>
          </a:p>
          <a:p>
            <a:pPr lvl="1"/>
            <a:r>
              <a:rPr lang="en-US" sz="2400" dirty="0">
                <a:latin typeface="Arial" pitchFamily="34" charset="0"/>
                <a:cs typeface="Arial" pitchFamily="34" charset="0"/>
              </a:rPr>
              <a:t>Rent Expense</a:t>
            </a:r>
          </a:p>
          <a:p>
            <a:pPr lvl="1"/>
            <a:r>
              <a:rPr lang="en-US" sz="2400" dirty="0">
                <a:latin typeface="Arial" pitchFamily="34" charset="0"/>
                <a:cs typeface="Arial" pitchFamily="34" charset="0"/>
              </a:rPr>
              <a:t>Office Salaries Expense</a:t>
            </a:r>
          </a:p>
          <a:p>
            <a:pPr lvl="1"/>
            <a:r>
              <a:rPr lang="en-US" sz="2400" dirty="0">
                <a:latin typeface="Arial" pitchFamily="34" charset="0"/>
                <a:cs typeface="Arial" pitchFamily="34" charset="0"/>
              </a:rPr>
              <a:t>Office Supplies Expense</a:t>
            </a:r>
          </a:p>
          <a:p>
            <a:pPr lvl="1"/>
            <a:r>
              <a:rPr lang="en-US" sz="2400" dirty="0">
                <a:latin typeface="Arial" pitchFamily="34" charset="0"/>
                <a:cs typeface="Arial" pitchFamily="34" charset="0"/>
              </a:rPr>
              <a:t>Phone Expense</a:t>
            </a:r>
          </a:p>
          <a:p>
            <a:pPr lvl="1"/>
            <a:r>
              <a:rPr lang="en-US" sz="2400" dirty="0">
                <a:latin typeface="Arial" pitchFamily="34" charset="0"/>
                <a:cs typeface="Arial" pitchFamily="34" charset="0"/>
              </a:rPr>
              <a:t>Utilities Expense</a:t>
            </a:r>
          </a:p>
          <a:p>
            <a:pPr lvl="1"/>
            <a:r>
              <a:rPr lang="en-US" sz="2400" dirty="0">
                <a:latin typeface="Arial" pitchFamily="34" charset="0"/>
                <a:cs typeface="Arial" pitchFamily="34" charset="0"/>
              </a:rPr>
              <a:t>Insurance Expense</a:t>
            </a:r>
          </a:p>
          <a:p>
            <a:pPr lvl="1"/>
            <a:r>
              <a:rPr lang="en-US" sz="2400" dirty="0">
                <a:latin typeface="Arial" pitchFamily="34" charset="0"/>
                <a:cs typeface="Arial" pitchFamily="34" charset="0"/>
              </a:rPr>
              <a:t>Depreciation Expense – Office Equipment</a:t>
            </a:r>
          </a:p>
        </p:txBody>
      </p:sp>
    </p:spTree>
    <p:extLst>
      <p:ext uri="{BB962C8B-B14F-4D97-AF65-F5344CB8AC3E}">
        <p14:creationId xmlns:p14="http://schemas.microsoft.com/office/powerpoint/2010/main" val="3165550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7C377-4346-4ECB-834B-8A48AA1800D8}"/>
              </a:ext>
            </a:extLst>
          </p:cNvPr>
          <p:cNvSpPr>
            <a:spLocks noGrp="1"/>
          </p:cNvSpPr>
          <p:nvPr>
            <p:ph type="title"/>
          </p:nvPr>
        </p:nvSpPr>
        <p:spPr>
          <a:xfrm>
            <a:off x="270309" y="1814044"/>
            <a:ext cx="3964806" cy="2897839"/>
          </a:xfrm>
        </p:spPr>
        <p:txBody>
          <a:bodyPr/>
          <a:lstStyle/>
          <a:p>
            <a:r>
              <a:rPr lang="en-US" dirty="0"/>
              <a:t>Using a Spreadsheet to Prepare a Multiple-Step Income Statement (FIGURE 15-3)</a:t>
            </a:r>
          </a:p>
        </p:txBody>
      </p:sp>
      <p:pic>
        <p:nvPicPr>
          <p:cNvPr id="5" name="Picture Placeholder 4" descr="A table titled, Sunflower Cycle End-of-Period Spreadsheet Partial, For the Year Ended December 31, 20 dash dash. The table has 27 rows and 3 columns. The columns have the following headings from left to right. Account Title, Adjusted trial balance is sub divided as debit, credit. The row entries are as follows.  Account title, Income Summary. 52,000.00 in the debited column, 45,600.00 in the credited column. Account title, blank. 1,200.00 in the debited column, 2,100.00 in the credited column. Account title, Sales. 473,000.00 in the credited column. Account title, Sales Returns and Allowances. 8,000.00 in the debited column. Account title, Interest Revenue. 800.00 in the credited column. Account title, Rent Revenue. 7,500.00 in the credited column. Account title, Subscriptions Revenue. 2,000.00 in the credited column. Account title, Purchases. 239,600.00 in the debited column. Account title, Purchases Returns and Allowances. 1,100.00 in the credited column. Account title, Purchases Discounts. 900.00 in the credited column. Account title, Freight-In. 1,300.00 in the debited column. Account title, Wages Expense. 71,000.00 in the debited column. Account title, Advertising Expense. 10,200.00 in the debited column. Account title, Bank. Card Expense. 8,100.00 in the debited column. Account title, Rent Expense. 14,000.00 in the debited column. Account title, Supplies Expense. 5,200.00 in the debited column. Account title, Phone Expense. 1,800.00 in the debited column. Account title, Utilities Expense. 7,500.00 in the debited column. Account title, Insurance Expense. 2,400.00 in the debited column. Account title, Depr. Expense—Building. 4,000.00 in the debited column. Account title, Depr. Expense—Equipment. 3,000.00 in the debited column. Account title, Miscellaneous Expense. 1,700.00 in the debited column. Account title, Interest Expense. 1,600.00 in the debited column. Account title, blank. 1,077,500 in the debited column. 1,077,500 in the credited column. Account title, blank. 432,600.00 in the debited column. 533,000.00 in the credited column. Account title, Net Income. 100,400.00 in the debited column.  A table titled, Sunflower Cycle End-of-Period Spread sheet Partial, For the Year Ended December 31, 20--. The table has 40 rows and 4 columns.  Revenue from sales: Sales. $473,000. Revenue from sales: Less sales returns and allowances. 8,000, single ruled.  Revenue from sales: Net sales. $465,000. Cost of goods sold: Merchandise inventory, January 1, 20--. $52,000.  Cost of goods sold: Estimated returns inventory, January 1, 20--. 1,200, single ruled. $53,200.  Cost of goods sold: Purchases. $239,600.  Cost of goods sold: Less: Purchases returns and allowances. $1,100.  Cost of goods sold: Purchases discounts. 900, single ruled. 2,000, single ruled.  Cost of goods sold: Net purchases. $237,600.  Cost of goods sold: Add freight-in. 1,300, single ruled.  Cost of goods sold: Cost of goods purchased. 238,900, single ruled.  Cost of goods sold: Goods available for sale. $292,100. Cost of goods sold: Less: Merchandise inventory, December 31, 20--. $45,600. Cost of goods sold: Estimated returns inventory, December 31, 20--. 2,100, single ruled. 47,700, single ruled.  Cost of goods sold: Cost of goods sold. 244,300, single ruled. Cost of goods sold: Gross profit. $220,600. Operating expenses: Wages expense. 71,000.  Operating expenses: Advertising expense. 10,200.  Operating expenses: Bank credit card expense. 8,100.  Operating expenses: Rent expense. 14,000.  Operating expenses: Supplies expense. 5,200.  Operating expenses: Phone expense. 1,800.  Operating expenses: Utilities expense. 7,500.  Operating expenses: Insurance expense. 2,400.  Operating expenses: Depreciation expense—building. 4,000.  Operating expenses: Depreciation expense—equipment. 3,000.  Operating expenses: Miscellaneous expense. 1,700, single ruled.  Operating expenses: Total operating expenses. 128,900, single ruled.  Operating expenses: Income from operations. $91,700.  Other revenues: Interest revenue. $800.  Other revenues: Rent revenue. 7,500.  Other revenues: Subscriptions revenue. 2,000, single ruled.  Other revenues: Total other revenues. 10,300.  Other expenses: Interest expense. 1,600, single ruled.  Other expenses: Net income. $100,400, double ruled.">
            <a:extLst>
              <a:ext uri="{FF2B5EF4-FFF2-40B4-BE49-F238E27FC236}">
                <a16:creationId xmlns:a16="http://schemas.microsoft.com/office/drawing/2014/main" id="{75762F94-1B19-4AE6-94A6-1196ED3623F4}"/>
              </a:ext>
            </a:extLst>
          </p:cNvPr>
          <p:cNvPicPr>
            <a:picLocks noGrp="1" noChangeAspect="1"/>
          </p:cNvPicPr>
          <p:nvPr>
            <p:ph type="pic" sz="quarter" idx="11"/>
          </p:nvPr>
        </p:nvPicPr>
        <p:blipFill rotWithShape="1">
          <a:blip r:embed="rId2"/>
          <a:srcRect l="2" r="-1" b="-757"/>
          <a:stretch/>
        </p:blipFill>
        <p:spPr>
          <a:xfrm>
            <a:off x="4754562" y="317257"/>
            <a:ext cx="7034879" cy="5891412"/>
          </a:xfrm>
        </p:spPr>
      </p:pic>
    </p:spTree>
    <p:extLst>
      <p:ext uri="{BB962C8B-B14F-4D97-AF65-F5344CB8AC3E}">
        <p14:creationId xmlns:p14="http://schemas.microsoft.com/office/powerpoint/2010/main" val="633511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 statement of owner’s equity</a:t>
            </a:r>
          </a:p>
        </p:txBody>
      </p:sp>
    </p:spTree>
    <p:extLst>
      <p:ext uri="{BB962C8B-B14F-4D97-AF65-F5344CB8AC3E}">
        <p14:creationId xmlns:p14="http://schemas.microsoft.com/office/powerpoint/2010/main" val="445847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The Statement of Owner’s Equity</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193533"/>
            <a:ext cx="10711543" cy="4838967"/>
          </a:xfrm>
        </p:spPr>
        <p:txBody>
          <a:bodyPr>
            <a:normAutofit lnSpcReduction="10000"/>
          </a:bodyPr>
          <a:lstStyle/>
          <a:p>
            <a:pPr>
              <a:buFont typeface="Arial" panose="020B0604020202020204" pitchFamily="34" charset="0"/>
              <a:buChar char="•"/>
            </a:pPr>
            <a:r>
              <a:rPr lang="en-US" sz="3200" dirty="0">
                <a:latin typeface="Arial" pitchFamily="34" charset="0"/>
                <a:cs typeface="Arial" pitchFamily="34" charset="0"/>
              </a:rPr>
              <a:t>Summarizes all changes in the owner’s equity during the period</a:t>
            </a:r>
          </a:p>
          <a:p>
            <a:pPr>
              <a:buFont typeface="Arial" panose="020B0604020202020204" pitchFamily="34" charset="0"/>
              <a:buChar char="•"/>
            </a:pPr>
            <a:r>
              <a:rPr lang="en-US" sz="3200" dirty="0">
                <a:latin typeface="Arial" pitchFamily="34" charset="0"/>
                <a:cs typeface="Arial" pitchFamily="34" charset="0"/>
              </a:rPr>
              <a:t>Sources needed to prepare this statement:</a:t>
            </a:r>
            <a:endParaRPr lang="en-US" dirty="0">
              <a:latin typeface="Arial" pitchFamily="34" charset="0"/>
              <a:cs typeface="Arial" pitchFamily="34" charset="0"/>
            </a:endParaRPr>
          </a:p>
          <a:p>
            <a:pPr lvl="1"/>
            <a:r>
              <a:rPr lang="en-US" sz="2400" dirty="0">
                <a:latin typeface="Arial" pitchFamily="34" charset="0"/>
                <a:cs typeface="Arial" pitchFamily="34" charset="0"/>
              </a:rPr>
              <a:t>Work sheet</a:t>
            </a:r>
          </a:p>
          <a:p>
            <a:pPr lvl="1"/>
            <a:r>
              <a:rPr lang="en-US" sz="2400" dirty="0">
                <a:latin typeface="Arial" pitchFamily="34" charset="0"/>
                <a:cs typeface="Arial" pitchFamily="34" charset="0"/>
              </a:rPr>
              <a:t>General ledger capital account</a:t>
            </a:r>
          </a:p>
          <a:p>
            <a:pPr>
              <a:buFont typeface="Arial" panose="020B0604020202020204" pitchFamily="34" charset="0"/>
              <a:buChar char="•"/>
            </a:pPr>
            <a:r>
              <a:rPr lang="en-US" sz="2800" dirty="0">
                <a:latin typeface="Arial" pitchFamily="34" charset="0"/>
                <a:cs typeface="Arial" pitchFamily="34" charset="0"/>
              </a:rPr>
              <a:t>Includes:</a:t>
            </a:r>
          </a:p>
          <a:p>
            <a:pPr lvl="1"/>
            <a:r>
              <a:rPr lang="en-US" sz="2400" dirty="0">
                <a:latin typeface="Arial" pitchFamily="34" charset="0"/>
                <a:cs typeface="Arial" pitchFamily="34" charset="0"/>
              </a:rPr>
              <a:t>Investments and withdrawals by the owner</a:t>
            </a:r>
          </a:p>
          <a:p>
            <a:pPr lvl="2"/>
            <a:r>
              <a:rPr lang="en-US" dirty="0">
                <a:latin typeface="Arial" pitchFamily="34" charset="0"/>
                <a:cs typeface="Arial" pitchFamily="34" charset="0"/>
              </a:rPr>
              <a:t>Found on worksheet</a:t>
            </a:r>
          </a:p>
          <a:p>
            <a:pPr lvl="1"/>
            <a:r>
              <a:rPr lang="en-US" sz="2400" dirty="0">
                <a:latin typeface="Arial" pitchFamily="34" charset="0"/>
                <a:cs typeface="Arial" pitchFamily="34" charset="0"/>
              </a:rPr>
              <a:t>Net income or loss</a:t>
            </a:r>
          </a:p>
          <a:p>
            <a:pPr lvl="2"/>
            <a:r>
              <a:rPr lang="en-US" dirty="0">
                <a:latin typeface="Arial" pitchFamily="34" charset="0"/>
                <a:cs typeface="Arial" pitchFamily="34" charset="0"/>
              </a:rPr>
              <a:t>Found on income statement</a:t>
            </a:r>
          </a:p>
          <a:p>
            <a:pPr lvl="1"/>
            <a:r>
              <a:rPr lang="en-US" sz="2400" dirty="0">
                <a:latin typeface="Arial" pitchFamily="34" charset="0"/>
                <a:cs typeface="Arial" pitchFamily="34" charset="0"/>
              </a:rPr>
              <a:t>Beginning and ending capital balances</a:t>
            </a:r>
          </a:p>
          <a:p>
            <a:pPr lvl="2"/>
            <a:r>
              <a:rPr lang="en-US" dirty="0">
                <a:latin typeface="Arial" pitchFamily="34" charset="0"/>
                <a:cs typeface="Arial" pitchFamily="34" charset="0"/>
              </a:rPr>
              <a:t>Found in general ledger</a:t>
            </a:r>
          </a:p>
        </p:txBody>
      </p:sp>
    </p:spTree>
    <p:extLst>
      <p:ext uri="{BB962C8B-B14F-4D97-AF65-F5344CB8AC3E}">
        <p14:creationId xmlns:p14="http://schemas.microsoft.com/office/powerpoint/2010/main" val="3710195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6840-BE58-45A2-8F57-72F4E3E0D0FA}"/>
              </a:ext>
            </a:extLst>
          </p:cNvPr>
          <p:cNvSpPr>
            <a:spLocks noGrp="1"/>
          </p:cNvSpPr>
          <p:nvPr>
            <p:ph type="title"/>
          </p:nvPr>
        </p:nvSpPr>
        <p:spPr>
          <a:xfrm>
            <a:off x="838200" y="365125"/>
            <a:ext cx="10515600" cy="472273"/>
          </a:xfrm>
        </p:spPr>
        <p:txBody>
          <a:bodyPr/>
          <a:lstStyle/>
          <a:p>
            <a:r>
              <a:rPr lang="en-US" dirty="0"/>
              <a:t>Statement of Owner’s Equity (FIGURE 15-5)</a:t>
            </a:r>
          </a:p>
        </p:txBody>
      </p:sp>
      <p:pic>
        <p:nvPicPr>
          <p:cNvPr id="5" name="Picture Placeholder 4" descr="Visual representation. It shows a journal entry of Sunflower Cycle, owner’s equity for year ending on December 31, 20 dash dash. There are seven rows. Row 1. Sam Tangari, capital, January 1, 20, $407,200. Row 2. add additional investment, 10,000. Row 3. total investment, $417,200. Row 4. net income for the month, $100,400. Row  5. less withdrawals for the month, 4,000. Row 6. increase in capital 96,400. Row 7 Sam Tangari, capital, December 31, 20 dash dash, $513,600. The total, $513,600, has a double underline. ">
            <a:extLst>
              <a:ext uri="{FF2B5EF4-FFF2-40B4-BE49-F238E27FC236}">
                <a16:creationId xmlns:a16="http://schemas.microsoft.com/office/drawing/2014/main" id="{05485A13-55EF-48C6-A376-D14D23DB08CA}"/>
              </a:ext>
            </a:extLst>
          </p:cNvPr>
          <p:cNvPicPr>
            <a:picLocks noGrp="1" noChangeAspect="1"/>
          </p:cNvPicPr>
          <p:nvPr>
            <p:ph type="pic" sz="quarter" idx="11"/>
          </p:nvPr>
        </p:nvPicPr>
        <p:blipFill>
          <a:blip r:embed="rId2"/>
          <a:stretch>
            <a:fillRect/>
          </a:stretch>
        </p:blipFill>
        <p:spPr>
          <a:xfrm>
            <a:off x="1687120" y="1299122"/>
            <a:ext cx="9135855" cy="3378756"/>
          </a:xfrm>
        </p:spPr>
      </p:pic>
    </p:spTree>
    <p:extLst>
      <p:ext uri="{BB962C8B-B14F-4D97-AF65-F5344CB8AC3E}">
        <p14:creationId xmlns:p14="http://schemas.microsoft.com/office/powerpoint/2010/main" val="1996618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Learning Objective 3</a:t>
            </a:r>
          </a:p>
        </p:txBody>
      </p:sp>
      <p:sp>
        <p:nvSpPr>
          <p:cNvPr id="7" name="Content Placeholder 6"/>
          <p:cNvSpPr>
            <a:spLocks noGrp="1"/>
          </p:cNvSpPr>
          <p:nvPr>
            <p:ph type="body" sz="quarter" idx="15"/>
          </p:nvPr>
        </p:nvSpPr>
        <p:spPr/>
        <p:txBody>
          <a:bodyPr/>
          <a:lstStyle/>
          <a:p>
            <a:pPr algn="ctr"/>
            <a:r>
              <a:rPr lang="en-US" sz="2800" dirty="0">
                <a:latin typeface="Arial" pitchFamily="34" charset="0"/>
                <a:cs typeface="Arial" pitchFamily="34" charset="0"/>
              </a:rPr>
              <a:t>Prepare a classified balance sheet</a:t>
            </a:r>
          </a:p>
        </p:txBody>
      </p:sp>
    </p:spTree>
    <p:extLst>
      <p:ext uri="{BB962C8B-B14F-4D97-AF65-F5344CB8AC3E}">
        <p14:creationId xmlns:p14="http://schemas.microsoft.com/office/powerpoint/2010/main" val="2727310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AC9F2-64FF-4C3B-B596-9933501D55E6}"/>
              </a:ext>
            </a:extLst>
          </p:cNvPr>
          <p:cNvSpPr>
            <a:spLocks noGrp="1"/>
          </p:cNvSpPr>
          <p:nvPr>
            <p:ph type="title"/>
          </p:nvPr>
        </p:nvSpPr>
        <p:spPr>
          <a:xfrm>
            <a:off x="318436" y="1914792"/>
            <a:ext cx="4080309" cy="2840088"/>
          </a:xfrm>
        </p:spPr>
        <p:txBody>
          <a:bodyPr/>
          <a:lstStyle/>
          <a:p>
            <a:r>
              <a:rPr lang="en-US" dirty="0"/>
              <a:t>Using a Spreadsheet to Prepare a Report- Form Classified Balance Sheet (FIGURE 15-6)</a:t>
            </a:r>
          </a:p>
        </p:txBody>
      </p:sp>
      <p:pic>
        <p:nvPicPr>
          <p:cNvPr id="5" name="Picture Placeholder 4" descr="The image is a visual representation of multiple balance sheets. Statement 1. Sunflower cycle end-of-period spreadsheet partial, for the year ending on December 31, 20--. Account title. Cash. Adjusted trial balance debit, 26,000.00. Accounts receivable. Adjusted trial balance debit, 13,000.00. Merchandise inventory. Adjusted trial balance debit, 45,600.00. Estimated returns inventory. Adjusted trial balance debit, 2,100.00. Supplies. Adjusted trial balance debit, 800.00. Prepaid insurance. Adjusted trial balance debit 400.00. Land. Adjusted trial balance debit, 115,000.00. Building. Adjusted trial balance debit, 390,000.00. Accumulated depreciation- building. Adjusted trial balance credit 43,000.00. Equipment. Adjusted trial balance debit, 48,000.00. Accumulated depreciation- equipment. Adjusted trial balance credit, 19,000.00. Notes payable. Adjusted trial balance credit, 5,000.00. Accounts payable. Adjusted trial balance credit 24,000.00. Customer refunds payable. Adjusted trial balance credit 3,000.00. Wages payable. Adjusted trial balance credit 700.00. Sales tax payable. Adjusted trial balance credit, 1,600.00. Unearned subscriptions revenue. Adjusted trial balance credit, 1,000.00. Mortgage payable. Adjusted trial balance credit 30,000.00. Sam Tangiri, capital. Adjusted trial balance credit 417,200.00. Sam Tangiri, drawing, Adjusted trial balance debit, 4,000.00. The cash, accounts receivable, merchandise inventory, estimated returns inventory, supplies, prepaid insurance land, building, and equipment mentioned above are included under current assets in the balance sheet. The notes payable, accounts payable, customer refunds payable, wages payable, sales tax payable, unearned subscriptions revenue, and mortgage payable are included under liabilities in the balance sheet. Statement 2. A Balance Sheet for Sunflower Cycle as of December 31 of the current year. It has four columns, one for description Assets, Liabilities and Owner’s Equity, and three for amounts. The entries are as follows: Assets. Current assets. Cash. $26,000, in the second column. Accounts receivable, 13,000, in the second column. Merchandise inventory, 45,600, in the second column. Estimated returns inventory, 2,100, in the second column. Supplies, 800, in the second column. Prepaid Insurance, 400, single underline, in the second column. Total current assets, $87,900, in the third column. Property, plant, and equipment: Land, $115,000, in the second column. Building, $390,000, in the first column. Less Accumulation Depreciation- Building, 43,000, single underline, in the first column. 347,000, in the first column.  Equipment, $48,000, in the first column. Less Accumulation Depreciation- Equipment, 19,000, single underline, in the first column. 29,000, single underline, in the second column.  491,900, in the third column. Total assets. $578,900, double underline, in the third column. Liabilities. Current liabilities: Notes payable, $5,000, in the first column. Accounts payable, 24,000, in the first column. Customer refunds payable, 3,000, in the first column. Wages payable, 700, in the first column. Sales tax payable, 1,600, in the first column. Unearned subscriptions revenue, 1,000, in the first column. Mortgage payable current portion,, 500, single underline, in the first column. Total current liabilities, $35,800, in the second column. Long-term liabilities: Mortgage payable current portion,, $30,000, in the first column. Less current portion, 500, single underline, in the first column. 29,500, single underline, in the second column. Total liabilities, $65,300, in the third column. Owner’s Equity. Sam Tangari, capital, 513,600, single underline, in the third column. Total liabilities and owner’s equity, $578,900, double underline, in the third column. The dollar sign is used at the top entries of the columns. A single underline shows numbers above have been added or subtracted. A double-underline indicates totals.">
            <a:extLst>
              <a:ext uri="{FF2B5EF4-FFF2-40B4-BE49-F238E27FC236}">
                <a16:creationId xmlns:a16="http://schemas.microsoft.com/office/drawing/2014/main" id="{B13FB960-B55A-4BA3-B8B5-9B601A849461}"/>
              </a:ext>
            </a:extLst>
          </p:cNvPr>
          <p:cNvPicPr>
            <a:picLocks noGrp="1" noChangeAspect="1"/>
          </p:cNvPicPr>
          <p:nvPr>
            <p:ph type="pic" sz="quarter" idx="11"/>
          </p:nvPr>
        </p:nvPicPr>
        <p:blipFill rotWithShape="1">
          <a:blip r:embed="rId2"/>
          <a:srcRect l="2" r="-1" b="28"/>
          <a:stretch/>
        </p:blipFill>
        <p:spPr>
          <a:xfrm>
            <a:off x="4600976" y="230773"/>
            <a:ext cx="6785710" cy="5880887"/>
          </a:xfrm>
        </p:spPr>
      </p:pic>
    </p:spTree>
    <p:extLst>
      <p:ext uri="{BB962C8B-B14F-4D97-AF65-F5344CB8AC3E}">
        <p14:creationId xmlns:p14="http://schemas.microsoft.com/office/powerpoint/2010/main" val="692913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Current Assets</a:t>
            </a:r>
          </a:p>
        </p:txBody>
      </p:sp>
      <p:sp>
        <p:nvSpPr>
          <p:cNvPr id="7" name="Content Placeholder 6"/>
          <p:cNvSpPr>
            <a:spLocks noGrp="1"/>
          </p:cNvSpPr>
          <p:nvPr>
            <p:ph type="body" sz="quarter" idx="17"/>
          </p:nvPr>
        </p:nvSpPr>
        <p:spPr>
          <a:xfrm>
            <a:off x="743576" y="1145405"/>
            <a:ext cx="10711543" cy="5005137"/>
          </a:xfrm>
        </p:spPr>
        <p:txBody>
          <a:bodyPr>
            <a:normAutofit/>
          </a:bodyPr>
          <a:lstStyle/>
          <a:p>
            <a:r>
              <a:rPr lang="en-US" sz="2800" dirty="0">
                <a:latin typeface="Arial" pitchFamily="34" charset="0"/>
                <a:cs typeface="Arial" pitchFamily="34" charset="0"/>
              </a:rPr>
              <a:t>Include cash and other assets which are:</a:t>
            </a:r>
          </a:p>
          <a:p>
            <a:pPr lvl="1"/>
            <a:r>
              <a:rPr lang="en-US" sz="2400" dirty="0">
                <a:latin typeface="Arial" pitchFamily="34" charset="0"/>
                <a:cs typeface="Arial" pitchFamily="34" charset="0"/>
              </a:rPr>
              <a:t>Expected to be converted into cash, </a:t>
            </a:r>
            <a:r>
              <a:rPr lang="en-US" sz="2400" i="1" dirty="0">
                <a:latin typeface="Arial" pitchFamily="34" charset="0"/>
                <a:cs typeface="Arial" pitchFamily="34" charset="0"/>
              </a:rPr>
              <a:t>OR</a:t>
            </a:r>
          </a:p>
          <a:p>
            <a:pPr lvl="1"/>
            <a:r>
              <a:rPr lang="en-US" sz="2400" dirty="0">
                <a:latin typeface="Arial" pitchFamily="34" charset="0"/>
                <a:cs typeface="Arial" pitchFamily="34" charset="0"/>
              </a:rPr>
              <a:t>Consumed within one year or the normal </a:t>
            </a:r>
            <a:r>
              <a:rPr lang="en-US" sz="2400" b="1" dirty="0">
                <a:latin typeface="Arial" pitchFamily="34" charset="0"/>
                <a:cs typeface="Arial" pitchFamily="34" charset="0"/>
              </a:rPr>
              <a:t>operating cycle </a:t>
            </a:r>
            <a:r>
              <a:rPr lang="en-US" sz="2400" dirty="0">
                <a:latin typeface="Arial" pitchFamily="34" charset="0"/>
                <a:cs typeface="Arial" pitchFamily="34" charset="0"/>
              </a:rPr>
              <a:t>of the business, whichever is longer</a:t>
            </a:r>
          </a:p>
          <a:p>
            <a:pPr lvl="2"/>
            <a:r>
              <a:rPr lang="en-US" b="1" dirty="0">
                <a:latin typeface="Arial" pitchFamily="34" charset="0"/>
                <a:cs typeface="Arial" pitchFamily="34" charset="0"/>
              </a:rPr>
              <a:t>Operating Cycle</a:t>
            </a:r>
            <a:r>
              <a:rPr lang="en-US" dirty="0">
                <a:latin typeface="Arial" pitchFamily="34" charset="0"/>
                <a:cs typeface="Arial" pitchFamily="34" charset="0"/>
              </a:rPr>
              <a:t> – Length of time generally required for a business to:</a:t>
            </a:r>
          </a:p>
          <a:p>
            <a:pPr lvl="3"/>
            <a:r>
              <a:rPr lang="en-US" dirty="0">
                <a:latin typeface="Arial" pitchFamily="34" charset="0"/>
                <a:cs typeface="Arial" pitchFamily="34" charset="0"/>
              </a:rPr>
              <a:t>Buy inventory</a:t>
            </a:r>
          </a:p>
          <a:p>
            <a:pPr lvl="3"/>
            <a:r>
              <a:rPr lang="en-US" dirty="0">
                <a:latin typeface="Arial" pitchFamily="34" charset="0"/>
                <a:cs typeface="Arial" pitchFamily="34" charset="0"/>
              </a:rPr>
              <a:t>Sell it</a:t>
            </a:r>
          </a:p>
          <a:p>
            <a:pPr lvl="3"/>
            <a:r>
              <a:rPr lang="en-US" dirty="0">
                <a:latin typeface="Arial" pitchFamily="34" charset="0"/>
                <a:cs typeface="Arial" pitchFamily="34" charset="0"/>
              </a:rPr>
              <a:t>Collect cash</a:t>
            </a:r>
          </a:p>
          <a:p>
            <a:r>
              <a:rPr lang="en-US" sz="2400" dirty="0">
                <a:solidFill>
                  <a:srgbClr val="FF0000"/>
                </a:solidFill>
                <a:latin typeface="Arial" pitchFamily="34" charset="0"/>
                <a:cs typeface="Arial" pitchFamily="34" charset="0"/>
              </a:rPr>
              <a:t>Examples:</a:t>
            </a:r>
            <a:r>
              <a:rPr lang="en-US" sz="2400" dirty="0">
                <a:latin typeface="Arial" pitchFamily="34" charset="0"/>
                <a:cs typeface="Arial" pitchFamily="34" charset="0"/>
              </a:rPr>
              <a:t> Cash, receivables, merchandise inventory, prepaid expenses</a:t>
            </a:r>
          </a:p>
          <a:p>
            <a:r>
              <a:rPr lang="en-US" sz="2800" dirty="0">
                <a:latin typeface="Arial" pitchFamily="34" charset="0"/>
                <a:cs typeface="Arial" pitchFamily="34" charset="0"/>
              </a:rPr>
              <a:t>Listed in order of liquidity – the speed with which the company can convert the asset to cash</a:t>
            </a:r>
          </a:p>
          <a:p>
            <a:pPr lvl="1"/>
            <a:r>
              <a:rPr lang="en-US" sz="2400" dirty="0">
                <a:latin typeface="Arial" pitchFamily="34" charset="0"/>
                <a:cs typeface="Arial" pitchFamily="34" charset="0"/>
              </a:rPr>
              <a:t>From most liquid to least liquid</a:t>
            </a:r>
          </a:p>
          <a:p>
            <a:pPr lvl="1"/>
            <a:r>
              <a:rPr lang="en-US" sz="2400" dirty="0">
                <a:latin typeface="Arial" pitchFamily="34" charset="0"/>
                <a:cs typeface="Arial" pitchFamily="34" charset="0"/>
              </a:rPr>
              <a:t>Cash is the most liquid – always listed first</a:t>
            </a:r>
          </a:p>
        </p:txBody>
      </p:sp>
    </p:spTree>
    <p:extLst>
      <p:ext uri="{BB962C8B-B14F-4D97-AF65-F5344CB8AC3E}">
        <p14:creationId xmlns:p14="http://schemas.microsoft.com/office/powerpoint/2010/main" val="1434713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Property, Plant, and Equipment</a:t>
            </a:r>
          </a:p>
        </p:txBody>
      </p:sp>
      <p:sp>
        <p:nvSpPr>
          <p:cNvPr id="7" name="Content Placeholder 6"/>
          <p:cNvSpPr>
            <a:spLocks noGrp="1"/>
          </p:cNvSpPr>
          <p:nvPr>
            <p:ph type="body" sz="quarter" idx="17"/>
          </p:nvPr>
        </p:nvSpPr>
        <p:spPr/>
        <p:txBody>
          <a:bodyPr/>
          <a:lstStyle/>
          <a:p>
            <a:r>
              <a:rPr lang="en-US" sz="2800" dirty="0">
                <a:latin typeface="Arial" pitchFamily="34" charset="0"/>
                <a:cs typeface="Arial" pitchFamily="34" charset="0"/>
              </a:rPr>
              <a:t>Assets that are expected to be used:</a:t>
            </a:r>
          </a:p>
          <a:p>
            <a:pPr lvl="1"/>
            <a:r>
              <a:rPr lang="en-US" sz="2400" dirty="0">
                <a:latin typeface="Arial" pitchFamily="34" charset="0"/>
                <a:cs typeface="Arial" pitchFamily="34" charset="0"/>
              </a:rPr>
              <a:t>For more than one year in the operation of a business</a:t>
            </a:r>
          </a:p>
          <a:p>
            <a:r>
              <a:rPr lang="en-US" sz="2800" dirty="0">
                <a:solidFill>
                  <a:srgbClr val="FF0000"/>
                </a:solidFill>
                <a:latin typeface="Arial" pitchFamily="34" charset="0"/>
                <a:cs typeface="Arial" pitchFamily="34" charset="0"/>
              </a:rPr>
              <a:t>Examples:</a:t>
            </a:r>
            <a:r>
              <a:rPr lang="en-US" sz="2800" dirty="0">
                <a:latin typeface="Arial" pitchFamily="34" charset="0"/>
                <a:cs typeface="Arial" pitchFamily="34" charset="0"/>
              </a:rPr>
              <a:t> Land, buildings, office equipment, store equipment, delivery equipment</a:t>
            </a:r>
          </a:p>
          <a:p>
            <a:r>
              <a:rPr lang="en-US" sz="2800" dirty="0">
                <a:latin typeface="Arial" pitchFamily="34" charset="0"/>
                <a:cs typeface="Arial" pitchFamily="34" charset="0"/>
              </a:rPr>
              <a:t>Assets with longer useful lives are listed first</a:t>
            </a:r>
          </a:p>
        </p:txBody>
      </p:sp>
    </p:spTree>
    <p:extLst>
      <p:ext uri="{BB962C8B-B14F-4D97-AF65-F5344CB8AC3E}">
        <p14:creationId xmlns:p14="http://schemas.microsoft.com/office/powerpoint/2010/main" val="2048647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365125"/>
            <a:ext cx="10515600" cy="460375"/>
          </a:xfrm>
        </p:spPr>
        <p:txBody>
          <a:bodyPr/>
          <a:lstStyle/>
          <a:p>
            <a:r>
              <a:rPr lang="en-US" dirty="0">
                <a:latin typeface="Arial" pitchFamily="34" charset="0"/>
                <a:cs typeface="Arial" pitchFamily="34" charset="0"/>
              </a:rPr>
              <a:t>Current Liabilities</a:t>
            </a:r>
          </a:p>
        </p:txBody>
      </p:sp>
      <p:sp>
        <p:nvSpPr>
          <p:cNvPr id="7" name="Content Placeholder 6"/>
          <p:cNvSpPr>
            <a:spLocks noGrp="1"/>
          </p:cNvSpPr>
          <p:nvPr>
            <p:ph type="body" sz="quarter" idx="17"/>
          </p:nvPr>
        </p:nvSpPr>
        <p:spPr>
          <a:xfrm>
            <a:off x="743576" y="1299411"/>
            <a:ext cx="10711543" cy="4733089"/>
          </a:xfrm>
        </p:spPr>
        <p:txBody>
          <a:bodyPr>
            <a:normAutofit/>
          </a:bodyPr>
          <a:lstStyle/>
          <a:p>
            <a:r>
              <a:rPr lang="en-US" sz="2800" dirty="0">
                <a:latin typeface="Arial" pitchFamily="34" charset="0"/>
                <a:cs typeface="Arial" pitchFamily="34" charset="0"/>
              </a:rPr>
              <a:t>Obligations that are due within one year or the normal operating cycle, whichever is longer</a:t>
            </a:r>
          </a:p>
          <a:p>
            <a:pPr lvl="1"/>
            <a:r>
              <a:rPr lang="en-US" sz="2400" dirty="0">
                <a:latin typeface="Arial" pitchFamily="34" charset="0"/>
                <a:cs typeface="Arial" pitchFamily="34" charset="0"/>
              </a:rPr>
              <a:t>Will require the use of current assets</a:t>
            </a:r>
          </a:p>
          <a:p>
            <a:r>
              <a:rPr lang="en-US" sz="2800" dirty="0">
                <a:solidFill>
                  <a:srgbClr val="FF0000"/>
                </a:solidFill>
                <a:latin typeface="Arial" pitchFamily="34" charset="0"/>
                <a:cs typeface="Arial" pitchFamily="34" charset="0"/>
              </a:rPr>
              <a:t>Examples:</a:t>
            </a:r>
            <a:r>
              <a:rPr lang="en-US" sz="2800" dirty="0">
                <a:latin typeface="Arial" pitchFamily="34" charset="0"/>
                <a:cs typeface="Arial" pitchFamily="34" charset="0"/>
              </a:rPr>
              <a:t> </a:t>
            </a:r>
          </a:p>
          <a:p>
            <a:pPr lvl="1"/>
            <a:r>
              <a:rPr lang="en-US" sz="2400" dirty="0">
                <a:latin typeface="Arial" pitchFamily="34" charset="0"/>
                <a:cs typeface="Arial" pitchFamily="34" charset="0"/>
              </a:rPr>
              <a:t>Notes Payable</a:t>
            </a:r>
          </a:p>
          <a:p>
            <a:pPr lvl="1"/>
            <a:r>
              <a:rPr lang="en-US" sz="2400" dirty="0">
                <a:latin typeface="Arial" pitchFamily="34" charset="0"/>
                <a:cs typeface="Arial" pitchFamily="34" charset="0"/>
              </a:rPr>
              <a:t>Accounts Payable</a:t>
            </a:r>
          </a:p>
          <a:p>
            <a:pPr lvl="1"/>
            <a:r>
              <a:rPr lang="en-US" sz="2400" dirty="0">
                <a:latin typeface="Arial" pitchFamily="34" charset="0"/>
                <a:cs typeface="Arial" pitchFamily="34" charset="0"/>
              </a:rPr>
              <a:t>Wages Payable</a:t>
            </a:r>
          </a:p>
          <a:p>
            <a:pPr lvl="1"/>
            <a:r>
              <a:rPr lang="en-US" sz="2400" dirty="0">
                <a:latin typeface="Arial" pitchFamily="34" charset="0"/>
                <a:cs typeface="Arial" pitchFamily="34" charset="0"/>
              </a:rPr>
              <a:t>Sales Tax Payable</a:t>
            </a:r>
          </a:p>
          <a:p>
            <a:pPr lvl="1"/>
            <a:r>
              <a:rPr lang="en-US" sz="2400" dirty="0">
                <a:latin typeface="Arial" pitchFamily="34" charset="0"/>
                <a:cs typeface="Arial" pitchFamily="34" charset="0"/>
              </a:rPr>
              <a:t>Unearned Subscriptions Revenue</a:t>
            </a:r>
          </a:p>
          <a:p>
            <a:pPr lvl="1"/>
            <a:r>
              <a:rPr lang="en-US" sz="2400" dirty="0">
                <a:latin typeface="Arial" pitchFamily="34" charset="0"/>
                <a:cs typeface="Arial" pitchFamily="34" charset="0"/>
              </a:rPr>
              <a:t>Mortgage Payable (portion due within the next year)</a:t>
            </a:r>
          </a:p>
        </p:txBody>
      </p:sp>
    </p:spTree>
    <p:extLst>
      <p:ext uri="{BB962C8B-B14F-4D97-AF65-F5344CB8AC3E}">
        <p14:creationId xmlns:p14="http://schemas.microsoft.com/office/powerpoint/2010/main" val="1228106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Long-Term Liabilities</a:t>
            </a:r>
          </a:p>
        </p:txBody>
      </p:sp>
      <p:sp>
        <p:nvSpPr>
          <p:cNvPr id="7" name="Content Placeholder 6"/>
          <p:cNvSpPr>
            <a:spLocks noGrp="1"/>
          </p:cNvSpPr>
          <p:nvPr>
            <p:ph type="body" sz="quarter" idx="17"/>
          </p:nvPr>
        </p:nvSpPr>
        <p:spPr/>
        <p:txBody>
          <a:bodyPr/>
          <a:lstStyle/>
          <a:p>
            <a:r>
              <a:rPr lang="en-US" sz="2800" dirty="0">
                <a:latin typeface="Arial" pitchFamily="34" charset="0"/>
                <a:cs typeface="Arial" pitchFamily="34" charset="0"/>
              </a:rPr>
              <a:t>Obligations that will extend beyond one year or the normal operating cycle, whichever is longer</a:t>
            </a:r>
          </a:p>
          <a:p>
            <a:r>
              <a:rPr lang="en-US" sz="2800" dirty="0">
                <a:latin typeface="Arial" pitchFamily="34" charset="0"/>
                <a:cs typeface="Arial" pitchFamily="34" charset="0"/>
              </a:rPr>
              <a:t>Mortgage payable is a common long-term liability</a:t>
            </a:r>
          </a:p>
          <a:p>
            <a:pPr lvl="1"/>
            <a:r>
              <a:rPr lang="en-US" sz="2400" dirty="0">
                <a:latin typeface="Arial" pitchFamily="34" charset="0"/>
                <a:cs typeface="Arial" pitchFamily="34" charset="0"/>
              </a:rPr>
              <a:t>Used to reflect an obligation that is secured by a </a:t>
            </a:r>
            <a:r>
              <a:rPr lang="en-US" sz="2400" b="1" dirty="0">
                <a:latin typeface="Arial" pitchFamily="34" charset="0"/>
                <a:cs typeface="Arial" pitchFamily="34" charset="0"/>
              </a:rPr>
              <a:t>mortgage</a:t>
            </a:r>
          </a:p>
          <a:p>
            <a:pPr lvl="2"/>
            <a:r>
              <a:rPr lang="en-US" b="1" dirty="0">
                <a:latin typeface="Arial" pitchFamily="34" charset="0"/>
                <a:cs typeface="Arial" pitchFamily="34" charset="0"/>
              </a:rPr>
              <a:t>Mortgage – </a:t>
            </a:r>
            <a:r>
              <a:rPr lang="en-US" dirty="0">
                <a:latin typeface="Arial" pitchFamily="34" charset="0"/>
                <a:cs typeface="Arial" pitchFamily="34" charset="0"/>
              </a:rPr>
              <a:t>written agreement that lender has right to take over specific property to satisfy a debt if borrower does not repay it</a:t>
            </a:r>
          </a:p>
        </p:txBody>
      </p:sp>
    </p:spTree>
    <p:extLst>
      <p:ext uri="{BB962C8B-B14F-4D97-AF65-F5344CB8AC3E}">
        <p14:creationId xmlns:p14="http://schemas.microsoft.com/office/powerpoint/2010/main" val="3696378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Owner’s Equity</a:t>
            </a:r>
          </a:p>
        </p:txBody>
      </p:sp>
      <p:sp>
        <p:nvSpPr>
          <p:cNvPr id="7" name="Content Placeholder 6"/>
          <p:cNvSpPr>
            <a:spLocks noGrp="1"/>
          </p:cNvSpPr>
          <p:nvPr>
            <p:ph type="body" sz="quarter" idx="17"/>
          </p:nvPr>
        </p:nvSpPr>
        <p:spPr/>
        <p:txBody>
          <a:bodyPr/>
          <a:lstStyle/>
          <a:p>
            <a:r>
              <a:rPr lang="en-US" sz="2800" dirty="0">
                <a:latin typeface="Arial" pitchFamily="34" charset="0"/>
                <a:cs typeface="Arial" pitchFamily="34" charset="0"/>
              </a:rPr>
              <a:t>Accounts are determined by the type of organization:</a:t>
            </a:r>
          </a:p>
          <a:p>
            <a:pPr lvl="1"/>
            <a:r>
              <a:rPr lang="en-US" dirty="0">
                <a:latin typeface="Arial" pitchFamily="34" charset="0"/>
                <a:cs typeface="Arial" pitchFamily="34" charset="0"/>
              </a:rPr>
              <a:t>Sole proprietorship</a:t>
            </a:r>
          </a:p>
          <a:p>
            <a:pPr lvl="1"/>
            <a:r>
              <a:rPr lang="en-US" dirty="0">
                <a:latin typeface="Arial" pitchFamily="34" charset="0"/>
                <a:cs typeface="Arial" pitchFamily="34" charset="0"/>
              </a:rPr>
              <a:t>Partnership</a:t>
            </a:r>
          </a:p>
          <a:p>
            <a:pPr lvl="1"/>
            <a:r>
              <a:rPr lang="en-US" dirty="0">
                <a:latin typeface="Arial" pitchFamily="34" charset="0"/>
                <a:cs typeface="Arial" pitchFamily="34" charset="0"/>
              </a:rPr>
              <a:t>Corporation</a:t>
            </a:r>
          </a:p>
          <a:p>
            <a:r>
              <a:rPr lang="en-US" sz="2800" dirty="0">
                <a:latin typeface="Arial" pitchFamily="34" charset="0"/>
                <a:cs typeface="Arial" pitchFamily="34" charset="0"/>
              </a:rPr>
              <a:t>A sole proprietorship reports one owner’s equity account</a:t>
            </a:r>
          </a:p>
        </p:txBody>
      </p:sp>
    </p:spTree>
    <p:extLst>
      <p:ext uri="{BB962C8B-B14F-4D97-AF65-F5344CB8AC3E}">
        <p14:creationId xmlns:p14="http://schemas.microsoft.com/office/powerpoint/2010/main" val="549598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Learning Objective 4</a:t>
            </a:r>
          </a:p>
        </p:txBody>
      </p:sp>
      <p:sp>
        <p:nvSpPr>
          <p:cNvPr id="7" name="Content Placeholder 6"/>
          <p:cNvSpPr>
            <a:spLocks noGrp="1"/>
          </p:cNvSpPr>
          <p:nvPr>
            <p:ph type="body" sz="quarter" idx="15"/>
          </p:nvPr>
        </p:nvSpPr>
        <p:spPr/>
        <p:txBody>
          <a:bodyPr/>
          <a:lstStyle/>
          <a:p>
            <a:pPr algn="ctr"/>
            <a:r>
              <a:rPr lang="en-US" sz="2800" dirty="0">
                <a:latin typeface="Arial" pitchFamily="34" charset="0"/>
                <a:cs typeface="Arial" pitchFamily="34" charset="0"/>
              </a:rPr>
              <a:t>Compute standard financial ratios</a:t>
            </a:r>
          </a:p>
        </p:txBody>
      </p:sp>
    </p:spTree>
    <p:extLst>
      <p:ext uri="{BB962C8B-B14F-4D97-AF65-F5344CB8AC3E}">
        <p14:creationId xmlns:p14="http://schemas.microsoft.com/office/powerpoint/2010/main" val="1988300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Financial Statement Analysis</a:t>
            </a:r>
          </a:p>
        </p:txBody>
      </p:sp>
      <p:sp>
        <p:nvSpPr>
          <p:cNvPr id="7" name="Content Placeholder 6"/>
          <p:cNvSpPr>
            <a:spLocks noGrp="1"/>
          </p:cNvSpPr>
          <p:nvPr>
            <p:ph type="body" sz="quarter" idx="17"/>
          </p:nvPr>
        </p:nvSpPr>
        <p:spPr/>
        <p:txBody>
          <a:bodyPr/>
          <a:lstStyle/>
          <a:p>
            <a:r>
              <a:rPr lang="en-US" sz="2800" dirty="0">
                <a:latin typeface="Arial" pitchFamily="34" charset="0"/>
                <a:cs typeface="Arial" pitchFamily="34" charset="0"/>
              </a:rPr>
              <a:t>Used to evaluate the financial condition and profitability of a business</a:t>
            </a:r>
          </a:p>
          <a:p>
            <a:r>
              <a:rPr lang="en-US" sz="2800" dirty="0">
                <a:latin typeface="Arial" pitchFamily="34" charset="0"/>
                <a:cs typeface="Arial" pitchFamily="34" charset="0"/>
              </a:rPr>
              <a:t>Used by management and creditors</a:t>
            </a:r>
          </a:p>
          <a:p>
            <a:r>
              <a:rPr lang="en-US" sz="2800" dirty="0">
                <a:latin typeface="Arial" pitchFamily="34" charset="0"/>
                <a:cs typeface="Arial" pitchFamily="34" charset="0"/>
              </a:rPr>
              <a:t>Two types:</a:t>
            </a:r>
          </a:p>
          <a:p>
            <a:pPr lvl="1"/>
            <a:r>
              <a:rPr lang="en-US" sz="2400" dirty="0">
                <a:latin typeface="Arial" pitchFamily="34" charset="0"/>
                <a:cs typeface="Arial" pitchFamily="34" charset="0"/>
              </a:rPr>
              <a:t>Balance sheet analysis</a:t>
            </a:r>
          </a:p>
          <a:p>
            <a:pPr lvl="1"/>
            <a:r>
              <a:rPr lang="en-US" sz="2400" dirty="0">
                <a:latin typeface="Arial" pitchFamily="34" charset="0"/>
                <a:cs typeface="Arial" pitchFamily="34" charset="0"/>
              </a:rPr>
              <a:t>Interstatement analysis </a:t>
            </a:r>
          </a:p>
        </p:txBody>
      </p:sp>
    </p:spTree>
    <p:extLst>
      <p:ext uri="{BB962C8B-B14F-4D97-AF65-F5344CB8AC3E}">
        <p14:creationId xmlns:p14="http://schemas.microsoft.com/office/powerpoint/2010/main" val="3630152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Balance Sheet Analysis</a:t>
            </a:r>
          </a:p>
        </p:txBody>
      </p:sp>
      <p:sp>
        <p:nvSpPr>
          <p:cNvPr id="7" name="Content Placeholder 6"/>
          <p:cNvSpPr>
            <a:spLocks noGrp="1"/>
          </p:cNvSpPr>
          <p:nvPr>
            <p:ph type="body" sz="quarter" idx="17"/>
          </p:nvPr>
        </p:nvSpPr>
        <p:spPr/>
        <p:txBody>
          <a:bodyPr/>
          <a:lstStyle/>
          <a:p>
            <a:r>
              <a:rPr lang="en-US" sz="2800" dirty="0">
                <a:latin typeface="Arial" pitchFamily="34" charset="0"/>
                <a:cs typeface="Arial" pitchFamily="34" charset="0"/>
              </a:rPr>
              <a:t>Uses only the information on the balance sheet </a:t>
            </a:r>
          </a:p>
          <a:p>
            <a:r>
              <a:rPr lang="en-US" sz="2800" dirty="0">
                <a:latin typeface="Arial" pitchFamily="34" charset="0"/>
                <a:cs typeface="Arial" pitchFamily="34" charset="0"/>
              </a:rPr>
              <a:t>Includes:</a:t>
            </a:r>
          </a:p>
          <a:p>
            <a:pPr lvl="1"/>
            <a:r>
              <a:rPr lang="en-US" sz="2800" dirty="0">
                <a:latin typeface="Arial" pitchFamily="34" charset="0"/>
                <a:cs typeface="Arial" pitchFamily="34" charset="0"/>
              </a:rPr>
              <a:t>Working capital</a:t>
            </a:r>
          </a:p>
          <a:p>
            <a:pPr lvl="1"/>
            <a:r>
              <a:rPr lang="en-US" sz="2800" dirty="0">
                <a:latin typeface="Arial" pitchFamily="34" charset="0"/>
                <a:cs typeface="Arial" pitchFamily="34" charset="0"/>
              </a:rPr>
              <a:t>Current ratio</a:t>
            </a:r>
          </a:p>
          <a:p>
            <a:pPr lvl="1"/>
            <a:r>
              <a:rPr lang="en-US" sz="2800" dirty="0">
                <a:latin typeface="Arial" pitchFamily="34" charset="0"/>
                <a:cs typeface="Arial" pitchFamily="34" charset="0"/>
              </a:rPr>
              <a:t>Quick ratio</a:t>
            </a:r>
            <a:endParaRPr lang="en-US" dirty="0">
              <a:latin typeface="Arial" pitchFamily="34" charset="0"/>
              <a:cs typeface="Arial" pitchFamily="34" charset="0"/>
            </a:endParaRPr>
          </a:p>
        </p:txBody>
      </p:sp>
    </p:spTree>
    <p:extLst>
      <p:ext uri="{BB962C8B-B14F-4D97-AF65-F5344CB8AC3E}">
        <p14:creationId xmlns:p14="http://schemas.microsoft.com/office/powerpoint/2010/main" val="2001357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Working Capital</a:t>
            </a:r>
          </a:p>
        </p:txBody>
      </p:sp>
      <p:sp>
        <p:nvSpPr>
          <p:cNvPr id="7" name="Content Placeholder 6"/>
          <p:cNvSpPr>
            <a:spLocks noGrp="1"/>
          </p:cNvSpPr>
          <p:nvPr>
            <p:ph type="body" sz="quarter" idx="17"/>
          </p:nvPr>
        </p:nvSpPr>
        <p:spPr/>
        <p:txBody>
          <a:bodyPr/>
          <a:lstStyle/>
          <a:p>
            <a:r>
              <a:rPr lang="en-US" sz="2800" dirty="0">
                <a:latin typeface="Arial" pitchFamily="34" charset="0"/>
                <a:cs typeface="Arial" pitchFamily="34" charset="0"/>
              </a:rPr>
              <a:t>The amount of capital the business has available for current operations</a:t>
            </a:r>
          </a:p>
          <a:p>
            <a:r>
              <a:rPr lang="en-US" sz="2800" b="1" dirty="0">
                <a:latin typeface="Arial" pitchFamily="34" charset="0"/>
                <a:cs typeface="Arial" pitchFamily="34" charset="0"/>
              </a:rPr>
              <a:t>FORMULA</a:t>
            </a:r>
            <a:r>
              <a:rPr lang="en-US" sz="2800" dirty="0">
                <a:latin typeface="Arial" pitchFamily="34" charset="0"/>
                <a:cs typeface="Arial" pitchFamily="34" charset="0"/>
              </a:rPr>
              <a:t>: CURRENT ASSETS minus CURRENT LIABILITIES</a:t>
            </a:r>
          </a:p>
          <a:p>
            <a:r>
              <a:rPr lang="en-US" sz="2800" dirty="0">
                <a:latin typeface="Arial" pitchFamily="34" charset="0"/>
                <a:cs typeface="Arial" pitchFamily="34" charset="0"/>
              </a:rPr>
              <a:t>Sunflower Cycle has current assets of $127,900 and current liabilities of $34,800</a:t>
            </a:r>
          </a:p>
          <a:p>
            <a:pPr marL="342900" lvl="1" indent="0"/>
            <a:r>
              <a:rPr lang="en-US" sz="2800" b="1" dirty="0">
                <a:latin typeface="Arial" pitchFamily="34" charset="0"/>
                <a:cs typeface="Arial" pitchFamily="34" charset="0"/>
              </a:rPr>
              <a:t> Working Capital = $127,900</a:t>
            </a:r>
            <a:r>
              <a:rPr lang="en-US" sz="2800" b="1" dirty="0">
                <a:latin typeface="Arial" pitchFamily="34" charset="0"/>
                <a:cs typeface="Arial" pitchFamily="34" charset="0"/>
                <a:sym typeface="Monotype Sorts" pitchFamily="2" charset="2"/>
              </a:rPr>
              <a:t>-</a:t>
            </a:r>
            <a:r>
              <a:rPr lang="en-US" sz="2800" b="1" dirty="0">
                <a:latin typeface="Arial" pitchFamily="34" charset="0"/>
                <a:cs typeface="Arial" pitchFamily="34" charset="0"/>
              </a:rPr>
              <a:t>$34,800 </a:t>
            </a:r>
            <a:r>
              <a:rPr lang="en-US" sz="2800" b="1" dirty="0">
                <a:latin typeface="Arial" pitchFamily="34" charset="0"/>
                <a:cs typeface="Arial" pitchFamily="34" charset="0"/>
                <a:sym typeface="Monotype Sorts" pitchFamily="2" charset="2"/>
              </a:rPr>
              <a:t>= </a:t>
            </a:r>
            <a:r>
              <a:rPr lang="en-US" sz="2800" b="1" dirty="0">
                <a:latin typeface="Arial" pitchFamily="34" charset="0"/>
                <a:cs typeface="Arial" pitchFamily="34" charset="0"/>
              </a:rPr>
              <a:t>$93,100</a:t>
            </a:r>
            <a:endParaRPr lang="en-US" sz="2800" dirty="0">
              <a:latin typeface="Arial" pitchFamily="34" charset="0"/>
              <a:cs typeface="Arial" pitchFamily="34" charset="0"/>
            </a:endParaRPr>
          </a:p>
          <a:p>
            <a:endParaRPr lang="en-US" sz="2800" dirty="0">
              <a:latin typeface="Arial" pitchFamily="34" charset="0"/>
              <a:cs typeface="Arial" pitchFamily="34" charset="0"/>
            </a:endParaRPr>
          </a:p>
        </p:txBody>
      </p:sp>
    </p:spTree>
    <p:extLst>
      <p:ext uri="{BB962C8B-B14F-4D97-AF65-F5344CB8AC3E}">
        <p14:creationId xmlns:p14="http://schemas.microsoft.com/office/powerpoint/2010/main" val="1810689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Current Ratio</a:t>
            </a:r>
          </a:p>
        </p:txBody>
      </p:sp>
      <p:pic>
        <p:nvPicPr>
          <p:cNvPr id="3" name="Picture Placeholder 2" descr="Illustration shows the calculation of the current ratio for Sunflower Cycle.&#10;&#10;Current ratio equals current assets divided by current liabilities&#10;&#10;87900 dollars divided by 35800 dollars equals a ratio of 2.5 to 1">
            <a:extLst>
              <a:ext uri="{FF2B5EF4-FFF2-40B4-BE49-F238E27FC236}">
                <a16:creationId xmlns:a16="http://schemas.microsoft.com/office/drawing/2014/main" id="{9B77C775-FC87-47BA-8CC2-BB2761A49961}"/>
              </a:ext>
            </a:extLst>
          </p:cNvPr>
          <p:cNvPicPr>
            <a:picLocks noGrp="1" noChangeAspect="1"/>
          </p:cNvPicPr>
          <p:nvPr>
            <p:ph type="pic" sz="quarter" idx="11"/>
          </p:nvPr>
        </p:nvPicPr>
        <p:blipFill rotWithShape="1">
          <a:blip r:embed="rId2"/>
          <a:srcRect r="-130" b="-829"/>
          <a:stretch/>
        </p:blipFill>
        <p:spPr>
          <a:xfrm>
            <a:off x="1667329" y="3670596"/>
            <a:ext cx="8857342" cy="1097058"/>
          </a:xfrm>
          <a:prstGeom prst="rect">
            <a:avLst/>
          </a:prstGeom>
        </p:spPr>
      </p:pic>
      <p:sp>
        <p:nvSpPr>
          <p:cNvPr id="7" name="Content Placeholder 6"/>
          <p:cNvSpPr>
            <a:spLocks noGrp="1"/>
          </p:cNvSpPr>
          <p:nvPr>
            <p:ph type="body" sz="quarter" idx="12"/>
          </p:nvPr>
        </p:nvSpPr>
        <p:spPr>
          <a:xfrm>
            <a:off x="1030288" y="1280160"/>
            <a:ext cx="10323512" cy="1713298"/>
          </a:xfrm>
        </p:spPr>
        <p:txBody>
          <a:bodyPr/>
          <a:lstStyle/>
          <a:p>
            <a:pPr marL="457200" indent="-457200">
              <a:buFont typeface="Arial" panose="020B0604020202020204" pitchFamily="34" charset="0"/>
              <a:buChar char="•"/>
            </a:pPr>
            <a:r>
              <a:rPr lang="en-US" sz="2800" dirty="0">
                <a:latin typeface="Arial" pitchFamily="34" charset="0"/>
                <a:cs typeface="Arial" pitchFamily="34" charset="0"/>
              </a:rPr>
              <a:t>Measures a firm’s ability to pay its current liabilities</a:t>
            </a:r>
          </a:p>
          <a:p>
            <a:pPr lvl="1"/>
            <a:r>
              <a:rPr lang="en-US" dirty="0">
                <a:latin typeface="Arial" pitchFamily="34" charset="0"/>
                <a:cs typeface="Arial" pitchFamily="34" charset="0"/>
              </a:rPr>
              <a:t>“Rule of thumb” = 2 to 1</a:t>
            </a:r>
          </a:p>
          <a:p>
            <a:pPr lvl="1"/>
            <a:r>
              <a:rPr lang="en-US" dirty="0">
                <a:latin typeface="Arial" pitchFamily="34" charset="0"/>
                <a:cs typeface="Arial" pitchFamily="34" charset="0"/>
              </a:rPr>
              <a:t>Many businesses operate successfully with a current ratio of 1.5 to 1</a:t>
            </a:r>
          </a:p>
          <a:p>
            <a:pPr lvl="1"/>
            <a:r>
              <a:rPr lang="en-US" dirty="0">
                <a:latin typeface="Arial" pitchFamily="34" charset="0"/>
                <a:cs typeface="Arial" pitchFamily="34" charset="0"/>
              </a:rPr>
              <a:t>It is better to compare an individual company to industry averages</a:t>
            </a:r>
          </a:p>
        </p:txBody>
      </p:sp>
    </p:spTree>
    <p:extLst>
      <p:ext uri="{BB962C8B-B14F-4D97-AF65-F5344CB8AC3E}">
        <p14:creationId xmlns:p14="http://schemas.microsoft.com/office/powerpoint/2010/main" val="2088814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Quick Assets</a:t>
            </a: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Cash and all other current assets that can be converted into cash quickly</a:t>
            </a:r>
          </a:p>
          <a:p>
            <a:r>
              <a:rPr lang="en-US" sz="2800" dirty="0">
                <a:latin typeface="Arial" pitchFamily="34" charset="0"/>
                <a:cs typeface="Arial" pitchFamily="34" charset="0"/>
              </a:rPr>
              <a:t>Examples: </a:t>
            </a:r>
          </a:p>
          <a:p>
            <a:pPr lvl="1"/>
            <a:r>
              <a:rPr lang="en-US" sz="2400" dirty="0">
                <a:latin typeface="Arial" pitchFamily="34" charset="0"/>
                <a:cs typeface="Arial" pitchFamily="34" charset="0"/>
              </a:rPr>
              <a:t>Cash</a:t>
            </a:r>
          </a:p>
          <a:p>
            <a:pPr lvl="1"/>
            <a:r>
              <a:rPr lang="en-US" sz="2400" dirty="0">
                <a:latin typeface="Arial" pitchFamily="34" charset="0"/>
                <a:cs typeface="Arial" pitchFamily="34" charset="0"/>
              </a:rPr>
              <a:t>Accounts receivable</a:t>
            </a:r>
          </a:p>
          <a:p>
            <a:pPr lvl="1"/>
            <a:r>
              <a:rPr lang="en-US" sz="2400" dirty="0">
                <a:latin typeface="Arial" pitchFamily="34" charset="0"/>
                <a:cs typeface="Arial" pitchFamily="34" charset="0"/>
              </a:rPr>
              <a:t>Temporary investments</a:t>
            </a:r>
          </a:p>
        </p:txBody>
      </p:sp>
    </p:spTree>
    <p:extLst>
      <p:ext uri="{BB962C8B-B14F-4D97-AF65-F5344CB8AC3E}">
        <p14:creationId xmlns:p14="http://schemas.microsoft.com/office/powerpoint/2010/main" val="338042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Quick Ratio</a:t>
            </a:r>
          </a:p>
        </p:txBody>
      </p:sp>
      <p:pic>
        <p:nvPicPr>
          <p:cNvPr id="3" name="Picture Placeholder 2" descr="Illustration shows the calculation of the quick ratio for Sunflower Cycle.&#10;&#10;Quick ratio equals quick assets divided by current liabilities&#10;&#10;39000 dollars divided by 35800 dollars equals a ratio of 1.1 to 1">
            <a:extLst>
              <a:ext uri="{FF2B5EF4-FFF2-40B4-BE49-F238E27FC236}">
                <a16:creationId xmlns:a16="http://schemas.microsoft.com/office/drawing/2014/main" id="{288F6639-A9DC-494F-9140-542FAE7EF538}"/>
              </a:ext>
            </a:extLst>
          </p:cNvPr>
          <p:cNvPicPr>
            <a:picLocks noGrp="1" noChangeAspect="1"/>
          </p:cNvPicPr>
          <p:nvPr>
            <p:ph type="pic" sz="quarter" idx="11"/>
          </p:nvPr>
        </p:nvPicPr>
        <p:blipFill rotWithShape="1">
          <a:blip r:embed="rId2"/>
          <a:srcRect t="1" r="-1227" b="-6102"/>
          <a:stretch/>
        </p:blipFill>
        <p:spPr>
          <a:xfrm>
            <a:off x="838200" y="3722915"/>
            <a:ext cx="10095077" cy="949255"/>
          </a:xfrm>
          <a:prstGeom prst="rect">
            <a:avLst/>
          </a:prstGeom>
        </p:spPr>
      </p:pic>
      <p:sp>
        <p:nvSpPr>
          <p:cNvPr id="7" name="Content Placeholder 6"/>
          <p:cNvSpPr>
            <a:spLocks noGrp="1"/>
          </p:cNvSpPr>
          <p:nvPr>
            <p:ph type="body" sz="quarter" idx="12"/>
          </p:nvPr>
        </p:nvSpPr>
        <p:spPr>
          <a:xfrm>
            <a:off x="838200" y="1211283"/>
            <a:ext cx="10323512" cy="1923803"/>
          </a:xfrm>
        </p:spPr>
        <p:txBody>
          <a:bodyPr>
            <a:normAutofit/>
          </a:bodyPr>
          <a:lstStyle/>
          <a:p>
            <a:pPr marL="457200" indent="-457200">
              <a:buFont typeface="Arial" panose="020B0604020202020204" pitchFamily="34" charset="0"/>
              <a:buChar char="•"/>
            </a:pPr>
            <a:r>
              <a:rPr lang="en-US" sz="2800" dirty="0">
                <a:latin typeface="Arial" pitchFamily="34" charset="0"/>
                <a:cs typeface="Arial" pitchFamily="34" charset="0"/>
              </a:rPr>
              <a:t>Gives a more defined picture of a firm’s ability to pay its current liabilities</a:t>
            </a:r>
          </a:p>
          <a:p>
            <a:pPr lvl="1"/>
            <a:r>
              <a:rPr lang="en-US" sz="2400" dirty="0">
                <a:latin typeface="Arial" pitchFamily="34" charset="0"/>
                <a:cs typeface="Arial" pitchFamily="34" charset="0"/>
              </a:rPr>
              <a:t>“Rule of thumb” = 1 to 1</a:t>
            </a:r>
          </a:p>
          <a:p>
            <a:pPr lvl="1"/>
            <a:r>
              <a:rPr lang="en-US" sz="2400" dirty="0">
                <a:latin typeface="Arial" pitchFamily="34" charset="0"/>
                <a:cs typeface="Arial" pitchFamily="34" charset="0"/>
              </a:rPr>
              <a:t>Many businesses operate successfully with a quick ratio of 0.6 to 1</a:t>
            </a:r>
          </a:p>
        </p:txBody>
      </p:sp>
    </p:spTree>
    <p:extLst>
      <p:ext uri="{BB962C8B-B14F-4D97-AF65-F5344CB8AC3E}">
        <p14:creationId xmlns:p14="http://schemas.microsoft.com/office/powerpoint/2010/main" val="1453662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Return on Owner's Equity</a:t>
            </a:r>
          </a:p>
        </p:txBody>
      </p:sp>
      <p:pic>
        <p:nvPicPr>
          <p:cNvPr id="6" name="Picture Placeholder 5" descr="Illustration shows the calculation of return on owner's equity for Sunflower Cycle.&#10;&#10;Return on owner's equity equals net income divided by average owner's equity.&#10;&#10;100400 dollars divided by 460400 dollars (average of 407200 dollars and 513600 dollars) equals a ratio of 21.8 percent">
            <a:extLst>
              <a:ext uri="{FF2B5EF4-FFF2-40B4-BE49-F238E27FC236}">
                <a16:creationId xmlns:a16="http://schemas.microsoft.com/office/drawing/2014/main" id="{C82B2667-7DFC-4BEB-9145-54B8B9863240}"/>
              </a:ext>
            </a:extLst>
          </p:cNvPr>
          <p:cNvPicPr>
            <a:picLocks noGrp="1" noChangeAspect="1"/>
          </p:cNvPicPr>
          <p:nvPr>
            <p:ph type="pic" sz="quarter" idx="11"/>
          </p:nvPr>
        </p:nvPicPr>
        <p:blipFill rotWithShape="1">
          <a:blip r:embed="rId2"/>
          <a:srcRect t="1" b="-877"/>
          <a:stretch/>
        </p:blipFill>
        <p:spPr>
          <a:xfrm>
            <a:off x="724251" y="1610324"/>
            <a:ext cx="10517453" cy="2379786"/>
          </a:xfrm>
          <a:prstGeom prst="rect">
            <a:avLst/>
          </a:prstGeom>
        </p:spPr>
      </p:pic>
    </p:spTree>
    <p:extLst>
      <p:ext uri="{BB962C8B-B14F-4D97-AF65-F5344CB8AC3E}">
        <p14:creationId xmlns:p14="http://schemas.microsoft.com/office/powerpoint/2010/main" val="4247037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13649"/>
          </a:xfrm>
        </p:spPr>
        <p:txBody>
          <a:bodyPr/>
          <a:lstStyle/>
          <a:p>
            <a:r>
              <a:rPr lang="en-US" dirty="0">
                <a:latin typeface="Arial" pitchFamily="34" charset="0"/>
                <a:cs typeface="Arial" pitchFamily="34" charset="0"/>
              </a:rPr>
              <a:t>Accounts Receivable Turnover</a:t>
            </a:r>
          </a:p>
        </p:txBody>
      </p:sp>
      <p:pic>
        <p:nvPicPr>
          <p:cNvPr id="6" name="Picture Placeholder 5" descr="An illustration shows two formulas.&#10;&#10;Average accounts receivable equals Beginning balance plus ending balance divided by 2.&#10;&#10;Calculation for Sunflower Cycle is as follows 10000 dollars plus 13000 dollared divided by two equals 11500 average accounts receivable&#10;&#10;Accounts receivable turnover equals net credit sales for the period divided by average accounts receivable&#10;&#10;Calculation for Sunflower Cycle is as follows 110000 dollars divided by 11500 dollars equals accounts receivable turnover of 9.6">
            <a:extLst>
              <a:ext uri="{FF2B5EF4-FFF2-40B4-BE49-F238E27FC236}">
                <a16:creationId xmlns:a16="http://schemas.microsoft.com/office/drawing/2014/main" id="{6F3872AA-FFBC-4683-BABE-C1D52B25A07E}"/>
              </a:ext>
            </a:extLst>
          </p:cNvPr>
          <p:cNvPicPr>
            <a:picLocks noGrp="1" noChangeAspect="1"/>
          </p:cNvPicPr>
          <p:nvPr>
            <p:ph type="pic" sz="quarter" idx="11"/>
          </p:nvPr>
        </p:nvPicPr>
        <p:blipFill rotWithShape="1">
          <a:blip r:embed="rId2"/>
          <a:srcRect b="-947"/>
          <a:stretch/>
        </p:blipFill>
        <p:spPr>
          <a:xfrm>
            <a:off x="1060986" y="3518850"/>
            <a:ext cx="9709934" cy="2485417"/>
          </a:xfrm>
          <a:prstGeom prst="rect">
            <a:avLst/>
          </a:prstGeom>
        </p:spPr>
      </p:pic>
      <p:sp>
        <p:nvSpPr>
          <p:cNvPr id="3" name="Content Placeholder 2"/>
          <p:cNvSpPr>
            <a:spLocks noGrp="1"/>
          </p:cNvSpPr>
          <p:nvPr>
            <p:ph type="body" sz="quarter" idx="12"/>
          </p:nvPr>
        </p:nvSpPr>
        <p:spPr>
          <a:xfrm>
            <a:off x="934244" y="1172666"/>
            <a:ext cx="10323512" cy="1962419"/>
          </a:xfrm>
        </p:spPr>
        <p:txBody>
          <a:bodyPr>
            <a:normAutofit/>
          </a:bodyPr>
          <a:lstStyle/>
          <a:p>
            <a:pPr marL="457200" indent="-457200">
              <a:buFont typeface="Arial" panose="020B0604020202020204" pitchFamily="34" charset="0"/>
              <a:buChar char="•"/>
            </a:pPr>
            <a:r>
              <a:rPr lang="en-US" sz="2800" dirty="0">
                <a:latin typeface="Arial" pitchFamily="34" charset="0"/>
                <a:cs typeface="Arial" pitchFamily="34" charset="0"/>
              </a:rPr>
              <a:t>Measure of time required to collect cash from credit customers</a:t>
            </a:r>
          </a:p>
          <a:p>
            <a:pPr lvl="1"/>
            <a:r>
              <a:rPr lang="en-US" sz="2400" dirty="0">
                <a:latin typeface="Arial" pitchFamily="34" charset="0"/>
                <a:cs typeface="Arial" pitchFamily="34" charset="0"/>
              </a:rPr>
              <a:t>Indicates number of times accounts receivable “turned over,” or were collected, in the accounting period</a:t>
            </a:r>
          </a:p>
          <a:p>
            <a:pPr marL="457200" indent="-457200">
              <a:buFont typeface="Arial" panose="020B0604020202020204" pitchFamily="34" charset="0"/>
              <a:buChar char="•"/>
            </a:pPr>
            <a:r>
              <a:rPr lang="en-US" sz="2800" dirty="0">
                <a:latin typeface="Arial" pitchFamily="34" charset="0"/>
                <a:cs typeface="Arial" pitchFamily="34" charset="0"/>
              </a:rPr>
              <a:t>Higher numbers indicate cash collected more quickly</a:t>
            </a:r>
          </a:p>
        </p:txBody>
      </p:sp>
    </p:spTree>
    <p:extLst>
      <p:ext uri="{BB962C8B-B14F-4D97-AF65-F5344CB8AC3E}">
        <p14:creationId xmlns:p14="http://schemas.microsoft.com/office/powerpoint/2010/main" val="3401961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Average Collection Period</a:t>
            </a:r>
          </a:p>
        </p:txBody>
      </p:sp>
      <p:pic>
        <p:nvPicPr>
          <p:cNvPr id="7" name="Picture Placeholder 6" descr="An illustration shows formula to calculate the average collection period for Sunflower Cycle.&#10;&#10;365 days divided by accounts receivable turnover of 9.6 equals 38.2 days">
            <a:extLst>
              <a:ext uri="{FF2B5EF4-FFF2-40B4-BE49-F238E27FC236}">
                <a16:creationId xmlns:a16="http://schemas.microsoft.com/office/drawing/2014/main" id="{7431CB0F-6DF1-44A9-B4C6-D7E1E018B303}"/>
              </a:ext>
            </a:extLst>
          </p:cNvPr>
          <p:cNvPicPr>
            <a:picLocks noGrp="1" noChangeAspect="1"/>
          </p:cNvPicPr>
          <p:nvPr>
            <p:ph type="pic" sz="quarter" idx="11"/>
          </p:nvPr>
        </p:nvPicPr>
        <p:blipFill rotWithShape="1">
          <a:blip r:embed="rId2"/>
          <a:srcRect t="1" r="140" b="711"/>
          <a:stretch/>
        </p:blipFill>
        <p:spPr>
          <a:xfrm>
            <a:off x="3074906" y="4018793"/>
            <a:ext cx="5534704" cy="1091842"/>
          </a:xfrm>
          <a:prstGeom prst="rect">
            <a:avLst/>
          </a:prstGeom>
        </p:spPr>
      </p:pic>
      <p:sp>
        <p:nvSpPr>
          <p:cNvPr id="3" name="Content Placeholder 2"/>
          <p:cNvSpPr>
            <a:spLocks noGrp="1"/>
          </p:cNvSpPr>
          <p:nvPr>
            <p:ph type="body" sz="quarter" idx="12"/>
          </p:nvPr>
        </p:nvSpPr>
        <p:spPr>
          <a:xfrm>
            <a:off x="934244" y="1037229"/>
            <a:ext cx="10323512" cy="2655997"/>
          </a:xfrm>
        </p:spPr>
        <p:txBody>
          <a:bodyPr>
            <a:normAutofit lnSpcReduction="10000"/>
          </a:bodyPr>
          <a:lstStyle/>
          <a:p>
            <a:pPr marL="457200" indent="-457200">
              <a:buFont typeface="Arial" panose="020B0604020202020204" pitchFamily="34" charset="0"/>
              <a:buChar char="•"/>
            </a:pPr>
            <a:r>
              <a:rPr lang="en-US" dirty="0">
                <a:latin typeface="Arial" pitchFamily="34" charset="0"/>
                <a:cs typeface="Arial" pitchFamily="34" charset="0"/>
              </a:rPr>
              <a:t>Number of days credit customers are taking to pay for their purchases</a:t>
            </a:r>
          </a:p>
          <a:p>
            <a:pPr marL="457200" indent="-457200" eaLnBrk="0" hangingPunct="0">
              <a:buFont typeface="Arial" panose="020B0604020202020204" pitchFamily="34" charset="0"/>
              <a:buChar char="•"/>
            </a:pPr>
            <a:r>
              <a:rPr lang="en-US" dirty="0">
                <a:latin typeface="Arial" pitchFamily="34" charset="0"/>
                <a:cs typeface="Arial" pitchFamily="34" charset="0"/>
              </a:rPr>
              <a:t>Comparing average collection period with business’s credit terms offers an indication of whether customers are paying within terms</a:t>
            </a:r>
          </a:p>
          <a:p>
            <a:pPr marL="457200" indent="-457200">
              <a:buFont typeface="Arial" panose="020B0604020202020204" pitchFamily="34" charset="0"/>
              <a:buChar char="•"/>
            </a:pPr>
            <a:r>
              <a:rPr lang="en-US" dirty="0"/>
              <a:t>Calculated by dividing the number of days in the year (365) by the rate of turnover</a:t>
            </a:r>
            <a:endParaRPr lang="en-US" dirty="0">
              <a:latin typeface="Arial" pitchFamily="34" charset="0"/>
              <a:cs typeface="Arial" pitchFamily="34" charset="0"/>
            </a:endParaRPr>
          </a:p>
        </p:txBody>
      </p:sp>
    </p:spTree>
    <p:extLst>
      <p:ext uri="{BB962C8B-B14F-4D97-AF65-F5344CB8AC3E}">
        <p14:creationId xmlns:p14="http://schemas.microsoft.com/office/powerpoint/2010/main" val="2590935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Inventory Turnover (1 of 2)</a:t>
            </a:r>
          </a:p>
        </p:txBody>
      </p:sp>
      <p:sp>
        <p:nvSpPr>
          <p:cNvPr id="7" name="Content Placeholder 6"/>
          <p:cNvSpPr>
            <a:spLocks noGrp="1"/>
          </p:cNvSpPr>
          <p:nvPr>
            <p:ph type="body" sz="quarter" idx="17"/>
          </p:nvPr>
        </p:nvSpPr>
        <p:spPr>
          <a:xfrm>
            <a:off x="743576" y="1246909"/>
            <a:ext cx="10711543" cy="4845133"/>
          </a:xfrm>
        </p:spPr>
        <p:txBody>
          <a:bodyPr>
            <a:normAutofit/>
          </a:bodyPr>
          <a:lstStyle/>
          <a:p>
            <a:r>
              <a:rPr lang="en-US" sz="2800" dirty="0">
                <a:latin typeface="Arial" pitchFamily="34" charset="0"/>
                <a:cs typeface="Arial" pitchFamily="34" charset="0"/>
              </a:rPr>
              <a:t>Represents the number of times merchandise inventory turned over (was sold) during the accounting period</a:t>
            </a:r>
          </a:p>
          <a:p>
            <a:r>
              <a:rPr lang="en-US" sz="2800" dirty="0">
                <a:latin typeface="Arial" pitchFamily="34" charset="0"/>
                <a:cs typeface="Arial" pitchFamily="34" charset="0"/>
              </a:rPr>
              <a:t>Higher rate of inventory turnover – smaller profit required on each dollar of sales to produce a satisfactory gross profit</a:t>
            </a:r>
          </a:p>
          <a:p>
            <a:pPr lvl="1"/>
            <a:r>
              <a:rPr lang="en-US" sz="2400" dirty="0">
                <a:latin typeface="Arial" pitchFamily="34" charset="0"/>
                <a:cs typeface="Arial" pitchFamily="34" charset="0"/>
              </a:rPr>
              <a:t>Grocery stores have high inventory turnover and a low profit per item</a:t>
            </a:r>
          </a:p>
          <a:p>
            <a:pPr lvl="1"/>
            <a:r>
              <a:rPr lang="en-US" sz="2400" dirty="0">
                <a:latin typeface="Arial" pitchFamily="34" charset="0"/>
                <a:cs typeface="Arial" pitchFamily="34" charset="0"/>
              </a:rPr>
              <a:t>Jewelry stores need a higher profit per item to offset their low inventory turnover</a:t>
            </a:r>
          </a:p>
          <a:p>
            <a:r>
              <a:rPr lang="en-US" sz="2800" dirty="0">
                <a:latin typeface="Arial" pitchFamily="34" charset="0"/>
                <a:cs typeface="Arial" pitchFamily="34" charset="0"/>
              </a:rPr>
              <a:t>Compare Inventory Turnover rate with:</a:t>
            </a:r>
          </a:p>
          <a:p>
            <a:pPr lvl="1"/>
            <a:r>
              <a:rPr lang="en-US" sz="2400" dirty="0">
                <a:latin typeface="Arial" pitchFamily="34" charset="0"/>
                <a:cs typeface="Arial" pitchFamily="34" charset="0"/>
              </a:rPr>
              <a:t>Prior years</a:t>
            </a:r>
          </a:p>
          <a:p>
            <a:pPr lvl="1"/>
            <a:r>
              <a:rPr lang="en-US" sz="2400" dirty="0">
                <a:latin typeface="Arial" pitchFamily="34" charset="0"/>
                <a:cs typeface="Arial" pitchFamily="34" charset="0"/>
              </a:rPr>
              <a:t>Other companies</a:t>
            </a:r>
          </a:p>
          <a:p>
            <a:pPr lvl="1"/>
            <a:r>
              <a:rPr lang="en-US" sz="2400" dirty="0">
                <a:latin typeface="Arial" pitchFamily="34" charset="0"/>
                <a:cs typeface="Arial" pitchFamily="34" charset="0"/>
              </a:rPr>
              <a:t>Industry average</a:t>
            </a:r>
          </a:p>
          <a:p>
            <a:endParaRPr lang="en-US" dirty="0">
              <a:latin typeface="Arial" pitchFamily="34" charset="0"/>
              <a:cs typeface="Arial" pitchFamily="34" charset="0"/>
            </a:endParaRPr>
          </a:p>
        </p:txBody>
      </p:sp>
    </p:spTree>
    <p:extLst>
      <p:ext uri="{BB962C8B-B14F-4D97-AF65-F5344CB8AC3E}">
        <p14:creationId xmlns:p14="http://schemas.microsoft.com/office/powerpoint/2010/main" val="1728212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CF0AD-0213-46DC-8FEA-F33EA6D131A8}"/>
              </a:ext>
            </a:extLst>
          </p:cNvPr>
          <p:cNvSpPr>
            <a:spLocks noGrp="1"/>
          </p:cNvSpPr>
          <p:nvPr>
            <p:ph type="title"/>
          </p:nvPr>
        </p:nvSpPr>
        <p:spPr/>
        <p:txBody>
          <a:bodyPr/>
          <a:lstStyle/>
          <a:p>
            <a:r>
              <a:rPr lang="en-US" dirty="0">
                <a:latin typeface="Arial" pitchFamily="34" charset="0"/>
                <a:cs typeface="Arial" pitchFamily="34" charset="0"/>
              </a:rPr>
              <a:t>Inventory Turnover (2 of 2)</a:t>
            </a:r>
            <a:endParaRPr lang="en-US" dirty="0"/>
          </a:p>
        </p:txBody>
      </p:sp>
      <p:pic>
        <p:nvPicPr>
          <p:cNvPr id="4" name="Picture Placeholder 3" descr="An illustration shows two formulas relating to the calculation of inventory turnover for Sunflower Cycle.&#10;&#10;First formula: Average inventory equals beginning inventory plus ending inventory divided by 2. &#10;&#10;Calculations are as follows: 53200 dollars plus 47700 dollars divided by 2 equals average inventory of 50450 dollars.&#10;&#10;Second formula: Inventory turnover equals cost of goods sold for the period divided by average inventory.&#10;&#10;Calculations are as follows: 244400 dollars divided by 50450 dollars equals inventory turnover of 4.8&#10;&#10;">
            <a:extLst>
              <a:ext uri="{FF2B5EF4-FFF2-40B4-BE49-F238E27FC236}">
                <a16:creationId xmlns:a16="http://schemas.microsoft.com/office/drawing/2014/main" id="{A9BFCA50-22F3-4066-B7A6-56A47C72DF1D}"/>
              </a:ext>
            </a:extLst>
          </p:cNvPr>
          <p:cNvPicPr>
            <a:picLocks noGrp="1" noChangeAspect="1"/>
          </p:cNvPicPr>
          <p:nvPr>
            <p:ph type="pic" sz="quarter" idx="11"/>
          </p:nvPr>
        </p:nvPicPr>
        <p:blipFill rotWithShape="1">
          <a:blip r:embed="rId2"/>
          <a:srcRect l="1" t="1" r="-415" b="-1349"/>
          <a:stretch/>
        </p:blipFill>
        <p:spPr>
          <a:xfrm>
            <a:off x="968679" y="1467819"/>
            <a:ext cx="10320641" cy="2842924"/>
          </a:xfrm>
          <a:prstGeom prst="rect">
            <a:avLst/>
          </a:prstGeom>
        </p:spPr>
      </p:pic>
    </p:spTree>
    <p:extLst>
      <p:ext uri="{BB962C8B-B14F-4D97-AF65-F5344CB8AC3E}">
        <p14:creationId xmlns:p14="http://schemas.microsoft.com/office/powerpoint/2010/main" val="1611147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7D504-AB6B-4181-909B-011C9112B203}"/>
              </a:ext>
            </a:extLst>
          </p:cNvPr>
          <p:cNvSpPr>
            <a:spLocks noGrp="1"/>
          </p:cNvSpPr>
          <p:nvPr>
            <p:ph type="title"/>
          </p:nvPr>
        </p:nvSpPr>
        <p:spPr/>
        <p:txBody>
          <a:bodyPr/>
          <a:lstStyle/>
          <a:p>
            <a:r>
              <a:rPr lang="en-US" dirty="0"/>
              <a:t>Average Days to Sell Inventory</a:t>
            </a:r>
          </a:p>
        </p:txBody>
      </p:sp>
      <p:pic>
        <p:nvPicPr>
          <p:cNvPr id="5" name="Picture Placeholder 4" descr="An illustration show formula to computer average days to sell inventory. Calculation is as follows:&#10;&#10;365 days divided by 4.8 inventory turnover equals 76 days to sell inventory.">
            <a:extLst>
              <a:ext uri="{FF2B5EF4-FFF2-40B4-BE49-F238E27FC236}">
                <a16:creationId xmlns:a16="http://schemas.microsoft.com/office/drawing/2014/main" id="{3AC89315-FAEE-4281-A7EC-FD8ABC7D17B6}"/>
              </a:ext>
            </a:extLst>
          </p:cNvPr>
          <p:cNvPicPr>
            <a:picLocks noGrp="1" noChangeAspect="1"/>
          </p:cNvPicPr>
          <p:nvPr>
            <p:ph type="pic" sz="quarter" idx="11"/>
          </p:nvPr>
        </p:nvPicPr>
        <p:blipFill rotWithShape="1">
          <a:blip r:embed="rId2"/>
          <a:srcRect l="-1" r="-970" b="-786"/>
          <a:stretch/>
        </p:blipFill>
        <p:spPr>
          <a:xfrm>
            <a:off x="3509797" y="3457559"/>
            <a:ext cx="4221039" cy="821251"/>
          </a:xfrm>
          <a:prstGeom prst="rect">
            <a:avLst/>
          </a:prstGeom>
        </p:spPr>
      </p:pic>
      <p:sp>
        <p:nvSpPr>
          <p:cNvPr id="4" name="Text Placeholder 3">
            <a:extLst>
              <a:ext uri="{FF2B5EF4-FFF2-40B4-BE49-F238E27FC236}">
                <a16:creationId xmlns:a16="http://schemas.microsoft.com/office/drawing/2014/main" id="{06FCED32-DBB1-4A8D-8114-5516EDA05929}"/>
              </a:ext>
            </a:extLst>
          </p:cNvPr>
          <p:cNvSpPr>
            <a:spLocks noGrp="1"/>
          </p:cNvSpPr>
          <p:nvPr>
            <p:ph type="body" sz="quarter" idx="12"/>
          </p:nvPr>
        </p:nvSpPr>
        <p:spPr>
          <a:xfrm>
            <a:off x="1125291" y="1288452"/>
            <a:ext cx="10323512" cy="1917885"/>
          </a:xfrm>
        </p:spPr>
        <p:txBody>
          <a:bodyPr/>
          <a:lstStyle/>
          <a:p>
            <a:pPr marL="457200" indent="-457200">
              <a:buFont typeface="Arial" panose="020B0604020202020204" pitchFamily="34" charset="0"/>
              <a:buChar char="•"/>
            </a:pPr>
            <a:r>
              <a:rPr lang="en-US" dirty="0"/>
              <a:t>Computed by dividing number of days in a year (365) by  inventory turnover</a:t>
            </a:r>
          </a:p>
          <a:p>
            <a:pPr marL="457200" indent="-457200">
              <a:buFont typeface="Arial" panose="020B0604020202020204" pitchFamily="34" charset="0"/>
              <a:buChar char="•"/>
            </a:pPr>
            <a:r>
              <a:rPr lang="en-US" dirty="0"/>
              <a:t>Requires comparison with prior years, other companies, or industry averages</a:t>
            </a:r>
          </a:p>
        </p:txBody>
      </p:sp>
    </p:spTree>
    <p:extLst>
      <p:ext uri="{BB962C8B-B14F-4D97-AF65-F5344CB8AC3E}">
        <p14:creationId xmlns:p14="http://schemas.microsoft.com/office/powerpoint/2010/main" val="2607710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Learning Objective 5</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closing entries for a merchandising business</a:t>
            </a:r>
          </a:p>
        </p:txBody>
      </p:sp>
    </p:spTree>
    <p:extLst>
      <p:ext uri="{BB962C8B-B14F-4D97-AF65-F5344CB8AC3E}">
        <p14:creationId xmlns:p14="http://schemas.microsoft.com/office/powerpoint/2010/main" val="3177248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Closing Entries</a:t>
            </a: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Similar to closing entries for a service business</a:t>
            </a:r>
          </a:p>
          <a:p>
            <a:r>
              <a:rPr lang="en-US" sz="2800" dirty="0">
                <a:latin typeface="Arial" pitchFamily="34" charset="0"/>
                <a:cs typeface="Arial" pitchFamily="34" charset="0"/>
              </a:rPr>
              <a:t>Additional merchandising accounts also must be closed</a:t>
            </a:r>
          </a:p>
          <a:p>
            <a:r>
              <a:rPr lang="en-US" sz="2800" dirty="0">
                <a:latin typeface="Arial" pitchFamily="34" charset="0"/>
                <a:cs typeface="Arial" pitchFamily="34" charset="0"/>
              </a:rPr>
              <a:t>Easiest way to complete closing process – Use a work sheet to prepare closing entries</a:t>
            </a:r>
          </a:p>
        </p:txBody>
      </p:sp>
    </p:spTree>
    <p:extLst>
      <p:ext uri="{BB962C8B-B14F-4D97-AF65-F5344CB8AC3E}">
        <p14:creationId xmlns:p14="http://schemas.microsoft.com/office/powerpoint/2010/main" val="1285205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9FD26-9C0B-4193-8120-FEC4B677800A}"/>
              </a:ext>
            </a:extLst>
          </p:cNvPr>
          <p:cNvSpPr>
            <a:spLocks noGrp="1"/>
          </p:cNvSpPr>
          <p:nvPr>
            <p:ph type="title"/>
          </p:nvPr>
        </p:nvSpPr>
        <p:spPr/>
        <p:txBody>
          <a:bodyPr/>
          <a:lstStyle/>
          <a:p>
            <a:r>
              <a:rPr lang="en-US" dirty="0"/>
              <a:t>The Closing Process (Figure 15-7)</a:t>
            </a:r>
          </a:p>
        </p:txBody>
      </p:sp>
      <p:pic>
        <p:nvPicPr>
          <p:cNvPr id="5" name="Picture Placeholder 4" descr="The image shows a visual representation and Caption. Visual representation. The closing process for a merchandising business. There are four steps. Step 1. All income statement accounts with credit balances are debited, with an offsetting credit to Income Summary. Step 2. All income statement accounts with debit balances are credited, with an offsetting debit to Income Summary. Step 3. The resulting balance in Income Summary, which is the net income or loss for the period, is transferred to the owner’s capital account. Step 4. The balance in the owner’s drawing account is transferred to the owner’s capital account. A ledger table is shown. Account: Income summary. Account number: 331. Column 1. Date. Column 2. Item. Column 3. Post reference. Column 4. Debit. Column 5. Credit. Column 6. Balance, which is divided into two columns, debit and credit. Row 1. December 31, in the first column. Adjusting, in the second column. J 5, in the third column. Debit, $52,000.00, in the fourth column.  Debit, $52,000.00, in the sixth column. Adjustments to: remove beginning inventory. Row 2. December 31, in the first column. Adjusting, in the second column. J 5, in the third column. Credit, $45,600.00, in the fifth column. Debit, $6,400.00, in the sixth column. Adjustments to: enter ending inventory. Row 3. December 31, in the first column. Adjusting, in the second column. J 5, in the third column. Debit, $1,200.00, in the fourth column. Debit, $7,600.00, in the sixth column. Adjustments to: remove beginning estimated return inventory. Row 4. December 31, in the first column. Adjusting, in the second column. J 5, in the third column. Credit, $2,100.00, in the fifth column. Debit, $5,500.00, in the sixth column. Adjustments to: enter ending estimated return inventory. Row 5. December 31, in the first column. Adjusting, in the second column. J 6, in the third column. Credit, $485,300.00, in the fifth column. Credit, $479,800.00, in the sixth column. Adjustments to: closing step 1. Row 6. December 31, in the first column. Adjusting, in the second column. J 6, in the third column. Debit, $379,400.00, in the fourth column. Credit, $100,400.00, in the sixth column. Adjustments to: closing step 2. Row 7. December 31, in the first column. Adjusting, in the second column. J 6, in the third column. Debit, $100,400.00, in the fourth column. Adjustments to: closing step 3.">
            <a:extLst>
              <a:ext uri="{FF2B5EF4-FFF2-40B4-BE49-F238E27FC236}">
                <a16:creationId xmlns:a16="http://schemas.microsoft.com/office/drawing/2014/main" id="{CDAD8E67-A6BE-4CC3-AC16-4631E7CA0E32}"/>
              </a:ext>
            </a:extLst>
          </p:cNvPr>
          <p:cNvPicPr>
            <a:picLocks noGrp="1" noChangeAspect="1"/>
          </p:cNvPicPr>
          <p:nvPr>
            <p:ph type="pic" sz="quarter" idx="11"/>
          </p:nvPr>
        </p:nvPicPr>
        <p:blipFill rotWithShape="1">
          <a:blip r:embed="rId2"/>
          <a:srcRect l="1" t="-1874" r="-210" b="328"/>
          <a:stretch/>
        </p:blipFill>
        <p:spPr>
          <a:xfrm>
            <a:off x="1626777" y="1270659"/>
            <a:ext cx="8740382" cy="4570522"/>
          </a:xfrm>
        </p:spPr>
      </p:pic>
    </p:spTree>
    <p:extLst>
      <p:ext uri="{BB962C8B-B14F-4D97-AF65-F5344CB8AC3E}">
        <p14:creationId xmlns:p14="http://schemas.microsoft.com/office/powerpoint/2010/main" val="454819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9FD26-9C0B-4193-8120-FEC4B677800A}"/>
              </a:ext>
            </a:extLst>
          </p:cNvPr>
          <p:cNvSpPr>
            <a:spLocks noGrp="1"/>
          </p:cNvSpPr>
          <p:nvPr>
            <p:ph type="title"/>
          </p:nvPr>
        </p:nvSpPr>
        <p:spPr>
          <a:xfrm>
            <a:off x="244434" y="1898545"/>
            <a:ext cx="3805052" cy="2698709"/>
          </a:xfrm>
        </p:spPr>
        <p:txBody>
          <a:bodyPr/>
          <a:lstStyle/>
          <a:p>
            <a:r>
              <a:rPr lang="en-US" dirty="0"/>
              <a:t>Closing Entries for a Merchandising Business</a:t>
            </a:r>
            <a:br>
              <a:rPr lang="en-US" dirty="0"/>
            </a:br>
            <a:r>
              <a:rPr lang="en-US" dirty="0"/>
              <a:t>(Figure 15-8)</a:t>
            </a:r>
          </a:p>
        </p:txBody>
      </p:sp>
      <p:pic>
        <p:nvPicPr>
          <p:cNvPr id="5" name="Picture Placeholder 4" descr="A table titled, Sunflower Cycle End-of-Period Spreadsheet Partial, For the Year Ended December 31, 20 dash dash. The table has 26 rows and 3 columns. The columns have the following headings from left to right. Account Title, Adjusted trial balance is sub divided as debit, credit. The row entries are as follows.  Account title, Sam Tangari, capital. 417,200.00 in the credited column. Account title, Sam Tangari, Drawing. 4,000.00 in the debited column. Account title, Income Summary. 52,000.00 in the debited column, 45,600.00 in the credited column. Account title, blank. 1,200.00 in the debited column, 2,100.00 in the credited column. Account title, Sales. 473,000.00 in the credited column. Account title, Sales Returns and Allowances. 8,000.00 in the debited column. Account title, Interest Revenue. 800.00 in the credited column. Account title, Rent Revenue. 7,500.00 in the credited column. Account title, Subscriptions Revenue. 2,000.00 in the credited column. Account title, Purchases. 239,600.00 in the debited column. Account title, Purchases Returns and Allowances. 1,100.00 in the credited column. Account title, Purchases Discounts. 900.00 in the credited column. Account title, Freight-In. 1,300.00 in the debited column. Account title, Wages Expense. 71,000.00 in the debited column. Account title, Advertising Expense. 10,200.00 in the debited column. Account title, Bank. Card Expense. 8,100.00 in the debited column. Account title, Rent Expense. 14,000.00 in the debited column. Account title, Supplies Expense. 5,200.00 in the debited column. Account title, Phone Expense. 1,800.00 in the debited column. Account title, Utilities Expense. 7,500.00 in the debited column. Account title, Insurance Expense. 2,400.00 in the debited column. Account title, Depreciation Expense—Building. 4,000.00 in the debited column. Account title, Depreciation Expense—Equipment. 3,000.00 in the debited column. Account title, Miscellaneous Expense. 1,700.00 in the debited column. Account title, Interest Expense. 1,600.00 in the debited column.  A table titled, General Journal. The table has 27 rows and 5 columns. The columns have the following headings from left to right. Date, Description, Post. Reference, Debit, Credit. The row entries are as follows. Closing entries, Date 20-- Dec. 31 Sales. 473,000.00 in the debited column. Closing entries, Interest Revenue. 800.00 in the debited column. Closing entries, Rent Revenue. 7,500.00 in the debited column. Closing entries, Subscriptions Revenue. 2,000.00 in the debited column. Closing entries, Purchases Returns and Allowances. 1,100.00 in the debited column. Closing entries, Purchases Discounts. 900.00 in the debited column. Closing entries, Income Summary. 485,300.00 in the credited column. Closing entries, 31, Income Summary. 379,400.00 in the debited column. Closing entries, Sales Returns and Allowances. 8,000.00 in the credited column. Closing entries, Purchases. 239,600.00 in the credited column. Closing entries, Freight-In. 300.00 in the credited column. Closing entries, Wages Expense. 71,000.00 in the credited column. Closing entries, Advertising Expense. 10,200.00 in the credited column. Closing entries, Bank. Card Expense. 8,100.00 in the credited column. Closing entries, Rent Expense. 14,000.00 in the credited column. Closing entries, Supplies Expense. 5,200.00 in the credited column. Closing entries, Phone Expense. 1,800.00 in the credited column. Closing entries, Utilities Expense. 7,500.00 in the credited column. Closing entries, Insurance Expense.  2,400.00 in the credited column. Closing entries, Depreciation Exp.—Building. 4,000.00 in the credited column. Closing entries, Depreciation Exp.—Equip. 3,000.00 in the credited column. Closing entries, Miscellaneous Expense. 1,700.00 in the credited column. Closing entries, Interest Expense. 1,600.00 in the credited column. Closing entries, 31, Income Summary. 100,400.00 in the debited column. Closing entries, Sam Tangari, Capital. 100,400.00 in the credited column. Closing entries, 31, Sam Tangari, Capital. 4,000.00 in the debited column. Closing entries, Sam Tangari, Drawing 4,000.00. in the credited column.">
            <a:extLst>
              <a:ext uri="{FF2B5EF4-FFF2-40B4-BE49-F238E27FC236}">
                <a16:creationId xmlns:a16="http://schemas.microsoft.com/office/drawing/2014/main" id="{CDAD8E67-A6BE-4CC3-AC16-4631E7CA0E32}"/>
              </a:ext>
            </a:extLst>
          </p:cNvPr>
          <p:cNvPicPr>
            <a:picLocks noGrp="1" noChangeAspect="1"/>
          </p:cNvPicPr>
          <p:nvPr>
            <p:ph type="pic" sz="quarter" idx="11"/>
          </p:nvPr>
        </p:nvPicPr>
        <p:blipFill>
          <a:blip r:embed="rId2"/>
          <a:stretch>
            <a:fillRect/>
          </a:stretch>
        </p:blipFill>
        <p:spPr>
          <a:xfrm>
            <a:off x="4333004" y="368133"/>
            <a:ext cx="7036967" cy="5759535"/>
          </a:xfrm>
        </p:spPr>
      </p:pic>
    </p:spTree>
    <p:extLst>
      <p:ext uri="{BB962C8B-B14F-4D97-AF65-F5344CB8AC3E}">
        <p14:creationId xmlns:p14="http://schemas.microsoft.com/office/powerpoint/2010/main" val="4208937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Post-Closing Trial Balance</a:t>
            </a:r>
          </a:p>
        </p:txBody>
      </p:sp>
      <p:sp>
        <p:nvSpPr>
          <p:cNvPr id="7" name="Content Placeholder 6"/>
          <p:cNvSpPr>
            <a:spLocks noGrp="1"/>
          </p:cNvSpPr>
          <p:nvPr>
            <p:ph type="body" sz="quarter" idx="17"/>
          </p:nvPr>
        </p:nvSpPr>
        <p:spPr/>
        <p:txBody>
          <a:bodyPr/>
          <a:lstStyle/>
          <a:p>
            <a:pPr>
              <a:buFont typeface="Arial" panose="020B0604020202020204" pitchFamily="34" charset="0"/>
              <a:buChar char="•"/>
            </a:pPr>
            <a:r>
              <a:rPr lang="en-US" sz="2800" dirty="0"/>
              <a:t>Prepared by taking the balances from the general ledger accounts</a:t>
            </a:r>
          </a:p>
          <a:p>
            <a:pPr lvl="1">
              <a:buFont typeface="Arial" panose="020B0604020202020204" pitchFamily="34" charset="0"/>
              <a:buChar char="•"/>
            </a:pPr>
            <a:r>
              <a:rPr lang="en-US" sz="2400" dirty="0"/>
              <a:t>Should not be prepared from the balances on the spreadsheet</a:t>
            </a:r>
          </a:p>
          <a:p>
            <a:pPr lvl="1">
              <a:buFont typeface="Arial" panose="020B0604020202020204" pitchFamily="34" charset="0"/>
              <a:buChar char="•"/>
            </a:pPr>
            <a:r>
              <a:rPr lang="en-US" sz="2400" dirty="0"/>
              <a:t>Using general ledger accounts helps ensure that all temporary accounts have been closed properly</a:t>
            </a:r>
          </a:p>
          <a:p>
            <a:pPr lvl="1">
              <a:buFont typeface="Arial" panose="020B0604020202020204" pitchFamily="34" charset="0"/>
              <a:buChar char="•"/>
            </a:pPr>
            <a:r>
              <a:rPr lang="en-US" sz="2400" dirty="0">
                <a:latin typeface="Arial" pitchFamily="34" charset="0"/>
                <a:cs typeface="Arial" pitchFamily="34" charset="0"/>
              </a:rPr>
              <a:t>Proves general ledger is in balance at beginning of new accounting period</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1246927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4B4A8-61C5-4941-A027-D6992F49DF12}"/>
              </a:ext>
            </a:extLst>
          </p:cNvPr>
          <p:cNvSpPr>
            <a:spLocks noGrp="1"/>
          </p:cNvSpPr>
          <p:nvPr>
            <p:ph type="title"/>
          </p:nvPr>
        </p:nvSpPr>
        <p:spPr>
          <a:xfrm>
            <a:off x="525392" y="2778826"/>
            <a:ext cx="3381589" cy="1548266"/>
          </a:xfrm>
        </p:spPr>
        <p:txBody>
          <a:bodyPr/>
          <a:lstStyle/>
          <a:p>
            <a:r>
              <a:rPr lang="en-US" dirty="0"/>
              <a:t>Post-Closing Trial Balance (FIGURE 15-9)</a:t>
            </a:r>
          </a:p>
        </p:txBody>
      </p:sp>
      <p:pic>
        <p:nvPicPr>
          <p:cNvPr id="5" name="Picture Placeholder 4" descr="A table titled, Sunflower cycle post-closing trial balance for the year ended December 31, 20 dash dash. The table has 19 rows and 4 columns. The columns have the following headings from left to right. Account title, account number, debit balance, credit balance. The row entries are as follows.  Account title, cash. Account number, 101. Debit balance, 26,000.00. Account title, accounts receivable. Account number, 122 in the first column. Debit balance, 13,000.00 in the second column. Account title, merchandise inventory. Account number, 131 in the first column. Debit balance, 45,600.00 in the second column. Account title, estimated returns inventory. Account number, 141 in the first column. Debit balance, 2,100.00 in the second column. Account title, supplies. Account number, 145. Debit balance, 800.00 in the second column. Account title, prepaid insurance. Account number, 161 in the first column. Debit balance, 400.00 in the second column. Account title, land. Account number, 171 in the first column. Debit balance, 115,000.00 in the second column. Account title, building. Account number, 171.1 in the first column. Debit balance, 390,000.00 in the second column. Account title, accumulated depreciation dash building. Account number, 181 in the first column. Credit balance, 43,000.00 in the third column.  Account title, equipment. Account number, 181.1 in the first column. Debit balance, 48,000.00 in the second column. Account title, accumulated depreciation dash equipment. Account number, 201 in the first column. Credit balance, 19,000.00 in the third column. Account title, notes payable. Account number, 202 in the first column. Credit balance, 24,000.00 in the third column.  Account title, customer refunds payable. Account number, 219 in the first column. Credit balance, 3,000.00 in the third column.  Account title, wages payable. Account number, 231 in the first column. Credit balance, 5,000.00 in the third column.  Account title, sales tax payable. Account number, 241 in the first column. Credit balance, 1,600.00 in the third column.  Account title, unearned subscriptions revenue. Account number, 251 in the first column. Credit balance, 1,000.00 in the third column.  Account title, mortgage payable. Account number, 311 in the first column. Credit balance, 30,000.00 in the third column.  Account title, Sam Tangari, capital. Account number, 135 in the first column. Credit balance, 513,600.00 in the third column. Account title, accounts payable. Account number, 203 in the first column. Credit balance, 700.00 in the third column.">
            <a:extLst>
              <a:ext uri="{FF2B5EF4-FFF2-40B4-BE49-F238E27FC236}">
                <a16:creationId xmlns:a16="http://schemas.microsoft.com/office/drawing/2014/main" id="{443CE2A0-5ECC-44FF-A273-D2EB9795AB28}"/>
              </a:ext>
            </a:extLst>
          </p:cNvPr>
          <p:cNvPicPr>
            <a:picLocks noGrp="1" noChangeAspect="1"/>
          </p:cNvPicPr>
          <p:nvPr>
            <p:ph type="pic" sz="quarter" idx="11"/>
          </p:nvPr>
        </p:nvPicPr>
        <p:blipFill rotWithShape="1">
          <a:blip r:embed="rId2"/>
          <a:srcRect r="151"/>
          <a:stretch/>
        </p:blipFill>
        <p:spPr>
          <a:xfrm>
            <a:off x="4524355" y="365125"/>
            <a:ext cx="6833494" cy="5608163"/>
          </a:xfrm>
        </p:spPr>
      </p:pic>
    </p:spTree>
    <p:extLst>
      <p:ext uri="{BB962C8B-B14F-4D97-AF65-F5344CB8AC3E}">
        <p14:creationId xmlns:p14="http://schemas.microsoft.com/office/powerpoint/2010/main" val="191547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pitchFamily="34" charset="0"/>
                <a:cs typeface="Arial" pitchFamily="34" charset="0"/>
              </a:rPr>
              <a:t>Learning Objective 6</a:t>
            </a:r>
          </a:p>
        </p:txBody>
      </p:sp>
      <p:sp>
        <p:nvSpPr>
          <p:cNvPr id="7" name="Content Placeholder 6"/>
          <p:cNvSpPr>
            <a:spLocks noGrp="1"/>
          </p:cNvSpPr>
          <p:nvPr>
            <p:ph type="body" sz="quarter" idx="15"/>
          </p:nvPr>
        </p:nvSpPr>
        <p:spPr/>
        <p:txBody>
          <a:bodyPr/>
          <a:lstStyle/>
          <a:p>
            <a:pPr algn="ctr"/>
            <a:r>
              <a:rPr lang="en-US" sz="2800" dirty="0">
                <a:latin typeface="Arial" pitchFamily="34" charset="0"/>
                <a:cs typeface="Arial" pitchFamily="34" charset="0"/>
              </a:rPr>
              <a:t>Prepare reversing entries</a:t>
            </a:r>
          </a:p>
        </p:txBody>
      </p:sp>
    </p:spTree>
    <p:extLst>
      <p:ext uri="{BB962C8B-B14F-4D97-AF65-F5344CB8AC3E}">
        <p14:creationId xmlns:p14="http://schemas.microsoft.com/office/powerpoint/2010/main" val="638994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Reversing Entries</a:t>
            </a:r>
          </a:p>
        </p:txBody>
      </p:sp>
      <p:sp>
        <p:nvSpPr>
          <p:cNvPr id="3" name="Content Placeholder 2"/>
          <p:cNvSpPr>
            <a:spLocks noGrp="1"/>
          </p:cNvSpPr>
          <p:nvPr>
            <p:ph type="body" sz="quarter" idx="17"/>
          </p:nvPr>
        </p:nvSpPr>
        <p:spPr>
          <a:xfrm>
            <a:off x="743576" y="1413164"/>
            <a:ext cx="10711543" cy="4619336"/>
          </a:xfrm>
        </p:spPr>
        <p:txBody>
          <a:bodyPr>
            <a:normAutofit/>
          </a:bodyPr>
          <a:lstStyle/>
          <a:p>
            <a:r>
              <a:rPr lang="en-US" sz="2800" dirty="0">
                <a:latin typeface="Arial" pitchFamily="34" charset="0"/>
                <a:cs typeface="Arial" pitchFamily="34" charset="0"/>
              </a:rPr>
              <a:t>Reverse (or opposite) of an adjusting entry</a:t>
            </a:r>
          </a:p>
          <a:p>
            <a:pPr lvl="1"/>
            <a:r>
              <a:rPr lang="en-US" sz="2800" dirty="0">
                <a:latin typeface="Arial" pitchFamily="34" charset="0"/>
                <a:cs typeface="Arial" pitchFamily="34" charset="0"/>
              </a:rPr>
              <a:t>Done to simplify recording of transactions in new accounting period</a:t>
            </a:r>
          </a:p>
          <a:p>
            <a:r>
              <a:rPr lang="en-US" sz="2800" dirty="0">
                <a:latin typeface="Arial" pitchFamily="34" charset="0"/>
                <a:cs typeface="Arial" pitchFamily="34" charset="0"/>
              </a:rPr>
              <a:t>Prepared at the beginning of the next accounting period </a:t>
            </a:r>
          </a:p>
          <a:p>
            <a:r>
              <a:rPr lang="en-US" sz="2800" b="1" dirty="0"/>
              <a:t>What to reverse:</a:t>
            </a:r>
            <a:r>
              <a:rPr lang="en-US" sz="2800" dirty="0"/>
              <a:t> Except for the first year of operations, reverse all adjusting entries that increase an asset or liability account from a zero balance</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890126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D3F5-425E-4FED-956A-A41770E30478}"/>
              </a:ext>
            </a:extLst>
          </p:cNvPr>
          <p:cNvSpPr>
            <a:spLocks noGrp="1"/>
          </p:cNvSpPr>
          <p:nvPr>
            <p:ph type="title"/>
          </p:nvPr>
        </p:nvSpPr>
        <p:spPr>
          <a:xfrm>
            <a:off x="766948" y="2222149"/>
            <a:ext cx="3793177" cy="2413701"/>
          </a:xfrm>
        </p:spPr>
        <p:txBody>
          <a:bodyPr/>
          <a:lstStyle/>
          <a:p>
            <a:r>
              <a:rPr lang="en-US" dirty="0"/>
              <a:t>Adjusting, Closing, and Reversing Entries for Wages (FIGURE 15-10)</a:t>
            </a:r>
          </a:p>
        </p:txBody>
      </p:sp>
      <p:pic>
        <p:nvPicPr>
          <p:cNvPr id="5" name="Picture Placeholder 4" descr="Three statements are visually representing adjusting, closing, and reversing entries for wages. Statement 1.  The statement is divided into two parts, namely, 20 hyphen 1 and 20 hyphen 2. It has five columns and three rows. The headings of the columns are as follows: 12, 29,-1 Monday,  12 ,30,-1 Tuesday, 12, 31-1 Wednesday, 1,1,-2 Thursday and 1,2,-2 Friday. The headings of the row are as follows: wages earned, wages paid; total earned, total paid; accrued wages on 12, 31-1. The entries are as follows: 20-1. Wages earned. 12, 29,-1 Monday, 200. 12,30,-1 Tuesday, 200. 12, 31-1 Wednesday, 300. 20-2. Wages earned.  1, 1,-2 Thursday, 200. 1, 2,-2 Friday, 200. 20-2. Wages paid. 12, 29,-1 Monday, 0. 12,30,-1 Tuesday, 0. 12, 31-1 Wednesday, 0. 20-2. Wages paid. 1, 1,-2 Thursday, 0. 1, 2,-2 Friday, 1,100. 20-2. Total earned. 12, 31-1 Wednesday, 700. 20-2. Total earned. 1, 2,-2 Friday, 400. 20-1. Total paid. 12, 31-1 Wednesday, 0. 20-2. Total paid. 1,2,-2 friday,1,100. 20-1. Accrued wages on 12, 31-1. 12, 31-1 Wednesday, 700. Statement 2. It has three columns. The headings of the columns are: date, without reversing entry and with reversing entry. The entries are as follows: date. 12,31-1 adjusting entry. Without reversing entry. Wages expense, 700. Wages payable, 700. With reversing entry. Wages expense, 700. Wages payable, 700. Date. 12, 31-1. Closing entry. Without reversing entry. Income summary, 71,000. Wages expense, 71,000. With reversing entry. Income summary, 71,000. Wages expense, 71,000. Date. 1,1,-2 reversing entry.  Without reversing entry, no entry. With reversing entry. . Wages expense, 700. Wages payable, 700. Date. 1, 2,-2. Payment of payroll. Without reversing entry. Wages expense, 400. Wages payable, 700. Cash, 1,100. With reversing entry. Wages expense 1,100. Cash, 1,100. Statement 3. Divided into two parts, without reversing entry and with reversing entry. Without reversing entry consists of wages expense, wages payable and cash. All of them are subdivided into two columns each, both labeled as description. The entries are as follows: wages expense. Debit side. Description. Balance, 70,300. 12, 31-1 adjustment, 700. 1, 2-2 payroll, 400. Credit side. Description. 12, 31,-1 close, 71,000. Wages payable. Debit side. Description. 1, 2-2 payroll, 700. Credit side. Description.  12, 31-1 adjustment, 700.  Cash. Credit side. Description. 1, 2-2 payroll, 1,100. With reversing entry consists of wages expense, wages payable and cash. All of them are subdivided into two columns each, both labeled as description. The entries are as follows: wages expense. Debit side. Description. Balance, 70,300. 12, 31-1 adjustment, 700. 1, 2-2 payroll, 1,100. Balance, 400. Credit side. Description. 12, 31,-1 close, 71,000. 1, 1-2 reversing, 700. Wages payable. Debit side. Description. 1, 2-2 payroll, 700. Credit side. Description.  12, 31-1 adjustment, 700. Cash. Credit side. Description. 1, 2-2 payroll, 1,100.">
            <a:extLst>
              <a:ext uri="{FF2B5EF4-FFF2-40B4-BE49-F238E27FC236}">
                <a16:creationId xmlns:a16="http://schemas.microsoft.com/office/drawing/2014/main" id="{63F98EBB-CA5E-41D3-B14A-581AB087D750}"/>
              </a:ext>
            </a:extLst>
          </p:cNvPr>
          <p:cNvPicPr>
            <a:picLocks noGrp="1" noChangeAspect="1"/>
          </p:cNvPicPr>
          <p:nvPr>
            <p:ph type="pic" sz="quarter" idx="11"/>
          </p:nvPr>
        </p:nvPicPr>
        <p:blipFill rotWithShape="1">
          <a:blip r:embed="rId2"/>
          <a:srcRect l="630" b="-986"/>
          <a:stretch/>
        </p:blipFill>
        <p:spPr>
          <a:xfrm>
            <a:off x="5708074" y="212724"/>
            <a:ext cx="4730336" cy="6014782"/>
          </a:xfrm>
        </p:spPr>
      </p:pic>
    </p:spTree>
    <p:extLst>
      <p:ext uri="{BB962C8B-B14F-4D97-AF65-F5344CB8AC3E}">
        <p14:creationId xmlns:p14="http://schemas.microsoft.com/office/powerpoint/2010/main" val="224102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D3F5-425E-4FED-956A-A41770E30478}"/>
              </a:ext>
            </a:extLst>
          </p:cNvPr>
          <p:cNvSpPr>
            <a:spLocks noGrp="1"/>
          </p:cNvSpPr>
          <p:nvPr>
            <p:ph type="title"/>
          </p:nvPr>
        </p:nvSpPr>
        <p:spPr>
          <a:xfrm>
            <a:off x="766948" y="2222149"/>
            <a:ext cx="3793177" cy="2413701"/>
          </a:xfrm>
        </p:spPr>
        <p:txBody>
          <a:bodyPr/>
          <a:lstStyle/>
          <a:p>
            <a:r>
              <a:rPr lang="en-US" dirty="0"/>
              <a:t>Which Adjusting Entries to Reverse? (FIGURE 15-11)</a:t>
            </a:r>
          </a:p>
        </p:txBody>
      </p:sp>
      <p:pic>
        <p:nvPicPr>
          <p:cNvPr id="5" name="Picture Placeholder 4" descr="The image shows a visual representation of a general journal with remarks on whether adjustment should be reversed. It has five columns and thirty four rows. The headings of the columns are as follows: date, description, post referral, debit and credit. The date column is further subdivided into two columns. The entries are as follows: Row 1. Description. Adjusting Entries. Row 2. Date. First column, 20-- December. Second column, 31. Description. Income Summary. Debit, 52000.00. Row 3. Description. Merchandise Inventory. Credit, 52000.00. Remark- Never reverse adjustments for merchandise inventory. Row 5. Date. Column 2, 31. Description. Merchandise Inventory. Debit, 45600.00. Row 6. Description. Income Summary. Credit. 45600.00. Remark- Never reverse adjustments for merchandise inventory. Row 8. Date. Second column, 31. Description. Sales Returns and Allowances. Debit, 1000.00. Row 9. Description. Customer Refunds Payable. Credit, 1000.00. Remark- number No asset or liability with a zero balance has been increased. Row 11. Date. Second column, 31. Description. Income Summary. Debit, 1200.00. Row 12. Description. Estimated Returns Inventory. Credit, 1200.00. Remark- Never reverse adjustments for merchandise inventory. Row 14. Date. Second column, 31. Description. Estimated Returns Inventory. Debit, 2100.00. Row 15. Description. Income Summary. Credit. 2100.00. Remark- Never reverse adjustments for merchandise inventory. Row 17. Date. Second column, 31. Description. Supplies Expense. Debit, 5200.00. Row 18. Description. Supplies. Credit, 5200.00. Remark- number No asset or liability with a zero balance has been increased. Row 20. Date. Second column, 31. Description. Insurance Expense. Debit, 2400.00. Row 21. Description. Prepaid Insurance. Credit, 2400.00. Remark- number No asset or liability with a zero balance has been increased. Row 23. Date. Second column, 31. Description. Depreciation Expense- Building. Debit, 4000.00. Row 24. Description. Accumulation Depreciation- Building. Credit, 4000.00. Remark- Never reverse adjustments for depreciation. Row 26. Date. Second column, 31. Description. Depreciation Expense- Equipment. Debit, 3000.00. Row 27. Description. Accumulation Depreciation- Equipment. Credit, 3000.00. Remark- Never reverse adjustments for depreciation. Row 29. Date. Second column, 31. Description. Wages Expense. Debit, 700.00. Row 30. Description. Wages Payable. Credit, 700.00. Remark- Yes. A liability account with a zero balance has been increased. Row 32. Date. Second column, 31. Description. Unearned Subscriptions Revenue. Debit, 2000.00. Row 33. Description. Subscriptions Revenue. Credit, 2000.00. Remark- number No asset or liability with a zero balance has been increased.">
            <a:extLst>
              <a:ext uri="{FF2B5EF4-FFF2-40B4-BE49-F238E27FC236}">
                <a16:creationId xmlns:a16="http://schemas.microsoft.com/office/drawing/2014/main" id="{63F98EBB-CA5E-41D3-B14A-581AB087D750}"/>
              </a:ext>
            </a:extLst>
          </p:cNvPr>
          <p:cNvPicPr>
            <a:picLocks noGrp="1" noChangeAspect="1"/>
          </p:cNvPicPr>
          <p:nvPr>
            <p:ph type="pic" sz="quarter" idx="11"/>
          </p:nvPr>
        </p:nvPicPr>
        <p:blipFill>
          <a:blip r:embed="rId2"/>
          <a:stretch>
            <a:fillRect/>
          </a:stretch>
        </p:blipFill>
        <p:spPr>
          <a:xfrm>
            <a:off x="5149933" y="184948"/>
            <a:ext cx="5953495" cy="5906244"/>
          </a:xfrm>
        </p:spPr>
      </p:pic>
    </p:spTree>
    <p:extLst>
      <p:ext uri="{BB962C8B-B14F-4D97-AF65-F5344CB8AC3E}">
        <p14:creationId xmlns:p14="http://schemas.microsoft.com/office/powerpoint/2010/main" val="2441188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74294-C553-40FC-8A3A-0987F173B8C1}"/>
              </a:ext>
            </a:extLst>
          </p:cNvPr>
          <p:cNvSpPr>
            <a:spLocks noGrp="1"/>
          </p:cNvSpPr>
          <p:nvPr>
            <p:ph type="title"/>
          </p:nvPr>
        </p:nvSpPr>
        <p:spPr/>
        <p:txBody>
          <a:bodyPr/>
          <a:lstStyle/>
          <a:p>
            <a:r>
              <a:rPr lang="en-US" dirty="0"/>
              <a:t>Reversing Entry for Sunflower Cycle (Figure 15-12)</a:t>
            </a:r>
          </a:p>
        </p:txBody>
      </p:sp>
      <p:pic>
        <p:nvPicPr>
          <p:cNvPr id="5" name="Picture Placeholder 4" descr="The image is a visual representation of a general journal. It has seven columns and four rows. The headings of the columns are as follows: serial number date, description, post reference, debit, credit, serial number. The date column is further subdivided into two columns. Row 1. Serial number 1. Description, reversing entries. Date. 20 dash dash, January. Description, wages payable. Debit, 700.00. Row 2. Description, wages expense. Credit, 700.00.">
            <a:extLst>
              <a:ext uri="{FF2B5EF4-FFF2-40B4-BE49-F238E27FC236}">
                <a16:creationId xmlns:a16="http://schemas.microsoft.com/office/drawing/2014/main" id="{32A5EB87-F037-4900-B0DF-79EFC7CDC506}"/>
              </a:ext>
            </a:extLst>
          </p:cNvPr>
          <p:cNvPicPr>
            <a:picLocks noGrp="1" noChangeAspect="1"/>
          </p:cNvPicPr>
          <p:nvPr>
            <p:ph type="pic" sz="quarter" idx="11"/>
          </p:nvPr>
        </p:nvPicPr>
        <p:blipFill rotWithShape="1">
          <a:blip r:embed="rId2"/>
          <a:srcRect t="1" r="406" b="-1"/>
          <a:stretch/>
        </p:blipFill>
        <p:spPr>
          <a:xfrm>
            <a:off x="1424895" y="1479695"/>
            <a:ext cx="9057263" cy="2617291"/>
          </a:xfrm>
        </p:spPr>
      </p:pic>
    </p:spTree>
    <p:extLst>
      <p:ext uri="{BB962C8B-B14F-4D97-AF65-F5344CB8AC3E}">
        <p14:creationId xmlns:p14="http://schemas.microsoft.com/office/powerpoint/2010/main" val="723725451"/>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http://purl.org/dc/elements/1.1/"/>
    <ds:schemaRef ds:uri="http://www.w3.org/XML/1998/namespace"/>
    <ds:schemaRef ds:uri="http://purl.org/dc/terms/"/>
    <ds:schemaRef ds:uri="d5280b9f-0d25-4ffb-96bc-3c5ae659ff52"/>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105ced8a-af0e-4ad8-9238-2f7ff36232f4"/>
    <ds:schemaRef ds:uri="105CED8A-AF0E-4AD8-9238-2F7FF36232F4"/>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1687</TotalTime>
  <Words>1347</Words>
  <Application>Microsoft Office PowerPoint</Application>
  <PresentationFormat>Widescreen</PresentationFormat>
  <Paragraphs>184</Paragraphs>
  <Slides>43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arial</vt:lpstr>
      <vt:lpstr>Calibri</vt:lpstr>
      <vt:lpstr>Courier New</vt:lpstr>
      <vt:lpstr>Helvetica</vt:lpstr>
      <vt:lpstr>LucidaGrande</vt:lpstr>
      <vt:lpstr>Open Sans</vt:lpstr>
      <vt:lpstr>Summer Font</vt:lpstr>
      <vt:lpstr>Wingdings</vt:lpstr>
      <vt:lpstr>Office Theme</vt:lpstr>
      <vt:lpstr>Financial Statements and Year-End Accounting for a Merchandising Business</vt:lpstr>
      <vt:lpstr>Learning Objective 1</vt:lpstr>
      <vt:lpstr>Income Statement</vt:lpstr>
      <vt:lpstr>Single-Step Income Statement</vt:lpstr>
      <vt:lpstr>Single-Step Income Statement (FIGURE 15-2)</vt:lpstr>
      <vt:lpstr>Multiple-Step Income Statement</vt:lpstr>
      <vt:lpstr>Selling Expenses</vt:lpstr>
      <vt:lpstr>General Expenses</vt:lpstr>
      <vt:lpstr>Using a Spreadsheet to Prepare a Multiple-Step Income Statement (FIGURE 15-3)</vt:lpstr>
      <vt:lpstr>Learning Objective 2</vt:lpstr>
      <vt:lpstr>The Statement of Owner’s Equity</vt:lpstr>
      <vt:lpstr>Statement of Owner’s Equity (FIGURE 15-5)</vt:lpstr>
      <vt:lpstr>Learning Objective 3</vt:lpstr>
      <vt:lpstr>Using a Spreadsheet to Prepare a Report- Form Classified Balance Sheet (FIGURE 15-6)</vt:lpstr>
      <vt:lpstr>Current Assets</vt:lpstr>
      <vt:lpstr>Property, Plant, and Equipment</vt:lpstr>
      <vt:lpstr>Current Liabilities</vt:lpstr>
      <vt:lpstr>Long-Term Liabilities</vt:lpstr>
      <vt:lpstr>Owner’s Equity</vt:lpstr>
      <vt:lpstr>Learning Objective 4</vt:lpstr>
      <vt:lpstr>Financial Statement Analysis</vt:lpstr>
      <vt:lpstr>Balance Sheet Analysis</vt:lpstr>
      <vt:lpstr>Working Capital</vt:lpstr>
      <vt:lpstr>Current Ratio</vt:lpstr>
      <vt:lpstr>Quick Assets</vt:lpstr>
      <vt:lpstr>Quick Ratio</vt:lpstr>
      <vt:lpstr>Return on Owner's Equity</vt:lpstr>
      <vt:lpstr>Accounts Receivable Turnover</vt:lpstr>
      <vt:lpstr>Average Collection Period</vt:lpstr>
      <vt:lpstr>Inventory Turnover (1 of 2)</vt:lpstr>
      <vt:lpstr>Inventory Turnover (2 of 2)</vt:lpstr>
      <vt:lpstr>Average Days to Sell Inventory</vt:lpstr>
      <vt:lpstr>Learning Objective 5</vt:lpstr>
      <vt:lpstr>Closing Entries</vt:lpstr>
      <vt:lpstr>The Closing Process (Figure 15-7)</vt:lpstr>
      <vt:lpstr>Closing Entries for a Merchandising Business (Figure 15-8)</vt:lpstr>
      <vt:lpstr>Post-Closing Trial Balance</vt:lpstr>
      <vt:lpstr>Post-Closing Trial Balance (FIGURE 15-9)</vt:lpstr>
      <vt:lpstr>Learning Objective 6</vt:lpstr>
      <vt:lpstr>Reversing Entries</vt:lpstr>
      <vt:lpstr>Adjusting, Closing, and Reversing Entries for Wages (FIGURE 15-10)</vt:lpstr>
      <vt:lpstr>Which Adjusting Entries to Reverse? (FIGURE 15-11)</vt:lpstr>
      <vt:lpstr>Reversing Entry for Sunflower Cycle (Figure 15-12)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34</cp:revision>
  <cp:lastPrinted>2016-10-03T15:29:39Z</cp:lastPrinted>
  <dcterms:created xsi:type="dcterms:W3CDTF">2018-09-16T20:33:10Z</dcterms:created>
  <dcterms:modified xsi:type="dcterms:W3CDTF">2019-01-26T21:48:35Z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