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105"/>
  </p:notesMasterIdLst>
  <p:handoutMasterIdLst>
    <p:handoutMasterId r:id="rId106"/>
  </p:handoutMasterIdLst>
  <p:sldIdLst>
    <p:sldId id="256" r:id="rId2"/>
    <p:sldId id="257" r:id="rId3"/>
    <p:sldId id="258" r:id="rId4"/>
    <p:sldId id="323" r:id="rId5"/>
    <p:sldId id="260" r:id="rId6"/>
    <p:sldId id="414" r:id="rId7"/>
    <p:sldId id="415" r:id="rId8"/>
    <p:sldId id="416" r:id="rId9"/>
    <p:sldId id="417" r:id="rId10"/>
    <p:sldId id="418" r:id="rId11"/>
    <p:sldId id="419" r:id="rId12"/>
    <p:sldId id="420" r:id="rId13"/>
    <p:sldId id="421" r:id="rId14"/>
    <p:sldId id="422" r:id="rId15"/>
    <p:sldId id="423" r:id="rId16"/>
    <p:sldId id="424" r:id="rId17"/>
    <p:sldId id="426" r:id="rId18"/>
    <p:sldId id="437" r:id="rId19"/>
    <p:sldId id="438" r:id="rId20"/>
    <p:sldId id="448" r:id="rId21"/>
    <p:sldId id="431" r:id="rId22"/>
    <p:sldId id="457" r:id="rId23"/>
    <p:sldId id="449" r:id="rId24"/>
    <p:sldId id="425" r:id="rId25"/>
    <p:sldId id="433" r:id="rId26"/>
    <p:sldId id="434" r:id="rId27"/>
    <p:sldId id="435" r:id="rId28"/>
    <p:sldId id="440" r:id="rId29"/>
    <p:sldId id="450" r:id="rId30"/>
    <p:sldId id="436" r:id="rId31"/>
    <p:sldId id="428" r:id="rId32"/>
    <p:sldId id="441" r:id="rId33"/>
    <p:sldId id="451" r:id="rId34"/>
    <p:sldId id="439" r:id="rId35"/>
    <p:sldId id="429" r:id="rId36"/>
    <p:sldId id="452" r:id="rId37"/>
    <p:sldId id="443" r:id="rId38"/>
    <p:sldId id="442" r:id="rId39"/>
    <p:sldId id="266" r:id="rId40"/>
    <p:sldId id="267" r:id="rId41"/>
    <p:sldId id="268" r:id="rId42"/>
    <p:sldId id="269" r:id="rId43"/>
    <p:sldId id="270" r:id="rId44"/>
    <p:sldId id="271" r:id="rId45"/>
    <p:sldId id="272" r:id="rId46"/>
    <p:sldId id="273" r:id="rId47"/>
    <p:sldId id="274" r:id="rId48"/>
    <p:sldId id="276" r:id="rId49"/>
    <p:sldId id="374" r:id="rId50"/>
    <p:sldId id="375" r:id="rId51"/>
    <p:sldId id="383" r:id="rId52"/>
    <p:sldId id="382" r:id="rId53"/>
    <p:sldId id="377" r:id="rId54"/>
    <p:sldId id="378" r:id="rId55"/>
    <p:sldId id="376" r:id="rId56"/>
    <p:sldId id="384" r:id="rId57"/>
    <p:sldId id="381" r:id="rId58"/>
    <p:sldId id="372" r:id="rId59"/>
    <p:sldId id="403" r:id="rId60"/>
    <p:sldId id="404" r:id="rId61"/>
    <p:sldId id="405" r:id="rId62"/>
    <p:sldId id="406" r:id="rId63"/>
    <p:sldId id="407" r:id="rId64"/>
    <p:sldId id="408" r:id="rId65"/>
    <p:sldId id="409" r:id="rId66"/>
    <p:sldId id="410" r:id="rId67"/>
    <p:sldId id="411" r:id="rId68"/>
    <p:sldId id="412" r:id="rId69"/>
    <p:sldId id="413" r:id="rId70"/>
    <p:sldId id="386" r:id="rId71"/>
    <p:sldId id="444" r:id="rId72"/>
    <p:sldId id="446" r:id="rId73"/>
    <p:sldId id="445" r:id="rId74"/>
    <p:sldId id="453" r:id="rId75"/>
    <p:sldId id="447" r:id="rId76"/>
    <p:sldId id="388" r:id="rId77"/>
    <p:sldId id="389" r:id="rId78"/>
    <p:sldId id="390" r:id="rId79"/>
    <p:sldId id="391" r:id="rId80"/>
    <p:sldId id="392" r:id="rId81"/>
    <p:sldId id="454" r:id="rId82"/>
    <p:sldId id="394" r:id="rId83"/>
    <p:sldId id="395" r:id="rId84"/>
    <p:sldId id="396" r:id="rId85"/>
    <p:sldId id="387" r:id="rId86"/>
    <p:sldId id="306" r:id="rId87"/>
    <p:sldId id="308" r:id="rId88"/>
    <p:sldId id="349" r:id="rId89"/>
    <p:sldId id="350" r:id="rId90"/>
    <p:sldId id="351" r:id="rId91"/>
    <p:sldId id="313" r:id="rId92"/>
    <p:sldId id="314" r:id="rId93"/>
    <p:sldId id="352" r:id="rId94"/>
    <p:sldId id="315" r:id="rId95"/>
    <p:sldId id="316" r:id="rId96"/>
    <p:sldId id="317" r:id="rId97"/>
    <p:sldId id="455" r:id="rId98"/>
    <p:sldId id="456" r:id="rId99"/>
    <p:sldId id="353" r:id="rId100"/>
    <p:sldId id="354" r:id="rId101"/>
    <p:sldId id="355" r:id="rId102"/>
    <p:sldId id="356" r:id="rId103"/>
    <p:sldId id="325" r:id="rId104"/>
  </p:sldIdLst>
  <p:sldSz cx="9144000" cy="6858000" type="screen4x3"/>
  <p:notesSz cx="7315200" cy="9601200"/>
  <p:custDataLst>
    <p:tags r:id="rId10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D4B130-98C5-F62F-3B20-2E1792EB1DFE}" name="Betty Jean Schultz" initials="BJS" userId="Betty Jean Schultz" providerId="None"/>
  <p188:author id="{3957B1B5-34C3-F8D9-B243-1EB22EA359B7}" name="Emily Meador" initials="EM" userId="S::emily.meador@cevmultimedia.com::da12b5cb-b887-437f-b4a4-8ffb651df56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rah" initials="S" lastIdx="2" clrIdx="0"/>
  <p:cmAuthor id="1" name="Angela Dehls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4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2" autoAdjust="0"/>
    <p:restoredTop sz="94275" autoAdjust="0"/>
  </p:normalViewPr>
  <p:slideViewPr>
    <p:cSldViewPr>
      <p:cViewPr varScale="1">
        <p:scale>
          <a:sx n="108" d="100"/>
          <a:sy n="108" d="100"/>
        </p:scale>
        <p:origin x="135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670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598" y="-11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tags" Target="tags/tag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microsoft.com/office/2018/10/relationships/authors" Target="author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commentAuthors" Target="commentAuthor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9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3A45E46-A0DF-452B-9AEA-C24404C1DB9F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8EF2EAC-491E-468F-9EED-4D5DD789F5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75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97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75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68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7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411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8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00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9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238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16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497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66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04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06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9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94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05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051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68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589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188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3641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0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952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848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158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136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03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3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8062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410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69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864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8669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493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863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810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630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2765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1215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254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71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5333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613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2309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272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9903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024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4398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1651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156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814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5724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3397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996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8650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6462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957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8376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154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14454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1142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72181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12889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893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91489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71338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9572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8038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27540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3393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32189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761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1768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88304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65167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2601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602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9015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6331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66772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3673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9775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4041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0164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93910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5309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02587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6392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27775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5084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43625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0772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F2EAC-491E-468F-9EED-4D5DD789F59C}" type="slidenum">
              <a:rPr lang="en-US" smtClean="0"/>
              <a:pPr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65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75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29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37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6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26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 dpi="0" rotWithShape="1">
          <a:blip r:embed="rId2">
            <a:lum/>
          </a:blip>
          <a:srcRect/>
          <a:stretch>
            <a:fillRect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652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dpi="0" rotWithShape="1">
          <a:blip r:embed="rId2">
            <a:lum/>
          </a:blip>
          <a:srcRect/>
          <a:stretch>
            <a:fillRect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959CCE-776E-4FF6-B15D-7ECED43F1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39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 l="-6000" t="-2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E469B5-F445-434C-8472-551F6DF20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E102A23-DF5C-42AA-A927-EE67111B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618935-81D9-45C7-A201-B7A7B4968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80ECB-4A69-406B-AD15-18B58E602338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5865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825052-8C0F-4BEA-BB23-E7037E5B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93025-6001-4EB5-89D7-4179F0DE3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9A9BC-A9AC-4744-A037-22FAC6406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08DF1-66AE-42AB-8D5D-58E1C4366491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DEFA3-488F-4EEF-825D-4CE7F5969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1146E-4079-4642-B5AC-0BAF9426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09AA2-8DA0-477D-8A37-443BC7E514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6.xml"/><Relationship Id="rId3" Type="http://schemas.openxmlformats.org/officeDocument/2006/relationships/slide" Target="slide4.xml"/><Relationship Id="rId7" Type="http://schemas.openxmlformats.org/officeDocument/2006/relationships/slide" Target="slide7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slide" Target="slide59.xml"/><Relationship Id="rId5" Type="http://schemas.openxmlformats.org/officeDocument/2006/relationships/slide" Target="slide48.xml"/><Relationship Id="rId4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slide" Target="slide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slide" Target="slide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1C3285-0382-4E08-A7CA-376D8E59C6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 Styles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describe the communication and listening processes.</a:t>
            </a:r>
          </a:p>
          <a:p>
            <a:pPr lvl="0"/>
            <a:r>
              <a:rPr lang="en-US" dirty="0"/>
              <a:t>To analyze different communication models.</a:t>
            </a:r>
          </a:p>
          <a:p>
            <a:pPr lvl="0"/>
            <a:r>
              <a:rPr lang="en-US" dirty="0"/>
              <a:t>To interpret the effects </a:t>
            </a:r>
            <a:r>
              <a:rPr lang="en-US"/>
              <a:t>of nonverbal </a:t>
            </a:r>
            <a:r>
              <a:rPr lang="en-US" dirty="0"/>
              <a:t>communication.</a:t>
            </a:r>
          </a:p>
          <a:p>
            <a:pPr lvl="0"/>
            <a:r>
              <a:rPr lang="en-US" dirty="0"/>
              <a:t>To apply communication to professional situations.</a:t>
            </a:r>
          </a:p>
          <a:p>
            <a:pPr lvl="0"/>
            <a:r>
              <a:rPr lang="en-US" dirty="0"/>
              <a:t>To examine the impact of communication on society.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CF77A23-AFDC-420E-9972-DCA37A657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0" indent="0">
              <a:spcAft>
                <a:spcPts val="2000"/>
              </a:spcAft>
              <a:buNone/>
            </a:pPr>
            <a:r>
              <a:rPr lang="en-US" dirty="0"/>
              <a:t>Communication Process &amp; Models</a:t>
            </a:r>
          </a:p>
          <a:p>
            <a:pPr marL="1828800" lvl="0" indent="0">
              <a:spcAft>
                <a:spcPts val="2000"/>
              </a:spcAft>
              <a:buNone/>
            </a:pPr>
            <a:r>
              <a:rPr lang="en-US" dirty="0"/>
              <a:t>Styles Overview</a:t>
            </a:r>
          </a:p>
          <a:p>
            <a:pPr marL="1828800" lvl="0" indent="0">
              <a:spcAft>
                <a:spcPts val="2000"/>
              </a:spcAft>
              <a:buNone/>
            </a:pPr>
            <a:r>
              <a:rPr lang="en-US" dirty="0"/>
              <a:t>Listening Process</a:t>
            </a:r>
          </a:p>
          <a:p>
            <a:pPr marL="1828800" lvl="0" indent="0">
              <a:spcAft>
                <a:spcPts val="2000"/>
              </a:spcAft>
              <a:buNone/>
            </a:pPr>
            <a:r>
              <a:rPr lang="en-US" dirty="0"/>
              <a:t>Nonverbal Communication</a:t>
            </a:r>
          </a:p>
          <a:p>
            <a:pPr marL="1828800" indent="0">
              <a:spcAft>
                <a:spcPts val="2000"/>
              </a:spcAft>
              <a:buNone/>
            </a:pPr>
            <a:r>
              <a:rPr lang="en-US" dirty="0"/>
              <a:t>Professional Communication</a:t>
            </a:r>
          </a:p>
          <a:p>
            <a:pPr marL="1828800" lvl="0" indent="0">
              <a:spcAft>
                <a:spcPts val="2000"/>
              </a:spcAft>
              <a:buNone/>
            </a:pPr>
            <a:r>
              <a:rPr lang="en-US" dirty="0"/>
              <a:t>Communication &amp; Society</a:t>
            </a:r>
          </a:p>
        </p:txBody>
      </p:sp>
      <p:sp>
        <p:nvSpPr>
          <p:cNvPr id="5" name="Rounded Rectangle 4" descr="Button links to the Communication Process and Models segment">
            <a:hlinkClick r:id="rId3" action="ppaction://hlinksldjump"/>
          </p:cNvPr>
          <p:cNvSpPr/>
          <p:nvPr/>
        </p:nvSpPr>
        <p:spPr>
          <a:xfrm>
            <a:off x="1676400" y="1359361"/>
            <a:ext cx="609600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004E4C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 descr="Button links to the Styles Overview segment">
            <a:hlinkClick r:id="rId4" action="ppaction://hlinksldjump"/>
          </p:cNvPr>
          <p:cNvSpPr/>
          <p:nvPr/>
        </p:nvSpPr>
        <p:spPr>
          <a:xfrm>
            <a:off x="1676400" y="2105528"/>
            <a:ext cx="609600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004E4C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 descr="Button links to the Listening Process segment">
            <a:hlinkClick r:id="rId5" action="ppaction://hlinksldjump"/>
          </p:cNvPr>
          <p:cNvSpPr/>
          <p:nvPr/>
        </p:nvSpPr>
        <p:spPr>
          <a:xfrm>
            <a:off x="1676400" y="2853488"/>
            <a:ext cx="609600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004E4C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 descr="Button links to the Nonverbal Communication segment">
            <a:hlinkClick r:id="rId6" action="ppaction://hlinksldjump"/>
          </p:cNvPr>
          <p:cNvSpPr/>
          <p:nvPr/>
        </p:nvSpPr>
        <p:spPr>
          <a:xfrm>
            <a:off x="1676400" y="3583408"/>
            <a:ext cx="609600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004E4C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 descr="Button links to the Professional Communication segment">
            <a:hlinkClick r:id="rId7" action="ppaction://hlinksldjump"/>
          </p:cNvPr>
          <p:cNvSpPr/>
          <p:nvPr/>
        </p:nvSpPr>
        <p:spPr>
          <a:xfrm>
            <a:off x="1676400" y="4323352"/>
            <a:ext cx="609600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004E4C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 descr="Button links to the Communication and Society segment">
            <a:hlinkClick r:id="rId8" action="ppaction://hlinksldjump"/>
          </p:cNvPr>
          <p:cNvSpPr/>
          <p:nvPr/>
        </p:nvSpPr>
        <p:spPr>
          <a:xfrm>
            <a:off x="1676400" y="5071312"/>
            <a:ext cx="609600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004E4C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C05C97-EF2B-49A8-9A44-DC6185554E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 Process and Models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the exchange of thoughts, opinions or information by speech, writing or behavior</a:t>
            </a:r>
          </a:p>
          <a:p>
            <a:pPr lvl="0"/>
            <a:r>
              <a:rPr lang="en-US" dirty="0"/>
              <a:t>Is vital to the success of any relationship, both personally and professionally</a:t>
            </a:r>
          </a:p>
          <a:p>
            <a:pPr lvl="0"/>
            <a:r>
              <a:rPr lang="en-US" dirty="0"/>
              <a:t>Assists in breaking </a:t>
            </a:r>
            <a:br>
              <a:rPr lang="en-US" dirty="0"/>
            </a:br>
            <a:r>
              <a:rPr lang="en-US" dirty="0"/>
              <a:t>down barriers </a:t>
            </a:r>
            <a:br>
              <a:rPr lang="en-US" dirty="0"/>
            </a:br>
            <a:r>
              <a:rPr lang="en-US" dirty="0"/>
              <a:t>between opposing </a:t>
            </a:r>
            <a:br>
              <a:rPr lang="en-US" dirty="0"/>
            </a:br>
            <a:r>
              <a:rPr lang="en-US" dirty="0"/>
              <a:t>sides to reach a </a:t>
            </a:r>
            <a:br>
              <a:rPr lang="en-US" dirty="0"/>
            </a:br>
            <a:r>
              <a:rPr lang="en-US" dirty="0"/>
              <a:t>common goal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0018" y="5845314"/>
            <a:ext cx="8229599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By first grade, a child can understand about 10,000 words; by fifth grade, they</a:t>
            </a:r>
            <a:r>
              <a:rPr lang="en-US" sz="2000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 understand about 40,000 words.</a:t>
            </a:r>
          </a:p>
        </p:txBody>
      </p:sp>
      <p:pic>
        <p:nvPicPr>
          <p:cNvPr id="5" name="Picture 4" descr="An image of two women talking, drinking coffee, and laughing">
            <a:extLst>
              <a:ext uri="{FF2B5EF4-FFF2-40B4-BE49-F238E27FC236}">
                <a16:creationId xmlns:a16="http://schemas.microsoft.com/office/drawing/2014/main" id="{DF33BBAA-8972-42E4-B63D-7331FD7C46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3505200" cy="23370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defined as a process in which one creates and conveys a message to develop a shared understanding</a:t>
            </a:r>
          </a:p>
          <a:p>
            <a:r>
              <a:rPr lang="en-US" dirty="0"/>
              <a:t>Occurs when there is a message to be shared, person or persons to share it and a medium which can be used to make the sharing possible</a:t>
            </a:r>
          </a:p>
          <a:p>
            <a:pPr lvl="1"/>
            <a:r>
              <a:rPr lang="en-US" dirty="0"/>
              <a:t>this can be as simple as two people talking or as complex as the planning and thought which occurs when developing a television ad</a:t>
            </a:r>
          </a:p>
        </p:txBody>
      </p:sp>
    </p:spTree>
    <p:extLst>
      <p:ext uri="{BB962C8B-B14F-4D97-AF65-F5344CB8AC3E}">
        <p14:creationId xmlns:p14="http://schemas.microsoft.com/office/powerpoint/2010/main" val="2545949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Elements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sender</a:t>
            </a:r>
          </a:p>
          <a:p>
            <a:pPr lvl="2"/>
            <a:r>
              <a:rPr lang="en-US" dirty="0"/>
              <a:t>individual or group who sends the message</a:t>
            </a:r>
          </a:p>
          <a:p>
            <a:pPr lvl="1"/>
            <a:r>
              <a:rPr lang="en-US" dirty="0"/>
              <a:t>message</a:t>
            </a:r>
          </a:p>
          <a:p>
            <a:pPr lvl="2"/>
            <a:r>
              <a:rPr lang="en-US" dirty="0"/>
              <a:t>thought, idea or opinion, which the sender has encoded and wants conveyed</a:t>
            </a:r>
          </a:p>
          <a:p>
            <a:pPr lvl="1"/>
            <a:r>
              <a:rPr lang="en-US" dirty="0"/>
              <a:t>channel</a:t>
            </a:r>
          </a:p>
          <a:p>
            <a:pPr lvl="2"/>
            <a:r>
              <a:rPr lang="en-US" dirty="0"/>
              <a:t>portion of the communication process which carries the message to its desired location</a:t>
            </a:r>
          </a:p>
          <a:p>
            <a:pPr lvl="1"/>
            <a:r>
              <a:rPr lang="en-US" dirty="0"/>
              <a:t>receiver</a:t>
            </a:r>
          </a:p>
          <a:p>
            <a:pPr lvl="2"/>
            <a:r>
              <a:rPr lang="en-US" dirty="0"/>
              <a:t>target of the message</a:t>
            </a:r>
          </a:p>
          <a:p>
            <a:pPr lvl="1"/>
            <a:r>
              <a:rPr lang="en-US" dirty="0"/>
              <a:t>feedback</a:t>
            </a:r>
          </a:p>
          <a:p>
            <a:pPr lvl="2"/>
            <a:r>
              <a:rPr lang="en-US" dirty="0"/>
              <a:t>receiver’s response to the message</a:t>
            </a:r>
          </a:p>
        </p:txBody>
      </p:sp>
    </p:spTree>
    <p:extLst>
      <p:ext uri="{BB962C8B-B14F-4D97-AF65-F5344CB8AC3E}">
        <p14:creationId xmlns:p14="http://schemas.microsoft.com/office/powerpoint/2010/main" val="2725401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Communication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the steps taken in order to successfully send and receive a message</a:t>
            </a:r>
          </a:p>
          <a:p>
            <a:pPr lvl="1"/>
            <a:r>
              <a:rPr lang="en-US" dirty="0"/>
              <a:t>thinking</a:t>
            </a:r>
          </a:p>
          <a:p>
            <a:pPr lvl="1"/>
            <a:r>
              <a:rPr lang="en-US" dirty="0"/>
              <a:t>encoding</a:t>
            </a:r>
          </a:p>
          <a:p>
            <a:pPr lvl="1"/>
            <a:r>
              <a:rPr lang="en-US" dirty="0"/>
              <a:t>transmitting</a:t>
            </a:r>
          </a:p>
          <a:p>
            <a:pPr lvl="1"/>
            <a:r>
              <a:rPr lang="en-US" dirty="0"/>
              <a:t>receiving</a:t>
            </a:r>
          </a:p>
          <a:p>
            <a:pPr lvl="1"/>
            <a:r>
              <a:rPr lang="en-US" dirty="0"/>
              <a:t>decoding</a:t>
            </a:r>
          </a:p>
          <a:p>
            <a:pPr lvl="1"/>
            <a:r>
              <a:rPr lang="en-US" dirty="0"/>
              <a:t>feedback</a:t>
            </a:r>
          </a:p>
        </p:txBody>
      </p:sp>
      <p:pic>
        <p:nvPicPr>
          <p:cNvPr id="13314" name="Picture 2" descr="An image of the communication process from the sender to the receiver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38400"/>
            <a:ext cx="5334863" cy="22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063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Communication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9" y="5845314"/>
            <a:ext cx="8229600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this depiction, the channel used to convey the message is simply verbal communication between the sender and the receiver. </a:t>
            </a:r>
          </a:p>
        </p:txBody>
      </p:sp>
      <p:pic>
        <p:nvPicPr>
          <p:cNvPr id="4" name="Picture 2" descr="An image of the communication process between a sender and receiver. It includes thinking, encoding, transmitting, receiving, decoding and feedback.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9" y="1733880"/>
            <a:ext cx="8229600" cy="3523920"/>
          </a:xfrm>
        </p:spPr>
      </p:pic>
    </p:spTree>
    <p:extLst>
      <p:ext uri="{BB962C8B-B14F-4D97-AF65-F5344CB8AC3E}">
        <p14:creationId xmlns:p14="http://schemas.microsoft.com/office/powerpoint/2010/main" val="1932869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initial step in the communication process</a:t>
            </a:r>
          </a:p>
          <a:p>
            <a:r>
              <a:rPr lang="en-US" dirty="0"/>
              <a:t>Involves the source or sender generating information intended to be shared with others</a:t>
            </a:r>
          </a:p>
          <a:p>
            <a:pPr lvl="1"/>
            <a:r>
              <a:rPr lang="en-US" dirty="0"/>
              <a:t>information can be primary or secondary</a:t>
            </a:r>
          </a:p>
          <a:p>
            <a:pPr lvl="2"/>
            <a:r>
              <a:rPr lang="en-US" dirty="0"/>
              <a:t>primary information is an original, fundamental and authoritative statement pertaining to an event or subject of inquiry; a first-hand or eyewitness account of an event </a:t>
            </a:r>
          </a:p>
        </p:txBody>
      </p:sp>
    </p:spTree>
    <p:extLst>
      <p:ext uri="{BB962C8B-B14F-4D97-AF65-F5344CB8AC3E}">
        <p14:creationId xmlns:p14="http://schemas.microsoft.com/office/powerpoint/2010/main" val="2739627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process of transforming a message into a transferrable form</a:t>
            </a:r>
          </a:p>
          <a:p>
            <a:pPr lvl="1"/>
            <a:r>
              <a:rPr lang="en-US" dirty="0"/>
              <a:t>communicator translates </a:t>
            </a:r>
            <a:br>
              <a:rPr lang="en-US" dirty="0"/>
            </a:br>
            <a:r>
              <a:rPr lang="en-US" dirty="0"/>
              <a:t>thoughts into a series </a:t>
            </a:r>
            <a:br>
              <a:rPr lang="en-US" dirty="0"/>
            </a:br>
            <a:r>
              <a:rPr lang="en-US" dirty="0"/>
              <a:t>of verbal and nonverbal </a:t>
            </a:r>
            <a:br>
              <a:rPr lang="en-US" dirty="0"/>
            </a:br>
            <a:r>
              <a:rPr lang="en-US" dirty="0"/>
              <a:t>actions, which will </a:t>
            </a:r>
            <a:br>
              <a:rPr lang="en-US" dirty="0"/>
            </a:br>
            <a:r>
              <a:rPr lang="en-US" dirty="0"/>
              <a:t>communicate the </a:t>
            </a:r>
            <a:br>
              <a:rPr lang="en-US" dirty="0"/>
            </a:br>
            <a:r>
              <a:rPr lang="en-US" dirty="0"/>
              <a:t>message to the </a:t>
            </a:r>
            <a:br>
              <a:rPr lang="en-US" dirty="0"/>
            </a:br>
            <a:r>
              <a:rPr lang="en-US" dirty="0"/>
              <a:t>intended receiver</a:t>
            </a:r>
          </a:p>
        </p:txBody>
      </p:sp>
      <p:pic>
        <p:nvPicPr>
          <p:cNvPr id="7" name="Picture 6" descr="An image of a young woman with a thought bubble ">
            <a:extLst>
              <a:ext uri="{FF2B5EF4-FFF2-40B4-BE49-F238E27FC236}">
                <a16:creationId xmlns:a16="http://schemas.microsoft.com/office/drawing/2014/main" id="{BFE283B8-342C-47C9-B8C5-517C11C526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667000"/>
            <a:ext cx="318818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50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selecting the appropriate channel of communication for message delivery</a:t>
            </a:r>
          </a:p>
          <a:p>
            <a:pPr lvl="1"/>
            <a:r>
              <a:rPr lang="en-US" dirty="0"/>
              <a:t>a message channel refers to the medium which carries the message from the sender to the receiver</a:t>
            </a:r>
          </a:p>
          <a:p>
            <a:pPr lvl="2"/>
            <a:r>
              <a:rPr lang="en-US" dirty="0"/>
              <a:t>such as speaking, writing, video or audio</a:t>
            </a:r>
          </a:p>
        </p:txBody>
      </p:sp>
      <p:pic>
        <p:nvPicPr>
          <p:cNvPr id="5" name="Picture 4" descr="An image of a person typing on a computer keyboard">
            <a:extLst>
              <a:ext uri="{FF2B5EF4-FFF2-40B4-BE49-F238E27FC236}">
                <a16:creationId xmlns:a16="http://schemas.microsoft.com/office/drawing/2014/main" id="{3ABDA006-6CC2-46D4-9126-969D865D4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129968"/>
            <a:ext cx="3657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34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stage which involves the reception of the sender's message by the intended individual or audience </a:t>
            </a:r>
          </a:p>
          <a:p>
            <a:pPr lvl="1"/>
            <a:r>
              <a:rPr lang="en-US" dirty="0"/>
              <a:t>messages may be received in the form of hearing, seeing or feeling</a:t>
            </a:r>
          </a:p>
        </p:txBody>
      </p:sp>
      <p:pic>
        <p:nvPicPr>
          <p:cNvPr id="5" name="Picture 4" descr="Image of a woman whispering to her friend while they sit together at a coffee shop.">
            <a:extLst>
              <a:ext uri="{FF2B5EF4-FFF2-40B4-BE49-F238E27FC236}">
                <a16:creationId xmlns:a16="http://schemas.microsoft.com/office/drawing/2014/main" id="{F0D4075C-6CE0-0342-9E35-6B238E699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771392"/>
            <a:ext cx="4572000" cy="285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2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process a receiver uses to mentally process a message </a:t>
            </a:r>
          </a:p>
          <a:p>
            <a:pPr lvl="1"/>
            <a:r>
              <a:rPr lang="en-US" dirty="0"/>
              <a:t>in order to understand the sender’s message</a:t>
            </a:r>
            <a:endParaRPr lang="en-US" strike="sngStrike" dirty="0"/>
          </a:p>
        </p:txBody>
      </p:sp>
      <p:sp>
        <p:nvSpPr>
          <p:cNvPr id="5" name="TextBox 4"/>
          <p:cNvSpPr txBox="1"/>
          <p:nvPr/>
        </p:nvSpPr>
        <p:spPr>
          <a:xfrm>
            <a:off x="470018" y="5845314"/>
            <a:ext cx="8229599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Effective communication can only occur when both the sender and the receiver assigns the same or similar meanings to the message.</a:t>
            </a:r>
          </a:p>
        </p:txBody>
      </p:sp>
      <p:pic>
        <p:nvPicPr>
          <p:cNvPr id="6" name="Picture 5" descr="An image of a young man listening to another young man talking ">
            <a:extLst>
              <a:ext uri="{FF2B5EF4-FFF2-40B4-BE49-F238E27FC236}">
                <a16:creationId xmlns:a16="http://schemas.microsoft.com/office/drawing/2014/main" id="{ACFCC2C9-E719-42B5-AE32-756C06D5A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1800"/>
            <a:ext cx="3886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719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final step of the communication process</a:t>
            </a:r>
          </a:p>
          <a:p>
            <a:r>
              <a:rPr lang="en-US" dirty="0"/>
              <a:t>Refers to any response the receiver offers to the message</a:t>
            </a:r>
          </a:p>
          <a:p>
            <a:pPr lvl="1"/>
            <a:r>
              <a:rPr lang="en-US" dirty="0"/>
              <a:t>this could be communication or behavior</a:t>
            </a:r>
          </a:p>
          <a:p>
            <a:pPr lvl="2"/>
            <a:r>
              <a:rPr lang="en-US" dirty="0"/>
              <a:t>a person or group of people conversing back to the sender of the message</a:t>
            </a:r>
          </a:p>
          <a:p>
            <a:pPr lvl="2"/>
            <a:r>
              <a:rPr lang="en-US" dirty="0"/>
              <a:t>facial expressions or body movement</a:t>
            </a:r>
          </a:p>
          <a:p>
            <a:r>
              <a:rPr lang="en-US" dirty="0"/>
              <a:t>Increases effective communication</a:t>
            </a:r>
          </a:p>
          <a:p>
            <a:pPr lvl="1"/>
            <a:r>
              <a:rPr lang="en-US" dirty="0"/>
              <a:t>ensuring the receiver has correctly understood the message</a:t>
            </a:r>
          </a:p>
        </p:txBody>
      </p:sp>
    </p:spTree>
    <p:extLst>
      <p:ext uri="{BB962C8B-B14F-4D97-AF65-F5344CB8AC3E}">
        <p14:creationId xmlns:p14="http://schemas.microsoft.com/office/powerpoint/2010/main" val="1073765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conceptual models used to explain the communication process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Linear Model</a:t>
            </a:r>
          </a:p>
          <a:p>
            <a:pPr lvl="1"/>
            <a:r>
              <a:rPr lang="en-US" dirty="0"/>
              <a:t>Interactive Model</a:t>
            </a:r>
          </a:p>
          <a:p>
            <a:pPr lvl="1"/>
            <a:r>
              <a:rPr lang="en-US" dirty="0"/>
              <a:t>Transactional Model</a:t>
            </a:r>
          </a:p>
        </p:txBody>
      </p:sp>
    </p:spTree>
    <p:extLst>
      <p:ext uri="{BB962C8B-B14F-4D97-AF65-F5344CB8AC3E}">
        <p14:creationId xmlns:p14="http://schemas.microsoft.com/office/powerpoint/2010/main" val="4231541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considered a one-way process where the sender is the only one sending a message and the receiver does not offer feedback</a:t>
            </a:r>
          </a:p>
          <a:p>
            <a:pPr lvl="1"/>
            <a:r>
              <a:rPr lang="en-US" dirty="0"/>
              <a:t>sender is more prominent in linear models of communication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Aristotle’s Model</a:t>
            </a:r>
          </a:p>
          <a:p>
            <a:pPr lvl="1"/>
            <a:r>
              <a:rPr lang="en-US" dirty="0"/>
              <a:t>Shannon-Weaver Model</a:t>
            </a:r>
          </a:p>
          <a:p>
            <a:pPr lvl="1"/>
            <a:r>
              <a:rPr lang="en-US" dirty="0"/>
              <a:t>Berlo’s SMCR Model</a:t>
            </a:r>
          </a:p>
        </p:txBody>
      </p:sp>
    </p:spTree>
    <p:extLst>
      <p:ext uri="{BB962C8B-B14F-4D97-AF65-F5344CB8AC3E}">
        <p14:creationId xmlns:p14="http://schemas.microsoft.com/office/powerpoint/2010/main" val="7481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Aristotle’s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model used in public speaking, persuasion and propaganda </a:t>
            </a:r>
          </a:p>
          <a:p>
            <a:r>
              <a:rPr lang="en-US" dirty="0"/>
              <a:t>Focuses on the speaker and the message or speech</a:t>
            </a:r>
          </a:p>
          <a:p>
            <a:pPr lvl="1"/>
            <a:r>
              <a:rPr lang="en-US" dirty="0"/>
              <a:t>is a speaker-centered model, as the speaker has the most important role and is the only one who is active while the audience is passive and influenced by the speech</a:t>
            </a:r>
          </a:p>
        </p:txBody>
      </p:sp>
    </p:spTree>
    <p:extLst>
      <p:ext uri="{BB962C8B-B14F-4D97-AF65-F5344CB8AC3E}">
        <p14:creationId xmlns:p14="http://schemas.microsoft.com/office/powerpoint/2010/main" val="586098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Aristotle’s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broadly composed of five elements:</a:t>
            </a:r>
          </a:p>
          <a:p>
            <a:pPr lvl="1"/>
            <a:r>
              <a:rPr lang="en-US" dirty="0"/>
              <a:t>speaker</a:t>
            </a:r>
          </a:p>
          <a:p>
            <a:pPr lvl="2"/>
            <a:r>
              <a:rPr lang="en-US" dirty="0"/>
              <a:t>creates speech beforehand based on the audience and occasion </a:t>
            </a:r>
          </a:p>
          <a:p>
            <a:pPr lvl="1"/>
            <a:r>
              <a:rPr lang="en-US" dirty="0"/>
              <a:t>speech</a:t>
            </a:r>
          </a:p>
          <a:p>
            <a:pPr lvl="2"/>
            <a:r>
              <a:rPr lang="en-US" dirty="0"/>
              <a:t>prepared so the audience is persuaded or influenced</a:t>
            </a:r>
          </a:p>
          <a:p>
            <a:pPr lvl="1"/>
            <a:r>
              <a:rPr lang="en-US" dirty="0"/>
              <a:t>occasion</a:t>
            </a:r>
          </a:p>
          <a:p>
            <a:pPr lvl="2"/>
            <a:r>
              <a:rPr lang="en-US" dirty="0"/>
              <a:t>situation in which the speech is given</a:t>
            </a:r>
          </a:p>
        </p:txBody>
      </p:sp>
      <p:pic>
        <p:nvPicPr>
          <p:cNvPr id="4" name="Picture 3" descr="An image of the order of Aristotle's Model of Communication - Speaker, Speech, Occasion, Audience, Effect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4" b="29169"/>
          <a:stretch/>
        </p:blipFill>
        <p:spPr>
          <a:xfrm>
            <a:off x="328863" y="5562600"/>
            <a:ext cx="8507507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62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Aristotle’s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broadly composed of five elements:</a:t>
            </a:r>
          </a:p>
          <a:p>
            <a:pPr lvl="1"/>
            <a:r>
              <a:rPr lang="en-US" dirty="0"/>
              <a:t>audience</a:t>
            </a:r>
          </a:p>
          <a:p>
            <a:pPr lvl="2"/>
            <a:r>
              <a:rPr lang="en-US" dirty="0"/>
              <a:t>those listening to the speech </a:t>
            </a:r>
          </a:p>
          <a:p>
            <a:pPr lvl="1"/>
            <a:r>
              <a:rPr lang="en-US" dirty="0"/>
              <a:t>effect</a:t>
            </a:r>
          </a:p>
          <a:p>
            <a:pPr lvl="2"/>
            <a:r>
              <a:rPr lang="en-US" dirty="0"/>
              <a:t>action taken by the audience </a:t>
            </a:r>
          </a:p>
        </p:txBody>
      </p:sp>
      <p:pic>
        <p:nvPicPr>
          <p:cNvPr id="7" name="Picture 6" descr="An image of the order of Aristotle's Model of Communication - Speaker, Speech, Occasion, Audience, Effect ">
            <a:extLst>
              <a:ext uri="{FF2B5EF4-FFF2-40B4-BE49-F238E27FC236}">
                <a16:creationId xmlns:a16="http://schemas.microsoft.com/office/drawing/2014/main" id="{E73E11B2-E3CA-40A3-B84F-9A8E2A6300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4" b="29169"/>
          <a:stretch/>
        </p:blipFill>
        <p:spPr>
          <a:xfrm>
            <a:off x="328863" y="5562600"/>
            <a:ext cx="8507507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45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Shannon-Weaver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Was designed to mirror the function of telephones or radio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primarily designed to improve technical communication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 considered a linear model, even though it contains feedback, because the primary focus is on the sender and the message being sent to the receiver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99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Shannon-Weaver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based on the following elements: </a:t>
            </a:r>
          </a:p>
          <a:p>
            <a:pPr lvl="1"/>
            <a:r>
              <a:rPr lang="en-US" dirty="0"/>
              <a:t>information source</a:t>
            </a:r>
          </a:p>
          <a:p>
            <a:pPr lvl="2"/>
            <a:r>
              <a:rPr lang="en-US" dirty="0"/>
              <a:t>sender which produces the message</a:t>
            </a:r>
          </a:p>
          <a:p>
            <a:pPr lvl="1"/>
            <a:r>
              <a:rPr lang="en-US" dirty="0"/>
              <a:t>transmitter</a:t>
            </a:r>
          </a:p>
          <a:p>
            <a:pPr lvl="2"/>
            <a:r>
              <a:rPr lang="en-US" dirty="0"/>
              <a:t>encodes messages into signals</a:t>
            </a:r>
          </a:p>
          <a:p>
            <a:pPr lvl="1"/>
            <a:r>
              <a:rPr lang="en-US" dirty="0"/>
              <a:t>channel</a:t>
            </a:r>
          </a:p>
          <a:p>
            <a:pPr lvl="2"/>
            <a:r>
              <a:rPr lang="en-US" dirty="0"/>
              <a:t>method of getting the message to the receiver</a:t>
            </a:r>
          </a:p>
          <a:p>
            <a:pPr lvl="1"/>
            <a:r>
              <a:rPr lang="en-US" dirty="0"/>
              <a:t>noise</a:t>
            </a:r>
          </a:p>
          <a:p>
            <a:pPr lvl="2"/>
            <a:r>
              <a:rPr lang="en-US" dirty="0"/>
              <a:t>physical noise, such as loud noises</a:t>
            </a:r>
          </a:p>
        </p:txBody>
      </p:sp>
    </p:spTree>
    <p:extLst>
      <p:ext uri="{BB962C8B-B14F-4D97-AF65-F5344CB8AC3E}">
        <p14:creationId xmlns:p14="http://schemas.microsoft.com/office/powerpoint/2010/main" val="3008498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Shannon-Weaver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based on the following elements: </a:t>
            </a:r>
          </a:p>
          <a:p>
            <a:pPr lvl="1"/>
            <a:r>
              <a:rPr lang="en-US" dirty="0"/>
              <a:t>reception</a:t>
            </a:r>
          </a:p>
          <a:p>
            <a:pPr lvl="2"/>
            <a:r>
              <a:rPr lang="en-US" dirty="0"/>
              <a:t>reception of the message to be decoded</a:t>
            </a:r>
          </a:p>
          <a:p>
            <a:pPr lvl="1"/>
            <a:r>
              <a:rPr lang="en-US" dirty="0"/>
              <a:t>destination</a:t>
            </a:r>
          </a:p>
          <a:p>
            <a:pPr lvl="2"/>
            <a:r>
              <a:rPr lang="en-US" dirty="0"/>
              <a:t>location or person where the signal arrives</a:t>
            </a:r>
          </a:p>
          <a:p>
            <a:pPr lvl="1"/>
            <a:r>
              <a:rPr lang="en-US" dirty="0"/>
              <a:t>feedback</a:t>
            </a:r>
          </a:p>
          <a:p>
            <a:pPr lvl="2"/>
            <a:r>
              <a:rPr lang="en-US" dirty="0"/>
              <a:t>response of the receiver</a:t>
            </a:r>
          </a:p>
        </p:txBody>
      </p:sp>
      <p:pic>
        <p:nvPicPr>
          <p:cNvPr id="4" name="Content Placeholder 4" descr="An image of the Shannon-Weaver Model of communication ">
            <a:extLst>
              <a:ext uri="{FF2B5EF4-FFF2-40B4-BE49-F238E27FC236}">
                <a16:creationId xmlns:a16="http://schemas.microsoft.com/office/drawing/2014/main" id="{F0168856-7E23-2CC4-10AC-483DBA9E2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64856"/>
            <a:ext cx="8229600" cy="267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70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346"/>
            <a:ext cx="9143999" cy="1207303"/>
          </a:xfrm>
        </p:spPr>
        <p:txBody>
          <a:bodyPr>
            <a:noAutofit/>
          </a:bodyPr>
          <a:lstStyle/>
          <a:p>
            <a:r>
              <a:rPr lang="en-US" sz="4000" dirty="0"/>
              <a:t>Berlo’s SMCR Model of</a:t>
            </a:r>
            <a:br>
              <a:rPr lang="en-US" sz="4000" dirty="0"/>
            </a:br>
            <a:r>
              <a:rPr lang="en-US" sz="4000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developed from the Shannon-Weaver Model</a:t>
            </a:r>
          </a:p>
          <a:p>
            <a:r>
              <a:rPr lang="en-US" dirty="0"/>
              <a:t>Follows the process of a source encoding a message for a channel to a receiver who decodes the message</a:t>
            </a:r>
          </a:p>
          <a:p>
            <a:r>
              <a:rPr lang="en-US" dirty="0"/>
              <a:t>Describes factors impacting the individual components in communication, as well as encoding and decoding</a:t>
            </a:r>
          </a:p>
          <a:p>
            <a:r>
              <a:rPr lang="en-US" dirty="0"/>
              <a:t>Does not account for noise or barriers within communication or feedback</a:t>
            </a:r>
          </a:p>
        </p:txBody>
      </p:sp>
    </p:spTree>
    <p:extLst>
      <p:ext uri="{BB962C8B-B14F-4D97-AF65-F5344CB8AC3E}">
        <p14:creationId xmlns:p14="http://schemas.microsoft.com/office/powerpoint/2010/main" val="3934043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Berlo’s SMCR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four main components:</a:t>
            </a:r>
          </a:p>
          <a:p>
            <a:pPr lvl="1"/>
            <a:r>
              <a:rPr lang="en-US" dirty="0"/>
              <a:t>sender - S</a:t>
            </a:r>
          </a:p>
          <a:p>
            <a:pPr lvl="2"/>
            <a:r>
              <a:rPr lang="en-US" dirty="0"/>
              <a:t>source of the message</a:t>
            </a:r>
          </a:p>
          <a:p>
            <a:pPr lvl="1"/>
            <a:r>
              <a:rPr lang="en-US" dirty="0"/>
              <a:t>message - M</a:t>
            </a:r>
          </a:p>
          <a:p>
            <a:pPr lvl="2"/>
            <a:r>
              <a:rPr lang="en-US" dirty="0"/>
              <a:t>substance or information being sent by sender</a:t>
            </a:r>
          </a:p>
          <a:p>
            <a:pPr lvl="1"/>
            <a:r>
              <a:rPr lang="en-US" dirty="0"/>
              <a:t>channel - C</a:t>
            </a:r>
          </a:p>
          <a:p>
            <a:pPr lvl="2"/>
            <a:r>
              <a:rPr lang="en-US" dirty="0"/>
              <a:t>medium used to send the message</a:t>
            </a:r>
          </a:p>
          <a:p>
            <a:pPr lvl="1"/>
            <a:r>
              <a:rPr lang="en-US" dirty="0"/>
              <a:t>receiver - R</a:t>
            </a:r>
          </a:p>
          <a:p>
            <a:pPr lvl="2"/>
            <a:r>
              <a:rPr lang="en-US" dirty="0"/>
              <a:t>person or group who receives the message</a:t>
            </a:r>
          </a:p>
          <a:p>
            <a:r>
              <a:rPr lang="en-US" dirty="0"/>
              <a:t>Depicts how each component is affected by different factors</a:t>
            </a:r>
          </a:p>
        </p:txBody>
      </p:sp>
    </p:spTree>
    <p:extLst>
      <p:ext uri="{BB962C8B-B14F-4D97-AF65-F5344CB8AC3E}">
        <p14:creationId xmlns:p14="http://schemas.microsoft.com/office/powerpoint/2010/main" val="3716797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Berlo’s SMCR Model of Communication</a:t>
            </a:r>
          </a:p>
        </p:txBody>
      </p:sp>
      <p:pic>
        <p:nvPicPr>
          <p:cNvPr id="4" name="Content Placeholder 3" descr="An image of the Berlo’s SMCR Model of Communication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752600"/>
            <a:ext cx="8229600" cy="3439972"/>
          </a:xfrm>
        </p:spPr>
      </p:pic>
    </p:spTree>
    <p:extLst>
      <p:ext uri="{BB962C8B-B14F-4D97-AF65-F5344CB8AC3E}">
        <p14:creationId xmlns:p14="http://schemas.microsoft.com/office/powerpoint/2010/main" val="236187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Interactive Model of</a:t>
            </a:r>
            <a:br>
              <a:rPr lang="en-US" sz="4200" dirty="0"/>
            </a:br>
            <a:r>
              <a:rPr lang="en-US" sz="4200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also known as the Convergence Model of Communication</a:t>
            </a:r>
          </a:p>
          <a:p>
            <a:r>
              <a:rPr lang="en-US" dirty="0"/>
              <a:t>Depicts the exchange of ideas and messages taking place both from the sender to the receiver, and vice versa, but not as a simultaneous process</a:t>
            </a:r>
          </a:p>
          <a:p>
            <a:r>
              <a:rPr lang="en-US" dirty="0"/>
              <a:t>Can be applied to the communication process which takes place between humans and machines</a:t>
            </a:r>
          </a:p>
          <a:p>
            <a:pPr lvl="1"/>
            <a:r>
              <a:rPr lang="en-US" dirty="0"/>
              <a:t>for example, this model can be applied to technologies such as the internet</a:t>
            </a:r>
          </a:p>
        </p:txBody>
      </p:sp>
    </p:spTree>
    <p:extLst>
      <p:ext uri="{BB962C8B-B14F-4D97-AF65-F5344CB8AC3E}">
        <p14:creationId xmlns:p14="http://schemas.microsoft.com/office/powerpoint/2010/main" val="3425471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Interactive Model of</a:t>
            </a:r>
            <a:br>
              <a:rPr lang="en-US" sz="4200" dirty="0"/>
            </a:br>
            <a:r>
              <a:rPr lang="en-US" sz="4200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the following components:</a:t>
            </a:r>
          </a:p>
          <a:p>
            <a:pPr lvl="1"/>
            <a:r>
              <a:rPr lang="en-US" dirty="0"/>
              <a:t>encoder-source-decoder</a:t>
            </a:r>
          </a:p>
          <a:p>
            <a:pPr lvl="2"/>
            <a:r>
              <a:rPr lang="en-US" dirty="0"/>
              <a:t>person who originates the message is the source and will also have the role of encoder and decoder; second source will also have the role of encoder and decoder</a:t>
            </a:r>
          </a:p>
          <a:p>
            <a:pPr lvl="3"/>
            <a:r>
              <a:rPr lang="en-US" dirty="0"/>
              <a:t>first source acts as an encoder while sending the message and as a decoder when receiving a message</a:t>
            </a:r>
          </a:p>
          <a:p>
            <a:pPr lvl="3"/>
            <a:r>
              <a:rPr lang="en-US" dirty="0"/>
              <a:t>second source acts as a decoder when receiving the message and an encoder when sending feedback</a:t>
            </a:r>
          </a:p>
        </p:txBody>
      </p:sp>
    </p:spTree>
    <p:extLst>
      <p:ext uri="{BB962C8B-B14F-4D97-AF65-F5344CB8AC3E}">
        <p14:creationId xmlns:p14="http://schemas.microsoft.com/office/powerpoint/2010/main" val="138463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Interactive Model of</a:t>
            </a:r>
            <a:br>
              <a:rPr lang="en-US" sz="4200" dirty="0"/>
            </a:br>
            <a:r>
              <a:rPr lang="en-US" sz="4200" dirty="0"/>
              <a:t>Communication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the following components:</a:t>
            </a:r>
          </a:p>
          <a:p>
            <a:pPr lvl="1"/>
            <a:r>
              <a:rPr lang="en-US" dirty="0"/>
              <a:t>message</a:t>
            </a:r>
          </a:p>
          <a:p>
            <a:pPr lvl="2"/>
            <a:r>
              <a:rPr lang="en-US" dirty="0"/>
              <a:t>information sent </a:t>
            </a:r>
          </a:p>
          <a:p>
            <a:pPr lvl="1"/>
            <a:r>
              <a:rPr lang="en-US" dirty="0"/>
              <a:t>feedback</a:t>
            </a:r>
          </a:p>
          <a:p>
            <a:pPr lvl="2"/>
            <a:r>
              <a:rPr lang="en-US" dirty="0"/>
              <a:t>response to the information sent</a:t>
            </a:r>
          </a:p>
          <a:p>
            <a:pPr lvl="1"/>
            <a:r>
              <a:rPr lang="en-US" dirty="0"/>
              <a:t>field of experience</a:t>
            </a:r>
          </a:p>
          <a:p>
            <a:pPr lvl="2"/>
            <a:r>
              <a:rPr lang="en-US" dirty="0"/>
              <a:t>experience and knowledge a source possesses can impact the message formation and interpretation</a:t>
            </a:r>
          </a:p>
          <a:p>
            <a:pPr lvl="3"/>
            <a:r>
              <a:rPr lang="en-US" dirty="0"/>
              <a:t>can include culture, social behavior and education level</a:t>
            </a:r>
          </a:p>
        </p:txBody>
      </p:sp>
    </p:spTree>
    <p:extLst>
      <p:ext uri="{BB962C8B-B14F-4D97-AF65-F5344CB8AC3E}">
        <p14:creationId xmlns:p14="http://schemas.microsoft.com/office/powerpoint/2010/main" val="2694035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Interactive Model of</a:t>
            </a:r>
            <a:br>
              <a:rPr lang="en-US" sz="4200" dirty="0"/>
            </a:br>
            <a:r>
              <a:rPr lang="en-US" sz="4200" dirty="0"/>
              <a:t>Communication</a:t>
            </a:r>
          </a:p>
        </p:txBody>
      </p:sp>
      <p:pic>
        <p:nvPicPr>
          <p:cNvPr id="8" name="Content Placeholder 7" descr="An image of the Interactive Model of Communication 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78" y="1498254"/>
            <a:ext cx="7723643" cy="4826346"/>
          </a:xfrm>
        </p:spPr>
      </p:pic>
    </p:spTree>
    <p:extLst>
      <p:ext uri="{BB962C8B-B14F-4D97-AF65-F5344CB8AC3E}">
        <p14:creationId xmlns:p14="http://schemas.microsoft.com/office/powerpoint/2010/main" val="11400389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Transactional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exchange of messages between the sender and receiver where each takes turns to send or receive messages</a:t>
            </a:r>
          </a:p>
          <a:p>
            <a:pPr lvl="1"/>
            <a:r>
              <a:rPr lang="en-US" dirty="0"/>
              <a:t>in this model, communication is a simultaneous process where both the sender and receiver are communicators, and the roles reverse continuously in the communication process </a:t>
            </a:r>
          </a:p>
          <a:p>
            <a:pPr lvl="1"/>
            <a:r>
              <a:rPr lang="en-US" dirty="0"/>
              <a:t>is most common in interpersonal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110981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Transactional Model of Communication</a:t>
            </a:r>
          </a:p>
        </p:txBody>
      </p:sp>
      <p:pic>
        <p:nvPicPr>
          <p:cNvPr id="4" name="Content Placeholder 3" descr="An image of the Transactional Model of Communication 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493021"/>
            <a:ext cx="8229600" cy="3993379"/>
          </a:xfrm>
        </p:spPr>
      </p:pic>
    </p:spTree>
    <p:extLst>
      <p:ext uri="{BB962C8B-B14F-4D97-AF65-F5344CB8AC3E}">
        <p14:creationId xmlns:p14="http://schemas.microsoft.com/office/powerpoint/2010/main" val="2867594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>
            <a:noAutofit/>
          </a:bodyPr>
          <a:lstStyle/>
          <a:p>
            <a:r>
              <a:rPr lang="en-US" sz="4200" dirty="0"/>
              <a:t>Transactional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/>
          <a:lstStyle/>
          <a:p>
            <a:r>
              <a:rPr lang="en-US" dirty="0"/>
              <a:t>Accounts for a communicator’s environment</a:t>
            </a:r>
          </a:p>
          <a:p>
            <a:pPr lvl="1"/>
            <a:r>
              <a:rPr lang="en-US" dirty="0"/>
              <a:t>physical location, personal experiences and cultural backgrounds of the communicator</a:t>
            </a:r>
          </a:p>
          <a:p>
            <a:r>
              <a:rPr lang="en-US" dirty="0"/>
              <a:t>Examines how the chosen channel can impact the meaning of a message</a:t>
            </a:r>
          </a:p>
          <a:p>
            <a:r>
              <a:rPr lang="en-US" dirty="0"/>
              <a:t>Includes any noise which can interfere with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24290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>
            <a:noAutofit/>
          </a:bodyPr>
          <a:lstStyle/>
          <a:p>
            <a:r>
              <a:rPr lang="en-US" sz="4200" dirty="0"/>
              <a:t>Transactional Model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/>
          <a:lstStyle/>
          <a:p>
            <a:r>
              <a:rPr lang="en-US" dirty="0"/>
              <a:t>Contains an overlap between each communicator</a:t>
            </a:r>
          </a:p>
          <a:p>
            <a:pPr lvl="1"/>
            <a:r>
              <a:rPr lang="en-US" dirty="0"/>
              <a:t>this is representative of similarities in the communicators and can show how communication can be more difficult when communicators have less in common</a:t>
            </a:r>
          </a:p>
        </p:txBody>
      </p:sp>
    </p:spTree>
    <p:extLst>
      <p:ext uri="{BB962C8B-B14F-4D97-AF65-F5344CB8AC3E}">
        <p14:creationId xmlns:p14="http://schemas.microsoft.com/office/powerpoint/2010/main" val="3591216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term given to anything which disrupts the communication process</a:t>
            </a:r>
          </a:p>
          <a:p>
            <a:pPr lvl="1"/>
            <a:r>
              <a:rPr lang="en-US" dirty="0"/>
              <a:t>preventing an individual or audience from receiving the message the way the sender intended </a:t>
            </a:r>
          </a:p>
          <a:p>
            <a:pPr lvl="1"/>
            <a:r>
              <a:rPr lang="en-US" dirty="0"/>
              <a:t>disruptions do not </a:t>
            </a:r>
            <a:br>
              <a:rPr lang="en-US" dirty="0"/>
            </a:br>
            <a:r>
              <a:rPr lang="en-US" dirty="0"/>
              <a:t>necessarily involve </a:t>
            </a:r>
            <a:br>
              <a:rPr lang="en-US" dirty="0"/>
            </a:br>
            <a:r>
              <a:rPr lang="en-US" dirty="0"/>
              <a:t>audible distractions</a:t>
            </a:r>
          </a:p>
        </p:txBody>
      </p:sp>
      <p:pic>
        <p:nvPicPr>
          <p:cNvPr id="5" name="Picture 4" descr="An image of a person plugging a charger into a phone ">
            <a:extLst>
              <a:ext uri="{FF2B5EF4-FFF2-40B4-BE49-F238E27FC236}">
                <a16:creationId xmlns:a16="http://schemas.microsoft.com/office/drawing/2014/main" id="{D785FD73-A8C0-4AF6-AE9B-25929B3935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782" y="3352800"/>
            <a:ext cx="3886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96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be:</a:t>
            </a:r>
          </a:p>
          <a:p>
            <a:pPr lvl="1"/>
            <a:r>
              <a:rPr lang="en-US" dirty="0"/>
              <a:t>external noise</a:t>
            </a:r>
          </a:p>
          <a:p>
            <a:pPr lvl="2"/>
            <a:r>
              <a:rPr lang="en-US" dirty="0"/>
              <a:t>physical noises or barriers, such as loud sounds</a:t>
            </a:r>
          </a:p>
          <a:p>
            <a:pPr lvl="1"/>
            <a:r>
              <a:rPr lang="en-US" dirty="0"/>
              <a:t>physiological noise</a:t>
            </a:r>
          </a:p>
          <a:p>
            <a:pPr lvl="2"/>
            <a:r>
              <a:rPr lang="en-US" dirty="0"/>
              <a:t>biological noise factors, such as illness or fatigue</a:t>
            </a:r>
          </a:p>
          <a:p>
            <a:pPr lvl="1"/>
            <a:r>
              <a:rPr lang="en-US" dirty="0"/>
              <a:t>psychological noise</a:t>
            </a:r>
          </a:p>
          <a:p>
            <a:pPr lvl="2"/>
            <a:r>
              <a:rPr lang="en-US" dirty="0"/>
              <a:t>internal forces which interfere, such as personal feelings or unwillingness to listen</a:t>
            </a:r>
          </a:p>
        </p:txBody>
      </p:sp>
      <p:pic>
        <p:nvPicPr>
          <p:cNvPr id="4" name="Picture 3" descr="Links to Main Menu">
            <a:hlinkClick r:id="rId3" action="ppaction://hlinksldjump"/>
            <a:extLst>
              <a:ext uri="{FF2B5EF4-FFF2-40B4-BE49-F238E27FC236}">
                <a16:creationId xmlns:a16="http://schemas.microsoft.com/office/drawing/2014/main" id="{21784FFC-B004-4A65-89B1-2646BD1E0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6143625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076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EC5948-E386-4373-AE97-718B4C04E0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Styles Overview</a:t>
            </a:r>
          </a:p>
        </p:txBody>
      </p:sp>
    </p:spTree>
    <p:extLst>
      <p:ext uri="{BB962C8B-B14F-4D97-AF65-F5344CB8AC3E}">
        <p14:creationId xmlns:p14="http://schemas.microsoft.com/office/powerpoint/2010/main" val="394277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 to the way a message is conveyed</a:t>
            </a:r>
          </a:p>
          <a:p>
            <a:pPr lvl="1"/>
            <a:r>
              <a:rPr lang="en-US" dirty="0"/>
              <a:t>whether communicating through speech or another method, the style impacts how the message will be understood and accepted</a:t>
            </a:r>
          </a:p>
          <a:p>
            <a:pPr lvl="0"/>
            <a:r>
              <a:rPr lang="en-US" dirty="0"/>
              <a:t>Include the following:</a:t>
            </a:r>
          </a:p>
          <a:p>
            <a:pPr lvl="1"/>
            <a:r>
              <a:rPr lang="en-US" dirty="0"/>
              <a:t>assertive</a:t>
            </a:r>
          </a:p>
          <a:p>
            <a:pPr lvl="1"/>
            <a:r>
              <a:rPr lang="en-US" dirty="0"/>
              <a:t>aggressive</a:t>
            </a:r>
          </a:p>
          <a:p>
            <a:pPr lvl="1"/>
            <a:r>
              <a:rPr lang="en-US" dirty="0"/>
              <a:t>passive</a:t>
            </a:r>
          </a:p>
          <a:p>
            <a:pPr lvl="1"/>
            <a:r>
              <a:rPr lang="en-US" dirty="0"/>
              <a:t>passive-aggressive</a:t>
            </a:r>
          </a:p>
        </p:txBody>
      </p:sp>
    </p:spTree>
    <p:extLst>
      <p:ext uri="{BB962C8B-B14F-4D97-AF65-F5344CB8AC3E}">
        <p14:creationId xmlns:p14="http://schemas.microsoft.com/office/powerpoint/2010/main" val="675433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Assertive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characterized by trying to reach a mutually agreed-upon solution</a:t>
            </a:r>
          </a:p>
          <a:p>
            <a:pPr lvl="0"/>
            <a:r>
              <a:rPr lang="en-US" dirty="0"/>
              <a:t>Usually involves a familiar way of expression and communication</a:t>
            </a:r>
          </a:p>
          <a:p>
            <a:pPr lvl="1"/>
            <a:r>
              <a:rPr lang="en-US" dirty="0"/>
              <a:t>this is typically described as how people normally communicate</a:t>
            </a:r>
          </a:p>
          <a:p>
            <a:pPr lvl="0"/>
            <a:r>
              <a:rPr lang="en-US" dirty="0"/>
              <a:t>Provides the healthiest and most effective style of communication</a:t>
            </a:r>
          </a:p>
          <a:p>
            <a:pPr lvl="1"/>
            <a:r>
              <a:rPr lang="en-US" dirty="0"/>
              <a:t>by creating an inclusive atmosphere of self-expression to reach a common solution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Assertive Communication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EC08B5-A682-4CA8-BDAB-118F2CC63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6875" indent="-396875">
              <a:buNone/>
            </a:pPr>
            <a:r>
              <a:rPr lang="en-US" sz="2500" dirty="0"/>
              <a:t>Salesman: I would like to show you some of our products. </a:t>
            </a:r>
          </a:p>
          <a:p>
            <a:pPr marL="396875" indent="-396875">
              <a:buNone/>
            </a:pPr>
            <a:r>
              <a:rPr lang="en-US" sz="2500" dirty="0"/>
              <a:t>Person: No thank you, I'm not interested. </a:t>
            </a:r>
          </a:p>
          <a:p>
            <a:pPr marL="396875" indent="-396875">
              <a:buNone/>
            </a:pPr>
            <a:r>
              <a:rPr lang="en-US" sz="2500" dirty="0"/>
              <a:t>Salesman: We really have a great range to offer you.</a:t>
            </a:r>
          </a:p>
          <a:p>
            <a:pPr marL="396875" indent="-396875">
              <a:buNone/>
            </a:pPr>
            <a:r>
              <a:rPr lang="en-US" sz="2500" dirty="0"/>
              <a:t>Person: That may be true, but I'm not interested at the moment. </a:t>
            </a:r>
          </a:p>
          <a:p>
            <a:pPr marL="396875" indent="-396875">
              <a:buNone/>
            </a:pPr>
            <a:r>
              <a:rPr lang="en-US" sz="2500" dirty="0"/>
              <a:t>Salesman: Is there someone else here who would be interested?</a:t>
            </a:r>
          </a:p>
          <a:p>
            <a:pPr marL="396875" indent="-396875">
              <a:buNone/>
            </a:pPr>
            <a:r>
              <a:rPr lang="en-US" sz="2500" dirty="0"/>
              <a:t>Person: I don't want any of these products.</a:t>
            </a:r>
          </a:p>
          <a:p>
            <a:pPr marL="396875" indent="-396875">
              <a:buNone/>
            </a:pPr>
            <a:r>
              <a:rPr lang="en-US" sz="2500" dirty="0"/>
              <a:t>Salesman: Okay, would you take this brochure and think about it?</a:t>
            </a:r>
          </a:p>
          <a:p>
            <a:pPr marL="396875" indent="-396875">
              <a:buNone/>
            </a:pPr>
            <a:r>
              <a:rPr lang="en-US" sz="2500" dirty="0"/>
              <a:t>Person: Yes, I will take a brochure.</a:t>
            </a:r>
          </a:p>
          <a:p>
            <a:pPr marL="396875" indent="-396875">
              <a:buNone/>
            </a:pPr>
            <a:r>
              <a:rPr lang="en-US" sz="2500" dirty="0"/>
              <a:t>Salesman: Thank you. </a:t>
            </a:r>
          </a:p>
          <a:p>
            <a:pPr marL="396875" indent="-396875">
              <a:buNone/>
            </a:pPr>
            <a:r>
              <a:rPr lang="en-US" sz="2500" dirty="0"/>
              <a:t>Person: You're welcome. 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Assertive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also be referred to as a “broken record” since the salesman in the example continued to ask the same question repeatedly</a:t>
            </a:r>
          </a:p>
          <a:p>
            <a:pPr lvl="1"/>
            <a:r>
              <a:rPr lang="en-US" dirty="0"/>
              <a:t>two parties communicated desires and, in the end, achieved the salesman’s goal by having the person take a brochure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Aggressive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May involve manipulation in order to achieve an end goal</a:t>
            </a:r>
          </a:p>
          <a:p>
            <a:pPr lvl="0"/>
            <a:r>
              <a:rPr lang="en-US" dirty="0"/>
              <a:t>Uses guilt or intimidation</a:t>
            </a:r>
          </a:p>
          <a:p>
            <a:pPr lvl="0"/>
            <a:r>
              <a:rPr lang="en-US" dirty="0"/>
              <a:t>Does not include any compromise</a:t>
            </a:r>
          </a:p>
          <a:p>
            <a:pPr lvl="0"/>
            <a:r>
              <a:rPr lang="en-US" dirty="0"/>
              <a:t>Allows for people </a:t>
            </a:r>
            <a:br>
              <a:rPr lang="en-US" dirty="0"/>
            </a:br>
            <a:r>
              <a:rPr lang="en-US" dirty="0"/>
              <a:t>to know how the </a:t>
            </a:r>
            <a:br>
              <a:rPr lang="en-US" dirty="0"/>
            </a:br>
            <a:r>
              <a:rPr lang="en-US" dirty="0"/>
              <a:t>speaker truly </a:t>
            </a:r>
            <a:br>
              <a:rPr lang="en-US" dirty="0"/>
            </a:br>
            <a:r>
              <a:rPr lang="en-US" dirty="0"/>
              <a:t>feels</a:t>
            </a:r>
          </a:p>
        </p:txBody>
      </p:sp>
      <p:pic>
        <p:nvPicPr>
          <p:cNvPr id="5" name="Picture 4" descr="An image of a man arguing with two women ">
            <a:extLst>
              <a:ext uri="{FF2B5EF4-FFF2-40B4-BE49-F238E27FC236}">
                <a16:creationId xmlns:a16="http://schemas.microsoft.com/office/drawing/2014/main" id="{F87C7D3D-AE54-4056-A245-A5AD1B632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505200"/>
            <a:ext cx="40005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Aggressive Communication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2ACC2D-2893-4258-8F53-DCC92B27F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feel frustrated when you are late to meetings, I don’t like having to repeat the information</a:t>
            </a:r>
          </a:p>
          <a:p>
            <a:pPr lvl="1"/>
            <a:r>
              <a:rPr lang="en-US" dirty="0"/>
              <a:t>this example provides feedback and allows the other person to know when they arrive late, they are interrupting the meeting</a:t>
            </a:r>
          </a:p>
          <a:p>
            <a:pPr lvl="2"/>
            <a:r>
              <a:rPr lang="en-US" dirty="0"/>
              <a:t>allows for the receiver to know how the speaker is feeling</a:t>
            </a:r>
          </a:p>
          <a:p>
            <a:pPr lvl="1"/>
            <a:r>
              <a:rPr lang="en-US" dirty="0"/>
              <a:t>the person being told the information knows exactly what needs to be done in order to fix the problem without being able to compromise on the solution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based on avoiding confrontation </a:t>
            </a:r>
          </a:p>
          <a:p>
            <a:pPr lvl="0"/>
            <a:r>
              <a:rPr lang="en-US" dirty="0"/>
              <a:t>Is characterized by not reacting, standing up or being noticed</a:t>
            </a:r>
          </a:p>
          <a:p>
            <a:pPr lvl="0"/>
            <a:r>
              <a:rPr lang="en-US" dirty="0"/>
              <a:t>Usually has a person remaining quiet, </a:t>
            </a:r>
            <a:br>
              <a:rPr lang="en-US" dirty="0"/>
            </a:br>
            <a:r>
              <a:rPr lang="en-US" dirty="0"/>
              <a:t>not sharing </a:t>
            </a:r>
            <a:br>
              <a:rPr lang="en-US" dirty="0"/>
            </a:br>
            <a:r>
              <a:rPr lang="en-US" dirty="0"/>
              <a:t>feelings or not </a:t>
            </a:r>
            <a:br>
              <a:rPr lang="en-US" dirty="0"/>
            </a:br>
            <a:r>
              <a:rPr lang="en-US" dirty="0"/>
              <a:t>making a point to </a:t>
            </a:r>
            <a:br>
              <a:rPr lang="en-US" dirty="0"/>
            </a:br>
            <a:r>
              <a:rPr lang="en-US" dirty="0"/>
              <a:t>voice an opinion</a:t>
            </a:r>
          </a:p>
        </p:txBody>
      </p:sp>
      <p:pic>
        <p:nvPicPr>
          <p:cNvPr id="6" name="Picture 5" descr="An image of a young woman using a cell phone in a classroom ">
            <a:extLst>
              <a:ext uri="{FF2B5EF4-FFF2-40B4-BE49-F238E27FC236}">
                <a16:creationId xmlns:a16="http://schemas.microsoft.com/office/drawing/2014/main" id="{851434AE-3B5E-469B-958F-78153A1018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581400"/>
            <a:ext cx="3962400" cy="2641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>
            <a:normAutofit fontScale="90000"/>
          </a:bodyPr>
          <a:lstStyle/>
          <a:p>
            <a:r>
              <a:rPr lang="en-US" dirty="0"/>
              <a:t>Passive Communication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/>
          <a:lstStyle/>
          <a:p>
            <a:r>
              <a:rPr lang="en-US" dirty="0"/>
              <a:t>I wish our house was tidier for our guests this evening</a:t>
            </a:r>
          </a:p>
          <a:p>
            <a:pPr lvl="1"/>
            <a:r>
              <a:rPr lang="en-US" dirty="0"/>
              <a:t>this example does not provide an assertive opinion</a:t>
            </a:r>
          </a:p>
          <a:p>
            <a:pPr lvl="1"/>
            <a:r>
              <a:rPr lang="en-US" dirty="0"/>
              <a:t>can be taken as a statement or suggestion </a:t>
            </a:r>
          </a:p>
        </p:txBody>
      </p:sp>
      <p:pic>
        <p:nvPicPr>
          <p:cNvPr id="6" name="Picture 5" descr="An image of a pile of dirty clothes in front of a washer and dryer ">
            <a:extLst>
              <a:ext uri="{FF2B5EF4-FFF2-40B4-BE49-F238E27FC236}">
                <a16:creationId xmlns:a16="http://schemas.microsoft.com/office/drawing/2014/main" id="{148CFED7-E4B0-4364-BA55-5483A48C50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925" y="3810000"/>
            <a:ext cx="3930150" cy="26204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Passive-Aggressive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 combination of passive communication and aggressive communication</a:t>
            </a:r>
          </a:p>
          <a:p>
            <a:pPr lvl="0"/>
            <a:r>
              <a:rPr lang="en-US" dirty="0"/>
              <a:t>Includes the desire to avoid conflict but manipulates the situation so the outcome is in the communicator’s favor</a:t>
            </a:r>
          </a:p>
          <a:p>
            <a:pPr lvl="0"/>
            <a:r>
              <a:rPr lang="en-US" dirty="0"/>
              <a:t>Is the most common style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Passive-Aggressive Communication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Samantha and her friend planned to watch a movie together, but the friend cancels to hang out with her boyfriend; Samantha remains quiet, so the friend asks Samantha if cancelling would be an issue and she replies, “No. I guess I'll just watch it by myself.“</a:t>
            </a:r>
          </a:p>
          <a:p>
            <a:pPr lvl="1"/>
            <a:r>
              <a:rPr lang="en-US" dirty="0"/>
              <a:t>Samantha does not communicate her desire to watch the movie with her friend but, instead, hints she will be lonely to make her friend feel guilty and reconsider</a:t>
            </a:r>
          </a:p>
        </p:txBody>
      </p:sp>
      <p:pic>
        <p:nvPicPr>
          <p:cNvPr id="8" name="Picture 7" descr="Links to Main Menu">
            <a:hlinkClick r:id="rId3" action="ppaction://hlinksldjump"/>
            <a:extLst>
              <a:ext uri="{FF2B5EF4-FFF2-40B4-BE49-F238E27FC236}">
                <a16:creationId xmlns:a16="http://schemas.microsoft.com/office/drawing/2014/main" id="{21784FFC-B004-4A65-89B1-2646BD1E0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6143625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CEF688-7B5E-4D1C-88C5-61866096AE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Listening Process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Listening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the steps taken to fully understand and retain a message</a:t>
            </a:r>
          </a:p>
          <a:p>
            <a:pPr lvl="1"/>
            <a:r>
              <a:rPr lang="en-US" dirty="0"/>
              <a:t>receiving</a:t>
            </a:r>
          </a:p>
          <a:p>
            <a:pPr lvl="1"/>
            <a:r>
              <a:rPr lang="en-US" dirty="0"/>
              <a:t>understanding</a:t>
            </a:r>
          </a:p>
          <a:p>
            <a:pPr lvl="1"/>
            <a:r>
              <a:rPr lang="en-US" dirty="0"/>
              <a:t>evaluating</a:t>
            </a:r>
          </a:p>
          <a:p>
            <a:pPr lvl="1"/>
            <a:r>
              <a:rPr lang="en-US" dirty="0"/>
              <a:t>remembering</a:t>
            </a:r>
          </a:p>
          <a:p>
            <a:pPr lvl="1"/>
            <a:r>
              <a:rPr lang="en-US" dirty="0"/>
              <a:t>responding</a:t>
            </a:r>
          </a:p>
        </p:txBody>
      </p:sp>
      <p:pic>
        <p:nvPicPr>
          <p:cNvPr id="6" name="Picture 2" descr="An image of the listening process: Receiving, Understanding, Evaluating, Remembering, Responding 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" t="11827" r="2399" b="3649"/>
          <a:stretch/>
        </p:blipFill>
        <p:spPr bwMode="auto">
          <a:xfrm>
            <a:off x="1295400" y="4495800"/>
            <a:ext cx="7010400" cy="236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0724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hearing and attending</a:t>
            </a:r>
          </a:p>
          <a:p>
            <a:pPr lvl="1"/>
            <a:r>
              <a:rPr lang="en-US" dirty="0"/>
              <a:t>hearing is the ability to register sound waves which</a:t>
            </a:r>
            <a:r>
              <a:rPr lang="en-US" dirty="0">
                <a:solidFill>
                  <a:srgbClr val="6699FF"/>
                </a:solidFill>
              </a:rPr>
              <a:t> </a:t>
            </a:r>
            <a:r>
              <a:rPr lang="en-US" dirty="0"/>
              <a:t>hit the eardrum</a:t>
            </a:r>
          </a:p>
          <a:p>
            <a:pPr lvl="1"/>
            <a:r>
              <a:rPr lang="en-US" dirty="0"/>
              <a:t>attending is the process of identifying and interpreting sounds as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8" y="5845314"/>
            <a:ext cx="8229599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sounds which are heard have no meaning until placed in the proper context.</a:t>
            </a:r>
          </a:p>
        </p:txBody>
      </p:sp>
    </p:spTree>
    <p:extLst>
      <p:ext uri="{BB962C8B-B14F-4D97-AF65-F5344CB8AC3E}">
        <p14:creationId xmlns:p14="http://schemas.microsoft.com/office/powerpoint/2010/main" val="2555604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process through which the listener determines the context and meanings of the words</a:t>
            </a:r>
          </a:p>
          <a:p>
            <a:pPr lvl="1"/>
            <a:r>
              <a:rPr lang="en-US" dirty="0"/>
              <a:t>understanding is essential to comprehending a speaker’s message</a:t>
            </a:r>
          </a:p>
        </p:txBody>
      </p:sp>
      <p:pic>
        <p:nvPicPr>
          <p:cNvPr id="6" name="Picture 5" descr="An image of two young women sitting on the floor, talking and smiling ">
            <a:extLst>
              <a:ext uri="{FF2B5EF4-FFF2-40B4-BE49-F238E27FC236}">
                <a16:creationId xmlns:a16="http://schemas.microsoft.com/office/drawing/2014/main" id="{2173E514-027B-47BD-9950-E3812ACAB9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024" y="3951032"/>
            <a:ext cx="3923951" cy="261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71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process of the listener assessing information received from the speaker</a:t>
            </a:r>
          </a:p>
          <a:p>
            <a:pPr lvl="1"/>
            <a:r>
              <a:rPr lang="en-US" dirty="0"/>
              <a:t>this stage is only effective once the listener fully understands the speaker’s message</a:t>
            </a:r>
          </a:p>
          <a:p>
            <a:r>
              <a:rPr lang="en-US" dirty="0"/>
              <a:t>Allows a listener to form an opinion on received information</a:t>
            </a:r>
          </a:p>
          <a:p>
            <a:pPr lvl="1"/>
            <a:r>
              <a:rPr lang="en-US" dirty="0"/>
              <a:t>evaluating is important for a listener’s ability to form personal ideas, decisions, actions and beliefs</a:t>
            </a:r>
          </a:p>
        </p:txBody>
      </p:sp>
    </p:spTree>
    <p:extLst>
      <p:ext uri="{BB962C8B-B14F-4D97-AF65-F5344CB8AC3E}">
        <p14:creationId xmlns:p14="http://schemas.microsoft.com/office/powerpoint/2010/main" val="20328856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Occurs as the listener categorizes and retains the information gathered from the speaker</a:t>
            </a:r>
          </a:p>
          <a:p>
            <a:r>
              <a:rPr lang="en-US" dirty="0"/>
              <a:t>Allows individuals to record information about individuals, objects and events for later recall</a:t>
            </a:r>
          </a:p>
          <a:p>
            <a:pPr lvl="1"/>
            <a:r>
              <a:rPr lang="en-US" dirty="0"/>
              <a:t>this occurs during and after a speaker’s delivery</a:t>
            </a:r>
          </a:p>
        </p:txBody>
      </p:sp>
    </p:spTree>
    <p:extLst>
      <p:ext uri="{BB962C8B-B14F-4D97-AF65-F5344CB8AC3E}">
        <p14:creationId xmlns:p14="http://schemas.microsoft.com/office/powerpoint/2010/main" val="36440724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stage when the listener provides verbal or nonverbal reactions to a message</a:t>
            </a:r>
          </a:p>
          <a:p>
            <a:pPr lvl="1"/>
            <a:r>
              <a:rPr lang="en-US" dirty="0"/>
              <a:t>nonverbal reactions include nodding, making eye contact, smiling and other body language cues</a:t>
            </a:r>
          </a:p>
          <a:p>
            <a:pPr lvl="1"/>
            <a:r>
              <a:rPr lang="en-US" dirty="0"/>
              <a:t>verbal reactions include asking a question, requesting additional information and repeating the speaker’s message</a:t>
            </a:r>
          </a:p>
        </p:txBody>
      </p:sp>
    </p:spTree>
    <p:extLst>
      <p:ext uri="{BB962C8B-B14F-4D97-AF65-F5344CB8AC3E}">
        <p14:creationId xmlns:p14="http://schemas.microsoft.com/office/powerpoint/2010/main" val="25556043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Listening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active listening</a:t>
            </a:r>
          </a:p>
          <a:p>
            <a:pPr lvl="1"/>
            <a:r>
              <a:rPr lang="en-US" dirty="0"/>
              <a:t>passive listening</a:t>
            </a:r>
          </a:p>
        </p:txBody>
      </p:sp>
      <p:pic>
        <p:nvPicPr>
          <p:cNvPr id="6" name="Picture 5" descr="An image of three young people sitting around a table, listening and talking">
            <a:extLst>
              <a:ext uri="{FF2B5EF4-FFF2-40B4-BE49-F238E27FC236}">
                <a16:creationId xmlns:a16="http://schemas.microsoft.com/office/drawing/2014/main" id="{F438BEF6-DA60-45D1-8353-53603382AF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755" y="3200400"/>
            <a:ext cx="4610490" cy="307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554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Listening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Requires retaining and applying information</a:t>
            </a:r>
          </a:p>
          <a:p>
            <a:r>
              <a:rPr lang="en-US" dirty="0"/>
              <a:t>Typically occurs in more formal settings</a:t>
            </a:r>
          </a:p>
          <a:p>
            <a:pPr lvl="1"/>
            <a:r>
              <a:rPr lang="en-US" dirty="0"/>
              <a:t>such as an office or school</a:t>
            </a:r>
          </a:p>
          <a:p>
            <a:r>
              <a:rPr lang="en-US" dirty="0"/>
              <a:t>Involves the listener providing feedback to the speaker according to the information received</a:t>
            </a:r>
          </a:p>
          <a:p>
            <a:pPr lvl="1"/>
            <a:r>
              <a:rPr lang="en-US" dirty="0"/>
              <a:t>restating or paraphrasing heard information</a:t>
            </a:r>
          </a:p>
        </p:txBody>
      </p:sp>
    </p:spTree>
    <p:extLst>
      <p:ext uri="{BB962C8B-B14F-4D97-AF65-F5344CB8AC3E}">
        <p14:creationId xmlns:p14="http://schemas.microsoft.com/office/powerpoint/2010/main" val="42828607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Listening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the ability to improve personal relationships, reduce misunderstandings, strengthen cooperation and foster understanding</a:t>
            </a:r>
          </a:p>
        </p:txBody>
      </p:sp>
      <p:pic>
        <p:nvPicPr>
          <p:cNvPr id="6" name="Picture 5" descr="An image of a young man listening to a young woman carefully">
            <a:extLst>
              <a:ext uri="{FF2B5EF4-FFF2-40B4-BE49-F238E27FC236}">
                <a16:creationId xmlns:a16="http://schemas.microsoft.com/office/drawing/2014/main" id="{D073459E-1E8D-4EA3-8E3B-3CB2A3A43F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124200"/>
            <a:ext cx="4267200" cy="284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920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Listening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absorbing information with little or no outward reaction</a:t>
            </a:r>
          </a:p>
          <a:p>
            <a:r>
              <a:rPr lang="en-US" dirty="0"/>
              <a:t>Typically occurs in informal settings</a:t>
            </a:r>
          </a:p>
          <a:p>
            <a:pPr lvl="1"/>
            <a:r>
              <a:rPr lang="en-US" dirty="0"/>
              <a:t>such as a conversation between friends</a:t>
            </a:r>
          </a:p>
          <a:p>
            <a:r>
              <a:rPr lang="en-US" dirty="0"/>
              <a:t>Involves showing </a:t>
            </a:r>
            <a:br>
              <a:rPr lang="en-US" dirty="0"/>
            </a:br>
            <a:r>
              <a:rPr lang="en-US" dirty="0"/>
              <a:t>engagement in </a:t>
            </a:r>
            <a:br>
              <a:rPr lang="en-US" dirty="0"/>
            </a:br>
            <a:r>
              <a:rPr lang="en-US" dirty="0"/>
              <a:t>listening through </a:t>
            </a:r>
            <a:br>
              <a:rPr lang="en-US" dirty="0"/>
            </a:br>
            <a:r>
              <a:rPr lang="en-US" dirty="0"/>
              <a:t>facial expressions </a:t>
            </a:r>
            <a:br>
              <a:rPr lang="en-US" dirty="0"/>
            </a:br>
            <a:r>
              <a:rPr lang="en-US" dirty="0"/>
              <a:t>and body language </a:t>
            </a:r>
          </a:p>
        </p:txBody>
      </p:sp>
      <p:pic>
        <p:nvPicPr>
          <p:cNvPr id="5" name="Picture 4" descr="An image of a frowning woman looking at another woman who is smiling at her cell phone.">
            <a:extLst>
              <a:ext uri="{FF2B5EF4-FFF2-40B4-BE49-F238E27FC236}">
                <a16:creationId xmlns:a16="http://schemas.microsoft.com/office/drawing/2014/main" id="{FADBAC18-8CC9-4C2E-B2AE-DCC5CAE3DE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82" y="3542227"/>
            <a:ext cx="3733800" cy="2633482"/>
          </a:xfrm>
          <a:prstGeom prst="rect">
            <a:avLst/>
          </a:prstGeom>
        </p:spPr>
      </p:pic>
      <p:pic>
        <p:nvPicPr>
          <p:cNvPr id="8" name="Picture 7" descr="Links to Main Menu">
            <a:hlinkClick r:id="rId4" action="ppaction://hlinksldjump"/>
            <a:extLst>
              <a:ext uri="{FF2B5EF4-FFF2-40B4-BE49-F238E27FC236}">
                <a16:creationId xmlns:a16="http://schemas.microsoft.com/office/drawing/2014/main" id="{C058A506-60EC-4EF7-A5AC-7641022E3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6143625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7603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142BE-2BB2-4A19-BFEA-268DC1E8B7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Nonverbal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461813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Nonverbal Communication</a:t>
            </a:r>
            <a:endParaRPr lang="en-US" strike="sngStrike" dirty="0">
              <a:solidFill>
                <a:srgbClr val="66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messages sent through body language and facial expressions</a:t>
            </a:r>
          </a:p>
          <a:p>
            <a:pPr lvl="0"/>
            <a:r>
              <a:rPr lang="en-US" dirty="0"/>
              <a:t>Helps establish credibility with the audience</a:t>
            </a:r>
          </a:p>
          <a:p>
            <a:pPr lvl="0"/>
            <a:r>
              <a:rPr lang="en-US" dirty="0"/>
              <a:t>Has the potential </a:t>
            </a:r>
            <a:br>
              <a:rPr lang="en-US" dirty="0"/>
            </a:br>
            <a:r>
              <a:rPr lang="en-US" dirty="0"/>
              <a:t>to send a message </a:t>
            </a:r>
            <a:br>
              <a:rPr lang="en-US" dirty="0"/>
            </a:br>
            <a:r>
              <a:rPr lang="en-US" dirty="0"/>
              <a:t>opposite to the </a:t>
            </a:r>
            <a:br>
              <a:rPr lang="en-US" dirty="0"/>
            </a:br>
            <a:r>
              <a:rPr lang="en-US" dirty="0"/>
              <a:t>intended message</a:t>
            </a:r>
          </a:p>
        </p:txBody>
      </p:sp>
      <p:pic>
        <p:nvPicPr>
          <p:cNvPr id="6" name="Picture 5" descr="An image of a man and woman, both in suits, looking across a table at an older man. The woman has her arms crossed.">
            <a:extLst>
              <a:ext uri="{FF2B5EF4-FFF2-40B4-BE49-F238E27FC236}">
                <a16:creationId xmlns:a16="http://schemas.microsoft.com/office/drawing/2014/main" id="{C17552A7-CD36-43CE-BFDD-E352BDD967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71800"/>
            <a:ext cx="40767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398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/>
          <a:lstStyle/>
          <a:p>
            <a:r>
              <a:rPr lang="en-US" dirty="0"/>
              <a:t>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/>
          <a:lstStyle/>
          <a:p>
            <a:pPr lvl="0"/>
            <a:r>
              <a:rPr lang="en-US" dirty="0"/>
              <a:t>Includes the following:</a:t>
            </a:r>
          </a:p>
          <a:p>
            <a:pPr lvl="1"/>
            <a:r>
              <a:rPr lang="en-US" dirty="0"/>
              <a:t>eye contact</a:t>
            </a:r>
          </a:p>
          <a:p>
            <a:pPr lvl="1"/>
            <a:r>
              <a:rPr lang="en-US" dirty="0"/>
              <a:t>facial expressions</a:t>
            </a:r>
          </a:p>
          <a:p>
            <a:pPr lvl="1"/>
            <a:r>
              <a:rPr lang="en-US" dirty="0"/>
              <a:t>gestures</a:t>
            </a:r>
          </a:p>
          <a:p>
            <a:pPr lvl="1"/>
            <a:r>
              <a:rPr lang="en-US" dirty="0"/>
              <a:t>posture and body </a:t>
            </a:r>
            <a:br>
              <a:rPr lang="en-US" dirty="0"/>
            </a:br>
            <a:r>
              <a:rPr lang="en-US" dirty="0"/>
              <a:t>orientation </a:t>
            </a:r>
          </a:p>
          <a:p>
            <a:pPr lvl="1"/>
            <a:r>
              <a:rPr lang="en-US" dirty="0"/>
              <a:t>proxemics </a:t>
            </a:r>
          </a:p>
          <a:p>
            <a:pPr lvl="1"/>
            <a:r>
              <a:rPr lang="en-US" dirty="0"/>
              <a:t>paralanguage</a:t>
            </a:r>
          </a:p>
          <a:p>
            <a:pPr lvl="1"/>
            <a:r>
              <a:rPr lang="en-US" dirty="0"/>
              <a:t>humor</a:t>
            </a:r>
          </a:p>
        </p:txBody>
      </p:sp>
      <p:pic>
        <p:nvPicPr>
          <p:cNvPr id="6" name="Picture 5" descr="An image of a group of young people sitting around an outside table, laughing ">
            <a:extLst>
              <a:ext uri="{FF2B5EF4-FFF2-40B4-BE49-F238E27FC236}">
                <a16:creationId xmlns:a16="http://schemas.microsoft.com/office/drawing/2014/main" id="{40293FD9-8186-4291-897D-B1A8C1CEC9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09800"/>
            <a:ext cx="4354754" cy="29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518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Eye 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Establishes credibility with the audience by allowing the people to know the speaker is sincere</a:t>
            </a:r>
          </a:p>
          <a:p>
            <a:pPr lvl="0"/>
            <a:r>
              <a:rPr lang="en-US" dirty="0"/>
              <a:t>Helps spark an interest with the topic</a:t>
            </a:r>
          </a:p>
          <a:p>
            <a:pPr lvl="0"/>
            <a:r>
              <a:rPr lang="en-US" dirty="0"/>
              <a:t>Creates an inviting atmosphere for the audience</a:t>
            </a:r>
          </a:p>
        </p:txBody>
      </p:sp>
      <p:pic>
        <p:nvPicPr>
          <p:cNvPr id="6" name="Picture 5" descr="An image of a group of young people talking and smiling, making eye contact with each other ">
            <a:extLst>
              <a:ext uri="{FF2B5EF4-FFF2-40B4-BE49-F238E27FC236}">
                <a16:creationId xmlns:a16="http://schemas.microsoft.com/office/drawing/2014/main" id="{FC1C228A-B4B1-4CED-A9CD-DC79B6A2F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985446"/>
            <a:ext cx="4315273" cy="256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25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Facial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Set the tone for the conversation</a:t>
            </a:r>
          </a:p>
          <a:p>
            <a:pPr lvl="1"/>
            <a:r>
              <a:rPr lang="en-US" dirty="0"/>
              <a:t>a simple smile can convey friendliness to the audience, making the environment more inviting</a:t>
            </a:r>
          </a:p>
          <a:p>
            <a:pPr lvl="0"/>
            <a:r>
              <a:rPr lang="en-US" dirty="0"/>
              <a:t>Can provide feedback on the information being communicated</a:t>
            </a:r>
          </a:p>
          <a:p>
            <a:pPr lvl="1"/>
            <a:r>
              <a:rPr lang="en-US" dirty="0"/>
              <a:t>a look of confusion during a speech can help the speaker realize the information needs re-explaining or clarification</a:t>
            </a:r>
            <a:endParaRPr lang="en-US" strike="sngStrike" dirty="0"/>
          </a:p>
        </p:txBody>
      </p:sp>
    </p:spTree>
    <p:extLst>
      <p:ext uri="{BB962C8B-B14F-4D97-AF65-F5344CB8AC3E}">
        <p14:creationId xmlns:p14="http://schemas.microsoft.com/office/powerpoint/2010/main" val="21935167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Gestures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required in communication, otherwise the speaker is seen as unanimated and boring</a:t>
            </a:r>
          </a:p>
          <a:p>
            <a:pPr lvl="0"/>
            <a:r>
              <a:rPr lang="en-US" dirty="0"/>
              <a:t>Should be used appropriately to emphasize certain words or phrases</a:t>
            </a:r>
          </a:p>
          <a:p>
            <a:pPr lvl="0"/>
            <a:r>
              <a:rPr lang="en-US" dirty="0"/>
              <a:t>Create a more interesting appearance</a:t>
            </a:r>
          </a:p>
        </p:txBody>
      </p:sp>
      <p:pic>
        <p:nvPicPr>
          <p:cNvPr id="6" name="Picture 5" descr="An image of an older woman talking in a meeting, while making hand gestures">
            <a:extLst>
              <a:ext uri="{FF2B5EF4-FFF2-40B4-BE49-F238E27FC236}">
                <a16:creationId xmlns:a16="http://schemas.microsoft.com/office/drawing/2014/main" id="{8DF3C94B-7EA9-40F4-B04C-FA9421A30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4419600"/>
            <a:ext cx="325755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706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Posture &amp; Body Orientation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Can communicate countless messages by simply walking, talking, standing or sitting </a:t>
            </a:r>
          </a:p>
          <a:p>
            <a:pPr lvl="0"/>
            <a:r>
              <a:rPr lang="en-US" dirty="0"/>
              <a:t>Should be presented where the speaker appears approachable and friendly, rather than distant or rude</a:t>
            </a:r>
          </a:p>
          <a:p>
            <a:pPr lvl="0"/>
            <a:r>
              <a:rPr lang="en-US" dirty="0"/>
              <a:t>Can be distracting if the speaker sways back and forth or is constantly pacing the stage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8" y="5845314"/>
            <a:ext cx="8229599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Using open body language, such as uncrossed arms and legs, sends the message of being more positive and open to the message.</a:t>
            </a:r>
          </a:p>
        </p:txBody>
      </p:sp>
    </p:spTree>
    <p:extLst>
      <p:ext uri="{BB962C8B-B14F-4D97-AF65-F5344CB8AC3E}">
        <p14:creationId xmlns:p14="http://schemas.microsoft.com/office/powerpoint/2010/main" val="34113054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Proxemics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the distance between the speaker and the audience</a:t>
            </a:r>
          </a:p>
          <a:p>
            <a:r>
              <a:rPr lang="en-US" dirty="0"/>
              <a:t>Should be close enough for the audience to maintain attention, but far enough away to not invade the audience’s space</a:t>
            </a:r>
          </a:p>
        </p:txBody>
      </p:sp>
    </p:spTree>
    <p:extLst>
      <p:ext uri="{BB962C8B-B14F-4D97-AF65-F5344CB8AC3E}">
        <p14:creationId xmlns:p14="http://schemas.microsoft.com/office/powerpoint/2010/main" val="2848077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Proxemics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Usually, a conversation between two individuals who are familiar with each other is conducted with </a:t>
            </a:r>
            <a:br>
              <a:rPr lang="en-US" dirty="0"/>
            </a:br>
            <a:r>
              <a:rPr lang="en-US" dirty="0"/>
              <a:t>a distance of one                                       to two feet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8" y="5845314"/>
            <a:ext cx="8229598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 “indoor voice” is used when standing 12 to 36 inches from the other person.</a:t>
            </a:r>
          </a:p>
        </p:txBody>
      </p:sp>
      <p:pic>
        <p:nvPicPr>
          <p:cNvPr id="7" name="Picture 6" descr="An image of a man and a woman looking at a tablet, sitting close to each other ">
            <a:extLst>
              <a:ext uri="{FF2B5EF4-FFF2-40B4-BE49-F238E27FC236}">
                <a16:creationId xmlns:a16="http://schemas.microsoft.com/office/drawing/2014/main" id="{6240A870-83C7-4FD5-A6E9-9E58924F6A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438400"/>
            <a:ext cx="40386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504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Consists of tone, pitch, rhythm, loudness and inflection of voice</a:t>
            </a:r>
          </a:p>
          <a:p>
            <a:pPr lvl="0"/>
            <a:r>
              <a:rPr lang="en-US" dirty="0"/>
              <a:t>Requires practice to reach the correct volume, tone or pitch for a presentation</a:t>
            </a:r>
          </a:p>
          <a:p>
            <a:pPr lvl="1"/>
            <a:r>
              <a:rPr lang="en-US" dirty="0"/>
              <a:t>each presentation style will vary</a:t>
            </a:r>
          </a:p>
          <a:p>
            <a:pPr lvl="1"/>
            <a:r>
              <a:rPr lang="en-US" dirty="0"/>
              <a:t>finding the appropriate tone, pitch, rhythm, volume and inflection is key</a:t>
            </a:r>
          </a:p>
          <a:p>
            <a:pPr lvl="1"/>
            <a:r>
              <a:rPr lang="en-US" dirty="0"/>
              <a:t>can be used to convey emotion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470017" y="6172200"/>
            <a:ext cx="8229599" cy="381000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common mistake is being monotone. </a:t>
            </a:r>
          </a:p>
        </p:txBody>
      </p:sp>
    </p:spTree>
    <p:extLst>
      <p:ext uri="{BB962C8B-B14F-4D97-AF65-F5344CB8AC3E}">
        <p14:creationId xmlns:p14="http://schemas.microsoft.com/office/powerpoint/2010/main" val="1439350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discouraged in certain settings</a:t>
            </a:r>
          </a:p>
          <a:p>
            <a:pPr lvl="0"/>
            <a:r>
              <a:rPr lang="en-US" dirty="0"/>
              <a:t>Can be used as a simple way of breaking through the stress in a room</a:t>
            </a:r>
          </a:p>
          <a:p>
            <a:pPr lvl="0"/>
            <a:r>
              <a:rPr lang="en-US" dirty="0"/>
              <a:t>Allows for a more friendly approach</a:t>
            </a:r>
          </a:p>
        </p:txBody>
      </p:sp>
      <p:pic>
        <p:nvPicPr>
          <p:cNvPr id="6" name="Picture 5" descr="An image of a group of people sitting around a table, drinking coffee and laughing ">
            <a:extLst>
              <a:ext uri="{FF2B5EF4-FFF2-40B4-BE49-F238E27FC236}">
                <a16:creationId xmlns:a16="http://schemas.microsoft.com/office/drawing/2014/main" id="{AFECB26C-85F6-438D-BF69-9928E59626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3671054"/>
            <a:ext cx="4191000" cy="2794000"/>
          </a:xfrm>
          <a:prstGeom prst="rect">
            <a:avLst/>
          </a:prstGeom>
        </p:spPr>
      </p:pic>
      <p:pic>
        <p:nvPicPr>
          <p:cNvPr id="8" name="Picture 7" descr="Links to Main Menu">
            <a:hlinkClick r:id="rId4" action="ppaction://hlinksldjump"/>
            <a:extLst>
              <a:ext uri="{FF2B5EF4-FFF2-40B4-BE49-F238E27FC236}">
                <a16:creationId xmlns:a16="http://schemas.microsoft.com/office/drawing/2014/main" id="{3C5BDE16-073C-4924-B661-AF6862A27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6143625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1605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446D4-8F1C-49D6-A5B8-41824E8471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Professional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189877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the methods used to convey information in the workplace</a:t>
            </a:r>
          </a:p>
          <a:p>
            <a:pPr lvl="1"/>
            <a:r>
              <a:rPr lang="en-US" dirty="0"/>
              <a:t>effective professional communication is critical in the workplace to ensure the flow of ideas, facts, decisions and advice</a:t>
            </a:r>
          </a:p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communication between coworkers, colleagues, clients and professional contacts </a:t>
            </a:r>
          </a:p>
          <a:p>
            <a:pPr lvl="1"/>
            <a:r>
              <a:rPr lang="en-US" dirty="0"/>
              <a:t>professional speeches or presentations</a:t>
            </a:r>
          </a:p>
        </p:txBody>
      </p:sp>
    </p:spTree>
    <p:extLst>
      <p:ext uri="{BB962C8B-B14F-4D97-AF65-F5344CB8AC3E}">
        <p14:creationId xmlns:p14="http://schemas.microsoft.com/office/powerpoint/2010/main" val="24040117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Tips for Communication in the Workplace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listening</a:t>
            </a:r>
          </a:p>
          <a:p>
            <a:pPr lvl="2"/>
            <a:r>
              <a:rPr lang="en-US" dirty="0"/>
              <a:t>actively listen to those who are speaking</a:t>
            </a:r>
          </a:p>
          <a:p>
            <a:pPr lvl="1"/>
            <a:r>
              <a:rPr lang="en-US" dirty="0"/>
              <a:t>paying attention to body language</a:t>
            </a:r>
          </a:p>
          <a:p>
            <a:pPr lvl="2"/>
            <a:r>
              <a:rPr lang="en-US" dirty="0"/>
              <a:t>notice and respond to nonverbal cues</a:t>
            </a:r>
          </a:p>
          <a:p>
            <a:pPr lvl="1"/>
            <a:r>
              <a:rPr lang="en-US" dirty="0"/>
              <a:t>considering communication preference</a:t>
            </a:r>
          </a:p>
          <a:p>
            <a:pPr lvl="2"/>
            <a:r>
              <a:rPr lang="en-US" dirty="0"/>
              <a:t>email may be a great way to communicate with one coworker, but another may prefer face-to-face communication</a:t>
            </a:r>
          </a:p>
          <a:p>
            <a:pPr lvl="1"/>
            <a:r>
              <a:rPr lang="en-US" dirty="0"/>
              <a:t>keeping tone in mind</a:t>
            </a:r>
          </a:p>
          <a:p>
            <a:pPr lvl="2"/>
            <a:r>
              <a:rPr lang="en-US" dirty="0"/>
              <a:t>make sure language is clear and cannot be misconstrued</a:t>
            </a:r>
          </a:p>
          <a:p>
            <a:pPr lvl="2"/>
            <a:r>
              <a:rPr lang="en-US" dirty="0"/>
              <a:t>do not let anger show in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0955457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Tips for Communication in the Workplace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not being too casual</a:t>
            </a:r>
          </a:p>
          <a:p>
            <a:pPr lvl="2"/>
            <a:r>
              <a:rPr lang="en-US" dirty="0"/>
              <a:t>keep communication professional; being too casual can make others uncomfortable</a:t>
            </a:r>
          </a:p>
          <a:p>
            <a:pPr lvl="1"/>
            <a:r>
              <a:rPr lang="en-US" dirty="0"/>
              <a:t>checking grammar, spelling and punctuation</a:t>
            </a:r>
          </a:p>
          <a:p>
            <a:pPr lvl="2"/>
            <a:r>
              <a:rPr lang="en-US" dirty="0"/>
              <a:t>proofread everything written</a:t>
            </a:r>
          </a:p>
          <a:p>
            <a:pPr lvl="1"/>
            <a:r>
              <a:rPr lang="en-US" dirty="0"/>
              <a:t>keeping criticism constructive and positive</a:t>
            </a:r>
          </a:p>
          <a:p>
            <a:pPr lvl="2"/>
            <a:r>
              <a:rPr lang="en-US" dirty="0"/>
              <a:t>make sure comments are not emotional; provide positive reinforcement</a:t>
            </a:r>
          </a:p>
        </p:txBody>
      </p:sp>
    </p:spTree>
    <p:extLst>
      <p:ext uri="{BB962C8B-B14F-4D97-AF65-F5344CB8AC3E}">
        <p14:creationId xmlns:p14="http://schemas.microsoft.com/office/powerpoint/2010/main" val="24761127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Tips for Communication in the Workplace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restating the message for clarity</a:t>
            </a:r>
          </a:p>
          <a:p>
            <a:pPr lvl="2"/>
            <a:r>
              <a:rPr lang="en-US" dirty="0"/>
              <a:t>rephrase to show attentiveness and understanding</a:t>
            </a:r>
          </a:p>
          <a:p>
            <a:pPr lvl="1"/>
            <a:r>
              <a:rPr lang="en-US" dirty="0"/>
              <a:t>practicing</a:t>
            </a:r>
          </a:p>
          <a:p>
            <a:pPr lvl="2"/>
            <a:r>
              <a:rPr lang="en-US" dirty="0"/>
              <a:t>effective communication is a skill and can constantly be </a:t>
            </a:r>
            <a:br>
              <a:rPr lang="en-US" dirty="0"/>
            </a:br>
            <a:r>
              <a:rPr lang="en-US" dirty="0"/>
              <a:t>improved</a:t>
            </a:r>
          </a:p>
        </p:txBody>
      </p:sp>
      <p:pic>
        <p:nvPicPr>
          <p:cNvPr id="6" name="Picture 5" descr="An image of a young woman looking at a document, talking on her cell phone and smiling ">
            <a:extLst>
              <a:ext uri="{FF2B5EF4-FFF2-40B4-BE49-F238E27FC236}">
                <a16:creationId xmlns:a16="http://schemas.microsoft.com/office/drawing/2014/main" id="{BE29DCBE-1948-48C8-BCF3-41B9DD5AFC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039396"/>
            <a:ext cx="3810000" cy="253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178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Professional Speeches &amp; 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another type of professional communication</a:t>
            </a:r>
          </a:p>
          <a:p>
            <a:r>
              <a:rPr lang="en-US" dirty="0"/>
              <a:t>Can be developed by following these steps:</a:t>
            </a:r>
          </a:p>
          <a:p>
            <a:pPr lvl="1"/>
            <a:r>
              <a:rPr lang="en-US" dirty="0"/>
              <a:t>preparation</a:t>
            </a:r>
          </a:p>
          <a:p>
            <a:pPr lvl="1"/>
            <a:r>
              <a:rPr lang="en-US" dirty="0"/>
              <a:t>speaking or presenting</a:t>
            </a:r>
          </a:p>
        </p:txBody>
      </p:sp>
    </p:spTree>
    <p:extLst>
      <p:ext uri="{BB962C8B-B14F-4D97-AF65-F5344CB8AC3E}">
        <p14:creationId xmlns:p14="http://schemas.microsoft.com/office/powerpoint/2010/main" val="36392424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considered the most important aspect of effective communication</a:t>
            </a:r>
          </a:p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identifying the audience</a:t>
            </a:r>
          </a:p>
          <a:p>
            <a:pPr lvl="1"/>
            <a:r>
              <a:rPr lang="en-US" dirty="0"/>
              <a:t>selecting the topic</a:t>
            </a:r>
          </a:p>
          <a:p>
            <a:pPr lvl="1"/>
            <a:r>
              <a:rPr lang="en-US" dirty="0"/>
              <a:t>writing the speech</a:t>
            </a:r>
          </a:p>
        </p:txBody>
      </p:sp>
      <p:pic>
        <p:nvPicPr>
          <p:cNvPr id="4098" name="Picture 2" descr="An image of a young woman holding a notebook and a pen, looking outside and thinking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134" y="3429000"/>
            <a:ext cx="3886200" cy="2825267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7797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crucial for the preparation process</a:t>
            </a:r>
          </a:p>
          <a:p>
            <a:r>
              <a:rPr lang="en-US" dirty="0"/>
              <a:t>Allows individuals to know who the message will reach, including the: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number of people</a:t>
            </a:r>
          </a:p>
          <a:p>
            <a:pPr lvl="1"/>
            <a:r>
              <a:rPr lang="en-US" dirty="0"/>
              <a:t>education and experience</a:t>
            </a:r>
          </a:p>
          <a:p>
            <a:pPr lvl="1"/>
            <a:r>
              <a:rPr lang="en-US" dirty="0"/>
              <a:t>occasion </a:t>
            </a:r>
          </a:p>
        </p:txBody>
      </p:sp>
      <p:pic>
        <p:nvPicPr>
          <p:cNvPr id="5122" name="Picture 2" descr="An image of a younger man and two older men sitting together having a convers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43400"/>
            <a:ext cx="3467100" cy="23114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1782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the Topic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easy; however, developing the topic into a message can be difficult</a:t>
            </a:r>
          </a:p>
          <a:p>
            <a:r>
              <a:rPr lang="en-US" dirty="0"/>
              <a:t>Should be based on the demographics of the audience and the occasion in which one will be speaking </a:t>
            </a:r>
          </a:p>
        </p:txBody>
      </p:sp>
      <p:pic>
        <p:nvPicPr>
          <p:cNvPr id="6146" name="Picture 2" descr="An image of a young man pointing at a document held by a young woman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62400"/>
            <a:ext cx="4110551" cy="27432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105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categorized into three categories:</a:t>
            </a:r>
          </a:p>
          <a:p>
            <a:pPr lvl="1"/>
            <a:r>
              <a:rPr lang="en-US" dirty="0"/>
              <a:t>informative</a:t>
            </a:r>
          </a:p>
          <a:p>
            <a:pPr lvl="1"/>
            <a:r>
              <a:rPr lang="en-US" dirty="0"/>
              <a:t>motivational</a:t>
            </a:r>
          </a:p>
          <a:p>
            <a:pPr lvl="1"/>
            <a:r>
              <a:rPr lang="en-US" dirty="0"/>
              <a:t>entertaining </a:t>
            </a:r>
          </a:p>
        </p:txBody>
      </p:sp>
      <p:pic>
        <p:nvPicPr>
          <p:cNvPr id="7170" name="Picture 2" descr="An image of a group of woman talking in a small conference room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378200"/>
            <a:ext cx="4762500" cy="318135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3588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Speeches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individuals to organize </a:t>
            </a:r>
            <a:br>
              <a:rPr lang="en-US" dirty="0"/>
            </a:br>
            <a:r>
              <a:rPr lang="en-US" dirty="0"/>
              <a:t>and develop points to </a:t>
            </a:r>
            <a:br>
              <a:rPr lang="en-US" dirty="0"/>
            </a:br>
            <a:r>
              <a:rPr lang="en-US" dirty="0"/>
              <a:t>communicate </a:t>
            </a:r>
          </a:p>
          <a:p>
            <a:r>
              <a:rPr lang="en-US" dirty="0"/>
              <a:t>Should follow this format:</a:t>
            </a:r>
          </a:p>
          <a:p>
            <a:pPr lvl="1"/>
            <a:r>
              <a:rPr lang="en-US" dirty="0"/>
              <a:t>introduction</a:t>
            </a:r>
          </a:p>
          <a:p>
            <a:pPr lvl="2"/>
            <a:r>
              <a:rPr lang="en-US" dirty="0"/>
              <a:t>creates a first impression </a:t>
            </a:r>
          </a:p>
          <a:p>
            <a:pPr lvl="2"/>
            <a:r>
              <a:rPr lang="en-US" dirty="0"/>
              <a:t>introduces yourself</a:t>
            </a:r>
          </a:p>
          <a:p>
            <a:pPr lvl="2"/>
            <a:r>
              <a:rPr lang="en-US" dirty="0"/>
              <a:t>shows courteousness</a:t>
            </a:r>
          </a:p>
        </p:txBody>
      </p:sp>
      <p:pic>
        <p:nvPicPr>
          <p:cNvPr id="8194" name="Picture 2" descr="An image of a young woman writing in a notebook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371600"/>
            <a:ext cx="2417826" cy="36195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9754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Speeches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follow this format:</a:t>
            </a:r>
          </a:p>
          <a:p>
            <a:pPr lvl="1"/>
            <a:r>
              <a:rPr lang="en-US" dirty="0"/>
              <a:t>body</a:t>
            </a:r>
          </a:p>
          <a:p>
            <a:pPr lvl="2"/>
            <a:r>
              <a:rPr lang="en-US" dirty="0"/>
              <a:t>largest portion of the speech </a:t>
            </a:r>
          </a:p>
          <a:p>
            <a:pPr lvl="2"/>
            <a:r>
              <a:rPr lang="en-US" dirty="0"/>
              <a:t>provides main points </a:t>
            </a:r>
          </a:p>
          <a:p>
            <a:pPr lvl="2"/>
            <a:r>
              <a:rPr lang="en-US" dirty="0"/>
              <a:t>includes supportive evidence</a:t>
            </a:r>
          </a:p>
          <a:p>
            <a:pPr lvl="1"/>
            <a:r>
              <a:rPr lang="en-US" dirty="0"/>
              <a:t>conclusion </a:t>
            </a:r>
          </a:p>
          <a:p>
            <a:pPr lvl="2"/>
            <a:r>
              <a:rPr lang="en-US" dirty="0"/>
              <a:t>review of main points</a:t>
            </a:r>
          </a:p>
          <a:p>
            <a:pPr lvl="2"/>
            <a:r>
              <a:rPr lang="en-US" dirty="0"/>
              <a:t>instructs audience the speech is ending</a:t>
            </a:r>
          </a:p>
        </p:txBody>
      </p:sp>
    </p:spTree>
    <p:extLst>
      <p:ext uri="{BB962C8B-B14F-4D97-AF65-F5344CB8AC3E}">
        <p14:creationId xmlns:p14="http://schemas.microsoft.com/office/powerpoint/2010/main" val="9888355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Provides a reasonable thought process of how and when information should be communicated</a:t>
            </a:r>
          </a:p>
          <a:p>
            <a:pPr lvl="1"/>
            <a:r>
              <a:rPr lang="en-US" dirty="0"/>
              <a:t>allows for the information to be easily understood</a:t>
            </a:r>
          </a:p>
          <a:p>
            <a:pPr lvl="1"/>
            <a:r>
              <a:rPr lang="en-US" dirty="0"/>
              <a:t>can be done utilizing various techniques, such as:</a:t>
            </a:r>
          </a:p>
          <a:p>
            <a:pPr lvl="2"/>
            <a:r>
              <a:rPr lang="en-US" dirty="0"/>
              <a:t>outlines</a:t>
            </a:r>
          </a:p>
          <a:p>
            <a:pPr lvl="2"/>
            <a:r>
              <a:rPr lang="en-US" dirty="0"/>
              <a:t>diagrams</a:t>
            </a:r>
          </a:p>
          <a:p>
            <a:pPr lvl="2"/>
            <a:r>
              <a:rPr lang="en-US" dirty="0"/>
              <a:t>flow charts</a:t>
            </a:r>
          </a:p>
        </p:txBody>
      </p:sp>
    </p:spTree>
    <p:extLst>
      <p:ext uri="{BB962C8B-B14F-4D97-AF65-F5344CB8AC3E}">
        <p14:creationId xmlns:p14="http://schemas.microsoft.com/office/powerpoint/2010/main" val="23588238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important because it allows for:</a:t>
            </a:r>
          </a:p>
          <a:p>
            <a:pPr lvl="1"/>
            <a:r>
              <a:rPr lang="en-US" dirty="0"/>
              <a:t>recognizing and retaining information more effectively</a:t>
            </a:r>
          </a:p>
          <a:p>
            <a:pPr lvl="1"/>
            <a:r>
              <a:rPr lang="en-US" dirty="0"/>
              <a:t>communicating information efficiently</a:t>
            </a:r>
          </a:p>
          <a:p>
            <a:pPr lvl="1"/>
            <a:r>
              <a:rPr lang="en-US" dirty="0"/>
              <a:t>disregarding useless and unimportant information </a:t>
            </a:r>
          </a:p>
          <a:p>
            <a:pPr lvl="1"/>
            <a:r>
              <a:rPr lang="en-US" dirty="0"/>
              <a:t>identifying patterns and relating information into knowledge</a:t>
            </a:r>
          </a:p>
        </p:txBody>
      </p:sp>
    </p:spTree>
    <p:extLst>
      <p:ext uri="{BB962C8B-B14F-4D97-AF65-F5344CB8AC3E}">
        <p14:creationId xmlns:p14="http://schemas.microsoft.com/office/powerpoint/2010/main" val="32752533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Helps in establishing the goal for the communication</a:t>
            </a:r>
          </a:p>
          <a:p>
            <a:pPr lvl="1"/>
            <a:r>
              <a:rPr lang="en-US" dirty="0"/>
              <a:t>whether it requires persuading or informing another </a:t>
            </a:r>
          </a:p>
          <a:p>
            <a:pPr lvl="0"/>
            <a:r>
              <a:rPr lang="en-US" dirty="0"/>
              <a:t>Assists in ordering thoughts logically into sentences</a:t>
            </a:r>
          </a:p>
        </p:txBody>
      </p:sp>
    </p:spTree>
    <p:extLst>
      <p:ext uri="{BB962C8B-B14F-4D97-AF65-F5344CB8AC3E}">
        <p14:creationId xmlns:p14="http://schemas.microsoft.com/office/powerpoint/2010/main" val="387054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Tips for Speeches &amp; 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making sure the content matches the audience</a:t>
            </a:r>
          </a:p>
          <a:p>
            <a:pPr lvl="1"/>
            <a:r>
              <a:rPr lang="en-US" dirty="0"/>
              <a:t>practicing and rehearsing </a:t>
            </a:r>
          </a:p>
          <a:p>
            <a:pPr lvl="2"/>
            <a:r>
              <a:rPr lang="en-US" dirty="0"/>
              <a:t>self-record the presentation to analyze techniques</a:t>
            </a:r>
          </a:p>
          <a:p>
            <a:pPr lvl="1"/>
            <a:r>
              <a:rPr lang="en-US" dirty="0"/>
              <a:t>speaking with conviction</a:t>
            </a:r>
          </a:p>
          <a:p>
            <a:pPr lvl="1"/>
            <a:r>
              <a:rPr lang="en-US" dirty="0"/>
              <a:t>maintaining sincere eye contact</a:t>
            </a:r>
          </a:p>
          <a:p>
            <a:pPr lvl="1"/>
            <a:r>
              <a:rPr lang="en-US" dirty="0"/>
              <a:t>using effective body language</a:t>
            </a:r>
          </a:p>
          <a:p>
            <a:pPr lvl="1"/>
            <a:r>
              <a:rPr lang="en-US" dirty="0"/>
              <a:t>utilizing pauses to emphasize points</a:t>
            </a:r>
          </a:p>
          <a:p>
            <a:pPr lvl="1"/>
            <a:r>
              <a:rPr lang="en-US" dirty="0"/>
              <a:t>relaxing </a:t>
            </a:r>
          </a:p>
        </p:txBody>
      </p:sp>
      <p:pic>
        <p:nvPicPr>
          <p:cNvPr id="4" name="Picture 3" descr="Links to Main Menu">
            <a:hlinkClick r:id="rId3" action="ppaction://hlinksldjump"/>
            <a:extLst>
              <a:ext uri="{FF2B5EF4-FFF2-40B4-BE49-F238E27FC236}">
                <a16:creationId xmlns:a16="http://schemas.microsoft.com/office/drawing/2014/main" id="{21784FFC-B004-4A65-89B1-2646BD1E0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6143625"/>
            <a:ext cx="9144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3050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A7338F-50AE-4F84-AFFE-B3709FCF65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 and Society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/>
              <a:t>Impact of Communication on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Includes:</a:t>
            </a:r>
          </a:p>
          <a:p>
            <a:pPr lvl="1"/>
            <a:r>
              <a:rPr lang="en-US" dirty="0"/>
              <a:t>bridges a gap between cultures and communities</a:t>
            </a:r>
          </a:p>
          <a:p>
            <a:pPr lvl="1"/>
            <a:r>
              <a:rPr lang="en-US" dirty="0"/>
              <a:t>creates and shares meanings through words, customs or dress</a:t>
            </a:r>
          </a:p>
          <a:p>
            <a:pPr lvl="1"/>
            <a:r>
              <a:rPr lang="en-US" dirty="0"/>
              <a:t>is the common denominator which can bring people together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of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Includes information which can be presented in a way to persuade people to think or feel a certain way about a subject</a:t>
            </a:r>
          </a:p>
          <a:p>
            <a:pPr lvl="1"/>
            <a:r>
              <a:rPr lang="en-US" dirty="0"/>
              <a:t>which is known as propaganda</a:t>
            </a:r>
          </a:p>
        </p:txBody>
      </p:sp>
      <p:pic>
        <p:nvPicPr>
          <p:cNvPr id="6" name="Picture 5" descr="An image of three young people talking in a small conference room. ">
            <a:extLst>
              <a:ext uri="{FF2B5EF4-FFF2-40B4-BE49-F238E27FC236}">
                <a16:creationId xmlns:a16="http://schemas.microsoft.com/office/drawing/2014/main" id="{BD5AA879-F5DF-4CD8-BE47-21989CA2DA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3626135"/>
            <a:ext cx="4343400" cy="28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49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18" y="1253330"/>
            <a:ext cx="8445382" cy="5293773"/>
          </a:xfrm>
        </p:spPr>
        <p:txBody>
          <a:bodyPr/>
          <a:lstStyle/>
          <a:p>
            <a:pPr lvl="0"/>
            <a:r>
              <a:rPr lang="en-US" dirty="0"/>
              <a:t>Is information which has been presented in a way to persuade people to think or feel a certain way about a subject</a:t>
            </a:r>
          </a:p>
          <a:p>
            <a:pPr lvl="0"/>
            <a:r>
              <a:rPr lang="en-US" dirty="0"/>
              <a:t>Can be used to damage the opposing cause</a:t>
            </a:r>
          </a:p>
          <a:p>
            <a:pPr lvl="0"/>
            <a:r>
              <a:rPr lang="en-US" dirty="0"/>
              <a:t>Can be used to influence attitudes toward a product, idea or issue</a:t>
            </a:r>
          </a:p>
          <a:p>
            <a:pPr lvl="0"/>
            <a:r>
              <a:rPr lang="en-US" dirty="0"/>
              <a:t>Encourages people to think or act in some way because other people are doing so </a:t>
            </a:r>
          </a:p>
        </p:txBody>
      </p:sp>
    </p:spTree>
    <p:extLst>
      <p:ext uri="{BB962C8B-B14F-4D97-AF65-F5344CB8AC3E}">
        <p14:creationId xmlns:p14="http://schemas.microsoft.com/office/powerpoint/2010/main" val="1166002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Includes the following techniques:</a:t>
            </a:r>
          </a:p>
          <a:p>
            <a:pPr lvl="1"/>
            <a:r>
              <a:rPr lang="en-US" dirty="0"/>
              <a:t>bandwagon</a:t>
            </a:r>
          </a:p>
          <a:p>
            <a:pPr lvl="1"/>
            <a:r>
              <a:rPr lang="en-US" dirty="0"/>
              <a:t>glittering generalities</a:t>
            </a:r>
          </a:p>
          <a:p>
            <a:pPr lvl="1"/>
            <a:r>
              <a:rPr lang="en-US" dirty="0"/>
              <a:t>“either/or” fallacy</a:t>
            </a:r>
          </a:p>
        </p:txBody>
      </p:sp>
      <p:pic>
        <p:nvPicPr>
          <p:cNvPr id="8" name="Picture 7" descr="An image of a group of people forming a line ">
            <a:extLst>
              <a:ext uri="{FF2B5EF4-FFF2-40B4-BE49-F238E27FC236}">
                <a16:creationId xmlns:a16="http://schemas.microsoft.com/office/drawing/2014/main" id="{32954C52-18C5-4B52-849E-125CA44F12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276600"/>
            <a:ext cx="4343373" cy="289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235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Bandwagon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the approach encouraging someone to believe because everyone else is doing something, so they should too; not participating will lead to feelings of exclusion</a:t>
            </a:r>
          </a:p>
          <a:p>
            <a:pPr lvl="0"/>
            <a:r>
              <a:rPr lang="en-US" dirty="0"/>
              <a:t>Is the most common technique</a:t>
            </a:r>
          </a:p>
          <a:p>
            <a:pPr lvl="0"/>
            <a:r>
              <a:rPr lang="en-US" dirty="0"/>
              <a:t>Usually referred to as “Keeping up with the Joneses”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7" y="5845314"/>
            <a:ext cx="8229599" cy="707886"/>
          </a:xfrm>
          <a:prstGeom prst="rect">
            <a:avLst/>
          </a:prstGeom>
          <a:noFill/>
          <a:ln>
            <a:solidFill>
              <a:srgbClr val="004E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“Keeping up with the Joneses” was created by Arthur “Pop” Momand in 1913 as a comic strip for U.S. Newspapers.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Glittering Generalities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characterized by using important- sounding words in a general statement, which have no true meaning and cannot be proved or disproved</a:t>
            </a:r>
          </a:p>
          <a:p>
            <a:pPr lvl="0"/>
            <a:r>
              <a:rPr lang="en-US" dirty="0"/>
              <a:t>Common words used are “good,” “fair” and “best”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Glittering Generalities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the use of assumptions</a:t>
            </a:r>
          </a:p>
          <a:p>
            <a:pPr lvl="1"/>
            <a:r>
              <a:rPr lang="en-US" dirty="0"/>
              <a:t>information which is accepted as truth without having proof</a:t>
            </a:r>
          </a:p>
          <a:p>
            <a:pPr lvl="1"/>
            <a:r>
              <a:rPr lang="en-US" dirty="0"/>
              <a:t>for example: </a:t>
            </a:r>
          </a:p>
          <a:p>
            <a:pPr lvl="2"/>
            <a:r>
              <a:rPr lang="en-US" dirty="0"/>
              <a:t>if a doctor is giving a speech about health, it can be assumed the doctor is the most informed person in the room on the subject</a:t>
            </a:r>
          </a:p>
          <a:p>
            <a:r>
              <a:rPr lang="en-US" dirty="0"/>
              <a:t>Are based on misinformation, obsolete data or misbeliefs</a:t>
            </a:r>
          </a:p>
        </p:txBody>
      </p:sp>
    </p:spTree>
    <p:extLst>
      <p:ext uri="{BB962C8B-B14F-4D97-AF65-F5344CB8AC3E}">
        <p14:creationId xmlns:p14="http://schemas.microsoft.com/office/powerpoint/2010/main" val="42093940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Glittering Generalities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Pure, fresh mountain spring water; bottled just for you from our purest Colorado springs</a:t>
            </a:r>
          </a:p>
        </p:txBody>
      </p:sp>
      <p:pic>
        <p:nvPicPr>
          <p:cNvPr id="6" name="Picture 5" descr="An image of a bottle and splash of water">
            <a:extLst>
              <a:ext uri="{FF2B5EF4-FFF2-40B4-BE49-F238E27FC236}">
                <a16:creationId xmlns:a16="http://schemas.microsoft.com/office/drawing/2014/main" id="{AC1ABA18-65A3-4CD1-853C-A17D4CD241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895600"/>
            <a:ext cx="4353885" cy="3265414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Either/Or Fallacy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also known as “black-and-white thinking”</a:t>
            </a:r>
          </a:p>
          <a:p>
            <a:pPr lvl="0"/>
            <a:r>
              <a:rPr lang="en-US" dirty="0"/>
              <a:t>Involves only two choices: for or against</a:t>
            </a:r>
          </a:p>
          <a:p>
            <a:pPr lvl="0"/>
            <a:r>
              <a:rPr lang="en-US" dirty="0"/>
              <a:t>Leaves no room for compromise or ambiguity</a:t>
            </a:r>
          </a:p>
        </p:txBody>
      </p:sp>
      <p:pic>
        <p:nvPicPr>
          <p:cNvPr id="5" name="Picture 4" descr="An image of a man standing in front of two arrows in the background. One points to the left and another points to the right.">
            <a:extLst>
              <a:ext uri="{FF2B5EF4-FFF2-40B4-BE49-F238E27FC236}">
                <a16:creationId xmlns:a16="http://schemas.microsoft.com/office/drawing/2014/main" id="{BCA57980-15C9-4FA8-84C3-87D08EEAC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971800"/>
            <a:ext cx="5414231" cy="3280174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Either/Or Fallacy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Either you are part of the problem, or you are a part of the solution </a:t>
            </a:r>
          </a:p>
          <a:p>
            <a:r>
              <a:rPr lang="en-US" dirty="0"/>
              <a:t>Either you are with us, or you are against us</a:t>
            </a:r>
          </a:p>
        </p:txBody>
      </p:sp>
      <p:pic>
        <p:nvPicPr>
          <p:cNvPr id="5" name="Picture 4" descr="An image of a man with a briefcase standing in front of two roads which point in different directions. ">
            <a:extLst>
              <a:ext uri="{FF2B5EF4-FFF2-40B4-BE49-F238E27FC236}">
                <a16:creationId xmlns:a16="http://schemas.microsoft.com/office/drawing/2014/main" id="{F2BABD3D-24EE-4AC5-920F-D721EBA0A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25" y="3429000"/>
            <a:ext cx="4699750" cy="2782252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35B7-D254-44F6-94A0-B873925E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/>
          <a:lstStyle/>
          <a:p>
            <a:r>
              <a:rPr lang="en-US" dirty="0"/>
              <a:t>Identifying Propaganda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AF5A0-07C2-481F-8082-49EBCCBDC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/>
          <a:lstStyle/>
          <a:p>
            <a:r>
              <a:rPr lang="en-US" dirty="0"/>
              <a:t>Can be accomplished by recognizing biased, literal, inferential or factual statements</a:t>
            </a:r>
          </a:p>
          <a:p>
            <a:pPr lvl="1"/>
            <a:r>
              <a:rPr lang="en-US" dirty="0"/>
              <a:t>bias</a:t>
            </a:r>
          </a:p>
          <a:p>
            <a:pPr lvl="2"/>
            <a:r>
              <a:rPr lang="en-US" dirty="0"/>
              <a:t>the inclination, feeling, opinion or disproportionate weight in favor of or against and idea or thing</a:t>
            </a:r>
          </a:p>
          <a:p>
            <a:pPr lvl="1"/>
            <a:r>
              <a:rPr lang="en-US" dirty="0"/>
              <a:t>literal</a:t>
            </a:r>
          </a:p>
          <a:p>
            <a:pPr lvl="2"/>
            <a:r>
              <a:rPr lang="en-US" dirty="0"/>
              <a:t>the use of words solely by the defined or primary meaning</a:t>
            </a:r>
          </a:p>
        </p:txBody>
      </p:sp>
    </p:spTree>
    <p:extLst>
      <p:ext uri="{BB962C8B-B14F-4D97-AF65-F5344CB8AC3E}">
        <p14:creationId xmlns:p14="http://schemas.microsoft.com/office/powerpoint/2010/main" val="7249712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4577-AC31-48AF-8AAA-38DBC867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Propaganda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4BC9E-2AB2-4217-9736-07877917E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accomplished by recognizing biased, literal, inferential or factual statements</a:t>
            </a:r>
          </a:p>
          <a:p>
            <a:pPr lvl="1"/>
            <a:r>
              <a:rPr lang="en-US" dirty="0"/>
              <a:t>inferential</a:t>
            </a:r>
          </a:p>
          <a:p>
            <a:pPr lvl="2"/>
            <a:r>
              <a:rPr lang="en-US" dirty="0"/>
              <a:t>a conclusion reached based on evidence and reasoning</a:t>
            </a:r>
          </a:p>
          <a:p>
            <a:pPr lvl="1"/>
            <a:r>
              <a:rPr lang="en-US" dirty="0"/>
              <a:t>factual</a:t>
            </a:r>
          </a:p>
          <a:p>
            <a:pPr lvl="2"/>
            <a:r>
              <a:rPr lang="en-US" dirty="0"/>
              <a:t>a piece of information known or proved to be true, rather than interpretations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539502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communication is important to decide which approach and structure are appropriate to use</a:t>
            </a:r>
          </a:p>
          <a:p>
            <a:pPr lvl="1"/>
            <a:r>
              <a:rPr lang="en-US" dirty="0"/>
              <a:t>the purpose of a message is for the sender to express knowledge or feelings</a:t>
            </a:r>
          </a:p>
          <a:p>
            <a:pPr lvl="1"/>
            <a:r>
              <a:rPr lang="en-US" dirty="0"/>
              <a:t>requires the speaker to: </a:t>
            </a:r>
          </a:p>
          <a:p>
            <a:pPr lvl="2"/>
            <a:r>
              <a:rPr lang="en-US" dirty="0"/>
              <a:t>know the</a:t>
            </a:r>
            <a:r>
              <a:rPr lang="en-US" dirty="0">
                <a:solidFill>
                  <a:srgbClr val="6699FF"/>
                </a:solidFill>
              </a:rPr>
              <a:t> </a:t>
            </a:r>
            <a:r>
              <a:rPr lang="en-US" dirty="0"/>
              <a:t>audience </a:t>
            </a:r>
          </a:p>
          <a:p>
            <a:pPr lvl="2"/>
            <a:r>
              <a:rPr lang="en-US" dirty="0"/>
              <a:t>understand the topic </a:t>
            </a:r>
          </a:p>
          <a:p>
            <a:pPr lvl="2"/>
            <a:r>
              <a:rPr lang="en-US" dirty="0"/>
              <a:t>realize the goal of the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34108137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very common </a:t>
            </a:r>
          </a:p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being poorly prepared</a:t>
            </a:r>
          </a:p>
          <a:p>
            <a:pPr lvl="1"/>
            <a:r>
              <a:rPr lang="en-US" dirty="0"/>
              <a:t>speaking in a manner which is not easily understood  </a:t>
            </a:r>
          </a:p>
          <a:p>
            <a:pPr lvl="2"/>
            <a:r>
              <a:rPr lang="en-US" dirty="0"/>
              <a:t>talking too fast or soft</a:t>
            </a:r>
          </a:p>
          <a:p>
            <a:pPr lvl="2"/>
            <a:r>
              <a:rPr lang="en-US" dirty="0"/>
              <a:t>using too many fillers, such as um, eh or well</a:t>
            </a:r>
          </a:p>
          <a:p>
            <a:pPr lvl="1"/>
            <a:r>
              <a:rPr lang="en-US" dirty="0"/>
              <a:t>avoiding eye contact</a:t>
            </a:r>
          </a:p>
        </p:txBody>
      </p:sp>
    </p:spTree>
    <p:extLst>
      <p:ext uri="{BB962C8B-B14F-4D97-AF65-F5344CB8AC3E}">
        <p14:creationId xmlns:p14="http://schemas.microsoft.com/office/powerpoint/2010/main" val="327314421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Solutions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improved by practicing the following methods:</a:t>
            </a:r>
          </a:p>
          <a:p>
            <a:pPr lvl="1"/>
            <a:r>
              <a:rPr lang="en-US" dirty="0"/>
              <a:t>practice speaking and be prepared</a:t>
            </a:r>
          </a:p>
          <a:p>
            <a:pPr lvl="1"/>
            <a:r>
              <a:rPr lang="en-US" dirty="0"/>
              <a:t>take deep breaths and focus on pronunciation </a:t>
            </a:r>
          </a:p>
          <a:p>
            <a:pPr lvl="1"/>
            <a:r>
              <a:rPr lang="en-US" dirty="0"/>
              <a:t>focus on the audience</a:t>
            </a:r>
          </a:p>
        </p:txBody>
      </p:sp>
      <p:pic>
        <p:nvPicPr>
          <p:cNvPr id="6" name="Picture 5" descr="An image of two women having a conversation with each other">
            <a:extLst>
              <a:ext uri="{FF2B5EF4-FFF2-40B4-BE49-F238E27FC236}">
                <a16:creationId xmlns:a16="http://schemas.microsoft.com/office/drawing/2014/main" id="{35FCAA3E-864B-4DAC-8820-55C1193939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900216"/>
            <a:ext cx="3962400" cy="264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949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observable results</a:t>
            </a:r>
          </a:p>
          <a:p>
            <a:r>
              <a:rPr lang="en-US" dirty="0"/>
              <a:t>Are based on communication goals</a:t>
            </a:r>
          </a:p>
          <a:p>
            <a:r>
              <a:rPr lang="en-US" dirty="0"/>
              <a:t>Can be measured by:</a:t>
            </a:r>
          </a:p>
          <a:p>
            <a:pPr lvl="1"/>
            <a:r>
              <a:rPr lang="en-US" dirty="0"/>
              <a:t>testing audience understanding</a:t>
            </a:r>
          </a:p>
          <a:p>
            <a:pPr lvl="2"/>
            <a:r>
              <a:rPr lang="en-US" dirty="0"/>
              <a:t>question and answer</a:t>
            </a:r>
          </a:p>
          <a:p>
            <a:pPr lvl="2"/>
            <a:r>
              <a:rPr lang="en-US" dirty="0"/>
              <a:t>quality measures </a:t>
            </a:r>
          </a:p>
          <a:p>
            <a:pPr lvl="3"/>
            <a:r>
              <a:rPr lang="en-US" dirty="0"/>
              <a:t>focus groups, interviews, open-ended survey questions </a:t>
            </a:r>
          </a:p>
          <a:p>
            <a:r>
              <a:rPr lang="en-US" dirty="0"/>
              <a:t>Can be unanticipated </a:t>
            </a:r>
          </a:p>
          <a:p>
            <a:pPr lvl="1"/>
            <a:r>
              <a:rPr lang="en-US" dirty="0"/>
              <a:t>based on the audience’s reaction</a:t>
            </a:r>
            <a:endParaRPr lang="en-US" strike="sngStrike" dirty="0"/>
          </a:p>
        </p:txBody>
      </p:sp>
    </p:spTree>
    <p:extLst>
      <p:ext uri="{BB962C8B-B14F-4D97-AF65-F5344CB8AC3E}">
        <p14:creationId xmlns:p14="http://schemas.microsoft.com/office/powerpoint/2010/main" val="1734346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Economic Factors Influencing the Communication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stage of economic development</a:t>
            </a:r>
          </a:p>
          <a:p>
            <a:pPr lvl="1"/>
            <a:r>
              <a:rPr lang="en-US" dirty="0"/>
              <a:t>standard of living</a:t>
            </a:r>
          </a:p>
          <a:p>
            <a:pPr lvl="1"/>
            <a:r>
              <a:rPr lang="en-US" dirty="0"/>
              <a:t>per capita income</a:t>
            </a:r>
          </a:p>
          <a:p>
            <a:pPr lvl="1"/>
            <a:r>
              <a:rPr lang="en-US" dirty="0"/>
              <a:t>distribution of wealth </a:t>
            </a:r>
          </a:p>
          <a:p>
            <a:pPr lvl="1"/>
            <a:r>
              <a:rPr lang="en-US" dirty="0"/>
              <a:t>currency stability </a:t>
            </a:r>
          </a:p>
          <a:p>
            <a:pPr lvl="1"/>
            <a:r>
              <a:rPr lang="en-US" dirty="0"/>
              <a:t>exchange rates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ZmFsc2UiLz4NCgkJPHVpc2hvdyBuYW1lPSJvdXRsaW5lIiB2YWx1ZT0idHJ1ZSIvPg0KCQk8dWlzaG93IG5hbWU9InRodW1ibmFpbCIgdmFsdWU9InRydWUiLz4NCgkJPHVpc2hvdyBuYW1lPSJub3RlcyIgdmFsdWU9InRydWUiLz4NCgkJPHVpc2hvdyBuYW1lPSJzZWFyY2giIHZhbHVlPSJ0cnVlIi8+DQoJCTx1aXNob3cgbmFtZT0icXVpei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1FVSVoiIHZhbHVlPSJRdWl6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cXVpeiBwb2QgYW5kIG1lc3NhZ2UgYm94IHRleHRzLS0+DQoJCTx1aXRleHQgbmFtZT0iUVVJWlBPRF9RVUlaX0FUVEVNUFQiIHZhbHVlPSJRdWl6IEF0dGVtcHQ6Ii8+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+DQoJCTx1aXRleHQgbmFtZT0iUVVJWlBPRF9RVUVTQVRNUFRfU1RSIiB2YWx1ZT0iQXR0ZW1wdDogJW4gb2YgJXQiLz4NCgkJPHVpdGV4dCBuYW1lPSJRVUlaUE9EX1FVRVNUWVBFX1NUUiIgdmFsdWU9IlR5cGU6ICVzIi8+DQoJCTx1aXRleHQgbmFtZT0iUVVJWlBPRF9RVUVTVFlQRV9HUkQiIHZhbHVlPSJHcmFkZWQiLz4NCgkJPHVpdGV4dCBuYW1lPSJRVUlaUE9EX1FVRVNUWVBFX1NWWSIgdmFsdWU9IlN1cnZleSIvPg0KCQk8dWl0ZXh0IG5hbWU9IlFVSVpQT0RfUVVJWkFUTVBUX0lORiIgdmFsdWU9IkluZmluaXRlIi8+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+DQoJCTx1aXRleHQgbmFtZT0iRE9DV1JBUF9NU0ciIHZhbHVlPSJTYXZlIHRvIE15IENvbXB1dGVyIi8+DQoJCTx1aXRleHQgbmFtZT0iRE9DV1JBUF9QUk9NUFQiIHZhbHVlPSJDbGljayB0byBEb3dubG9hZCIvPg0KCTwvbGFuZ3VhZ2U+DQoJPGxhbmd1YWdlIGlkPSJkZ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+DQoJCTx1aXRleHQgbmFtZT0iU0NSVUJCQVJTVEFUVVNfUVVFU1RJT04iIHZhbHVlPSJGcmFnZSBiZWFudHdvcnRlbiIvPg0KCQk8dWl0ZXh0IG5hbWU9IlNDUlVCQkFSU1RBVFVTX1JFVklFV1FVSVoiIHZhbHVlPSJOb2NobWFscyBkdXJjaHNlaGVuIi8+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+DQoJCTx1aXRleHQgbmFtZT0iQklPV0lOX1RJVExFIiB2YWx1ZT0iU3ByZWNoZXI6ICVwIi8+DQoJCTx1aXRleHQgbmFtZT0iQklPQlROX1RJVExFIiB2YWx1ZT0iU3ByZWNoZXIiLz4NCgkJPHVpdGV4dCBuYW1lPSJESVZJREVSQlROX1RJVExFIiB2YWx1ZT0ifCIvPg0KCQk8dWl0ZXh0IG5hbWU9IkNPTlRBQ1RCVE5fVElUTEUiIHZhbHVlPSJLb250YWt0Ii8+DQoJCTx1aXRleHQgbmFtZT0iVEFCX1FVSVoiIHZhbHVlPSJRdWl6Ii8+DQoJCTx1aXRleHQgbmFtZT0iVEFCX09VVExJTkUiIHZhbHVlPSJTdHJ1a3R1ciIvPg0KCQk8dWl0ZXh0IG5hbWU9IlRBQl9USFVNQiIgdmFsdWU9Ik1pbmlhdHVyIi8+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+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+DQoJCTx1aXRleHQgbmFtZT0iUVVJWlBPRF9RVUVTQVRNUFRfU1RSIiB2YWx1ZT0iVmVyc3VjaDogJW4gdm9uICV0Ii8+DQoJCTx1aXRleHQgbmFtZT0iUVVJWlBPRF9RVUVTVFlQRV9TVFIiIHZhbHVlPSJUeXA6ICVzIi8+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+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+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VG9uIGF1cyIvPg0KCQk8dWl0ZXh0IG5hbWU9IkRPQ1dSQVBfVElUTEUiIHZhbHVlPSJQcmVzZW50ZXItQW5oYW5nIi8+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+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+DQoJCTx1aXRleHQgbmFtZT0iU0NSVUJCQVJTVEFUVVNfQlVGRkVSSU5HIiB2YWx1ZT0iTWlzZSBlbiBtw6ltb2lyZSIvPg0KCQk8dWl0ZXh0IG5hbWU9IlNDUlVCQkFSU1RBVFVTX1FVRVNUSU9OIiB2YWx1ZT0iUsOpcG9uZHJlIMOgIGxhIHF1ZXN0aW9uIi8+DQoJCTx1aXRleHQgbmFtZT0iU0NSVUJCQVJTVEFUVVNfUkVWSUVXUVVJWiIgdmFsdWU9IlLDqXZpc2lvbiBkdSBxdWVzdGlvbm5haXJlIi8+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+DQoJCTx1aXRleHQgbmFtZT0iQVRUQUNITUVOVFMiIHZhbHVlPSJQacOoY2VzIGpvaW50ZXMiLz4NCgkJPCEtLSBzdWJzdGl0dXRpb246ICVwID09IGN1cnJlbnQgc3BlYWtlcidzIHRpdGxlIC0tPg0KCQk8dWl0ZXh0IG5hbWU9IkJJT1dJTl9USVRMRSIgdmFsdWU9IkJpbyA6ICVwIi8+DQoJCTx1aXRleHQgbmFtZT0iQklPQlROX1RJVExFIiB2YWx1ZT0iQmlvIDoiLz4NCgkJPHVpdGV4dCBuYW1lPSJESVZJREVSQlROX1RJVExFIiB2YWx1ZT0ifCIvPg0KCQk8dWl0ZXh0IG5hbWU9IkNPTlRBQ1RCVE5fVElUTEUiIHZhbHVlPSJDb250YWN0Ii8+DQoJCTx1aXRleHQgbmFtZT0iVEFCX1FVSVoiIHZhbHVlPSJRdWl6Ii8+DQoJCTx1aXRleHQgbmFtZT0iVEFCX09VVExJTkUiIHZhbHVlPSJQbGFuIi8+DQoJCTx1aXRleHQgbmFtZT0iVEFCX1RIVU1CIiB2YWx1ZT0iRGlhcG9zIi8+DQoJCTx1aXRleHQgbmFtZT0iVEFCX05PVEVTIiB2YWx1ZT0iTm90ZXMiLz4NCgkJPHVpdGV4dCBuYW1lPSJUQUJfU0VBUkNIIiB2YWx1ZT0iUmVjaGVyY2hlIi8+DQoJCTx1aXRleHQgbmFtZT0iU0xJREVfSEVBRElORyIgdmFsdWU9IlRpdHJlIGRlIGxhIGRpYXBvc2l0aXZlIi8+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+DQoJCTx1aXRleHQgbmFtZT0iQVRUQUNITkFNRV9IRUFESU5HIiB2YWx1ZT0iTm9tIGRlIGZpY2hpZXIiLz4NCgkJPHVpdGV4dCBuYW1lPSJBVFRBQ0hTSVpFX0hFQURJTkciIHZhbHVlPSJUYWlsbGUiLz4NCgkJPHVpdGV4dCBuYW1lPSJTTElERV9OT1RFUyIgdmFsdWU9IkNvbW1lbnRhaXJlcyBkZXMgZGlhcG9zaXRpdmVzIi8+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+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+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+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jgrnjg6njgqTjg4kgOiAlbiIvPg0KCQk8IS0tIHN1YnN0aXR1dGlvbjogJW4gPT0gc2xpZGUgbnVtYmVyIC0tPg0KCQk8IS0tIHN1YnN0aXR1dGlvbjogJXQgPT0gdG90YWwgc2xpZGUgY291bnQgLS0+DQoJCTx1aXRleHQgbmFtZT0iU0NSVUJCQVJTVEFUVVNfU0xJREVJTkZPIiB2YWx1ZT0i44K544Op44Kk44OJIDogJW4gLyAldCB8ICIvPg0KCQk8dWl0ZXh0IG5hbWU9IlNDUlVCQkFSU1RBVFVTX1NUT1BQRUQiIHZhbHVlPSLlgZzmraIiLz4NCgkJPHVpdGV4dCBuYW1lPSJTQ1JVQkJBUlNUQVRVU19QTEFZSU5HIiB2YWx1ZT0i5YaN55Sf5LitIi8+DQoJCTx1aXRleHQgbmFtZT0iU0NSVUJCQVJTVEFUVVNfTk9BVURJTyIgdmFsdWU9Iumfs+WjsOOBquOBlyIvPg0KCQk8dWl0ZXh0IG5hbWU9IlNDUlVCQkFSU1RBVFVTX1ZJRFBMQVlJTkciIHZhbHVlPSLjg5Pjg4fjgqrlho3nlJ/kuK0iLz4NCgkJPHVpdGV4dCBuYW1lPSJTQ1JVQkJBUlNUQVRVU19MT0FESU5HIiB2YWx1ZT0i44Ot44O844OJ5LitIi8+DQoJCTx1aXRleHQgbmFtZT0iU0NSVUJCQVJTVEFUVVNfQlVGRkVSSU5HIiB2YWx1ZT0i44OQ44OD44OV44Kh5LitIi8+DQoJCTx1aXRleHQgbmFtZT0iU0NSVUJCQVJTVEFUVVNfUVVFU1RJT04iIHZhbHVlPSLos6rllY/jgavnrZTjgYjjgabkuIvjgZXjgYQiLz4NCgkJPHVpdGV4dCBuYW1lPSJTQ1JVQkJBUlNUQVRVU19SRVZJRVdRVUlaIiB2YWx1ZT0i44Kv44Kk44K644KS44Os44OT44Ol44O844GX44Gm44GE44G+44GZIi8+DQoJCTwhLS0gc3Vic3RpdHV0aW9uOiAlbSA9PSBtaW51dGVzIHJlbWFpbmluZyAtLT4NCgkJPCEtLSBzdWJzdGl0dXRpb246ICVzID09IHNlY29uZHMgcmVtYWluaW5nIC0tPg0KCQk8dWl0ZXh0IG5hbWU9IkVMQVBTRUQiIHZhbHVlPSLmrovjgoogOiAlbSDliIYgJXMg56eSIi8+DQoJCTx1aXRleHQgbmFtZT0iTk9URk9VTkQiIHZhbHVlPSLkvZXjgoLopovjgaTjgYvjgorjgb7jgZvjgpMiLz4NCgkJPHVpdGV4dCBuYW1lPSJBVFRBQ0hNRU5UUyIgdmFsdWU9Iua3u+S7mCIvPg0KCQk8IS0tIHN1YnN0aXR1dGlvbjogJXAgPT0gY3VycmVudCBzcGVha2VyJ3MgdGl0bGUgLS0+DQoJCTx1aXRleHQgbmFtZT0iQklPV0lOX1RJVExFIiB2YWx1ZT0i57WM5q20IDogJXAiLz4NCgkJPHVpdGV4dCBuYW1lPSJCSU9CVE5fVElUTEUiIHZhbHVlPSLntYzmrbQiLz4NCgkJPHVpdGV4dCBuYW1lPSJESVZJREVSQlROX1RJVExFIiB2YWx1ZT0ifCIvPg0KCQk8dWl0ZXh0IG5hbWU9IkNPTlRBQ1RCVE5fVElUTEUiIHZhbHVlPSLjgYrllY/jgYTlkIjjgo/jgZsiLz4NCgkJPHVpdGV4dCBuYW1lPSJUQUJfUVVJWiIgdmFsdWU9IuOCr+OCpOOCuiIvPg0KCQk8dWl0ZXh0IG5hbWU9IlRBQl9PVVRMSU5FIiB2YWx1ZT0i44Ki44Km44OI44Op44Kk44OzIi8+DQoJCTx1aXRleHQgbmFtZT0iVEFCX1RIVU1CIiB2YWx1ZT0i44K144Og44ON44O844OrIi8+DQoJCTx1aXRleHQgbmFtZT0iVEFCX05PVEVTIiB2YWx1ZT0i44OO44O844OIIi8+DQoJCTx1aXRleHQgbmFtZT0iVEFCX1NFQVJDSCIgdmFsdWU9IuaknOe0oiIvPg0KCQk8dWl0ZXh0IG5hbWU9IlNMSURFX0hFQURJTkciIHZhbHVlPSLjgrnjg6njgqTjg4njgr/jgqTjg4jjg6siLz4NCgkJPHVpdGV4dCBuYW1lPSJEVVJBVElPTl9IRUFESU5HIiB2YWx1ZT0i6ZW344GVIi8+DQoJCTx1aXRleHQgbmFtZT0iU0VBUkNIX0hFQURJTkciIHZhbHVlPSLmpJzntKLjgZnjgovjg4bjgq3jgrnjg4ggOiAiLz4NCgkJPHVpdGV4dCBuYW1lPSJUSFVNQl9IRUFESU5HIiB2YWx1ZT0i44K544Op44Kk44OJIi8+DQoJCTx1aXRleHQgbmFtZT0iVEhVTUJfSU5GTyIgdmFsdWU9IuOCueODqeOCpOODieOCv+OCpOODiOODqyAvIOmVt+OBlSIvPg0KCQk8dWl0ZXh0IG5hbWU9IkFUVEFDSE5BTUVfSEVBRElORyIgdmFsdWU9IuODleOCoeOCpOODq+WQjSIvPg0KCQk8dWl0ZXh0IG5hbWU9IkFUVEFDSFNJWkVfSEVBRElORyIgdmFsdWU9IuOCteOCpOOCuiIvPg0KCQk8dWl0ZXh0IG5hbWU9IlNMSURFX05PVEVTIiB2YWx1ZT0i44K544Op44Kk44OJ44OO44O844OIIi8+DQoJCTwhLS1xdWl6IHBvZCBhbmQgbWVzc2FnZSBib3ggdGV4dHMtLT4NCgkJPHVpdGV4dCBuYW1lPSJRVUlaUE9EX1FVSVpfQVRURU1QVCIgdmFsdWU9IuOCr+OCpOOCuuippuihjOWbnuaVsCA6ICIvPg0KCQk8dWl0ZXh0IG5hbWU9IlFVSVpQT0RfUVVJWl9BVFRFTVBUX1ZBTFVFIiB2YWx1ZT0iJW4gLyAldCIvPg0KCQk8dWl0ZXh0IG5hbWU9IlFVSVpQT0RfUVVJWl9TQ09SRSIgdmFsdWU9IuOCueOCs+OCoiA6ICIvPg0KCQk8dWl0ZXh0IG5hbWU9IlFVSVpQT0RfUVVJWl9QQVNTU0NPUkUiIHZhbHVlPSLlkIjmoLzngrkgOiIvPg0KCQk8dWl0ZXh0IG5hbWU9IlFVSVpQT0RfUVVJWl9NQVhTQ09SRSIgdmFsdWU9IuacgOmrmOW+l+eCuSA6ICIvPg0KCQk8dWl0ZXh0IG5hbWU9IlFVSVpQT0RfUVVFU0FUTVBUX1NUUiIgdmFsdWU9IuippuihjOWbnuaVsCA6ICVuIC8gJXQiLz4NCgkJPHVpdGV4dCBuYW1lPSJRVUlaUE9EX1FVRVNUWVBFX1NUUiIgdmFsdWU9IuOCv+OCpOODlyA6ICVzIi8+DQoJCTx1aXRleHQgbmFtZT0iUVVJWlBPRF9RVUVTVFlQRV9HUkQiIHZhbHVlPSLoqZXkvqEiLz4NCgkJPHVpdGV4dCBuYW1lPSJRVUlaUE9EX1FVRVNUWVBFX1NWWSIgdmFsdWU9IuOCouODs+OCseODvOODiCIvPg0KCQk8dWl0ZXh0IG5hbWU9IlFVSVpQT0RfUVVJWkFUTVBUX0lORiIgdmFsdWU9IueEoeWItumZkCIvPg0KCQk8dWl0ZXh0IG5hbWU9IlFVSVpQT0RfUVVFU0FUTVBUX0lORiIgdmFsdWU9IueEoeWItumZkCIvPg0KCQk8dWl0ZXh0IG5hbWU9IldBUk5JTkdNU0dfWUVTU1RSSU5HIiB2YWx1ZT0i44Gv44GEIi8+DQoJCTx1aXRleHQgbmFtZT0iV0FSTklOR01TR19OT1NUUklORyIgdmFsdWU9IuOBhOOBhOOBiCIvPg0KCQk8dWl0ZXh0IG5hbWU9IldBUk5JTkdNU0dfVElUTEVTVFJJTkciIHZhbHVlPSLjgq/jgqTjgrrjga7jg4rjg5PjgrLjg7zjgrfjg6fjg7PjgavplqLjgZnjgovorablkYoiLz4NCgkJPHVpdGV4dCBuYW1lPSJXQVJOSU5HTVNHX01TR1NUUklORyIgdmFsdWU9IuOBk+OBruOCr+OCpOOCuuOBq+OBr+OAgeOBvuOBoOino+etlOOBl+OBpuOBhOOBquOBhOizquWVj+OBjOOBguOCiuOBvuOBmeOAgiYjeEE7JiN4QTsg44Kv44Kk44K644KS57WC5LqG44GZ44KL44Gr44Gv44CB44CM44Gv44GE44CN44KS44Kv44Oq44OD44Kv44GX44G+44GZ44CC44Kv44Kk44K644KS57aa6KGM44GZ44KL44Gr44Gv44CB44CM44GE44GE44GI44CN44KS44Kv44Oq44OD44Kv44GX44G+44GZ44CCIi8+DQoJCTx1aXRleHQgbmFtZT0iSU5GT1JNQVRJT05fSDI2NF9GTEFTSFBMQVlFUiIgdmFsdWU9IuOBiuS9v+OBhOOBruOCs+ODs+ODlOODpeODvOOCv+OBq+ePvuWcqOOCpOODs+OCueODiOODvOODq+OBleOCjOOBpuOBhOOCiyBGbGFzaCBQbGF5ZXIg44Gu44OQ44O844K444On44Oz44Gv44CB44GT44Gu44OT44OH44Kq44KS44K144Od44O844OI44GX44Gm44GE44G+44Gb44KT44CC5pyA5paw44GuIEZsYXNoIFBsYXllciDjgpLjg4Djgqbjg7Pjg63jg7zjg4njgZnjgovjgavjga/jgIHjg5Pjg4fjgqrpoJjln5/jgpLjgq/jg6rjg4Pjgq/jgZfjgabjgY/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7Iqs65287J2065OcICVuIi8+DQoJCTwhLS0gc3Vic3RpdHV0aW9uOiAlbiA9PSBzbGlkZSBudW1iZXIgLS0+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+DQoJCTx1aXRleHQgbmFtZT0iU0NSVUJCQVJTVEFUVVNfTk9BVURJTyIgdmFsdWU9IuyYpOuUlOyYpCDsl4bsnYwiLz4NCgkJPHVpdGV4dCBuYW1lPSJTQ1JVQkJBUlNUQVRVU19WSURQTEFZSU5HIiB2YWx1ZT0i67mE65SU7JikIOyerOyDnSDspJEiLz4NCgkJPHVpdGV4dCBuYW1lPSJTQ1JVQkJBUlNUQVRVU19MT0FESU5HIiB2YWx1ZT0i66Gc65SpIi8+DQoJCTx1aXRleHQgbmFtZT0iU0NSVUJCQVJTVEFUVVNfQlVGRkVSSU5HIiB2YWx1ZT0i67KE7Y2866eBIi8+DQoJCTx1aXRleHQgbmFtZT0iU0NSVUJCQVJTVEFUVVNfUVVFU1RJT04iIHZhbHVlPSLsp4jrrLjsl5Ag64u17ZWY6riwIi8+DQoJCTx1aXRleHQgbmFtZT0iU0NSVUJCQVJTVEFUVVNfUkVWSUVXUVVJWiIgdmFsdWU9IuyniOusuCDri6Tsi5zrs7TquLAiLz4NCgkJPCEtLSBzdWJzdGl0dXRpb246ICVtID09IG1pbnV0ZXMgcmVtYWluaW5nIC0tPg0KCQk8IS0tIHN1YnN0aXR1dGlvbjogJXMgPT0gc2Vjb25kcyByZW1haW5pbmcgLS0+DQoJCTx1aXRleHQgbmFtZT0iRUxBUFNFRCIgdmFsdWU9IiVt67aEICVz7LSIIOuCqOydjCIvPg0KCQk8dWl0ZXh0IG5hbWU9Ik5PVEZPVU5EIiB2YWx1ZT0i7JeG7J2MIi8+DQoJCTx1aXRleHQgbmFtZT0iQVRUQUNITUVOVFMiIHZhbHVlPSLssqjrtoAg7YyM7J28Ii8+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+DQoJCTx1aXRleHQgbmFtZT0iUVVJWlBPRF9RVUlaX1BBU1NTQ09SRSIgdmFsdWU9Iu2GteqzvCDsoJDsiJg6Ii8+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+E7ZWY7KeAIOyViuydgCDsp4jrrLjsnbQg7J6I7Iq164uI64ukLiYjeEE7JiN4QTvtgLTspojrpbwg7KKF66OM7ZWY66Ck66m0IFvsmIhd66W8IO2BtOumre2VmOqzoCwg7YC07KaI66W8IOqzhOyGje2VmOugpOuptCBb7JWE64uI7JikXeulvCDtgbTrpq3tlZjsi63si5zsmKQuIi8+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gk8bGFuZ3VhZ2UgaWQ9ImVz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RldGVuaWRhIi8+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+DQoJCTx1aXRleHQgbmFtZT0iU0NSVUJCQVJTVEFUVVNfUkVWSUVXUVVJWiIgdmFsdWU9IlJldmlzYW5kbyBwcnVlYmEiLz4NCgkJPCEtLSBzdWJzdGl0dXRpb246ICVtID09IG1pbnV0ZXMgcmVtYWluaW5nIC0tPg0KCQk8IS0tIHN1YnN0aXR1dGlvbjogJXMgPT0gc2Vjb25kcyByZW1haW5pbmcgLS0+DQoJCTx1aXRleHQgbmFtZT0iRUxBUFNFRCIgdmFsdWU9IiVtIG1pbnV0b3MgJXMgc2VndW5kb3MgcmVzdGFudGVzIi8+DQoJCTx1aXRleHQgbmFtZT0iTk9URk9VTkQiIHZhbHVlPSJObyBzZSBoYSBlbmNvbnRyYWRvIG5hZGEiLz4NCgkJPHVpdGV4dCBuYW1lPSJBVFRBQ0hNRU5UUyIgdmFsdWU9IkFyY2hpdm9zIGFkanVudG9zIi8+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+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+DQoJCTx1aXRleHQgbmFtZT0iQVRUQUNIU0laRV9IRUFESU5HIiB2YWx1ZT0iVGFtYcOxbyIvPg0KCQk8dWl0ZXh0IG5hbWU9IlNMSURFX05PVEVTIiB2YWx1ZT0iTm90YXMgZGUgZGlhcG9zaXRpdmEiLz4NCgkJPCEtLXF1aXogcG9kIGFuZCBtZXNzYWdlIGJveCB0ZXh0cy0tPg0KCQk8dWl0ZXh0IG5hbWU9IlFVSVpQT0RfUVVJWl9BVFRFTVBUIiB2YWx1ZT0iSW50ZW50byBkZSBwcnVlYmE6Ii8+DQoJCTx1aXRleHQgbmFtZT0iUVVJWlBPRF9RVUlaX0FUVEVNUFRfVkFMVUUiIHZhbHVlPSIlbiBkZSAldCIvPg0KCQk8dWl0ZXh0IG5hbWU9IlFVSVpQT0RfUVVJWl9TQ09SRSIgdmFsdWU9IlB1bnR1YWNpw7NuOiIvPg0KCQk8dWl0ZXh0IG5hbWU9IlFVSVpQT0RfUVVJWl9QQVNTU0NPUkUiIHZhbHVlPSJQdW50dWFjacOzbiBwYXJhIGFwcm9iYXI6Ii8+DQoJCTx1aXRleHQgbmFtZT0iUVVJWlBPRF9RVUlaX01BWFNDT1JFIiB2YWx1ZT0iUHVudHVhY2nDs24gbcOheGltYToiLz4NCgkJPHVpdGV4dCBuYW1lPSJRVUlaUE9EX1FVRVNBVE1QVF9TVFIiIHZhbHVlPSJJbnRlbnRvczogJW4gZGUgJXQiLz4NCgkJPHVpdGV4dCBuYW1lPSJRVUlaUE9EX1FVRVNUWVBFX1NUUiIgdmFsdWU9IlRpcG86ICVzIi8+DQoJCTx1aXRleHQgbmFtZT0iUVVJWlBPRF9RVUVTVFlQRV9HUkQiIHZhbHVlPSJDb24gcHVudHVhY2nDs24iLz4NCgkJPHVpdGV4dCBuYW1lPSJRVUlaUE9EX1FVRVNUWVBFX1NWWSIgdmFsdWU9IkVuY3Vlc3RhIi8+DQoJCTx1aXRleHQgbmFtZT0iUVVJWlBPRF9RVUlaQVRNUFRfSU5GIiB2YWx1ZT0iSW5maW5pdG8iLz4NCgkJPHVpdGV4dCBuYW1lPSJRVUlaUE9EX1FVRVNBVE1QVF9JTkYiIHZhbHVlPSJJbmZpbml0byIvPg0KCQk8dWl0ZXh0IG5hbWU9IldBUk5JTkdNU0dfWUVTU1RSSU5HIiB2YWx1ZT0iU8OtIi8+DQoJCTx1aXRleHQgbmFtZT0iV0FSTklOR01TR19OT1NUUklORyIgdmFsdWU9Ik5vIi8+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+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+DQoJPGxhbmd1YWdlIGlkPSJw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+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+DQoJCTx1aXRleHQgbmFtZT0iUVVJWlBPRF9RVUVTVFlQRV9HUkQiIHZhbHVlPSJDbGFzc2lmaWNhdMOzcmlhIi8+DQoJCTx1aXRleHQgbmFtZT0iUVVJWlBPRF9RVUVTVFlQRV9TVlkiIHZhbHVlPSJQZXNxdWlzYSIvPg0KCQk8dWl0ZXh0IG5hbWU9IlFVSVpQT0RfUVVJWkFUTVBUX0lORiIgdmFsdWU9IkluZmluaXRvIi8+DQoJCTx1aXRleHQgbmFtZT0iUVVJWlBPRF9RVUVTQVRNUFRfSU5GIiB2YWx1ZT0iSW5maW5pdG8iLz4NCgkJPHVpdGV4dCBuYW1lPSJXQVJOSU5HTVNHX1lFU1NUUklORyIgdmFsdWU9IlNpbSIvPg0KCQk8dWl0ZXh0IG5hbWU9IldBUk5JTkdNU0dfTk9TVFJJTkciIHZhbHVlPSJOw6NvIi8+DQoJCTx1aXRleHQgbmFtZT0iV0FSTklOR01TR19USVRMRVNUUklORyIgdmFsdWU9IkFsZXJ0YSBkZSBuYXZlZ2HDp8OjbyBkbyBxdWVzdGlvbsOhcmlvIi8+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FyIGJhcnJhIGxhdGVyYWwgYW8gcGFydGljaXBhbnRlcyIvPg0KCQk8dWl0ZXh0IG5hbWU9Ik1VVEUiIHZhbHVlPSJNdWRvIi8+DQoJCTx1aXRleHQgbmFtZT0iRE9DV1JBUF9USVRMRSIgdmFsdWU9IkFuZXhvIGRlIGFycXVpdm8gZG8gUHJlc2VudGVyIi8+DQoJCTx1aXRleHQgbmFtZT0iRE9DV1JBUF9NU0ciIHZhbHVlPSJTYWx2YXIgZW0gTWV1IGNvbXB1dGFkb3IiLz4NCgkJPHVpdGV4dCBuYW1lPSJET0NXUkFQX1BST01QVCIgdmFsdWU9IkNsaXF1ZSBwYXJhIGJhaXhhciIvPg0KCTwvbGFuZ3VhZ2U+DQoJPGxhbmd1YWdlIGlkPSJp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YSAlbiIvPg0KCQk8IS0tIHN1YnN0aXR1dGlvbjogJW4gPT0gc2xpZGUgbnVtYmVyIC0tPg0KCQk8IS0tIHN1YnN0aXR1dGlvbjogJXQgPT0gdG90YWwgc2xpZGUgY291bnQgLS0+DQoJCTx1aXRleHQgbmFtZT0iU0NSVUJCQVJTVEFUVVNfU0xJREVJTkZPIiB2YWx1ZT0iRGlhcG9zaXRpdmEgJW4gLyAldCB8ICIvPg0KCQk8dWl0ZXh0IG5hbWU9IlNDUlVCQkFSU1RBVFVTX1NUT1BQRUQiIHZhbHVlPSJJbnRlcnJvdHRvIi8+DQoJCTx1aXRleHQgbmFtZT0iU0NSVUJCQVJTVEFUVVNfUExBWUlORyIgdmFsdWU9IlJpcHJvZHV6aW9uZSIvPg0KCQk8dWl0ZXh0IG5hbWU9IlNDUlVCQkFSU1RBVFVTX05PQVVESU8iIHZhbHVlPSJBdWRpbyBpbmF0dC4iLz4NCgkJPHVpdGV4dCBuYW1lPSJTQ1JVQkJBUlNUQVRVU19WSURQTEFZSU5HIiB2YWx1ZT0iVmlkZW8gaW4gcmlwcm9kdXppb25lIi8+DQoJCTx1aXRleHQgbmFtZT0iU0NSVUJCQVJTVEFUVVNfTE9BRElORyIgdmFsdWU9IkNhcmljYW1lbnRvIi8+DQoJCTx1aXRleHQgbmFtZT0iU0NSVUJCQVJTVEFUVVNfQlVGRkVSSU5HIiB2YWx1ZT0iQnVmZmVyaW5nIi8+DQoJCTx1aXRleHQgbmFtZT0iU0NSVUJCQVJTVEFUVVNfUVVFU1RJT04iIHZhbHVlPSJSaXNwb25kaSBhIGRvbWFuZGEiLz4NCgkJPHVpdGV4dCBuYW1lPSJTQ1JVQkJBUlNUQVRVU19SRVZJRVdRVUlaIiB2YWx1ZT0iUmV2aXNpb25lIGRlbCBxdWl6Ii8+DQoJCTwhLS0gc3Vic3RpdHV0aW9uOiAlbSA9PSBtaW51dGVzIHJlbWFpbmluZyAtLT4NCgkJPCEtLSBzdWJzdGl0dXRpb246ICVzID09IHNlY29uZHMgcmVtYWluaW5nIC0tPg0KCQk8dWl0ZXh0IG5hbWU9IkVMQVBTRUQiIHZhbHVlPSIlbSBNaW51dGkgJXMgU2Vjb25kaSByaW1hbmVudGkiLz4NCgkJPHVpdGV4dCBuYW1lPSJOT1RGT1VORCIgdmFsdWU9Ik5lc3N1biBlbGVtZW50byB0cm92YXRvIi8+DQoJCTx1aXRleHQgbmFtZT0iQVRUQUNITUVOVFMiIHZhbHVlPSJBbGxlZ2F0aS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QuIi8+DQoJCTx1aXRleHQgbmFtZT0iVEFCX1FVSVoiIHZhbHVlPSJRdWl6Ii8+DQoJCTx1aXRleHQgbmFtZT0iVEFCX09VVExJTkUiIHZhbHVlPSJTdHJ1dHR1cmEiLz4NCgkJPHVpdGV4dCBuYW1lPSJUQUJfVEhVTUIiIHZhbHVlPSJNaW5pYXR1cmUiLz4NCgkJPHVpdGV4dCBuYW1lPSJUQUJfTk9URVMiIHZhbHVlPSJOb3RlIi8+DQoJCTx1aXRleHQgbmFtZT0iVEFCX1NFQVJDSCIgdmFsdWU9IkNlcmNhIi8+DQoJCTx1aXRleHQgbmFtZT0iU0xJREVfSEVBRElORyIgdmFsdWU9IlRpdG9sbyBkaWFwb3NpdGl2YSIvPg0KCQk8dWl0ZXh0IG5hbWU9IkRVUkFUSU9OX0hFQURJTkciIHZhbHVlPSJEdXJhdGEiLz4NCgkJPHVpdGV4dCBuYW1lPSJTRUFSQ0hfSEVBRElORyIgdmFsdWU9IkNlcmNhIHRlc3RvOiIvPg0KCQk8dWl0ZXh0IG5hbWU9IlRIVU1CX0hFQURJTkciIHZhbHVlPSJEaWFwb3NpdGl2YSIvPg0KCQk8dWl0ZXh0IG5hbWU9IlRIVU1CX0lORk8iIHZhbHVlPSJUaXRvbG8vVGVtcG8iLz4NCgkJPHVpdGV4dCBuYW1lPSJBVFRBQ0hOQU1FX0hFQURJTkciIHZhbHVlPSJOb21lIGZpbGUiLz4NCgkJPHVpdGV4dCBuYW1lPSJBVFRBQ0hTSVpFX0hFQURJTkciIHZhbHVlPSJEaW1lbnNpb25lIi8+DQoJCTx1aXRleHQgbmFtZT0iU0xJREVfTk9URVMiIHZhbHVlPSJOb3RlIGRpYXBvc2l0aXZhIi8+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+DQoJCTx1aXRleHQgbmFtZT0iUVVJWlBPRF9RVUlaX1BBU1NTQ09SRSIgdmFsdWU9IlB1bnRlZ2dpbyBtaW5pbW86Ii8+DQoJCTx1aXRleHQgbmFtZT0iUVVJWlBPRF9RVUlaX01BWFNDT1JFIiB2YWx1ZT0iUHVudGVnZ2lvIG1hc3NpbW86Ii8+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+DQoJCTx1aXRleHQgbmFtZT0iV0FSTklOR01TR19ZRVNTVFJJTkciIHZhbHVlPSJTw6wiLz4NCgkJPHVpdGV4dCBuYW1lPSJXQVJOSU5HTVNHX05PU1RSSU5HIiB2YWx1ZT0iTm8iLz4NCgkJPHVpdGV4dCBuYW1lPSJXQVJOSU5HTVNHX1RJVExFU1RSSU5HIiB2YWx1ZT0iQXZ2ZXJ0ZW56YSBuYXZpZ2F6aW9uZSBxdWl6Ii8+DQoJCTx1aXRleHQgbmFtZT0iV0FSTklOR01TR19NU0dTVFJJTkciIHZhbHVlPSJPY2NvcnJlIGFuY29yYSByaXNwb25kZXJlIGFkIGFsY3VuZSBkb21hbmRlIGRlbCBxdWl6LiYjeEE7JiN4QTtTZSBmYXRlIGNsaWMgc3UgU8OsLCB1c2NpcmV0ZSBkYWwgcXVpei4gRmF0ZSBjbGljIHN1IE5vIHBlciBjb250aW51YXJlIGlsIHF1aXouIi8+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EgYmFycmEgbGF0ZXJhbGUgYWkgcGFydGVjaXBhbnRpIi8+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+DQoJPGxhbmd1YWdlIGlkPSJub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+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+DQoJCTx1aXRleHQgbmFtZT0iU0NSVUJCQVJTVEFUVVNfUVVFU1RJT04iIHZhbHVlPSJWcmFhZyBtZXQgYW50d29vcmQiLz4NCgkJPHVpdGV4dCBuYW1lPSJTQ1JVQkJBUlNUQVRVU19SRVZJRVdRVUlaIiB2YWx1ZT0iUXVpeiBjb250cm9sZXJlbiIvPg0KCQk8IS0tIHN1YnN0aXR1dGlvbjogJW0gPT0gbWludXRlcyByZW1haW5pbmcgLS0+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+DQoJCTwhLS0gc3Vic3RpdHV0aW9uOiAlcCA9PSBjdXJyZW50IHNwZWFrZXIncyB0aXRsZSAtLT4NCgkJPHVpdGV4dCBuYW1lPSJCSU9XSU5fVElUTEUiIHZhbHVlPSJCaW9ncmFmaWU6ICVwIi8+DQoJCTx1aXRleHQgbmFtZT0iQklPQlROX1RJVExFIiB2YWx1ZT0iQmlvZ3JhZmllIi8+DQoJCTx1aXRleHQgbmFtZT0iRElWSURFUkJUTl9USVRMRSIgdmFsdWU9InwiLz4NCgkJPHVpdGV4dCBuYW1lPSJDT05UQUNUQlROX1RJVExFIiB2YWx1ZT0iQ29udGFjdCIvPg0KCQk8dWl0ZXh0IG5hbWU9IlRBQl9RVUlaIiB2YWx1ZT0iUXVpeiIvPg0KCQk8dWl0ZXh0IG5hbWU9IlRBQl9PVVRMSU5FIiB2YWx1ZT0iT3ZlcnppY2h0Ii8+DQoJCTx1aXRleHQgbmFtZT0iVEFCX1RIVU1CIiB2YWx1ZT0iTWluaWF0dXVyIi8+DQoJCTx1aXRleHQgbmFtZT0iVEFCX05PVEVTIiB2YWx1ZT0iTm90aXRpZXMiLz4NCgkJPHVpdGV4dCBuYW1lPSJUQUJfU0VBUkNIIiB2YWx1ZT0iWm9la2VuIi8+DQoJCTx1aXRleHQgbmFtZT0iU0xJREVfSEVBRElORyIgdmFsdWU9IlRpdGVsIHZhbiBkaWEiLz4NCgkJPHVpdGV4dCBuYW1lPSJEVVJBVElPTl9IRUFESU5HIiB2YWx1ZT0iRHV1ciIvPg0KCQk8dWl0ZXh0IG5hbWU9IlNFQVJDSF9IRUFESU5HIiB2YWx1ZT0iWm9la2VuIG5hYXIgdGVrc3Q6Ii8+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+DQoJCTx1aXRleHQgbmFtZT0iU0xJREVfTk9URVMiIHZhbHVlPSJEaWFub3RpdGllcy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IS0tcXVpeiBwb2QgYW5kIG1lc3NhZ2UgYm94IHRleHRzLS0+DQoJCTx1aXRleHQgbmFtZT0iUVVJWlBPRF9RVUlaX0FUVEVNUFQiIHZhbHVlPSLmtYvpqozlsJ3or5XmrKHmlbA6Ii8+DQoJCTx1aXRleHQgbmFtZT0iUVVJWlBPRF9RVUlaX0FUVEVNUFRfVkFMVUUiIHZhbHVlPSLnrKwgJW4g5qyh77yM5YWxICV0IOasoSIvPg0KCQk8dWl0ZXh0IG5hbWU9IlFVSVpQT0RfUVVJWl9TQ09SRSIgdmFsdWU9IuW+l+WIhjoiLz4NCgkJPHVpdGV4dCBuYW1lPSJRVUlaUE9EX1FVSVpfUEFTU1NDT1JFIiB2YWx1ZT0i5Y+K5qC85YiG5pWwOiIvPg0KCQk8dWl0ZXh0IG5hbWU9IlFVSVpQT0RfUVVJWl9NQVhTQ09SRSIgdmFsdWU9IuacgOmrmOWIhuaVsDoiLz4NCgkJPHVpdGV4dCBuYW1lPSJRVUlaUE9EX1FVRVNBVE1QVF9TVFIiIHZhbHVlPSLlsJ3or5XmrKHmlbA6IOesrCAlbiDmrKHvvIzlhbEgJXQg5qyhIi8+DQoJCTx1aXRleHQgbmFtZT0iUVVJWlBPRF9RVUVTVFlQRV9TVFIiIHZhbHVlPSLnsbvlnos6ICVzIi8+DQoJCTx1aXRleHQgbmFtZT0iUVVJWlBPRF9RVUVTVFlQRV9HUkQiIHZhbHVlPSLor4TnuqciLz4NCgkJPHVpdGV4dCBuYW1lPSJRVUlaUE9EX1FVRVNUWVBFX1NWWSIgdmFsdWU9Iuiwg+afpSIvPg0KCQk8dWl0ZXh0IG5hbWU9IlFVSVpQT0RfUVVJWkFUTVBUX0lORiIgdmFsdWU9IuaXoOmZkCIvPg0KCQk8dWl0ZXh0IG5hbWU9IlFVSVpQT0RfUVVFU0FUTVBUX0lORiIgdmFsdWU9IuaXoOmZkCIvPg0KCQk8dWl0ZXh0IG5hbWU9IldBUk5JTkdNU0dfWUVTU1RSSU5HIiB2YWx1ZT0i5pivIi8+DQoJCTx1aXRleHQgbmFtZT0iV0FSTklOR01TR19OT1NUUklORyIgdmFsdWU9IuWQpiIvPg0KCQk8dWl0ZXh0IG5hbWU9IldBUk5JTkdNU0dfVElUTEVTVFJJTkciIHZhbHVlPSLmtYvpqozlr7zoiKrorablkYoiLz4NCgkJPHVpdGV4dCBuYW1lPSJXQVJOSU5HTVNHX01TR1NUUklORyIgdmFsdWU9IuatpOa1i+mqjOS4reacieacquWwneivleS9nOetlOeahOmXrumimOOAgiYjeEE7JiN4QTvljZXlh7vigJzmmK/igJ3pgIDlh7rmraTmtYvpqozjgILljZXlh7vigJzlkKbigJ3nu6fnu63mtYvpqozjgIIiLz4NCgkJPHVpdGV4dCBuYW1lPSJJTkZPUk1BVElPTl9IMjY0X0ZMQVNIUExBWUVSIiB2YWx1ZT0i5b2T5YmN5a6J6KOF5Zyo5oKo55qE6K6h566X5py65LiK55qEIEZsYXNoIFBsYXllciDniYjmnKzkuI3mlK/mjIHor6Xop4bpopHjgILljZXlh7vop4bpopHljLrln5/kuIvovb3mnIDmlrDniYjmnKznmoQgRmxhc2ggUGxheWVy44CC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WQkeWPguWKoOiAheaYvuekuuaPkOimgeagjyIvPg0KCQk8dWl0ZXh0IG5hbWU9Ik1VVEUiIHZhbHVlPSLpnZnpn7MiLz4NCgkJPHVpdGV4dCBuYW1lPSJET0NXUkFQX1RJVExFIiB2YWx1ZT0iUHJlc2VudGVyIOaWh+S7tumZhOS7tiIvPg0KCQk8dWl0ZXh0IG5hbWU9IkRPQ1dSQVBfTVNHIiB2YWx1ZT0i5L+d5a2Y5Yiw5oiR55qE6K6h566X5py6Ii8+DQoJCTx1aXRleHQgbmFtZT0iRE9DV1JBUF9QUk9NUFQiIHZhbHVlPSLljZXlh7vku6XkuIvovb0iLz4NCgk8L2xhbmd1YWdlPg0KCTxsYW5ndWFnZSBpZD0idH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heXQgJW4iLz4NCgkJPCEtLSBzdWJzdGl0dXRpb246ICVuID09IHNsaWRlIG51bWJlciAtLT4NCgkJPCEtLSBzdWJzdGl0dXRpb246ICV0ID09IHRvdGFsIHNsaWRlIGNvdW50IC0tPg0KCQk8dWl0ZXh0IG5hbWU9IlNDUlVCQkFSU1RBVFVTX1NMSURFSU5GTyIgdmFsdWU9IlNsYXl0ICVuIC8gJXQgfCAiLz4NCgkJPHVpdGV4dCBuYW1lPSJTQ1JVQkJBUlNUQVRVU19TVE9QUEVEIiB2YWx1ZT0iRHVyZHVydWxkdSIvPg0KCQk8dWl0ZXh0IG5hbWU9IlNDUlVCQkFSU1RBVFVTX1BMQVlJTkciIHZhbHVlPSJPeW5hdMSxbMSxeW9yIi8+DQoJCTx1aXRleHQgbmFtZT0iU0NSVUJCQVJTVEFUVVNfTk9BVURJTyIgdmFsdWU9IlNlcyBZb2siLz4NCgkJPHVpdGV4dCBuYW1lPSJTQ1JVQkJBUlNUQVRVU19WSURQTEFZSU5HIiB2YWx1ZT0iVmlkZW8gT3luYXTEsWzEsXlvciIvPg0KCQk8dWl0ZXh0IG5hbWU9IlNDUlVCQkFSU1RBVFVTX0xPQURJTkciIHZhbHVlPSJZw7xrbGVuaXlvciIvPg0KCQk8dWl0ZXh0IG5hbWU9IlNDUlVCQkFSU1RBVFVTX0JVRkZFUklORyIgdmFsdWU9IkFyYWJlbGxlxJ9lIEFsxLFuxLF5b3IiLz4NCgkJPHVpdGV4dCBuYW1lPSJTQ1JVQkJBUlNUQVRVU19RVUVTVElPTiIgdmFsdWU9IlNvcnV5dSBZYW7EsXRsYSIvPg0KCQk8dWl0ZXh0IG5hbWU9IlNDUlVCQkFSU1RBVFVTX1JFVklFV1FVSVoiIHZhbHVlPSJTxLFuYXYgxLBuY2VsZW5peW9yIi8+DQoJCTwhLS0gc3Vic3RpdHV0aW9uOiAlbSA9PSBtaW51dGVzIHJlbWFpbmluZyAtLT4NCgkJPCEtLSBzdWJzdGl0dXRpb246ICVzID09IHNlY29uZHMgcmVtYWluaW5nIC0tPg0KCQk8dWl0ZXh0IG5hbWU9IkVMQVBTRUQiIHZhbHVlPSIlbSBEYWtpa2EgJXMgU2FuaXllIEthbGTEsSIvPg0KCQk8dWl0ZXh0IG5hbWU9Ik5PVEZPVU5EIiB2YWx1ZT0iSGVyaGFuZ2kgQmlyIMWeZXkgQnVsdW5tYWTEsSIvPg0KCQk8dWl0ZXh0IG5hbWU9IkFUVEFDSE1FTlRTIiB2YWx1ZT0iRWtsZXI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LEsHJ0aWJhdCIvPg0KCQk8dWl0ZXh0IG5hbWU9IlRBQl9RVUlaIiB2YWx1ZT0iU8SxbmF2Ii8+DQoJCTx1aXRleHQgbmFtZT0iVEFCX09VVExJTkUiIHZhbHVlPSJBbmEgSGF0Ii8+DQoJCTx1aXRleHQgbmFtZT0iVEFCX1RIVU1CIiB2YWx1ZT0iUmVzaW0iLz4NCgkJPHVpdGV4dCBuYW1lPSJUQUJfTk9URVMiIHZhbHVlPSJOb3RsYXIiLz4NCgkJPHVpdGV4dCBuYW1lPSJUQUJfU0VBUkNIIiB2YWx1ZT0iQXJhIi8+DQoJCTx1aXRleHQgbmFtZT0iU0xJREVfSEVBRElORyIgdmFsdWU9IlNsYXl0IEJhxZ9sxLHEn8SxIi8+DQoJCTx1aXRleHQgbmFtZT0iRFVSQVRJT05fSEVBRElORyIgdmFsdWU9IlPDvHJlIi8+DQoJCTx1aXRleHQgbmFtZT0iU0VBUkNIX0hFQURJTkciIHZhbHVlPSJNZXRuaSBhcmE6Ii8+DQoJCTx1aXRleHQgbmFtZT0iVEhVTUJfSEVBRElORyIgdmFsdWU9IlNsYXl0Ii8+DQoJCTx1aXRleHQgbmFtZT0iVEhVTUJfSU5GTyIgdmFsdWU9IlNsYXl0IEJhxZ9sxLHEn8SxL1PDvHJlc2kiLz4NCgkJPHVpdGV4dCBuYW1lPSJBVFRBQ0hOQU1FX0hFQURJTkciIHZhbHVlPSJEb3N5YSBBZMSxIi8+DQoJCTx1aXRleHQgbmFtZT0iQVRUQUNIU0laRV9IRUFESU5HIiB2YWx1ZT0iQm95dXQiLz4NCgkJPHVpdGV4dCBuYW1lPSJTTElERV9OT1RFUyIgdmFsdWU9IlNsYXl0IE5vdGxhcsSxIi8+DQoJCTwhLS1xdWl6IHBvZCBhbmQgbWVzc2FnZSBib3ggdGV4dHMtLT4NCgkJPHVpdGV4dCBuYW1lPSJRVUlaUE9EX1FVSVpfQVRURU1QVCIgdmFsdWU9IlPEsW5hdiBEZW5lbWVzaToiLz4NCgkJPHVpdGV4dCBuYW1lPSJRVUlaUE9EX1FVSVpfQVRURU1QVF9WQUxVRSIgdmFsdWU9IiVuLyV0Ii8+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+DQoJCTx1aXRleHQgbmFtZT0iUVVJWlBPRF9RVUVTVFlQRV9HUkQiIHZhbHVlPSJCYXNhbWFrbMSxIi8+DQoJCTx1aXRleHQgbmFtZT0iUVVJWlBPRF9RVUVTVFlQRV9TVlkiIHZhbHVlPSJBbmtldCIvPg0KCQk8dWl0ZXh0IG5hbWU9IlFVSVpQT0RfUVVJWkFUTVBUX0lORiIgdmFsdWU9IlPEsW7EsXJzxLF6Ii8+DQoJCTx1aXRleHQgbmFtZT0iUVVJWlBPRF9RVUVTQVRNUFRfSU5GIiB2YWx1ZT0iU8SxbsSxcnPEsXoiLz4NCgkJPHVpdGV4dCBuYW1lPSJXQVJOSU5HTVNHX1lFU1NUUklORyIgdmFsdWU9IkV2ZXQiLz4NCgkJPHVpdGV4dCBuYW1lPSJXQVJOSU5HTVNHX05PU1RSSU5HIiB2YWx1ZT0iSGF5xLFyIi8+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+DQoJCTx1aXRleHQgbmFtZT0iRE9DV1JBUF9QUk9NUFQiIHZhbHVlPSLEsG5kaXJtZWsgacOnaW4gVMSxa2xhdMSxbiIvPg0KCTwvbGFuZ3VhZ2U+DQoJPGxhbmd1YWdlIGlkPSJyd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QodC70LDQudC0ICVuIi8+DQoJCTwhLS0gc3Vic3RpdHV0aW9uOiAlbiA9PSBzbGlkZSBudW1iZXIgLS0+DQoJCTwhLS0gc3Vic3RpdHV0aW9uOiAldCA9PSB0b3RhbCBzbGlkZSBjb3VudCAtLT4NCgkJPHVpdGV4dCBuYW1lPSJTQ1JVQkJBUlNUQVRVU19TTElERUlORk8iIHZhbHVlPSLQodC70LDQudC0ICVuIC8gJXQgfCAiLz4NCgkJPHVpdGV4dCBuYW1lPSJTQ1JVQkJBUlNUQVRVU19TVE9QUEVEIiB2YWx1ZT0i0J7RgdGC0LDQvdC+0LLQu9C10L3QviIvPg0KCQk8dWl0ZXh0IG5hbWU9IlNDUlVCQkFSU1RBVFVTX1BMQVlJTkciIHZhbHVlPSLQktC+0YHQv9GA0L7QuNC30LLQtdC00LXQvdC40LUiLz4NCgkJPHVpdGV4dCBuYW1lPSJTQ1JVQkJBUlNUQVRVU19OT0FVRElPIiB2YWx1ZT0i0J3QtdGCINCw0YPQtNC40L4iLz4NCgkJPHVpdGV4dCBuYW1lPSJTQ1JVQkJBUlNUQVRVU19WSURQTEFZSU5HIiB2YWx1ZT0i0JLQvtGB0L/RgNC+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+0L/RgNC+0YEiLz4NCgkJPHVpdGV4dCBuYW1lPSJTQ1JVQkJBUlNUQVRVU19SRVZJRVdRVUlaIiB2YWx1ZT0i0J7QsdC30L7RgCDQvtC/0YDQvtGB0LAiLz4NCgkJPCEtLSBzdWJzdGl0dXRpb246ICVtID09IG1pbnV0ZXMgcmVtYWluaW5nIC0tPg0KCQk8IS0tIHN1YnN0aXR1dGlvbjogJXMgPT0gc2Vjb25kcyByZW1haW5pbmcgLS0+DQoJCTx1aXRleHQgbmFtZT0iRUxBUFNFRCIgdmFsdWU9ItCe0YHRgtCw0LvQvtGB0YwgJW0g0LzQuNC9LiAlcyDRgSIvPg0KCQk8dWl0ZXh0IG5hbWU9Ik5PVEZPVU5EIiB2YWx1ZT0i0J3QuNGH0LXQs9C+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+0L3RgtCw0LrRgiIvPg0KCQk8dWl0ZXh0IG5hbWU9IlRBQl9RVUlaIiB2YWx1ZT0i0J7Qv9GA0L7RgSIvPg0KCQk8dWl0ZXh0IG5hbWU9IlRBQl9PVVRMSU5FIiB2YWx1ZT0i0KHRhdC10LzQsCIvPg0KCQk8dWl0ZXh0IG5hbWU9IlRBQl9USFVNQiIgdmFsdWU9ItCR0LXQs9GD0L3QvtC6Ii8+DQoJCTx1aXRleHQgbmFtZT0iVEFCX05PVEVTIiB2YWx1ZT0i0JfQsNC80LXRgtC60LgiLz4NCgkJPHVpdGV4dCBuYW1lPSJUQUJfU0VBUkNIIiB2YWx1ZT0i0J/QvtC40YHQuiIvPg0KCQk8dWl0ZXh0IG5hbWU9IlNMSURFX0hFQURJTkciIHZhbHVlPSLQl9Cw0LPQvtC70L7QstC+0Log0YHQu9Cw0LnQtNCwIi8+DQoJCTx1aXRleHQgbmFtZT0iRFVSQVRJT05fSEVBRElORyIgdmFsdWU9ItCU0LvQuNGCLdGB0YLRjCIvPg0KCQk8dWl0ZXh0IG5hbWU9IlNFQVJDSF9IRUFESU5HIiB2YWx1ZT0i0J/QvtC40YHQuiDRgtC10LrRgdGC0LA6Ii8+DQoJCTx1aXRleHQgbmFtZT0iVEhVTUJfSEVBRElORyIgdmFsdWU9ItCh0LvQsNC50LQiLz4NCgkJPHVpdGV4dCBuYW1lPSJUSFVNQl9JTkZPIiB2YWx1ZT0i0J3QsNC30LLQsNC90LjQtS/QtNC70LjRgi3QvdC+0YHRgtGMIi8+DQoJCTx1aXRleHQgbmFtZT0iQVRUQUNITkFNRV9IRUFESU5HIiB2YWx1ZT0i0JjQvNGPINGE0LDQudC70LAiLz4NCgkJPHVpdGV4dCBuYW1lPSJBVFRBQ0hTSVpFX0hFQURJTkciIHZhbHVlPSLQoNCw0LfQvNC10YAiLz4NCgkJPHVpdGV4dCBuYW1lPSJTTElERV9OT1RFUyIgdmFsdWU9ItCX0LDQvNC10YLQutC4INC6INGB0LvQsNC50LTRgy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MMPROD_UIDATA" val="&lt;database version=&quot;7.0&quot;&gt;&lt;object type=&quot;1&quot; unique_id=&quot;10001&quot;&gt;&lt;property id=&quot;20141&quot; value=&quot;Communication Styles&quot;/&gt;&lt;property id=&quot;20144&quot; value=&quot;0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Users\larry.CEV\Documents\My Adobe Presentations\CEV43025&quot;/&gt;&lt;property id=&quot;20250&quot; value=&quot;0&quot;/&gt;&lt;property id=&quot;20251&quot; value=&quot;0&quot;/&gt;&lt;property id=&quot;20259&quot; value=&quot;0&quot;/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ommunication Styles&amp;quot;&quot;/&gt;&lt;property id=&quot;20307&quot; value=&quot;256&quot;/&gt;&lt;property id=&quot;20309&quot; value=&quot;-1&quot;/&gt;&lt;/object&gt;&lt;object type=&quot;3&quot; unique_id=&quot;10005&quot;&gt;&lt;property id=&quot;20148&quot; value=&quot;5&quot;/&gt;&lt;property id=&quot;20300&quot; value=&quot;Slide 2 - &amp;quot;Objectives&amp;quot;&quot;/&gt;&lt;property id=&quot;20307&quot; value=&quot;257&quot;/&gt;&lt;property id=&quot;20309&quot; value=&quot;-1&quot;/&gt;&lt;/object&gt;&lt;object type=&quot;3&quot; unique_id=&quot;10006&quot;&gt;&lt;property id=&quot;20148&quot; value=&quot;5&quot;/&gt;&lt;property id=&quot;20300&quot; value=&quot;Slide 3 - &amp;quot;Table of Contents&amp;quot;&quot;/&gt;&lt;property id=&quot;20307&quot; value=&quot;258&quot;/&gt;&lt;property id=&quot;20309&quot; value=&quot;-1&quot;/&gt;&lt;/object&gt;&lt;object type=&quot;3&quot; unique_id=&quot;10007&quot;&gt;&lt;property id=&quot;20148&quot; value=&quot;5&quot;/&gt;&lt;property id=&quot;20300&quot; value=&quot;Slide 5 - &amp;quot;Communication&amp;quot;&quot;/&gt;&lt;property id=&quot;20307&quot; value=&quot;260&quot;/&gt;&lt;property id=&quot;20309&quot; value=&quot;-1&quot;/&gt;&lt;/object&gt;&lt;object type=&quot;3&quot; unique_id=&quot;10008&quot;&gt;&lt;property id=&quot;20148&quot; value=&quot;5&quot;/&gt;&lt;property id=&quot;20300&quot; value=&quot;Slide 6 - &amp;quot;Organizing Information&amp;quot;&quot;/&gt;&lt;property id=&quot;20307&quot; value=&quot;261&quot;/&gt;&lt;property id=&quot;20309&quot; value=&quot;-1&quot;/&gt;&lt;/object&gt;&lt;object type=&quot;3&quot; unique_id=&quot;10009&quot;&gt;&lt;property id=&quot;20148&quot; value=&quot;5&quot;/&gt;&lt;property id=&quot;20300&quot; value=&quot;Slide 7 - &amp;quot;Organizing Information&amp;quot;&quot;/&gt;&lt;property id=&quot;20307&quot; value=&quot;262&quot;/&gt;&lt;property id=&quot;20309&quot; value=&quot;-1&quot;/&gt;&lt;/object&gt;&lt;object type=&quot;3&quot; unique_id=&quot;10010&quot;&gt;&lt;property id=&quot;20148&quot; value=&quot;5&quot;/&gt;&lt;property id=&quot;20300&quot; value=&quot;Slide 8 - &amp;quot;Organizing Information&amp;quot;&quot;/&gt;&lt;property id=&quot;20307&quot; value=&quot;263&quot;/&gt;&lt;property id=&quot;20309&quot; value=&quot;-1&quot;/&gt;&lt;/object&gt;&lt;object type=&quot;3&quot; unique_id=&quot;10012&quot;&gt;&lt;property id=&quot;20148&quot; value=&quot;5&quot;/&gt;&lt;property id=&quot;20300&quot; value=&quot;Slide 10 - &amp;quot;Communication Styles&amp;quot;&quot;/&gt;&lt;property id=&quot;20307&quot; value=&quot;265&quot;/&gt;&lt;property id=&quot;20309&quot; value=&quot;-1&quot;/&gt;&lt;/object&gt;&lt;object type=&quot;3&quot; unique_id=&quot;10013&quot;&gt;&lt;property id=&quot;20148&quot; value=&quot;5&quot;/&gt;&lt;property id=&quot;20300&quot; value=&quot;Slide 11 - &amp;quot;Assertive Communication&amp;quot;&quot;/&gt;&lt;property id=&quot;20307&quot; value=&quot;266&quot;/&gt;&lt;property id=&quot;20309&quot; value=&quot;-1&quot;/&gt;&lt;/object&gt;&lt;object type=&quot;3&quot; unique_id=&quot;10014&quot;&gt;&lt;property id=&quot;20148&quot; value=&quot;5&quot;/&gt;&lt;property id=&quot;20300&quot; value=&quot;Slide 12 - &amp;quot;Example of Assertive Communication&amp;quot;&quot;/&gt;&lt;property id=&quot;20307&quot; value=&quot;267&quot;/&gt;&lt;property id=&quot;20309&quot; value=&quot;-1&quot;/&gt;&lt;/object&gt;&lt;object type=&quot;3&quot; unique_id=&quot;10015&quot;&gt;&lt;property id=&quot;20148&quot; value=&quot;5&quot;/&gt;&lt;property id=&quot;20300&quot; value=&quot;Slide 13 - &amp;quot;Example of Assertive Communication&amp;quot;&quot;/&gt;&lt;property id=&quot;20307&quot; value=&quot;268&quot;/&gt;&lt;property id=&quot;20309&quot; value=&quot;-1&quot;/&gt;&lt;/object&gt;&lt;object type=&quot;3&quot; unique_id=&quot;10016&quot;&gt;&lt;property id=&quot;20148&quot; value=&quot;5&quot;/&gt;&lt;property id=&quot;20300&quot; value=&quot;Slide 14 - &amp;quot;Aggressive Communication&amp;quot;&quot;/&gt;&lt;property id=&quot;20307&quot; value=&quot;269&quot;/&gt;&lt;property id=&quot;20309&quot; value=&quot;-1&quot;/&gt;&lt;/object&gt;&lt;object type=&quot;3&quot; unique_id=&quot;10017&quot;&gt;&lt;property id=&quot;20148&quot; value=&quot;5&quot;/&gt;&lt;property id=&quot;20300&quot; value=&quot;Slide 15 - &amp;quot;Example of Aggressive Communication&amp;quot;&quot;/&gt;&lt;property id=&quot;20307&quot; value=&quot;270&quot;/&gt;&lt;property id=&quot;20309&quot; value=&quot;-1&quot;/&gt;&lt;/object&gt;&lt;object type=&quot;3&quot; unique_id=&quot;10018&quot;&gt;&lt;property id=&quot;20148&quot; value=&quot;5&quot;/&gt;&lt;property id=&quot;20300&quot; value=&quot;Slide 16 - &amp;quot;Passive Communication&amp;quot;&quot;/&gt;&lt;property id=&quot;20307&quot; value=&quot;271&quot;/&gt;&lt;property id=&quot;20309&quot; value=&quot;-1&quot;/&gt;&lt;/object&gt;&lt;object type=&quot;3&quot; unique_id=&quot;10019&quot;&gt;&lt;property id=&quot;20148&quot; value=&quot;5&quot;/&gt;&lt;property id=&quot;20300&quot; value=&quot;Slide 17 - &amp;quot;Example of Passive Communication&amp;quot;&quot;/&gt;&lt;property id=&quot;20307&quot; value=&quot;272&quot;/&gt;&lt;property id=&quot;20309&quot; value=&quot;-1&quot;/&gt;&lt;/object&gt;&lt;object type=&quot;3&quot; unique_id=&quot;10020&quot;&gt;&lt;property id=&quot;20148&quot; value=&quot;5&quot;/&gt;&lt;property id=&quot;20300&quot; value=&quot;Slide 18 - &amp;quot;Passive-Aggressive Communication&amp;quot;&quot;/&gt;&lt;property id=&quot;20307&quot; value=&quot;273&quot;/&gt;&lt;property id=&quot;20309&quot; value=&quot;-1&quot;/&gt;&lt;/object&gt;&lt;object type=&quot;3&quot; unique_id=&quot;10021&quot;&gt;&lt;property id=&quot;20148&quot; value=&quot;5&quot;/&gt;&lt;property id=&quot;20300&quot; value=&quot;Slide 19 - &amp;quot;Example of Passive-Aggressive Communication&amp;quot;&quot;/&gt;&lt;property id=&quot;20307&quot; value=&quot;274&quot;/&gt;&lt;property id=&quot;20309&quot; value=&quot;-1&quot;/&gt;&lt;/object&gt;&lt;object type=&quot;3&quot; unique_id=&quot;10022&quot;&gt;&lt;property id=&quot;20148&quot; value=&quot;5&quot;/&gt;&lt;property id=&quot;20300&quot; value=&quot;Slide 20 - &amp;quot;Communication Process&amp;quot;&quot;/&gt;&lt;property id=&quot;20307&quot; value=&quot;276&quot;/&gt;&lt;property id=&quot;20309&quot; value=&quot;-1&quot;/&gt;&lt;/object&gt;&lt;object type=&quot;3&quot; unique_id=&quot;10023&quot;&gt;&lt;property id=&quot;20148&quot; value=&quot;5&quot;/&gt;&lt;property id=&quot;20300&quot; value=&quot;Slide 21 - &amp;quot;Shannon-Weaver Communication Model&amp;quot;&quot;/&gt;&lt;property id=&quot;20307&quot; value=&quot;277&quot;/&gt;&lt;property id=&quot;20309&quot; value=&quot;-1&quot;/&gt;&lt;/object&gt;&lt;object type=&quot;3&quot; unique_id=&quot;10024&quot;&gt;&lt;property id=&quot;20148&quot; value=&quot;5&quot;/&gt;&lt;property id=&quot;20300&quot; value=&quot;Slide 22 - &amp;quot;The Communication Process&amp;quot;&quot;/&gt;&lt;property id=&quot;20307&quot; value=&quot;275&quot;/&gt;&lt;property id=&quot;20309&quot; value=&quot;-1&quot;/&gt;&lt;/object&gt;&lt;object type=&quot;3&quot; unique_id=&quot;10025&quot;&gt;&lt;property id=&quot;20148&quot; value=&quot;5&quot;/&gt;&lt;property id=&quot;20300&quot; value=&quot;Slide 23 - &amp;quot;Information Source&amp;quot;&quot;/&gt;&lt;property id=&quot;20307&quot; value=&quot;278&quot;/&gt;&lt;property id=&quot;20309&quot; value=&quot;-1&quot;/&gt;&lt;/object&gt;&lt;object type=&quot;3&quot; unique_id=&quot;10026&quot;&gt;&lt;property id=&quot;20148&quot; value=&quot;5&quot;/&gt;&lt;property id=&quot;20300&quot; value=&quot;Slide 24 - &amp;quot;Message&amp;quot;&quot;/&gt;&lt;property id=&quot;20307&quot; value=&quot;279&quot;/&gt;&lt;property id=&quot;20309&quot; value=&quot;-1&quot;/&gt;&lt;/object&gt;&lt;object type=&quot;3&quot; unique_id=&quot;10027&quot;&gt;&lt;property id=&quot;20148&quot; value=&quot;5&quot;/&gt;&lt;property id=&quot;20300&quot; value=&quot;Slide 25 - &amp;quot;Channel or Medium&amp;quot;&quot;/&gt;&lt;property id=&quot;20307&quot; value=&quot;280&quot;/&gt;&lt;property id=&quot;20309&quot; value=&quot;-1&quot;/&gt;&lt;/object&gt;&lt;object type=&quot;3&quot; unique_id=&quot;10028&quot;&gt;&lt;property id=&quot;20148&quot; value=&quot;5&quot;/&gt;&lt;property id=&quot;20300&quot; value=&quot;Slide 26 - &amp;quot;Receiver&amp;quot;&quot;/&gt;&lt;property id=&quot;20307&quot; value=&quot;281&quot;/&gt;&lt;property id=&quot;20309&quot; value=&quot;-1&quot;/&gt;&lt;/object&gt;&lt;object type=&quot;3&quot; unique_id=&quot;10029&quot;&gt;&lt;property id=&quot;20148&quot; value=&quot;5&quot;/&gt;&lt;property id=&quot;20300&quot; value=&quot;Slide 27 - &amp;quot;Examples&amp;quot;&quot;/&gt;&lt;property id=&quot;20307&quot; value=&quot;282&quot;/&gt;&lt;property id=&quot;20309&quot; value=&quot;-1&quot;/&gt;&lt;/object&gt;&lt;object type=&quot;3&quot; unique_id=&quot;10030&quot;&gt;&lt;property id=&quot;20148&quot; value=&quot;5&quot;/&gt;&lt;property id=&quot;20300&quot; value=&quot;Slide 28 - &amp;quot;Feedback&amp;quot;&quot;/&gt;&lt;property id=&quot;20307&quot; value=&quot;283&quot;/&gt;&lt;property id=&quot;20309&quot; value=&quot;-1&quot;/&gt;&lt;/object&gt;&lt;object type=&quot;3&quot; unique_id=&quot;10031&quot;&gt;&lt;property id=&quot;20148&quot; value=&quot;5&quot;/&gt;&lt;property id=&quot;20300&quot; value=&quot;Slide 29 - &amp;quot;Examples&amp;quot;&quot;/&gt;&lt;property id=&quot;20307&quot; value=&quot;284&quot;/&gt;&lt;property id=&quot;20309&quot; value=&quot;-1&quot;/&gt;&lt;/object&gt;&lt;object type=&quot;3&quot; unique_id=&quot;10032&quot;&gt;&lt;property id=&quot;20148&quot; value=&quot;5&quot;/&gt;&lt;property id=&quot;20300&quot; value=&quot;Slide 30 - &amp;quot;Noise&amp;quot;&quot;/&gt;&lt;property id=&quot;20307&quot; value=&quot;285&quot;/&gt;&lt;property id=&quot;20309&quot; value=&quot;-1&quot;/&gt;&lt;/object&gt;&lt;object type=&quot;3&quot; unique_id=&quot;10033&quot;&gt;&lt;property id=&quot;20148&quot; value=&quot;5&quot;/&gt;&lt;property id=&quot;20300&quot; value=&quot;Slide 31 - &amp;quot;Example&amp;quot;&quot;/&gt;&lt;property id=&quot;20307&quot; value=&quot;286&quot;/&gt;&lt;property id=&quot;20309&quot; value=&quot;-1&quot;/&gt;&lt;/object&gt;&lt;object type=&quot;3&quot; unique_id=&quot;10034&quot;&gt;&lt;property id=&quot;20148&quot; value=&quot;5&quot;/&gt;&lt;property id=&quot;20300&quot; value=&quot;Slide 32 - &amp;quot;Listening Process&amp;quot;&quot;/&gt;&lt;property id=&quot;20307&quot; value=&quot;288&quot;/&gt;&lt;property id=&quot;20309&quot; value=&quot;-1&quot;/&gt;&lt;/object&gt;&lt;object type=&quot;3&quot; unique_id=&quot;10035&quot;&gt;&lt;property id=&quot;20148&quot; value=&quot;5&quot;/&gt;&lt;property id=&quot;20300&quot; value=&quot;Slide 33 - &amp;quot;The Listening Process&amp;quot;&quot;/&gt;&lt;property id=&quot;20307&quot; value=&quot;287&quot;/&gt;&lt;property id=&quot;20309&quot; value=&quot;-1&quot;/&gt;&lt;/object&gt;&lt;object type=&quot;3&quot; unique_id=&quot;10036&quot;&gt;&lt;property id=&quot;20148&quot; value=&quot;5&quot;/&gt;&lt;property id=&quot;20300&quot; value=&quot;Slide 34 - &amp;quot;Hearing&amp;quot;&quot;/&gt;&lt;property id=&quot;20307&quot; value=&quot;289&quot;/&gt;&lt;property id=&quot;20309&quot; value=&quot;-1&quot;/&gt;&lt;/object&gt;&lt;object type=&quot;3&quot; unique_id=&quot;10037&quot;&gt;&lt;property id=&quot;20148&quot; value=&quot;5&quot;/&gt;&lt;property id=&quot;20300&quot; value=&quot;Slide 35 - &amp;quot;Focusing&amp;quot;&quot;/&gt;&lt;property id=&quot;20307&quot; value=&quot;290&quot;/&gt;&lt;property id=&quot;20309&quot; value=&quot;-1&quot;/&gt;&lt;/object&gt;&lt;object type=&quot;3&quot; unique_id=&quot;10038&quot;&gt;&lt;property id=&quot;20148&quot; value=&quot;5&quot;/&gt;&lt;property id=&quot;20300&quot; value=&quot;Slide 36 - &amp;quot;The Types of Listening&amp;quot;&quot;/&gt;&lt;property id=&quot;20307&quot; value=&quot;291&quot;/&gt;&lt;property id=&quot;20309&quot; value=&quot;-1&quot;/&gt;&lt;/object&gt;&lt;object type=&quot;3&quot; unique_id=&quot;10039&quot;&gt;&lt;property id=&quot;20148&quot; value=&quot;5&quot;/&gt;&lt;property id=&quot;20300&quot; value=&quot;Slide 37 - &amp;quot;Active Listening&amp;quot;&quot;/&gt;&lt;property id=&quot;20307&quot; value=&quot;292&quot;/&gt;&lt;property id=&quot;20309&quot; value=&quot;-1&quot;/&gt;&lt;/object&gt;&lt;object type=&quot;3&quot; unique_id=&quot;10040&quot;&gt;&lt;property id=&quot;20148&quot; value=&quot;5&quot;/&gt;&lt;property id=&quot;20300&quot; value=&quot;Slide 38 - &amp;quot;Passive Listening&amp;quot;&quot;/&gt;&lt;property id=&quot;20307&quot; value=&quot;293&quot;/&gt;&lt;property id=&quot;20309&quot; value=&quot;-1&quot;/&gt;&lt;/object&gt;&lt;object type=&quot;3&quot; unique_id=&quot;10041&quot;&gt;&lt;property id=&quot;20148&quot; value=&quot;5&quot;/&gt;&lt;property id=&quot;20300&quot; value=&quot;Slide 39 - &amp;quot;Nonverbal Communication&amp;quot;&quot;/&gt;&lt;property id=&quot;20307&quot; value=&quot;295&quot;/&gt;&lt;property id=&quot;20309&quot; value=&quot;-1&quot;/&gt;&lt;/object&gt;&lt;object type=&quot;3&quot; unique_id=&quot;10042&quot;&gt;&lt;property id=&quot;20148&quot; value=&quot;5&quot;/&gt;&lt;property id=&quot;20300&quot; value=&quot;Slide 40 - &amp;quot;Non-verbal Communication&amp;quot;&quot;/&gt;&lt;property id=&quot;20307&quot; value=&quot;294&quot;/&gt;&lt;property id=&quot;20309&quot; value=&quot;-1&quot;/&gt;&lt;/object&gt;&lt;object type=&quot;3&quot; unique_id=&quot;10043&quot;&gt;&lt;property id=&quot;20148&quot; value=&quot;5&quot;/&gt;&lt;property id=&quot;20300&quot; value=&quot;Slide 41 - &amp;quot;Non-verbal Communication&amp;quot;&quot;/&gt;&lt;property id=&quot;20307&quot; value=&quot;296&quot;/&gt;&lt;property id=&quot;20309&quot; value=&quot;-1&quot;/&gt;&lt;/object&gt;&lt;object type=&quot;3&quot; unique_id=&quot;10044&quot;&gt;&lt;property id=&quot;20148&quot; value=&quot;5&quot;/&gt;&lt;property id=&quot;20300&quot; value=&quot;Slide 42 - &amp;quot;Eye Contact&amp;quot;&quot;/&gt;&lt;property id=&quot;20307&quot; value=&quot;297&quot;/&gt;&lt;property id=&quot;20309&quot; value=&quot;-1&quot;/&gt;&lt;/object&gt;&lt;object type=&quot;3&quot; unique_id=&quot;10045&quot;&gt;&lt;property id=&quot;20148&quot; value=&quot;5&quot;/&gt;&lt;property id=&quot;20300&quot; value=&quot;Slide 43 - &amp;quot;Facial Expressions&amp;quot;&quot;/&gt;&lt;property id=&quot;20307&quot; value=&quot;298&quot;/&gt;&lt;property id=&quot;20309&quot; value=&quot;-1&quot;/&gt;&lt;/object&gt;&lt;object type=&quot;3&quot; unique_id=&quot;10046&quot;&gt;&lt;property id=&quot;20148&quot; value=&quot;5&quot;/&gt;&lt;property id=&quot;20300&quot; value=&quot;Slide 44 - &amp;quot;Gestures&amp;quot;&quot;/&gt;&lt;property id=&quot;20307&quot; value=&quot;299&quot;/&gt;&lt;property id=&quot;20309&quot; value=&quot;-1&quot;/&gt;&lt;/object&gt;&lt;object type=&quot;3&quot; unique_id=&quot;10047&quot;&gt;&lt;property id=&quot;20148&quot; value=&quot;5&quot;/&gt;&lt;property id=&quot;20300&quot; value=&quot;Slide 45 - &amp;quot;Posture and Body Orientation&amp;quot;&quot;/&gt;&lt;property id=&quot;20307&quot; value=&quot;300&quot;/&gt;&lt;property id=&quot;20309&quot; value=&quot;-1&quot;/&gt;&lt;/object&gt;&lt;object type=&quot;3&quot; unique_id=&quot;10048&quot;&gt;&lt;property id=&quot;20148&quot; value=&quot;5&quot;/&gt;&lt;property id=&quot;20300&quot; value=&quot;Slide 46 - &amp;quot;Proximity&amp;quot;&quot;/&gt;&lt;property id=&quot;20307&quot; value=&quot;301&quot;/&gt;&lt;property id=&quot;20309&quot; value=&quot;-1&quot;/&gt;&lt;/object&gt;&lt;object type=&quot;3&quot; unique_id=&quot;10049&quot;&gt;&lt;property id=&quot;20148&quot; value=&quot;5&quot;/&gt;&lt;property id=&quot;20300&quot; value=&quot;Slide 47 - &amp;quot;Example&amp;quot;&quot;/&gt;&lt;property id=&quot;20307&quot; value=&quot;302&quot;/&gt;&lt;property id=&quot;20309&quot; value=&quot;-1&quot;/&gt;&lt;/object&gt;&lt;object type=&quot;3&quot; unique_id=&quot;10050&quot;&gt;&lt;property id=&quot;20148&quot; value=&quot;5&quot;/&gt;&lt;property id=&quot;20300&quot; value=&quot;Slide 48 - &amp;quot;Paralinguistic&amp;quot;&quot;/&gt;&lt;property id=&quot;20307&quot; value=&quot;303&quot;/&gt;&lt;property id=&quot;20309&quot; value=&quot;-1&quot;/&gt;&lt;/object&gt;&lt;object type=&quot;3&quot; unique_id=&quot;10051&quot;&gt;&lt;property id=&quot;20148&quot; value=&quot;5&quot;/&gt;&lt;property id=&quot;20300&quot; value=&quot;Slide 49 - &amp;quot;Humor&amp;quot;&quot;/&gt;&lt;property id=&quot;20307&quot; value=&quot;304&quot;/&gt;&lt;property id=&quot;20309&quot; value=&quot;-1&quot;/&gt;&lt;/object&gt;&lt;object type=&quot;3&quot; unique_id=&quot;10052&quot;&gt;&lt;property id=&quot;20148&quot; value=&quot;5&quot;/&gt;&lt;property id=&quot;20300&quot; value=&quot;Slide 50 - &amp;quot;Communicating Professionally&amp;quot;&quot;/&gt;&lt;property id=&quot;20307&quot; value=&quot;306&quot;/&gt;&lt;property id=&quot;20309&quot; value=&quot;-1&quot;/&gt;&lt;/object&gt;&lt;object type=&quot;3&quot; unique_id=&quot;10053&quot;&gt;&lt;property id=&quot;20148&quot; value=&quot;5&quot;/&gt;&lt;property id=&quot;20300&quot; value=&quot;Slide 51 - &amp;quot;Communicating Professionally&amp;quot;&quot;/&gt;&lt;property id=&quot;20307&quot; value=&quot;305&quot;/&gt;&lt;property id=&quot;20309&quot; value=&quot;-1&quot;/&gt;&lt;/object&gt;&lt;object type=&quot;3&quot; unique_id=&quot;11042&quot;&gt;&lt;property id=&quot;20148&quot; value=&quot;5&quot;/&gt;&lt;property id=&quot;20300&quot; value=&quot;Slide 52 - &amp;quot;Impact of Communication on Society&amp;quot;&quot;/&gt;&lt;property id=&quot;20307&quot; value=&quot;307&quot;/&gt;&lt;property id=&quot;20309&quot; value=&quot;-1&quot;/&gt;&lt;/object&gt;&lt;object type=&quot;3&quot; unique_id=&quot;11043&quot;&gt;&lt;property id=&quot;20148&quot; value=&quot;5&quot;/&gt;&lt;property id=&quot;20300&quot; value=&quot;Slide 53 - &amp;quot;Impact of Communication on Society&amp;quot;&quot;/&gt;&lt;property id=&quot;20307&quot; value=&quot;308&quot;/&gt;&lt;property id=&quot;20309&quot; value=&quot;-1&quot;/&gt;&lt;/object&gt;&lt;object type=&quot;3&quot; unique_id=&quot;11044&quot;&gt;&lt;property id=&quot;20148&quot; value=&quot;5&quot;/&gt;&lt;property id=&quot;20300&quot; value=&quot;Slide 54 - &amp;quot;The Communication of Society&amp;quot;&quot;/&gt;&lt;property id=&quot;20307&quot; value=&quot;309&quot;/&gt;&lt;property id=&quot;20309&quot; value=&quot;-1&quot;/&gt;&lt;/object&gt;&lt;object type=&quot;3&quot; unique_id=&quot;11045&quot;&gt;&lt;property id=&quot;20148&quot; value=&quot;5&quot;/&gt;&lt;property id=&quot;20300&quot; value=&quot;Slide 55 - &amp;quot;Propaganda&amp;quot;&quot;/&gt;&lt;property id=&quot;20307&quot; value=&quot;310&quot;/&gt;&lt;property id=&quot;20309&quot; value=&quot;-1&quot;/&gt;&lt;/object&gt;&lt;object type=&quot;3&quot; unique_id=&quot;11046&quot;&gt;&lt;property id=&quot;20148&quot; value=&quot;5&quot;/&gt;&lt;property id=&quot;20300&quot; value=&quot;Slide 56 - &amp;quot;Example&amp;quot;&quot;/&gt;&lt;property id=&quot;20307&quot; value=&quot;311&quot;/&gt;&lt;property id=&quot;20309&quot; value=&quot;-1&quot;/&gt;&lt;/object&gt;&lt;object type=&quot;3&quot; unique_id=&quot;11047&quot;&gt;&lt;property id=&quot;20148&quot; value=&quot;5&quot;/&gt;&lt;property id=&quot;20300&quot; value=&quot;Slide 57 - &amp;quot;Bandwagon&amp;quot;&quot;/&gt;&lt;property id=&quot;20307&quot; value=&quot;313&quot;/&gt;&lt;property id=&quot;20309&quot; value=&quot;-1&quot;/&gt;&lt;/object&gt;&lt;object type=&quot;3&quot; unique_id=&quot;11048&quot;&gt;&lt;property id=&quot;20148&quot; value=&quot;5&quot;/&gt;&lt;property id=&quot;20300&quot; value=&quot;Slide 58 - &amp;quot;Glittering Generalities&amp;quot;&quot;/&gt;&lt;property id=&quot;20307&quot; value=&quot;314&quot;/&gt;&lt;property id=&quot;20309&quot; value=&quot;-1&quot;/&gt;&lt;/object&gt;&lt;object type=&quot;3&quot; unique_id=&quot;11049&quot;&gt;&lt;property id=&quot;20148&quot; value=&quot;5&quot;/&gt;&lt;property id=&quot;20300&quot; value=&quot;Slide 59 - &amp;quot;Example&amp;quot;&quot;/&gt;&lt;property id=&quot;20307&quot; value=&quot;315&quot;/&gt;&lt;property id=&quot;20309&quot; value=&quot;-1&quot;/&gt;&lt;/object&gt;&lt;object type=&quot;3&quot; unique_id=&quot;11050&quot;&gt;&lt;property id=&quot;20148&quot; value=&quot;5&quot;/&gt;&lt;property id=&quot;20300&quot; value=&quot;Slide 60 - &amp;quot;Either/Or Fallacy&amp;quot;&quot;/&gt;&lt;property id=&quot;20307&quot; value=&quot;316&quot;/&gt;&lt;property id=&quot;20309&quot; value=&quot;-1&quot;/&gt;&lt;/object&gt;&lt;object type=&quot;3&quot; unique_id=&quot;11051&quot;&gt;&lt;property id=&quot;20148&quot; value=&quot;5&quot;/&gt;&lt;property id=&quot;20300&quot; value=&quot;Slide 61 - &amp;quot;Examples&amp;quot;&quot;/&gt;&lt;property id=&quot;20307&quot; value=&quot;317&quot;/&gt;&lt;property id=&quot;20309&quot; value=&quot;-1&quot;/&gt;&lt;/object&gt;&lt;object type=&quot;3&quot; unique_id=&quot;11052&quot;&gt;&lt;property id=&quot;20148&quot; value=&quot;5&quot;/&gt;&lt;property id=&quot;20300&quot; value=&quot;Slide 62 - &amp;quot;Review&amp;quot;&quot;/&gt;&lt;property id=&quot;20307&quot; value=&quot;318&quot;/&gt;&lt;property id=&quot;20309&quot; value=&quot;-1&quot;/&gt;&lt;/object&gt;&lt;object type=&quot;3&quot; unique_id=&quot;11053&quot;&gt;&lt;property id=&quot;20148&quot; value=&quot;5&quot;/&gt;&lt;property id=&quot;20300&quot; value=&quot;Slide 63 - &amp;quot;Review&amp;quot;&quot;/&gt;&lt;property id=&quot;20307&quot; value=&quot;319&quot;/&gt;&lt;property id=&quot;20309&quot; value=&quot;-1&quot;/&gt;&lt;/object&gt;&lt;object type=&quot;3&quot; unique_id=&quot;11054&quot;&gt;&lt;property id=&quot;20148&quot; value=&quot;5&quot;/&gt;&lt;property id=&quot;20300&quot; value=&quot;Slide 64 - &amp;quot;Resources&amp;quot;&quot;/&gt;&lt;property id=&quot;20307&quot; value=&quot;320&quot;/&gt;&lt;property id=&quot;20309&quot; value=&quot;-1&quot;/&gt;&lt;/object&gt;&lt;object type=&quot;3&quot; unique_id=&quot;11055&quot;&gt;&lt;property id=&quot;20148&quot; value=&quot;5&quot;/&gt;&lt;property id=&quot;20300&quot; value=&quot;Slide 66 - &amp;quot;Acknowledgements&amp;quot;&quot;/&gt;&lt;property id=&quot;20307&quot; value=&quot;321&quot;/&gt;&lt;property id=&quot;20309&quot; value=&quot;-1&quot;/&gt;&lt;/object&gt;&lt;object type=&quot;3&quot; unique_id=&quot;11980&quot;&gt;&lt;property id=&quot;20148&quot; value=&quot;5&quot;/&gt;&lt;property id=&quot;20300&quot; value=&quot;Slide 9 - &amp;quot;Communication Styles&amp;quot;&quot;/&gt;&lt;property id=&quot;20307&quot; value=&quot;322&quot;/&gt;&lt;property id=&quot;20309&quot; value=&quot;-1&quot;/&gt;&lt;/object&gt;&lt;object type=&quot;3&quot; unique_id=&quot;12182&quot;&gt;&lt;property id=&quot;20148&quot; value=&quot;5&quot;/&gt;&lt;property id=&quot;20300&quot; value=&quot;Slide 4 - &amp;quot;Communication&amp;quot;&quot;/&gt;&lt;property id=&quot;20307&quot; value=&quot;323&quot;/&gt;&lt;property id=&quot;20309&quot; value=&quot;-1&quot;/&gt;&lt;/object&gt;&lt;object type=&quot;3&quot; unique_id=&quot;12319&quot;&gt;&lt;property id=&quot;20148&quot; value=&quot;5&quot;/&gt;&lt;property id=&quot;20300&quot; value=&quot;Slide 65 - &amp;quot;Resources&amp;quot;&quot;/&gt;&lt;property id=&quot;20307&quot; value=&quot;324&quot;/&gt;&lt;property id=&quot;20309&quot; value=&quot;-1&quot;/&gt;&lt;/object&gt;&lt;/object&gt;&lt;object type=&quot;10&quot; unique_id=&quot;12320&quot;&gt;&lt;object type=&quot;11&quot; unique_id=&quot;12321&quot;&gt;&lt;property id=&quot;20180&quot; value=&quot;1&quot;/&gt;&lt;property id=&quot;20181&quot; value=&quot;1&quot;/&gt;&lt;property id=&quot;20182&quot; value=&quot;0&quot;/&gt;&lt;property id=&quot;20183&quot; value=&quot;1&quot;/&gt;&lt;/object&gt;&lt;object type=&quot;12&quot; unique_id=&quot;12323&quot;&gt;&lt;/object&gt;&lt;/object&gt;&lt;object type=&quot;4&quot; unique_id=&quot;12322&quot;&gt;&lt;/object&gt;&lt;/object&gt;&lt;/database&gt;"/>
  <p:tag name="SECTOMILLISECCONVERTED" val="1"/>
  <p:tag name="ISPRING_SCORM_RATE_SLIDES" val="1"/>
  <p:tag name="ISPRING_SCORM_PASSING_SCORE" val="100.000000"/>
  <p:tag name="ISPRING_ULTRA_SCORM_COURSE_ID" val="9092519A-D068-47AA-994E-DD42964270E1"/>
  <p:tag name="ISPRING_FIRST_PUBLISH" val="1"/>
  <p:tag name="ISPRING_COMPANY_LOGO" val="ISPRING_PRESENTER_PHOTO_0"/>
  <p:tag name="ISPRING_PRESENTATION_COURSE_TITLE" val="CEV70959_Communication_Styles_LOGO"/>
  <p:tag name="ISPRING_LMS_API_VERSION" val="SCORM 1.2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CURRENT_PLAYER_ID" val="universal-no-video"/>
  <p:tag name="ISPRING_PRESENTER_PHOTO_0" val="png|iVBORw0KGgoAAAANSUhEUgAAAfUAAACwCAYAAAFhrcfsAAAACXBIWXMAAAsSAAALEgHS3X78AAAg&#10;AElEQVR4nO2d628dx5Xgi0GwjwALUbsDXCywgShgPi5gGlhMXlJ4KYtXeWDIK0t+xA6vSL3IJGOb&#10;ijGTlwBRgDKZCQaxlMmDelkUrx1bliyRzMSxKEe612JmnCwwJv+AhcjZL0tgAVNYLPbDWKxFdZ/u&#10;W91d/ajuru6u2+cHXZG8j77dXXXq1Dl16pweSikpK5/0u+7JxZpxV2aGl3r83lNpNMPu3OrG3Gi/&#10;xPuFbMyN9vh9lr0W9nm/zwovfnKxNi17IB8ei3vBqmE3LXK3z/si4rZ+0Gc+IXqBdXmr2wcdIEsq&#10;jaZvb5TFulm+Mh+VJDJnEeUYwLToWOw50THCvtfT8pOLtbGIB3gY9aTZ+yQuUCn8eXgu/tHHW1ce&#10;fbxFth4F9/SNudHevE+ex91IUUTV0+0f/esWIT095NWn38uspWKIxTlCyEuy3+M+jqjljUcIp2W/&#10;OE025kanRIezbmLUAdpx8c9f/eLYo49plIsfC3uDamTHENH7Hd3+0cf0Sg+hhIQfdkfK15ZaT/Jp&#10;9UHRex0Xv8VavIeQt47/Por66t+YG11JcqIWG3OjsXR40MTH9b6W6HlHt3/0iJKtj53HCuheH8pM&#10;fvKaKAWJh93y9Z9+dsp4V4/cIO+6KKv7nkpwDF9EFxK19UXYLb/1iL7CdPvWI+9gJzG4nJK9cJWE&#10;nbe0PZ/nPF/WgAm7eLvlJxdr/zfqCcBBH0Z5P5uQZDS9dZxPlO/ztPzkYu1fKCWfPj/i78ToFgK7&#10;/fH5GiXm6+0L++9Us7jmp2aqVULJPfa15gNOYcv5t/HYMv8m5t8n3vnu/bMy3xVo0l6od1r/+K2h&#10;eUrJiHEi5vcZ30gpab/69HuhN2Z07okqpfSe/Xn+wuy/jbe2r3+j5eh1B35enaaEnjK+lPaQHkra&#10;lNIW7SFVutUzYB6D1gkhxsXvO7NrGgbex2+fXPadi8R2YB59e6hFKBm4dPBOz+G39lYpJdPsbzgR&#10;Aj/sCzN/0vHXDt2d5Y/z3Kt7WpTSAbj48WvH7s36f6s8+87sordPLotF2Lz74sfEwlA16HXdH34O&#10;TL47+NnPbMo4ENIUj/NT4DhqMqnnNuB7B4Xd3s9tHfGChSSZiSW5AUGfE7a8yFef5+Sm0mj2pXk8&#10;64aJfHjVAnpvH0R1X0V9jfiounsSB9i+MTe6GfQFEY4h7ZhIQqAD0yJomYp0prmhF57mxcm0fpTe&#10;KvThWZ7bpKOsIqLaFKHn7ej249f2jJnmfLbXJiMWzGUetnARy4Fp+uwjOTDzZqfs94c6MA0XVg8l&#10;rzXahbboNuZG1yqNpuf5gBZfED3p8t5uZd3jLaS9tzKTpo250broefvinz7/BXMhgPPh+X2B38Jg&#10;XOJ6b6MQdJ62zD/6mL5iem+jyXsRPLdJG8BuecNx2UPIrRc+cBwwqHu5nmfrZ0zvV2Xn/0m8t0ne&#10;z3tvfVdmI37pS+BAiGX4xCVJ69stv3DiD6EzuqLG14iIclN4723o4qPlhZW521l4bmMf3+2NOT4/&#10;RLvZe8M/fH14Ewu1TbpFt7HfL+y/k5n2f2qm2qJbli/Q5a01vLj839T24r7z3fvS5xjJgXn81tAm&#10;pWSKUHLF9Npanlbjy8dfffq9UKfj1+f2zBPw/toXwl0Yd6GD1ydbjlXVJ3820LKco+bF0jalpEUp&#10;qZrPU3YDBn/znfvG55jTkv30dVzKXLybY28P9VJKPmIzs0sH70wfvrZ3mlJzjc5qEafX1rhN7dca&#10;dx0u7ude3VOlzH9gnnz7zWP3Ul0b2HdmFzveyu2Ty0LTW+riXY5NgzC7HykmiWIQozY6C+JgsQwZ&#10;3IHTlpmQ9ZQk5jQokhcwDNnvlQo7lpH2DBtaSF5zUfhe2ZWNncw7Efc74zQ6SbJKmcZJqCJPIwS+&#10;m9kJVyQ+Fqvx4zY6idrwYdKeZP0OWPBzM4moNJos4Pkjv9fztj7h+wPPUcCgX6ygCMnrW9+YG3Us&#10;98VqeFejx150jfO5qCSRhhzPY3xjbjTURJI85mmRe9R3lc7CsOy3qMOo5E6gP+TjHoq03yILJK/1&#10;StguokqjKTMZ3OnnEw+V+CPXn6DMnWsF5F468F5sac+ywfOY1Qe9Lnk+VzfmRj3+RGj0bWmcT6DE&#10;j70xSM3tJtR8/Guihct2kg/rjmSnPwTzJptKo7mWVqOTsIbvNPqW9dge8cRFRJ64dCuSjT9gNT40&#10;eqQdPVG/w7fhn7vyRWo1+hY0/NzXW0mcDYXZepAnMRqfpt3oJMhzZ8WjdOJyekTSPuiOVwsi7cX8&#10;NMk6Bi7tOYjs+Qsl/uAvP0+tMDQWpMAk/82j9z3SLmN3WrALrjSakW32bgUaKpV5T5xOK5T4TlyC&#10;+bOnxz/aK2bvvcUHUMWVNj/HkS7m4sbcaDWGl899jFjX6jHnRs5+hva49lHOv/RB1MWY0rts+XOI&#10;+t4YXj4i8sbJ4BnqmbOGhWKZDyMqKXJsZ9mcM2nBVugk79vpJI1O+KF+crE2OzO8NLb47T8mbjj3&#10;RWQsfecy/K5UiThSJVrNs/D13LF9xJSST2W1hRYmfP0QsEkgeJPtQmMXuSY7kXQ7QLKG6e8E92Ka&#10;83vYx0kzJDn6evxCbZZSUre8R5SQcxfqS8IELWVm/7mBKoSlVa3dxbDTmMWPrS2+/H5iaU2DROvx&#10;E/M1pmceUEpPEEJe8RzKvOATlw7ckdrHnRVfuzw4DZ35sc42cDj1TlBh51ocr1nXZ/zXpoScvfVC&#10;ez7OqX/1x7v7CCVj1rl0tqXbnaZ9+wfLqcbkKc13eezmkOVq3E+3jCH7LGXmF3eHHV/vuvmO12EL&#10;uvB97kazn3A3knOfP/w4/ebRe75D6DMXBvsoNbI/nbLPwTzGAqHk7I1vtpSrlC//aHedUDpLmfqj&#10;pP7uDzr7//ed2WWYtGGRpW4Kk+j0yPW9/UavtxKb2Y1o/96GUzVvtNkILXityl0G+73P6HDU0wlW&#10;mXVKKJl/ffxuKomcisa+M7uMVb3bJ5cD1/VjNzzbV00I6ZsZXko1oQOiHqkI26AoHEQfIjc6s+/T&#10;uCow126lcChhKBH3PZnprjgewjQdXLLfLSPph+RPx0QmWkSCU5VG07G8m6enULbhc1yd3BkaY5cE&#10;WHmjChpcSF7+eO57pRJVgE8+re+OBPPyJWl038gbrrFLA2vAGDmtZRdhEiGdrl1iW1SpGpvjIwhN&#10;kcqpzdJYxfWxJ87gmhQWTl3iBjeoNJpVv1ziATzI4tz4+UMkSZ9crHkCGgSSn9teuAJxD6R9p0xj&#10;QmeRXWSSETDHXCPq8B7Y4ClIuNSOUFiZKmRgZqXRnGXx7qL0SwHcU5lNzD3XCG30ycVaYNxbggZ/&#10;GLeYB9jnto2eQidoJ1keFRHDhBuLsi2KyN9zTz6vKJKehiPFQdr2qbsTaAqLpUvdpS3aYJpoIie5&#10;L8s6CdwH5wMEUoa9R0bKhWVHQht9i21+5DZAuvS5rNMlya6aMhA7clZEpHIrbo69vXfMCKLcMlO6&#10;sd8TnkTi9B26EUPag9YTIt+/SGVmRGxt0Sv2blfSQ2hPokbfn+TDihlIYoFEaNi2RPKHUwHzk1Tc&#10;2YGSTmFo34IHL+nMtpT5oo250VhhRd2ArGXAzD7Bc6lIOQlr9M6wTqzG53VyJvVWuohxiUsRrWim&#10;tmjl2+iN16tjpqQTW9KvPHO3dDo5LaLa4BZ8WDdsb45Eoj3tdIte2driZu/eSVwhQns1Q8Z64ecA&#10;UStUrkd5k+9EbstIQA2Ro+K+05XBhSph1ouMe1ZGwol5/EjboIIk3TGBo059TtIqDVo2JE24HRJS&#10;HrlCgVDSn728e6yTsc4MFX/jsHcfuwxFTl4Aw6LWUb0y26CEjc70uaXBJavD6sqaynIWbhRstZaq&#10;KCMc3ik3edvaMpOWp0HZgyxcxC785EY28kbY6B1/u9A+t4kzXGPDm8RdVhYcR7oNPI1+4OefnzJs&#10;c9qR+OuTv0/VPofAyVRLHFYazSkNO1Que+w9Op1u0VcMZztsAwvT6Qn00wMwX/bHcdGCGzhyFqwi&#10;wuLpKo1m5CBKN3Enxt5Gp51Nf+bMPdJxjW3LcU7AnZgIFifcS4JjEqZLHBItuLiRbAypeLo08Azv&#10;W3z1GdPnHjoz3JgbZXvRV1M6pwFYaeIfKhs8V+KGPycxfx2NPvzKZ6Yop8uZ1M+/9EGkk9qYG2Xp&#10;RK7GPZEyE6MBhXUso+JodErpK4RSR30pGVgUKGaeUo9MYQURn7SyTbHXfp1CxikSvzZKqZGYEAvj&#10;3mT4hNXgsKEhNVjgAEi9dNVaxJ84KVzdODJRTC7WjMyGqpINMFs6wSzfj8dFiz9514KJ+9mg805L&#10;dTpMtpnhJeaE6WGNDxUMz50fSS+NGMzyPVmnwOa2InGsn1aPbsXs3boWIzgBsQqbkGsvFc8dT2DO&#10;mcnFGsuwZNmQqXYAJD8iJxqaWKjdJdScREBoxfYL9TsYPsWx/6cDVqarqlWYlpiZrYyRavHb7xei&#10;IoZ0dqmJhRobnj9BKX2BOD+6/8L+O10V8fr0TLWXEqNq8SlPkkFvyjLHT1ejOz7XeY5yxyJmQkJK&#10;6r/9XrLYhTCSZo9kE6h5SqldsdgGsh4SQuqXDhRvRPja5cEq5K47JM4cySUuFL3eaXQjAINJ860X&#10;27Ek+at/u7sKnWtE+N2U7L99cjk1gUotgeDx+aExVseb2ZGUkrOEksf4TI/2r870j6uUJfQjpPXq&#10;0+8lHvpG557op4TWWZ5W5iMQZY0knJR5s0m6ztG88aevT7YCAywO/LzKOtAUJXTEcSxegjsHtuqL&#10;W68NuHLKnmYZKX/znY60Q8ntWc4dvXD75HJsB42yrJHHbg5Z5ln74pN3qkdvDBnbiV2N7k0BSgQ3&#10;nzh7vvs1Qd5WwfPCRmeNMf3m0Xu+He6ZC4N1ozA9oXwnWqeUzN74ZnBnSIsv/2j3LKWUjUin3/3B&#10;sv2dkCGSCdrp2yeXI59LpqlCj75tNryd+pOQ6csH7xg3/PC1vWyImyZ2DtnYjb7KUoEyiXrt0F3f&#10;xnzuyp4+GN6nCKXbXMc5x5L9Xjt2r9Bh3vvO7JqHovt8R6jePrkcOGoWKT/sGCTgNV23TulkoUUr&#10;1iyYSxLc6qTchgOZf3c6jlPy2Rxj+vUx/86gO6wjhA39yhpdVNFZwImZ4aVCpghHkG5DibAzZ16U&#10;gJA8cwpDwsYqV1kkjUXBdfCituDnCu4LQYqCVAJwCaJEfilbeIVlnLNG4Y5ssTYjDXDnEvUE2P04&#10;G5azo4sDye0C5BmEviaqfKeCpOUbw2DrtKlrdmtxPux9aWl1SN8QOz+5DvAL6l2+a8RO7AcbJFSG&#10;C8dOaJg2igXdvk4Vmj1KauvYuzzKINwlhu1FYBtLrSzZKuvrbmM5ffIWeJjFqBJ0R1ZUFZqdP2Cb&#10;q7DJHpszw0txSrWv5DAlLwwl0uw2WV5zXlH8is2Vc+6s9IVZgnETswp5V1JGYSddLvCKBX1clN9M&#10;aQmnODAhh4ZFQS85vICrFsYsB1HFgv64XyLD1DT75GItylT79MzwUiGqKUagDfFqLZltxtyGjrSW&#10;80qr2S1c16+i4KPwu1Sg2PEYWC4nTWEPPZCfBz4Dz6sfLEKrP27OgKTAtr/psM6bobCnXuZGBZBk&#10;U1kOC1UCr7KfRznnVLzxoNXDEK6rq15fFBAr7ZEK/LZ7kk5t6tmsqtjqBPPWq1yVUZH7NG9BJ2lp&#10;9rhaPUONXpg11aSgZu+gumpjWgJfBEEnaTjoJhaG1qw0ZcS/G/pFyykXdHYzukXQESeQ6Dlxnh4/&#10;0hhYYVUpd0EnaQj71hbZ4Sj+9MhTQ4CInHJ8KRNFtDELWvcDGWykMqTLkETgFS4fP4zTtxPZ7Edv&#10;7F0zMs1yzzlqR5i/+Wl1ldnoHuo0HS0QfUG1IlUTtySD6mi7ODa8QkGPbWolstkPv/WE8WFhLnF4&#10;7vLB32Vuq3ezRu/mpbc02k3l/Yl6fgoF3d4sFIfY0/jxN/esuWu3OqbvZtVmP60e+4QRJAiVA32U&#10;gUShoI8nEXSSRNi3tugOW7gfUVdRKPPx6tN385gSYs7ikpOzwKsQdN+oOBliCXvjteqaSLhdjrlc&#10;6hchCOkIfGoV83j8BF6RCbE9rQQosYSd1+q8150v93j1+VZQqmmVnnhcZkMMYMk1Ul1yWdyCrULQ&#10;Ydk4tdy80sL+/OwX17zCbT3skmCBWj2NchYBxC6Mh3QfkJFGSQUyS8BVCXrax5QWdoetbj9sITee&#10;f+1QO9cCEhBzjiAG4NhS4svRRdCJ7Dr7s5d2cRtGejrr6z2U/bOIaqu3Fa61v1JpNOfz2uCiMVqF&#10;y8rA1vAhkKvQZZ1VOhelNDuLluOm6nZRV34q/8aR+5G0agad6gFslkAQq88pjbZLSKyoOBkiC/tT&#10;M1/Y9Njo1OOck/XAjyu7MpNDbJpVaTT7FX8PoglstlfAoKt2Fvs3Igs73aLbHNqcepfd3pr4vZSt&#10;DGuHWZRv/xCEXruKIOh/UEOBBP5qVqZTJJv9yZ99znT/90AUbMdY77ypJ57QMucJJCNQtlWRY4Bz&#10;qLA12L40lzbiEiHPPVbNUYBEBXxVCHPFqSKSsFMohEZoxylnijm15f3mt/4pdigfOE/OZpx3jl3T&#10;R4IiDqfjbsgQASYES0QxhYkoikeOAv941tWCQjfC1M991pvzq8fxg3H11osfpBLvXva00SLKnoPO&#10;QnEYrNLcdi4Cc8WpItRmZ1rdttE5W92y19lYkZagE7NB+6FRV7O+GUh5URltx5N2VJwMgcI+/JM/&#10;2+wEzEDxcPdjiypxsHFCrywTCYK4+pyyaDtSAKdgoM1OKXMMUcOD/euX/5iLJxvWRo2bBJ7pV/I4&#10;D6QcqHIYF8H7b9vsUGZ5emZ4SZu95rCUpjLjTSFAm90kS4FJs5BDUZb5fB10k4s1K9S0f2Z4Kffl&#10;qShA4gC2lDFS/LP1hYURT/ttFkJhz44UMioVKqtxpLRUUIb5fxFK/i3rjJSQ+vkRPQYAHhit65Ap&#10;J8tlMOb4mYfqMoly1qOwZ0/Me164fQaxctDBlP+/U0r+hHv6xPmRJQz+QJCCkl75p4Xav1BCHrGo&#10;NOOJzmHZtHTqfH0p0wACBEGcKCvZPLFQsxwclwklR4hD/in/B9s8M31h/x3tzAIkGgd/Ue2j1FAC&#10;ZsFLs+0HqNUJuC5IXX87u0rnNfN9NPB91PUZ50eMX9qUGlmTWr/5q/va7ZuQJdP67BMLNdOBRo1G&#10;P00pPeQXLec6LTY7mL/45B00EzLimYuDfYQSFurbb1WkpQJp8hdE53lSKnpf7sLuc15+n7FfZH6r&#10;s+9+f7kQNQOjkqmw+zExX+ul5maPQ4RQFjk3RbeMDiZe6/T2EdETbIBoUUJalw/e6fpRm/H8lT2G&#10;5qRmHr5+QjvLkpSIenGAIJEQgY0u7GY7mBp05e1vtVKdwdXPDXScYOZ3Vj0DQedPZkpuWuf965ff&#10;l+4XX/7r3VVCKPsOsyR3wABnzVpvn1wuxKy1EMIexvFbQ3wBv1UW7HPxyTuzR98emgLvutmpBZfi&#10;bYSAzu56i9/H7KdEH4YnA75S/KU+gkN8NKDw+wOENaawr4OAGIJ67fi9WIPmUzPVfmuWQF2DkM91&#10;tKkZzMUEc+XmC+1cB+uv/ng3Mz2YGdJHTTOkc/7GuZqmwG+/JzYF9p3ZZdXrd2+GugqDQSYZlbQQ&#10;9jCO3Rzqh+W0l7jeu07NNffWpQOmZj9yfcgYlQk3KnepsLcNIaWEdaKVXx2+G0tYnr002A8O134w&#10;vQZCtH7bHBho662JVilmU2F86Ye72ABXJ9RQSo+BgM/ePrkcNDBMwX2f8ntfHLpC2GU5emOI3fg6&#10;NAI30tr34iHTKDBiG1O/V59+r9Cd9+tX9/RBB6kaGpQaU3leA/E/3AOQKaSUsmtde+PIPVw5yQFO&#10;0HtB46fa50op7Gkyfm2v5V3mAyiq3G3lBC621m/D0y34m/1cazZ+hwk1S8a+M7us/Ahrt08uSyW+&#10;yEXYJxeNZTkWhovedQTJgETlmv2A6Loo8cQo6AiSAbELOoYQJZ2TkvpbCIJ4UaLRzTXyUHLV5rAR&#10;xnqwGciOFA7bNpaIYIlKcWkrBImMEht9crEWetCZ4aVMdizBNtepAiV4ZIPB2bi73bp0l5ud1LPS&#10;aLIl0ysKv2sdMtAUCtXXnbqgw9bX0IywKgUdstLqVMwxsvB363bWLJNxFLAghOprflzF1D21dMsy&#10;QEmnKCZDERmA3PXWqRk7ArNOKZwnLLsQt8/7cVbAQ9XpsIyxRUoeAdpcFSxRxooKZ1wUTSpbCkoI&#10;yxbCGg1GQ12FXMQAV6kml4EzB+yYAxjgVDprt4FJVxRUmiqGmaLK6x5Gos7LHGkg3A+wsEL3AIkc&#10;LVTb0YUIOFKszdettNS5CHrcfHVsFAYBL3RJXSQ2OyxNCx1UZY72omh1ZdqcdzqmKuiTizVl00yo&#10;AJNl2SckH2xNm4F3PFetDku8qljgj5u2Ruf3lK+DU+k0PFgBh52y3nawwymWeSoN2yBTq4XKyr3u&#10;78oaZTPTjbnROv93ql73tJfMNFwmQ9LhgVXoA4owqHS0PnCWF84Gxdr8tPuJvJxxocBUHYW8pLgE&#10;wdNx0yQnra5Sm3tM6EIKOlTGxKl6ubEFIc1S2D4kKeggjWJtLqxxWDhBz7j8LVJgXEtPSot0KhY+&#10;Nyq1uXB/RWo2+uRirQWZRH2FNMyGh9prKOSIxRUox2V0YC5yUAX3srDVFQ8oO/1eSNMZl6g4YqXR&#10;rBeowOJD2F0ntQOt0mj2c2md6intiCs1LDKQm7rvVDnNZkKYwY5DVdqchbr6LhemIuiTi7V6hLeF&#10;cSuNc0nA+MbcqFR6HjcQurkC9dim+JdhIJsqQ7XYlDllRVKyjlxpNB8qnPUp1eoqnX5hsftpafQo&#10;zhJfzynY5XlwbmNudCqL74WdafbuNND+00WqElvEXV1uWIdWudNLsVZXNRtph70hLUEP9ZDPDC8J&#10;BwOwWbK2y09n4MkNBLS/PROC+3AWVxsi0VY4M1Ki1RVr81C7X1WGGRmyjFsvVG1rHtAi/dZTmm+7&#10;VQrr2Iq1+lhSM06AKm0eaSdoYkGfXKzF3n2T8ZLGiY25UW2SUbKIMChQgYg5pzCgyvb2p4FibR7J&#10;9ExjHT2JfZ6VNn9cJyFHwlHtW0l5+6gqbT4e9Y1pCHroEpKffZ4Rj5cpU0vJiNzRY5DK9lHF2jzy&#10;rCOxoLOUc9ZDXNRMDNigqtmPQt69KLCjHaSU3UeVNn9c5s2JBP34/NAY5SSdOh7cACBGtaNpPW6m&#10;VUQrfKPBUkBcyjsiChNbPJRVYIkEnVIyTahTq9Mt63f7SaU7j/woYkpfJH0gGkxZfrmEWl1VYgvp&#10;vp1s6r5Fd1CPJqf2NJ79PF+/47lRECyiklXFx0eKhcpBPZZWB22uIj7EzgMnQ6LlNdG03Iw0oGHm&#10;ehohs0FkuWzXNeSccXYtrs3NOn6l0VxXtbeAJUCJ4eVXos3jzlRjC/qR6084lh+sUCLKfqOhsUVK&#10;14fjjHiIQSKbNCHtJGvXTAAUBtG85N67EIRCbb4Q4T1CYk/dmX1ue9oddrpjGu9nn6vc1RUa94t0&#10;Lcryy0muEqnS5rFnwgkEne4wPO1bPp52Ssjlg7/LYyqIgTElBaIJVRFplUihNk/k1I7vjHN7252e&#10;dqKieGMUcEmt9Chb5Ymo1VVp80RKM5agj70xOBbkabeW2RAkaxTvSoyi1VVo88RptGIJumWfOyLi&#10;vMtsqdRXQ5AYKMsvB+nO/F5Tpc0T74+PKejm+rkp6XyQjEP4y1IcECkYitNBBe2DV+FkTiXyL56N&#10;7pimewNm2Auzz93DJS4kT5SFxoq0uiJtHpgHTgZpQR9tDox5vOykI/zWAIAgeaI4NFak1VPX5mkm&#10;SZEWdKd9Dr94l9jQPkdyR2U2IV6DK9LmqcaDxBB0Zp+7pu/EucRGKUX7HCkKqgKodvj8ngpR8sDJ&#10;IG+jizzsW9ThgX+t0c7NPoe0yghikLbAuPramiJtnnqEn5SgP/fqF8e8QTLwolygjMowVZxNIG5U&#10;mZI7FNnmqUf4SQk6JXTa7V0XRMhFuakqlz8wXTLiIKvc/SmhJD2W1O41SskOflMa5f636ImmUedV&#10;7pTKqLRON5JLkhBAVZIGi/G08sCpRFV6LLltqpTfZ+7ch2r99asj90Ptc5YGpxsK5nUbeRe1UAkT&#10;oEqjWXRBl8oDJ0PkqfszF3e57HPO+8ZP5wtCxjnjET1QmV8uMSoTmUYWdLZkxi+riXevSTk9Ym+i&#10;j0iWFWAQDVCdXy4h21UePLozjpIdnmU14ty5JhnfrrwKicqyPYi2FDFpaKw8cDJIaHTXgxBOwE2B&#10;v3Z8OfLJZpXuKcdKrUgBgX63XqQzyyJjcSRBP/jLz0+5l9RE0/cYZBEquw2FHeEpWCpw1SasQTSN&#10;DvnbOyGvwh1r0kKb4fomE3aqMKG+Elg5n5RrgCEdlOWXkyFJHjgZIgk6pWSbQ5m7nHLEfD5urrYs&#10;b/hHlUaz0KmmQLhXwL/woKA2pfYozi8XlcziFiIKOoVM7e7ySx3hv/GNf4wV8JDDDR8B7V6YNWOW&#10;NxzOyRJujO7LhjwDhDKNWwgNmHny7z83ZYSeUHcMHDGf7CGkJ7lvez8h5Fbio8hxqtJosui8haym&#10;TxYwyOSZQx0BQYM+kAfK0l2JCBV0Ft9uSngn0KyH/8UcABJNv1nmVpWVNkIY4Zbh2Gab6TTDZ2E3&#10;3VRICiIkPwbziLnIOkQ7PASWWlktKfdUR8hB7BNPQRRX2ogKE8Z7rvBcFmCxErIRx4rC01qYixx3&#10;sDE3qiSkmQmc4nBsEZlH6IVrdHfTw+3uTNcpufXiB6lsSGCNWcDOtg0EGDVy97JTYR1zN6nlgZMh&#10;0Bk3cvYzU54Y9nTWz4NQGgqIIG6yDI1Vmd4qiGCvOxfSKsz2apLq8hhELqGwI5xh7FYAABwsSURB&#10;VJmSkQDmVhcwUNAp6ayfu9fNSUf4U18iYMKuyiZDkACUCqLKtFZhhGl0PiDG+YA/Fqb+oMzeAGEv&#10;6m4jpMtQLIi5RuL5Cvqf/+TPpqhD0vlHdvnbYUqVa2ADUiqU7L/IOxLP3+tuCvEJai4trfz65T/m&#10;tjEEIoimYXOKiiJ2CGL1talKo/lSyndDSR44GT45uVhjsdR9M8NLjnXiX7/8x8LVGWfavdJo9hNC&#10;PizA6SDdS6r55VTlgZPhEzPDS2tMyCcXay0Q+kLD0u2A7Z5pCCFSHlIWTGV54GSwbfSZ4SXmiNic&#10;XKzRycVa4fOtsYgmEPjtRUskkCLrkDEXyZ5UotdU5oGToUeU0HFysVaHTSanZ4aXtMkMCnu3C5/S&#10;N4TTQbuaypoeK4/l1hR8QtuzyqQUhlDQLSYXa9YuqzZofG0AW56d/0iBz5mt287KTBVR0LMDEpV8&#10;FPML14uUySZQ0C0mF2szhJIJ+HN8ZmQpd+dCHCqNJttFVs8hbr0Nm2Lmk07lUNCzBWqrSe+qLFrA&#10;VyRBt5hcrM0TSkbgE8x+rJ8fWSqEDZIUmAH0cjvRGNZzPO5dbMbfWW07FBXhLwN5RpVxSUrc997v&#10;nJjDuFC+FSlBt5hcrL1LKdnHPbUKQp/5rhwEQcKJJegWzIanlBwmhHyae3qdUFI/X+8OTY8g3UAi&#10;QbeYXKyNEUpepNaaofOQJ87XlwoXfIMgZSIVQbeYXKj1GSGzlPyzKKCFGlN8On2hfgfXhpFA9v90&#10;gPlG+rnu2Uuo4TMx9Yir31LK2c+UkMWX38dquhypCjrPxEKNeeb/lFBj99lXiLvMsvmD2fbTF/aj&#10;4HczB39erdKOY7NKKFv14Crz8nlNXN3R8TffdbyCLn6f53P2k8zEXIG9HK3f/NX9rh4YlAm6xcRC&#10;rR+8le9QSj5FCDXXtf2/9jQlZPbi/jvo2Cs4T81Uq7Ay0U+okX/eWLZ0CpQggzC8IWdBd56X9zOr&#10;EJXYeue7+g8CygWdZ2KhZkauUXKVUvr/2Gxf9D5PRzG3Ds5ffPIOTscy4pmLg0zzVmEJqZ8lIXEK&#10;LxUIL/er/oLud+x1Siibrc6++/1lbZRRpoLOMzFfY8Err8D0/UeU0m/4agSezvPrTPOzEffSARwA&#10;ovK1y4O9oIWr1BTkTvBQUGcnbuFNVdDbkGl3E2zttVsvtjMVoq/+7W52L5iPqa9jXsDpea7FfaPI&#10;Q0qNSkWzt08WU/hzE3SeiflaHYR2GyH0HKVkHvLVeSPY3B1K/BobPFrUNBlWLh/sfjPg+dk9bPrc&#10;S0lHC3dSdfPC17lJnqZPX9AfGmabaQu33v5WK/UBuX5uoMp9fy/4AhwXx/3a4q5x89cvvy+1BPzl&#10;H+3uY7McSmgdBoPO/fWKERu8zt4+uVwI/1MhBJ3n+PxQHwj5Iego0zDKs2n/SxEF3fmnqOeajWNr&#10;Eivq6dWn3yvM7GB07gnWqfrB42zZw0bnEjabUHNyv6Yv6Ktw35gAta5/oxV7A8eBnxv2vuVZt67b&#10;YS6Izpc7VyP/PvW+uQW/GnkXXNfIvu8x70fsaT27vjViriS1fvMdf1t935ldvRBePeYTYm305dsn&#10;l3NZai6coLs5fmuoCptTrJvHNP4saK+6IfwW8oLuRTSQCN4n/iz1vl10TkEd1vU5wTQx8NxTFnQr&#10;Rr917fi92APgU7+sWrMM5n0fCLwW0wm2SQm1BpDNmy+0cw2++uqPd9v+CuqeKVGj7PHsb79331dz&#10;7zuza0wwAKyD4Geyb6Twgu7m+K0htrY6BRqfwEhp2EcXn7yzdvTGUB1G1kMo6KLvtZ9sUwraipCV&#10;N4/GE+RnLgxWqTmN5ex9saPL+E7Q/uw7b3wz/gygSHz5R7urMJVnM5EBuGZj6v7uD8RT931ndvWD&#10;8I/BLI0NcGO3Ty4rGdS0E3QRx24OdUbMjlwYW0CZt/7SgTubR64P9RJCbc3CKpZ2qaCvw3TTFqhf&#10;Hb4bS6CevTTYuV/mlHpbwLR+tVO6iq68NdHCEGhCyJd+uKtOqdE3R0CYZ/2m7zD9n4K+PH/75PJU&#10;WufRFYIu4ujbxpR/zNb8nIfUWh9l2sXtqDt8ba/VuQk4tphd59mmmLGgt5lDi/MlrL126G5sB+Nz&#10;V/ZYgtsHS2cDnhPzzg7a1j27diz+NB4xBLqP0+ZrQU47Jvy3Ty4nnvl0raD7cfTGkI+96LgPTLDW&#10;KGjGIjno/Pj61T1Vy+FEOQ1sv91/Wr9uXKeh/WnrjSMoxHng0uazIPypmTalE/Qwjlzfy9lbXmHx&#10;/Oq8fW3S0dqWBob3ObR9i/ujDx4ibW8Krvmcz3q3dzoAx3GsKLw+dhcFWDPAjrem79NJ1uhR0BMw&#10;fm2vsXYNMdz9cKSqS2DBORNzWm86zQgI7Aos9Ww2G79DwS0h4MHvkw3O0U7QJxdrvFCRgIww7Odj&#10;xJ+FmeGlepbnjiAIgiAq8a/KVECMHBfpZXTWJpM1giAIgkRBK6WeoiJmVjqGdQQAmc37Xe+w1wkS&#10;YLkW3axtzI1iJgIEQZAEaKPUwUqXzqjvQ9dnraw0mpYCrnLKOOsKFlJUGs24H23Dzxb3c7MIBdDK&#10;WnlDQ1jobJ+ollbcah4FYrwIpX11QuM2X9VmTX1ysbYSskYeFe1qyrkBhc1v1tF5wMmLtr3vnJCW&#10;qgkAKnXt2CnyGFUazbTGn7xAxR4RjRV6m1W30kKpc1Wd02BwZnhJi2jSSqNpbbWvJ6zmi8Sjk1DH&#10;VPzSe05QqWuJn2JvFd3bFUJghXZEa4V+dWNulHmz9Yh+73YrHdavx2DvElrdemBnOoAC2UKFj0pd&#10;WwZFNZMrjeYsl+9KR1Cx+6CxQne06SfyPZdwwEpPy+1ViLX0SqNZZbN+NuDDoP8RJL5Hha4P22Bw&#10;v8JtJEe6h3vgKXMA1tBpja/yVKXRRKXuQmOFfsI9SSu8Uk9xwFydGV7KJcl+pdHsdynxe5q78RCk&#10;DNyqNJpj7uuEQfSExtePip0DllV0VOj7N+ZGPYZqoZX65GKtmqLyy7QTVxrNqUqjuQlK/ENU4gii&#10;JVdEChAG0/0aNykqdr3jJNjykNBILbqlnlanW8/CSmdCwlnjr2BwG4J0BUIFCIPqoMYXeApiBEqJ&#10;xgp9pyjew6KwgXKCdLArM8NLhSvmBetus6jAS41v8BEGynUVdoQxD2wxfaDxhQqvq5vRVKH75lLg&#10;wSIPMYBo9VkorocgqNTLw8LG3KgngA7GhDWNJ/elUeyaKnRWYLc/yrZaHQLlCgMEvK1BtDoqdAQp&#10;HyOgFBywwXZjbrQXBl8dOVQGV7ymCn11Y2401EK3QKUeAVDmmxDwhtvOEKTcDMDk3gMbfCFpkY50&#10;tWLXVKGzLHHuGhyB6JQmNmrJ1T5O8SbKHgcutZbm6SER9aD7vZysgxL3oHn2OSPdaAHOIzU0bY9Y&#10;SyKFU+qTizW2VeSlFA6VKHtcpdFM6zzKwkNX9bU1eIThbqM+Db0hqNTLS1AhGJ2zz3WNYq80mvMa&#10;LpfGzvxXqCptYI2npUhj3RCIZF3BaHYDPvf5StFKo7JlEZgE9HPV6HB5BMkSNk6ssb7olg9mZYGb&#10;/pSGLcKWGFq6K3aYWOmm0E+IkspEpWilV9Pal96O43ZnCWNgf3nZaEM0v28O8yICldVWIAd7ULtW&#10;OcVfxQlbJLrOBZsHzNoCxX5Fw9PXWrFr6inZ75dUJiqFUep5W+maumji8BBy4J/VSYEnARI1tPxy&#10;/4PFXweFj5n/kFRhJU8h0DatSpNZwhT7imywVt5oqtCFRYRkKZKlnpuV3gW1ksNYYDn0i+Y+Lwqc&#10;xe8BgiXrnNJHKx+RhllflUZzEOo+6MZjzNvgFxRYNDRV6MJyv3EohFLP00rXuDpPGEyRj5XFGlcF&#10;3L9ZeDiAbIKlysSFxIdZYZVGc6em2ed26KDYNVTokbLEyVAUSz2tkqhSVrrG1Xn8YB2knoYLBwkH&#10;1r5yqfyH6AmzxiqN5nZNs88VWrFrqNAjZ4mTIXelPrlY60uxISJb6bBlrVvWT5kyr4IbGUGQAgOD&#10;eK+mXsJCKnYNFfqqqjiF3DPKUUqmSTo7eSNb6eA27YY96EyZP87SU6JCRxC90Dj73A4oK90b4b3K&#10;0VChS2eJkyFXpT4xP9RHKD3EEuDQLUqMn44H8TwCJgAya+ndkArxHCpzBNEbGNzbGl6EtT8/V8UO&#10;JXF1UuhXVW8RzFWpMyvdobS33Ercq9V9JgAyVvp0F0Qws72MUwU4DwRBEgKD/FUN72Ouih3Gcp0S&#10;+5zOohJebkr92M29fdSy0vnHFu1Y5AJL3TEB6EwCZKx0HbM78QwmTU6AIEixgMH+tIbNkoti11Ch&#10;n4ib9lWW3JS6x0rnFDnxuOGDHqR9oX4nqpWu+/ajcYxsR5DuBAb9cQ0vLlPFrqFCH0+S9lWWXAq6&#10;HLnxBAsQedDjeaVH+KsI7uXBiwfei6rUda6cFKtiD5IvWNBFS3JNkQuBvDpmnyNpJlERoaFCTyVL&#10;nAz5WOoQ8e51qwdb5Z61dUraURU6oPMWNlxDR5ASAMtrg5pe6QMoipU6Gir0nXl4VjNX6off2iNe&#10;SxesmRPqfAgmATL70nUuTnEaM8MhSHkAZbBT0wtOXbFrptDZVuPteaXlzlyp0y3vWnpgpLvwYbzc&#10;vvzU72RmQVoVJHDRDVvwEASRAJTCdlASupGaYtdMoa+nnfZVlkyV+tgbg5yV7g6O84lw93fTy0YS&#10;FiJRQgzaWIgFQcoJUw4sHwUoC91IrNghuFkbhc4SCuXtVc1UqdvZ47ZIBGvcvSfdMQFYvfLM3bJE&#10;gWNyGQQpORpnn3sQd+kTFLoudejbRUmdm5lSP/R6tY9Qcsh337nPw2ebWyb7/QoCrqUjCKJz9rl7&#10;sopdM4WuPEucDJkpdXNfusgC949wJ2I3/Ors1+5h8hUEQUqHxtnnIit2zRR6JlniZMhEqY82q33U&#10;baUTb3S7d11dqPjLZKUjCII40Dj7XKhi10yhZ5YlToZMlDpTxP57zcOLuID33VhLn3u+FddKx0xs&#10;CIJ0BRpnn7sHyXU8aKbQM80SJ4Nypf71qwPGWrrDEidB6+gCV/yWPQkoo5Wu8/56BEEUsTE3yra6&#10;7tfw/t5yp+zWTKEPwr0vJMqVOm+liyLaRVvbPK54cxKw2hxtx15L1zhn+kBR6hYjCFIsNM4+d8VS&#10;7Jop9FyyxMmgVKk/d+WL3rV0KxO2y1yPULwlDStdx72eRLJWPIIgJULj7HNMsc9rotBzzRIng1Kl&#10;bihiz+J4UFIZ321tq68fej+NiHddrfWXVOVTRhBEfzTOPjdSgHMII/cscTJ8UtWBv3Z5N1NCh5wl&#10;quCvns6vbjrV13r4T6VlqbKJwaGUjpU185qnukUQRCGgdHorjSZT8DvwXqfCelGSykRFWenVZy/t&#10;nhUq0OjVVa03rb5x+H5qykzzUphYflUzNO5vuZYfRZJRaTRZJsrH8DYmQksZUOJ+f+biLk8lNjsa&#10;zncd3XcrW9rryTru77Q4BDXhEQRBfNE4+1xRKFSWOBnUrKlbOd75SPbAbWw+W9koXX3zyP1Us8cV&#10;MVmAJCwafg0j4hEECULj7HN5U7gscTKkrtSfPv+Ffk+9dCK2yEXb2IhaK91Cx6QNPGy97CP3Xk8E&#10;QRAejbPP5UUhs8TJkLpSN3O8O4LdPYVZQrexmZOA1WvHlpXkeIfEAQsqjp0xbEvIZqXRxAA6BEGE&#10;aJx9LmsKmyVOhlSV+sFffr6fUDpCHHvRfWql+62hdz6ndLa0MTda13D7h4hthJAPUbkjCOKHxtnn&#10;sqLQWeJkSNdSZ1a68SNSMhmXJndMAFbfmvh9FpXYukkJWsqdVhpNTFaDIIgDjbPPqabwWeJkSG1L&#10;24FffJ4pyA/55yJuWRMxfuMb/5jJrAmSujzI4rtygHkixkCYkRSAAMU6PKzEGaf91uFwSxtSNLp8&#10;zJPhoU5JZaKSXvIZQRpXczQTaO0ez5v4p9dvfDMbhU4gE1Ol0dzZpZ18GxRPINCB2XrR2W7rxGkD&#10;irsKjzom8kC6CRjzWPa5NRgjygjLEtffjWNhKkr9yZ99rt8/3Z9Ta/e4nnK+03g1c9cx18lXungA&#10;Z8J7ij1cSn5Wh3zGaQN1na3HQHddHYIEU/Lsc9pliZMhFaXu3nrmsc2tJ6ivPrfesH7zL/4pl2AF&#10;6OR9UGBAh3zESXEreQKKnl3/vM4ue3Av9oPC7keljSBimHIrWfa5rl9WSrymvv+nn/WspXeOHvqE&#10;+5nxmy/ko9R5IIpcfE3lZhW8GWtQHGctCysfrGrC1ZZnP3sLNBB145o6EpONudFI4URFAjJVdvvk&#10;txRpthNb6g4r3dWVezzDmXd8s5/pIeu3XvigEFsKNuZGmeLqqTSa4vz15eUxTpEyK59wVj6CIJrC&#10;rNcuH+98J97dRqItbfVzn3WupYsyw0XYl644e1xsYFa3HSxUBEGQrqWLs89pnyVOhkRKndVLj7If&#10;3dfF39Hq6/MvFsNKd8PW2qE4Aip3BEG6mi7MPtcVWeJkiK3UR175TD+hZMQvf7ubEKVf+FkUKncE&#10;QcpAF2Wf65oscTLEVup2jne/uiwRCrdYVvrC1B+0ufGWcodgGCyUgCBI19EF2ee6KkucDLGU+vBP&#10;/qyfEDoiXjgPWFsX63Vt1zqYqwqU+3asXYwgSDcBSnGnZpfEtuVuL2PuDYtY0e/CoDY78t3OI7cO&#10;W58Ym8ZWqI5b3p5BLX77j9rPpmCPu7HdCrbDncW90QiC6I5m2ee6NkucDD0TC0NGoo6Z4SXMD54y&#10;kG70LG6L63pwnzpio+M+9SgUPPtcV2eJk8GRfGZysTYNFuf0zPBSKdcjVAJJVKbRiu86UKkjNt2q&#10;1InZn4uYfQ6LD3H4ZpSbXKxNgQJiFvwsKvn0AVf9FFry2oNKHbHpZqVOipd9rhRZ4mSIlCZ2crHG&#10;rxOz7VxnZ4aXSrdVIAsqjWadK+1Z1gpKRWYBYkLmowTjoFIvH92u1InZr4uQfa40WeJkiJX7nbPi&#10;mdL5P4SQm+CyL23EoWo4ZV/FUqDKeAi57ZnSbqWxJQaVevkog1InZt+ettJF58CJsiWViUrigi6T&#10;izUWDPZdQshLhJB/ZzxJjcFx1rDoR1DRqwbc+HxVsrJUXIrKOl+EhiluyO+vHFTq5aMsSp2Y/Zu5&#10;vq9k/LXjZUwqE5XESt0NKHl2w79MKPk31suUK+t5fgQj7fPCp+IZgclAEd39/NbINe53y4peKfIW&#10;FlTq5aNMSp10vIi3Mvq6x7OakOtK6krdDafkq5QKlcY6rNczZY9WPYIgCILERLlSdzO5WGN7Cf+O&#10;EPJZSsl/JIT8e5+3rsJkoHV+ZAlnZgiCIAgSQuZK3Q1Y8izw7jjLPEcp+S+EkP8gfLN5qrYb31D4&#10;9aVSZw9CEARBEIvclbqIyYWalaTlTwkh/4Oa+Yc/Lar+5mLdilymhLQu1NGdjyAIgpSHQip1NxML&#10;hjVfB0XPitD8M6HkU4SQIb/PUPFfq4SaSp89Luy/g1Y+gpSQJ382wGcg6yOU8ClG7deo+Z9/ohUq&#10;rDTNfVjwZ9CYG/F4rvewcY0fy1qkc+4rUHuD/MNfvo8JxEqAFkpdBCj6MXiwLVx3CCH/k1Dyn1i5&#10;dx+lHiAxBpalvwJKH9fyESRHnvplle3K6KWE9Bo7NEz5NZ6Ds+oo3MgKlnrf5/NBGvCa3HcqVerC&#10;D4nP3XkQ4XeZT1pVJ5nXcxPGxM13vnMfx8SCo61S92NioVYHRT8C6+/vMGVNKf3PhrUvjsCPBAgJ&#10;n6CE/Vy5+OQddPMjCPD0hUHe8uW3TPYSQtlrRvKkqMrQ8VQqChaVeuB3+Z23z/eQziVZY+OKlQ+C&#10;eQp++/376BHNkK5T6iImFmpsIKlzVj2BdJ/LcP3/NUpa1lAB92LusaZ20pO1iwfuoAsMKSTPXhq0&#10;LGBLKfeCMmbd3pnHIFgvBWsmGnIIfZR6m/tOy5rlP2y7vvnDLEy1lYwBf/53X3QUNeHOvep6tg/a&#10;2DqnwLaVUOqCFzq/uN7yEO6P9Wi9+4NlNI5SoBRK3Y+JeXutvg6WPZ8kp0Uo/d+EkP8GQjEQQ6mb&#10;BA1SXtrGQEDt2a4x4710ENf/ESfPvbrHVrqWJex1U1PxRDVIAZKQgV34hOul4ih1a2JNOgmL6BqF&#10;JEY3/0KNgi0DX/mb3bYXhlKYDHYeO6w2sRonpndhnfeM3j65jO0VQqmVehDH540iNmOE0Kpt3XfW&#10;moyCHtCRq1yKVt8BNMJToZ8JfIvT/UXMn3TTZUGsXX7qPZwN58DXr+6x14Ep5S0n+/deR3rfsDCQ&#10;IMtS/IvnjRoo9VXov5YSZsrZ+Hnjm61C9OMn/36AX9+3lJp1D9zlQB3r/yRi2zrl3P/Gh1vLge3I&#10;Z25kT69wwXebhFB7DPmHv7yfyr3/0g93VTlvkHHvqDkhlV0itXc9scftk+W2+FGpx+D4rSFLidcF&#10;JQjbXAdbodTopFZudjsvuyKlHv0gYYO6+DD2pIH7bEvwPofb0cXKlWffy9Xr0HjtCX4g7mCePxtY&#10;rPVg3hImRlsLJ2hhGtD1cpQb3x1K3Q626vw0vnjlrclW5n3g4C+qVrvz7WooXko569KNoy1C29qQ&#10;Ee4euGWhxX+OTVbmX2oXSgkxN75rYlbl/mDjWS8RLckQYb9Z5ydj3P1Yeee78mvt+84YEwFr8mT9&#10;Hlbg6qFL6Xd1sB8qdQUcvzVUhQ5nWfHbqFcxOgLtjr491Mcp/n5Y0wwszJKDUo/9dY63Rf1i1xtl&#10;3LWelyQUqYyyI92r1C2FbAzCtLMUtHbt2L1MldDT59laP3Ws9dOOUvZYvzwht8GyTlnSK87DZSid&#10;zbe/1cJI7xT5yt/s7ucmVNYyUa9wcsDaxpgI0JbV9979vpzrfd+ZXb2cF7UvoNjVur3kaip9rZc6&#10;UannwLGbDgVeFVj7Fm1ubd2cABww19aP3hiyhMEUkI6rjzsWKvWSKfWH1FpqoZ31Y0txvXHkXqZK&#10;6tmLg5bXo2MZU/8CQqFu+86PznXyXgCwjK9/I3svAKKWL/01Z6FT211vK2jqGitl1973ndnlHpOt&#10;/mlZ+fO6uPZRqReYYzeHLIvd0dF8WuwhbCFxuLkuHfRG2x+5vpdNAvrhONYga68HeiYZqNQDvyum&#10;UufXMHkX7QoESpLXx+9mHhT0NRZ8Zwyaxkl2ouH5vhFnG1fnCT7uo8X/ZIr6reP3UCEjieHc9PzS&#10;5zaI0+AD76QmugLr3xpv54ti4aNS7xLAfd8HllCvqyN7cCk72w0JAXaEL216+Sm5NfDxN/fySsCi&#10;k6Wr0+VE77PoJZQ6XGWKlbq1xYZ/q3ubkrU2aLzWbPwud/fs87N7nJMy8+StSHgSZYLmedrfZG7D&#10;6yuQkMT2Arx5NFsvAIKkgUtJ93OxFiu6rsGjUi85R64PCeqrG31CvCQQxZo14VNXrnkia/ngIUo2&#10;rzz7XlcqhdHmE+Z95ZQtvASuaeMFM9gnzMInEW68023PewOsAC27LX51OHtPAILoiMA9T1wWf2Hc&#10;8qjUkVQ4/NZe7zYtyv1uYigvmUhqz9siudEzdtsT+WjyzlO0zT3BK1mHS/61Q3fRLY0gBUbgmrc8&#10;fZmuxaNSRxAEQZAMAMVvLZFaE/X0Iu4JIf8fHfIUsuA+sSMAAAAASUVORK5CYII="/>
  <p:tag name="ISPRING_WEBLINKS_TARGET" val="_blank"/>
  <p:tag name="ISPRING_WEBLINKS_TARGETMJT" val="_self"/>
  <p:tag name="ISPRING_PLAYERS_CUSTOMIZATION_2" val="UEsDBBQAAgAIAEFVs1D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rosHV6eZkTAWBgAAPxcAACYAAAB1bml2ZXJzYWwtbm8tdmlkZW8vY29tbW9uX21lc3NhZ2VzLmxuZ61Y227jNhB9L7D/QBgI0ALb7G6BXRRF4gUtMbEQWfRKdLxpUQiMRNtEJNHVxYn71K/ph/VLOqRkx94LJCV5sGFRnjND8pyZIc8+PqQJ2oi8kCo7H7w7fTtAIotULLPl+WDGLn7+dYCKkmcxT1QmzgeZGqCPw1c/nCU8W1Z8KeD3qx8QOktFUcBjMdRPj89IxueD6SjElkWCwBm5JMQz26Ghh30fM4d6oYtHxB0McRVLhTKe57yEYM7eNAjtgFMX3xA/DCwCoBqasjCYTafUZ8QeDNlKoEKmVWJwkSxQpkpUVOu1yksRI5mhEv7Cowg8yFuZyHKLUhWLHiEEV44Xgnszv2bYcR12E06oTQZDkvHbBMKIciEylAsei/w5PjzqT7DbgNuyeCH0qU8C4jFYzOmYMjoYTnNRiKwEuPVKlaoPnuvYEGdIL0KLzjw2GAaJjAU6+TQjgdl3bzYZEf8EqQU6YZTBdHavgpMejq7BzzfodA3OnkanOYYFmGD/ql4TyycwYIdzh40HQwtWV5PmXpYrJIN1DkJBYsOTqmZXI6U2dyNsXYWMhng6DUczxh7jHvHors3aopMp9m5Cl17ScORcQlgqXfNsi1y1VD/+8uHDw7v3H37qBRMAn9xjIGSQ3r/tAOQxn7ohoBE39Mhn2G393c+OzpjreMDn5kc/a6DuNfAVvh06C1ptZ74PRG9Y6gQmZ+j1cInJGTeqQiu+EahUaCPFvckQIASZg8wMj+FFpGAgq1pVZtMJBiKBtpjvWJqkIAaV59vXdeKpypXKwV2B4lrJsfGpmaXfr2sN1vxSOllBCotVymV22u567rkU24ZoE2A4voQFZvtJAdIRvKH1RkvnNbi4zxLFY7SAtIIkDRBfrxMZNWm04f404dvWKHw8d7xLIDx1A0hh9m5EJ8YY2TnXk+2J4uOA+ACQ80LkT7ANDd+NOcJJ0g9h7FyOXfgwHcJYLlcJfMq+cUwJMGEqWrNFk5JxEMypb+tF0xmZozUvinuVx0csPdzPNmDHsygIwWIH4Lpc7oGBHxLagTwXUdkOBlFiw+9GVzBVIGDITELQkkqrogTZpOtElMJEK/VUeGQodSsWCvSVCL6puQ/ejdhaae7imWeNwxHbp1GXV1m06mgH4vymPg7VUAFNDjnfGlODFo7oZ8gukBBpHwt6BXnwqo/FDQlgkUlr6vPwtXNZl0rIe7uktEt6Edc5Jtk27ZBm00aqqoARvSSQmsyOFKf93AQEarvHHOx+J7fWqLtebCk30MgAAUXe6ghSvkVsLapPM+f38AI7rqnWX1KPb03fx+MNzyIBZIu43tMtvItlbN5p2hv/f1Xyb8TLJtWfNFXCs8nnk77xHBWW7yiCl6VI12Wba71gTfhPiUJL/LshdJn60/zv2/IX2ZmDRv7Z+3N0YOizR61BPHOluu/WS0fSdP8EGhZdHKHHSLpbjbXbkUN1RWw/ezzaOd7F0VHDyRaqu7VHGwBPoadiBGNYYxN5AK1OClWou605fxyGb04e3e3nZBQ4DKrOXNwWsmz1bPTcub4aOT+9sB70rEfFhjnMhZA9AFzuj9WJTCH+uAPmbEJ2K1CXiKOZzFWVxEb+ibwzZQLWtkrF193wIlepGU14saN/XaY+PieKenJ+7XTao5/aK7jz/hwI+Om7FBDsQxtjYc/SvY+l1Z50NAL56KVwWbBrnUBHKS+jFZTjhaqyuCNQfQyzyQUGsGbOgeB5tPrvn387YnwRST2KmtHfeoHopg7yKNmD/eGpUhR/9gbRM9lj1HcYpXgo24FmI0OkIKQXF9DMLRZtFgyPjkM2D12smhPzzq7jAZo5IIAXOZXyui6mKoWh03a/TN/aGb5gxrA1noAEA6M4VeXQd/ZB2DHOojMfTnWNeC0Agh6CyTIRiDxwLbk+qPr+B5KzOacNhhOe3+mJM6WSXsGZHdSSKvtN6vEupCoTmfUK/XmFVc+YOdMQ27a5GIKlhDP/Xd1HxHDojJobokQtO4NZY+xB5fgCT8Sy7AvoE7K/+NEXG+YSwVVcX1h3yDP1ZWGTlyH11c+PiW/zde3ePxXmqvvszcHN9/9QSwMEFAACAAgArosHV8VNadukAAAAfgEAADcAAAB1bml2ZXJzYWwtbm8tdmlkZW8vcGxheWJhY2tfYW5kX25hdmlnYXRpb25fc2V0dGluZ3MueG1sdZBNCoMwEIX3nsIbFLoOga5Li1AvMOIogSQTMqPg7ZtItMXa5bzvvflTjCLGj6yrulYwCb0EomiJE6rLp86UYcabNw7EkE+yIBffGckJSxSaiIxeVlTsP/I2u7Gw7H1YD2C5bHEg54HWONTXs8BKcsjDbMZVa5eAeoiYBhzE7EMPncU7Lh1B7J+7oVzwF+dsumxy+KAedYjkgqjLl1Sld20/fwNQSwMEFAACAAgArosHVwXjmBSyBAAAohgAADAAAAB1bml2ZXJzYWwtbm8tdmlkZW8vZmxhc2hfcHVibGlzaGluZ19zZXR0aW5ncy54bWzlWd1S2zgUvs9TaLzTy2LCAqWMEyZNnCHT/G1s2jI7O4xiK7EWWfJactL0ap9mH2yfZI+iEBIIoLBNh7YXDFg+5ztH3/nRkfHOPqcMTUguqeAVp7y37yDCIxFTPq44F2Hz9YmDpMI8xkxwUnG4cNBZteRlxZBRmQREKRCVCGC4PM1UxUmUyk5ddzqd7lGZ5fqtYIUCfLkXidTNciIJVyR3M4Zn8EvNMiKdBYIFAPykgi/UqqUSQp5B6oi4YATRGDznVG8KsybDMnFcIzbE0fU4FwWP64KJHOXjYcX5pXxw1KiVb2QMVIOmhGtOZBUW9bI6xXFMtReYBfQLQQmh4wTcLR8cOmhKY5VUHPjT1Qqeex9mDm72jjVMXQAJXC3wU6JwjBU2j8agIp+VvFkwS/GM45RGIbxBmoCK0wivgnar4V91e6EfXJ2HnbbxYQul0P8UbqEUtsK2v428LXy91+nXupdXH/13QSu0M3F+2fcH7Vb3/VXY67XDVv9WC6KwRqLnrrPsQTREkUdkSbKnkiIdckwZJPYd6iVRUBoM52MSiiaFyI8wk8RBf2Zk/FuBGVUzyIZ9qKBrQrKazEikBjrUFUflBXFu4QwgOAbxX+bR0dtlGr05Wdu6a6zfbmujlx7URYb5rC3G4hu7Xj46vi2B4+PHnd/kpoeVwlECxQL7mfvmuatLN2JU9w0cKTqBSiR3djkqGAuKLBO5qmqv56ZXF5cuPADjjQRfi7p+RkPB4iVhJB2SuItTstJigmvKmyBZdtAI8pMBlb2McBRgDm2NKqA3WgLIYigVVfN21lxI13KKGQI86LsEdYJ7dEcJzuVaQi4jq3tJVP29KxSRfxiyzdKDogGjYEWXhZW8z2PUyPEU2rCNeJ9wG7FzSBymk4fkVk7kWG4hiWqM2Qh/FAWL0UwUiNFr4EQg6AhFCn8lBK32ajTKRTpfheNEITmncELJlMRnNoYuwURagKZOfkaUsfBXQb+gIRmJHHAJngDFsE6lwd/bCjjDUt6C4hsfX5kO3Oo2/E+v9AZxPME82hIcSpGkmdoJPp4hLtSNHtAR4QIiqIMS03j+zmZve88Pw7IbQJy/UjTW8CVNC4a/JvySkBXoHYZ8N1a2CfyTHlibTfBkXui6eOfQUOIUQmIw4UUEnZzyxelhARhhjgRnM4QjGCSkbhsTKgoJK6ZBGGj5fA+NPqTp/GkMpw5YzGOSW0Hulw9+PTw6fnPy9nTP/ffvf14/qrQYsfoMa3Nmxqo/OPfZad2Z/p5QemQGfELzkUnwnm5T5KlO8fieu5snYgv1Vjf0B7V62PrQCi83AMx5v3+Se66eMjYPHfPZ66XOHIFfG9TP0cAPLtphcGqTi10BZa+iBLJ5pG9hVgPFwP/Q6l0EVvhAulWZ+XZwPRup3nsbqYEZLPorQ4WVC3BQjE3jg6OC0ZRC0n0XZW9VR8/qGN9H7f7vC4Mp/h3VLsF5lEBa7CyVfo4Gu8sY/cC0v+zL9I984+3g/FrfPEIhmLQ63QrFKCfftE+sZ1zgd1rveu3GT9CWXyiD5mn5EXXtq6nnbvymrd+klNMUaNXXl+WH8OrR4b7nbn5VKgHa+v8VqqX/AFBLAwQUAAIACACuiwdXwCBNZHIDAACuDAAAKgAAAHVuaXZlcnNhbC1uby12aWRlby9mbGFzaF9za2luX3NldHRpbmdzLnhtbJVX207jMBB95yui7julBcquFCpxKRJalkUL6j67zbS1cOzIdsr273d8SWK3CSlESHjmHM+M53gsUvVOebIFqajg14PxYHqSJOmylBK4foO8YERDwkkO14Pn2d+E3s3myQsjO5DJ+PRsMHR4wYR8Ba0pXytjqWwJza4Hi1JrwU+Xgmvc9JQLmRM2mH57sD/p0CL7WAJzPJazIktowoxmk4sfk2MoPsbk6nZ0cdlFWIq8IHz3JNbidEGW72spSp71prbZFSAZ5e+9ARhV+lFD/oWcYkohQSkwKY3Gl/c3o14WIwtgVaTx+ehhfHYkpwn1efV7tC1VVFvazch8XbSCrCE+5M8rwsbg7nFXrsz3OUHDP92/txX9lzYXRVl8RSOFFGtzoDFnMjNfL4cJkuH1Q8L9mfl6CaYgEwgZ3ye35xfnXQzFaIZtEDKzApmdma8L7M/yQEX+z3BIpOZuS8FeTBP2podRyILBVMsS0mG1cj61ER+/S42XCaYrwhQCQlMDMnPqhZQqgjXGBvgHPijPQpS3NJC5YGUOdy7jEBk7GsLd3a0dLSG2tgU5Sth6o6t1z9ggn/FkD5CBsUG+mob95mx3AN/3OE4liVvi+xk0wGcfdQDdwAkuM791taq8JtSTuekqiO0NFSYXGUyttN5oDqZz6dDaXE7Dg6RSTrZ0TTQ+VL8MbrGz1ah0uOfwamvXVqqpZtAmuaUopcJk0D2Pi2/xOIp7PNSNfoKVrtCxsemKeTHC4zDLfrH73epjc+tE43Ni7jIofBxBPvKVGCSeeT2wmbi3+ZCUE/kO8k0IpgKKid3FIFqT5SbHSOrYIFxoOBos3M3tyKY+UdfY9v6lfo+2xvIyX4CcoR4oVIKMbQ63oesNw189p/ABWUzocDqm3uB2nNBa74HBCwCIXG6q9ruF8+Ql05TBFpj3BgZbcFdlqUL1t9Vr1BVLMrDs6TEABIL0M6jRVjRAI0cLYY55tTOc56R3wKSaLJQtLRopfUO/GpRGeyHIGbyYoq3R33aI2K7oREmpxasmUvsWNWtfPtnCDae5nUHo0LVs2jyOw4Qo/MFYpyccmJsMzMtV71UX2OLpophBOx23Uaxnf8q+4eWcriRAOGGt8SR4A37CbiGIzJ5rSPQotLgdG2vEd9MObBz1eaHTYWByvam7gH/j/ynT/1BLAwQUAAIACACuiwdX9jsjsa0EAAAsGAAALwAAAHVuaXZlcnNhbC1uby12aWRlby9odG1sX3B1Ymxpc2hpbmdfc2V0dGluZ3MueG1s3VhfU9s4EH/nU2h808fGhCuUMk6YNDFDpvl3sWnL3Nwwiq3EOmTJteSk6dN9mvtg90luZYVAIIDCEDr0IRNb3v3tand/q7W94+8pQ1OSSyp4zalWdh1EeCRiyic15yw8eXvoIKkwjzETnNQcLhx0XN/xsmLEqEwCohSISgQwXB5lquYkSmVHrjubzSpUZrl+KlihAF9WIpG6WU4k4YrkbsbwHP7UPCPSWSBYAMAvFXyhVt/ZQcgzSF0RF4wgGoPnnOpNYXaqUua4RmqEo8tJLgoeNwUTOcono5rzW3Vvv9WoXskYpBZNCdchkXVY1MvqCMcx1U5gFtAfBCWEThLwtrr3zkEzGquk5sClqxU89y5MCW62jjVMU0AMuFrgp0ThGCtsbo1BRb4rebVgluI5xymNQniC9P5rTiu8CDrtln/R64d+cHEadjvGhw2UQv9ruIFS2A47/ibytvDNfnfQ6J1ffPE/Bu3QzsTp+cAfdtq9Txdhv98J24NrLcjCShA9dzXKHmRDFHlElkH2VFKkI44pg7q+FXpJFDCD4XxCQnFCIfNjzCRx0N8ZmfxRYEbVHKphFwh0SUjWkBmJ1FCnuuaovCDONZwBBMcg/8s62v+wLKP3hytbd431622t9dIDWmSYzztiIl7Y9er+wTUFDg4edn6dmx5WCkcJkAX2U/rmuTeXrsSobhs4UnQKTCS3djkuGAuKLBO5qmuvS9M3F5cu3APjjQVfybq+RyPB4mXASDoicQ+nUHuDE+6gMRQkg9j1M8JRgDm0MaogntFSQxYjqagq29fJQrqRU8wQtCjoswR1gzvxjRKcy5UKXKZSN4+o/mdPKCL/MtE1S/eKBoyCFc0DK3mfx6iV4xm0XRvxAeE2YqdQKUxXC8mtnMix3EASNRizEf4iChajuSgQo5cQE4GgBRQpXCUE3WzOaJyLtFxlWCokyxBOKZmR+NjG0DmYSAvQ1NXOiDIWvhX0BxqRscgBl+AphBjWqTT4lY2AMyzlNSi+8vGNabntXsv/+kZvEMdTzKMNwYF7JM3UVvDxHHGhrvQgHBEuIIM6KTGNy2c2e6s8PQ1L+kOenykbK/iSpgXDzwm/DMgN6C2mfDtWNkn8ox5Ym03wtCS6Jm8JDRSnkBKDCQ8iaPKUL44LC8AIcyQ4myMcweQgdduYUlFIWDENwkDLp3to9KFMy7sJDLJgMY9JbgW5W937/d3+wfvDD0cV979//n37oNJiphowrM2Zoap576Bnp3Vr3HtE6YGh7xHNB0a/O7onIk91icd33F0/Aluot3uhP2w0w/bndni+BqCM+92T3HP1WLF+yiiHrVtDxujnTRmB3xg2T9HQD846YXBkU309AURXUQL1O9YvWlYjxND/3O6fBVb4EGYrYvl2cH0bqf4nG6mhGSUGN8YIKxfgaJiYVgeHA6MphTJ7FUS3Ys6TesTrYOvadwL6IF0NwbfEVoLzKIFC2FrxvOIm+vPS8gtHei0B5LoDCwUkpVrphU6uX/kltovzS/0yEQrBpNXxVShGOXnRtrBabYHfbX/sd1pbLTtqV3evguvPGz5zt/wKuvLZ03PXfpTegfXVL/z1nf8BUEsDBBQAAgAIAK6LB1cV81joqQEAAGsGAAAoAAAAdW5pdmVyc2FsLW5vLXZpZGVvL2h0bWxfc2tpbl9zZXR0aW5ncy5qc42Uy27CMBBF93wFSrdVRHiEtjsQIFViUansqi6cMIQIx45sJyVF/Hvj8HKcSSHe4KvDHc9YvodOt/yc0Om+dQ/V72r/Ud9XGmhNiQye6zpt0ROtO5LGa1jFCdCYgWMhuUY2hEq46scbgjk7rHINik/tKw1Dh1/NDDHFRIH4SgzMEfAHA/eY+Hv5d8do7NSUMeogU4ozN+RMAVMu4yIhFeM8LarP7NGCeQ7iDrohIdRMvbk/fPXbyJujP556w5HJhTxJCSuWPOJuQMJdJHjG1m31t0UKorz0XZsdjaV6V5DcL1wnUwFSwrmu1x/NJh4KUxIANXz7A2/R7/2D1oybDVl0HstYXeiJp5dJpySCxpSapy0HWno1pjnWq8kp2KtWJ0oKEI9Y8TRLH7jAVPBIT6SB+nO9UJRyso5ZdOJmPb1QTh9W257AF386GA5MsEoNN+Bifbm9eU8vk7kN43yztWfGrWe2RZ5y0pYvWDZYmkIft7SqLrFcoJjIMPHxSLOS9HIeZYeN3n+VnROxA7HinJYRWtbJVBXP3W8zFtBzhq0dWQPK6wPqHP8AUEsDBBQAAgAIAK6LB1cLrYgEbAAAAHIAAAAlAAAAdW5pdmVyc2FsLW5vLXZpZGVvL2xvY2FsX3NldHRpbmdzLnhtbLOxr8jNUShLLSrOzM+zVTLUM1BSSM1Lzk/JzEu3VQoNcdO1UFIoLknMS0nMyc9LtVXKy1dSsLfjssnJT07MCU4tKQEqLFYoyEmsTC0KSc0FMkpS/RJzgSr9XMMVMp1dwxQCwJIKRkCz9e24AFBLAwQUAAIACACviwdXxiMiq4MYAAAeLgAAIAAAAHVuaXZlcnNhbC1uby12aWRlby91bml2ZXJzYWwucG5n7Vp7OJvZuk9bnSmt6q5tpnUdvWgnWoq4X9IyVXeGTF2K1CiGFCUlgtCZop0pQlEEMXZLKKVo3BK0tNIWybTRBEGqSFQQxC0SyUl0T2efZ+/znHP+90eeL7/1rXe973rXWu/tW7+6uVyQl1OWAwAA8vZ237kDADJKAMCu6D1fSFos6TyY5LED7n7BGlBLVv0oATIh55zPAQD16L3CgN0SLHvNzhsOAOzvlv52kCIrrwAApxvtvzsHifOfGx2txs/5fLWwFjmtcLLM2WDY8P7cA6Pj3/509I9huaNv9ozYXbU5dvDoyOJ9fe2+u8+zBo7d91pNDXjwrXYX+oc3b5/isztgrfcaM0Nq4chHgvaeQ3BVHq+Qh+hCm/a0dNYlWOwiT3SQ4qxavGfgpYKR/hArXmGRa/IGlSukRW5+JRFvIc3ZNov4TeszH+geJf2o5jOStqd2SWdWdCDrsyFgQsnfJA3vT5p2EdzGEUlsRJOBBAOK71qM74ImSP/W5lmM31QAC6+Zb/XMnZTVmNUq5gmSmfnFD3LjE/CCU4cIlAOSVysHgCfL538gUH6pF+zbAQD4o80gbg5VHschAMCN5nOVv+fGLxwEStgzvpG0W8bJShT9PlxKpE5MkSzAgtEepVx3BX9riVrjVGr3S8BMLf7TUAplv7jPvAlbO7wTACCqW+8uH7j/bt5ARtLRMkXOoepC9WjIHgAAOmucnMNmFY+YZXb7ET3LunBWK1VF3E0st5VPhW6+4wonNITPKK7fO7Q/H0alAQDXYPSBRWJxPrrDVRepa52qIa7XIPDT6sQbusJ/CB2+XYmGSVk+feRnQ+JF+1ttWLVPvkiT69yo7oznqTFFc8bJy9odP6po7UNon/yzc0fhzfwf17CWUy9S5WRll96l+d14nIPMc9dtjC3VBABmVUzjvo3lDnn4f1e5AAevwbkdYwu3OmZ7m549O95aHZAE00QYHytYbwZvUkuhBPeZ1rB/ymDwWYYh61T+mxfgxTxoq7ycS6HGT31LvOHmRJ5x514tGt/2l99O5fxx5GebrrSUAw5VpLot5TTHyqtRepH8acHy3RMKSuTN6Q/f8v1SZXaSzlym5XyscuzsvJZ7NrCdcG7w94FumlS7Ny4R0jLZebwlKlgMbqKO/TYhpZVVmt+4f+eCrPxB6+KHTkVIngnCqqYXqo0wnMz8snyge+BfSY9AWsj3b8nRx/KyCF8e3D/JkUdUyQJFQnrSHGHhQ0sHbKr674hHso60umvHCuIcxUfPZ/KPbyadJ18Y21tFRNO+0WazDrkHMenITLAQGbrRigm6CFMTh9dwi1S7Yet+WX/ObRTOV+hcB0eK6HXJYeZz5b1JIWIEtVYivLt1aqnQtZOI2qxXY+LyLcIqr80g9me+nS1/FjZ/0G7PGY59TmnPqbpyfm88fW7kPOYtAbJqyKEIQ0W2WKbhAaR8nl7Ct/2RPZbsKz1g7k2ZvR6K+k5BHRZgpZ1+mKQqfSMckFua8n1jHb+IzVMqtujUehpXtbVx39NqywiTKqJVUoRIiBBVzz0hYj8SQvOFi5H8N+GKAnrSe3AHPLF9ESF6QelkkMkRIsLrJCZC7Si7XFbp4FVhvwZ/SNesovgO7BcMVJgHFf+D3cmmCEfnJkixiaX+S9MIYDFslgoaXXsoikd06Rywg9+rMJaf8utKg0ObvbQ5GO0PbCApf/O3iXqXA3oIi+eg6VAzNj4U5MHRN62IKcQ3PHIq5eMafCuCfIOZ+kxQM2muPBgam6fHCE8GUhtmo8w9OOvpMcU6pzsvsuxNYh42XF1FAHmlsBGKM6VNHzVauoJPDxgLwQF5L3xI9OhT7J5VVOXnVTkeerFzkrJ5E+1bSOERx4zo3hFfAx+8sTQiKIwPrCrrakIKzmoK9Mm7z5onz9SJn39tCb2Zcku5mmAiPZLLbgHtOd9ETxlnUOuj2l376Qq06j/ygRlQ5SbQQ074NKL90o/tDxMfRs96r4HuhLrRK/TQjdhCq0BD3nn1EGyVt5Z+MhaH9OvO8qbXHKWyW6L7DuNkjhhYMl4Kq2a5FtjXsPrqWW5Vj7HgiTqUVm/0sRCLKvpYaEw9AWl5IqwP9sMB2dqcIp9mfLUj1SCN4zW1mO7RMznSETwcNbKUKP8w+hRCttY/es7KBgBowcOmdewn2mAX2Tqp+Fas+a6ljfjmc/6ue7JtTXqPgwrSTKgGp+UjahtCxgqm9F3vFZkfol0L9Kc0eENVu9H1EZFXwLQYSuwFLOVJnzFixxVLb2ZfPtuAUjVXepf3NkVO9nrseK+G8A54PRX1Eum1FqLGKL4lm6oP9b9kk7qyrh9Ja8x84XQnZh86MPFr0trH42h14IPsorRN325EqcOEMcPk3XtsdQyfANn5qyOPHKVRd4WNlz2qr07qgWOmq7yDM2HNTpgheD9bxrSqJkT+sHvoGDtOf/MQWdXmDp6GMr9Ig/vqkIwz4jMDw1+jGR1PhD6mWLjg7uumg0ecg0TplzJ10Wz+QPlHU+PCe+G2q+FkBJaij7QktWHpHmVd8RE8C05y6WebirDH9ILqQs/S6eKXUP44GkQP1UmeDhTPlTiVsgz6g7HslVCzRl913PdQbkoB67o6zp6cqEcxOC3I1YqrOO71csMgPKSpucOIU7SJCQ/yEQV3Ru9rFA3VWZROkDmhbTwf5VW44HEOLzq8Mis8yAJBpZ1lx/UhUYh9EwN0jSWT3qDClybOJtmLrw71PUkfMoQ+uy01cRcUlNxDczPlh2xooLGomd82Wh0a84PQ/ctVmLRF3zmMeGDYl8Ud/qkitj+4ybBu7t7QnCtmlohFwn0bnfzN5+lRfHwhhQmfaJhn+BBQDkHgYAESXFNm3WTYOxLExweLPBDoY7ft4JIjRWnT2mMXhDXFOlI9DKyQmyN+OvD858qVNRz7KX78VUWndspfpuSKMkVYYqufjHtlYVQRGH6Zh6hNQ58yHu+uQbAsm0dABFI45d0SMikX2di34aP8fiUsefWofLQ6m9sGhT1uiEiYHyzgS2yiZC8hDq9N6NVRYzkmXwNrzj1rwx7OqVdhO2ZyqY7YYxAvrozJu+XR5oNafUY0rQWdPFud3kfyo62Y6g/szCkIr4he8YzCRFrkfSQFGzAw9NjeKz4s+6DSilf9iaHx7KiZwZYK2pQHLy8LIqrNENfTUJc4LeSqWdJV8ESB9iLcaYgyRPO7B+UMCKuI4oa+RVQ2/4RFIQZl74exygtscbx8L6oERWFOtEzxFwdd1KgC960gI2JOuc2xYtHppiWaZ+y8OlzAcrkJ+oBUb8VYZrCHUzIL2XFBCSWI5pHh2eCh2e5ZUmtwrDHKz7OGBI8QxXTMJlinqjoq6kwSiQplXRaZMZaF91ZqaHW+Iy8WUfGvclLkOCUypLTZsrDaaFL8HYEfsH8WL2jy32S+m38dB6zrfzfjd7MNZtQYyfNhgY343swRrdID7+NCztFMGUOGtcjTjAIML6/Tm9u6cGW0Gc8CCuqzKR11iJzJKLInrb6WXdvr2q+nyv2qgHfN1xVYp8HU5pi2gizzNu1/z9Kz/OIA6XW0opUqPcesw2j8ncD3r0nTJEd0vRXTaVRRGDufeRNp0eA7D3nJ4RjpnG42aim8h3rFxCPHXhll8o7t8dqVMUtRvTR/1qvzdRaf9VBYq4keOZ0dow4Fn2BP1Sd5jMf1ceLmM8vklWh6V1WlTtG+MsvhaMEXH0ceLa9VgZK9k1WLWI6GvX6Ktk63s7Wu0R+z8KByWI65JytE5BeIzHfTDGyJMMiYAQ0XdvgblvZcb8pZ8ZVTcvdmgnrZYaPNgc6Xz+ShyB0Uoex+fXWkOimKKLGnDbqKgw/Iu+WqahIsNRpFpiH5FWzLM1T2/mzZyyzuQLFgqNMCunY6Gc3N70uYS+CXv/szlpi/i1/sy1sHZVOv1mWEisiRJx+8coKbby06frzf85tY3vy9Syojsvq0Hn5uTMJRUmNt8ubrbpl91Bb24EHQ5GL8CCywNFg0eAO6ZUuH1tIZ8Z5nVyM3H6XOiotzXlpRFlmHtI4d5nSUxqtykK+M6OEjU76qWyGDd2WW7RlnZv0iwbU8ynEiPziCpkay3fQt/7VoysWwWuL7cN/7Nqt5UO0q9NLxms5BYLQAw88U1M8zUr5oJIP+AYObZWyYWfKgKsA+WD75nSovzC+5CSy4u2nm309ZTncUkZc4i1CfpEd9hLEX9fPUMDWeLKFBNEta1MnyoIYU03mFaz+uBqiHiIbWaiZa5tPn+hoZsVgNaAIz7LM5fRXvmKw83XpXI/SnkHh13DOnCbN+PmiaM5E9VaHpsid7qkHk2PuoP1E9pMjbU12Da+H1iKFSaCzABAWGZwbSzBmFMXWkks0i5IeWzvxJIqjMWrW5xDbZUjRhau/WMM90Kgp8NVEYOxN1Ra0RezWSZkBDcj+sS+LRV9apEGVc6B/DDrzi4FMZ0TS8g01+8DwGY77/Q1wMX0eyvRUtJKbGeG7Y5+Zt0BNvroycB8dKDTeK1zoQmg/VJpWgvFUWIGNfkrIuI2JEA0uk1w1DbBisZ2ZgQ9cZ/EMjM2pmJKQERysJRN5e64N/Dk/nUXm2q4NP2UAUvFxoOkV8UtYFi5JGRg/KrGvbmuQTlet8DV3uG3JuW1A4dKNEj9A/Qvy4No/KugIvWheRiA5YXmHWRy/Zww1zTZjLH49fzBxHdTpqfja5CdCp1wLfALRvHhiB63L8FNDmpMnJHqz4udOxO5dPPUtR21/t299xHSbyC2tv30RVkvYrNcwXF91qcxyHBI3Ce8Wq1BTb8LO5rxNYVr2dua/1LFjr4B8+hwxjnrwf0lunrHZ0C746+R35jtu4masy8MFbIu5XV15LNcgdvleofOQ7zB+gUni+TW0Y7m/9RH5RNaF1Z5Jzf+w8PEb4rTbJiiQ+lLdIiN3H9WhsX1RWDl0hfJ7DBHKKuEepljdZZr3zpqwszVxe65uC0GqiFbPd1cYS/EtzEeJK/M6bKQe8VyFHrXghVuX/Lf6fIiYuS43jLbnWg6irQsSOZ4nGorgpM89GRdtjMi9HdxPMlcmFBGVWrACJst4rIX73n4irPBDHRtgXvoafsN55K2U3HyuqevwhlyR0+Nk9Er+VGY0MG1630GVP3Zf6oOMQu12lgADlDRmAwuL9O7iZt6PydePJe91mjv+7bI0pclWtjU/Vdjq0j/2Z2P3xObFrcjv37crGv2Vy30kz0idb3RcIsc5qlG4k/4Nei/b/KdVciPdVA/Yld1fmuuPCrE5syf+Uo/l/SGylg3ypWyYdXT6m8vH9/yWHrraRVhluHABKk3ElKRnA7W//DvKqrVOhG+VQaZN/ld9X18jvyrrmY6Qp+6YWRNoDKGUP+P3INtgG22AbbINtsA22wTbYBttgG2yDbbANtsE22Abb4P8Plo5t1eMWNhKXckpHgnewfZW2KnP7/sea3b8CyswF0ajuiHCIux5iDF15BL7Om2Kuo4w712AdOZ5H2AZsQ7YxG4kQcWeSxaXMFn4FV1yF4NwZXW0hpwf1GE4QVNYcpcXGp438Nu7GYnhjNyeX156g4btkoCF+3p8vSuWO1ebcyl7sN+H2iFWlrBdOvX06i1Hxb66I6i/ZT4hZfKxPJiyCL1RK5LG4Eyk4ocEwMiJGmHIJa92mhJUFk9iJ5Ey3HQBA3FfWqc32lQsNcz3iYiDkpYLJZEaWxvW42xruhRrcl2YMjVuSIcZ0/6VXtU0qOvlDDnpj12FvRFM9w0haQt2jNKZV1tXbpCKG1+5Xwn6gezOgMhJljmn8d0rceqRFQ8Zo0w7ADbpN5YKRrJJ/0+h6KTym8jFjOnAwXOVTcTYyx208iJEhNlU4CCx+2LncDm4tEevEMr7YukDUxTgGiRuSTIF8P1VuTfbvPzaHSwuucdNu44GdC79SEEeNuepc1jhfVmmeXc9kSzTB/t46tXOxW5xkzjT8NAz61j4l0QxYSC/l2kZEJE2Ik+J4t8RLTAa5mTcKXmzkYhrX2WAek7liUF87gUbxFBIDsAXIaL2YEl0KnW/blM1n8TUGhRdHwRvG4pXRJ3X8S+CN8wxzcn7oEKVQHYml0/nB0Ia5lZWCKVqQaLJ5k6qr6lkRlFx7mESIly3riicbjHGeHBbEjJBL6MW9yCRfTyzlSTrXwirIbzW3OIdIwi2NMfvpwxI9oA8CJwHoyGnYXJO8tJitoAR8sObFGRz0uxsc4fkRVsF3tYl7SGMZyPNrKwKEeVDBAIFNMidQT7pMLba1x3SoMlp90KjVIHqNS5A5Eqvnq/KuapYbNST4JAmaZBLYmcko52HWzs601JoyC5PmLUF4nQTyIuoaU5SAlyysOghid9cQL9p1dfazEMJ8qAhPQWgac2sHuSzTEOW+ZYNQGu0L/bogLF6zGEkThdROUxqGcKcMKj4WseA084P6Dxp8sXWMIuRbqPNEsq84/dnwgL8i8MqIOye+UagnjNujexpiN+UV4pNpid+r5CLRTZHsgWC/Rid/yrJEleYw2kr/6vyPZO+wMWOFAGMR28Kr8kxkE5+U9fpn/LOuCIa0fr94oKwLFFG12sUCFcACTX9+BroXul4RjC3ApF1bDaG/JI1kZ6H8oKVfRG08HF2l2S7HBcW3U8d1BPqGPPIh1e5M0sJd61Q+oQMRPEuPIlz3D5xXf9kWbaUF8OGqHybwEh7Ncq8exXckcwOlEthVXnOqY9EKf4rs/ucmnlcB1mR4hylPwpwDW/cqsci3/BRbOmKJHpqeOF5cjcAIoeTUWMi6NjM4WBHcOkTx8CxHk/QEDbAUXHAn7ekRkhWJd8jfvTLL/AKt7uSV4fRNswiDe2wyzMkExCleo7yZFxrRVh5kCqiDn87J7DGnn3al/sXdCY41e0ccfQEqCJXhxWFxsYj9qrD2NnA/u35po89AXgiqh6cmWKb5UU0FeCNCdaEVA4Ma6gfjjcoUHzj1iyyf5P8deCU9WOgh67Glg15kxvJTWMnMrwh2s+E52xnNji/qpdviNGSwVWtu+K9pe9LZ93ijiflON1sv0pqN3uGsUyfouyv4TvD8oJ62SGSxw+1sNrWvDnGDiyEPUfzsHruU2iJWg4zFkKbGDqxeSfVslSDFEEd84haAwk6U1ENJczpswyWsNwdyxoBhN1fB/KGpM2n3EXakseQ4S+xATqoc/1aDwOx51WTwJ2PQEll5QCEqL1b59fIp6in15KLxQRmXnEL1kJI136OdGMKphrFQOfrKLIYc6oVmqDZi+T7nFYHpho9bKWrT5rp6EC/umQLzr2PLulp5bbWBLNe5nkhEkgrPysESAngimbb0asWXV+W/WjKmoHmkz5vOGsMJrfCgHvOfGLw8P4t5GjpdG24VmPQ+iRZFnAhobseHWvrvgNrcaI23Ytg90ny+GCsmxhI/YPk4l90Kj/IPAZ+nGMFxPXh2DHkKtKYYN7UyQVT4G7DPqtxlt3OGxFTyriCANZHTqtewFLBoVEgI3wUA1JFsUuTqjV5VjeaNw2PlWW+qtJLjMa1zieHLNDOj+zAqFkPY21NVAe8AZjs0YlbIIlxmQDeojcM932dV59kUomZAAdEKEX5Mm7iqsi69319bGMy9RZZ89E7CCGJQpDUayibV8LKDGhO8Jl1y7LKxEu1ywKNR4p/sU+WirjbVtYYRYGfQLoY/w2+dxZB85zoHEmtZDqu1UWD69VrE8RrDZz3AiTMMb21BY+YbsySPwyTYLgxBwtK6xpITT5aYwRWEfIMwAsUTFdC5isBJorNXrtnYVDRUasLtbVIHS9JHE//kmSYX+oSmcchiZRey7rzyAKhiYn0l9X7MmMe5Z1ElBKR6l6PEK4XwDDMgYzy6zE+ILclBEK9IBR+YMfefK5ZVtpOr8E/PhT0FMVE6+SCWx/1k3/7FdZ0Qb3T7zf1bs8Sj6aLec2GzV1Q+SXXLbTz8IJB4VSrvjNs4p4NDalZJshvq+cROExJXlCKny4gQUlrNIOvrJ6z4lQjtK6P/+f3tUv76iYiOmUvJPxF2rWXHBI8SwiXOvu7OX0xwckoS/zzv+JcrPSqNZLAvmOJ8MZIxsNA2ReSOKbAT+cZJzFg/i5p0nmTsT3HKkc7yJtjVuFEM84+E38RnbsyDnbe+TVJYRR1iXFO/fJ0HeW0ede1VoPjWjmVx6C9bAcNFfmZ72mJMLz88yTFgxUscAFgTuCpK4xXA2fPSeAMA+Q9g6tPF4x1/XjxOZBmUDrnISKDJcWTXl6WCEXaTovStiz124Vm/WBehLaVG5KlqruhA7DZXI8WrsbbSz6fZwssze8usZxpLN2f7ceDNj3PW0ovQjDzp1Wgurb9fvKvpHx651S0370pHsD/v8l2t9eVf/gtQSwMEFAACAAgAr4sHV9cHiB9NAAAAawAAACQAAAB1bml2ZXJzYWwtbm8tdmlkZW8vdW5pdmVyc2FsLnBuZy54bWyzsa/IzVEoSy0qzszPs1Uy1DNQsrfj5bIpKEoty0wtV6gAihnpGUCAkkKlrZIZErc8M6UkA6jCwMgQIZiRmpmeUWKrZG5mBhfUB5oJAFBLAQIAABQAAgAIAEFVs1DW9W53OQMAAFkJAAAdAAAAAAAAAAEAAAAAAAAAAAB1bml2ZXJzYWwtbm8tdmlkZW8vcGxheWVyLnhtbFBLAQIAABQAAgAIAK6LB1enmZEwFgYAAD8XAAAmAAAAAAAAAAEAAAAAAHQDAAB1bml2ZXJzYWwtbm8tdmlkZW8vY29tbW9uX21lc3NhZ2VzLmxuZ1BLAQIAABQAAgAIAK6LB1fFTWnbpAAAAH4BAAA3AAAAAAAAAAEAAAAAAM4JAAB1bml2ZXJzYWwtbm8tdmlkZW8vcGxheWJhY2tfYW5kX25hdmlnYXRpb25fc2V0dGluZ3MueG1sUEsBAgAAFAACAAgArosHVwXjmBSyBAAAohgAADAAAAAAAAAAAQAAAAAAxwoAAHVuaXZlcnNhbC1uby12aWRlby9mbGFzaF9wdWJsaXNoaW5nX3NldHRpbmdzLnhtbFBLAQIAABQAAgAIAK6LB1fAIE1kcgMAAK4MAAAqAAAAAAAAAAEAAAAAAMcPAAB1bml2ZXJzYWwtbm8tdmlkZW8vZmxhc2hfc2tpbl9zZXR0aW5ncy54bWxQSwECAAAUAAIACACuiwdX9jsjsa0EAAAsGAAALwAAAAAAAAABAAAAAACBEwAAdW5pdmVyc2FsLW5vLXZpZGVvL2h0bWxfcHVibGlzaGluZ19zZXR0aW5ncy54bWxQSwECAAAUAAIACACuiwdXFfNY6KkBAABrBgAAKAAAAAAAAAABAAAAAAB7GAAAdW5pdmVyc2FsLW5vLXZpZGVvL2h0bWxfc2tpbl9zZXR0aW5ncy5qc1BLAQIAABQAAgAIAK6LB1cLrYgEbAAAAHIAAAAlAAAAAAAAAAEAAAAAAGoaAAB1bml2ZXJzYWwtbm8tdmlkZW8vbG9jYWxfc2V0dGluZ3MueG1sUEsBAgAAFAACAAgAr4sHV8YjIquDGAAAHi4AACAAAAAAAAAAAAAAAAAAGRsAAHVuaXZlcnNhbC1uby12aWRlby91bml2ZXJzYWwucG5nUEsBAgAAFAACAAgAr4sHV9cHiB9NAAAAawAAACQAAAAAAAAAAQAAAAAA2jMAAHVuaXZlcnNhbC1uby12aWRlby91bml2ZXJzYWwucG5nLnhtbFBLBQYAAAAACgAKAGADAABpNAAAAAA="/>
  <p:tag name="ISPRING_ULTRA_SCORM_COURCE_TITLE" val="CEV70959_V2_LOGO"/>
  <p:tag name="ISPRING_OUTPUT_FOLDER" val="[[&quot;\u0018{\uFFFD\uFFFD{4C164EFE-55ED-4573-8385-AFC332AEAD2A}&quot;,&quot;S:\\Current Productions\\_AND 08 August\\CEV70959_V2_Communication Styles\\HTML5&quot;]]"/>
  <p:tag name="ISPRING_PRESENTATION_TITLE" val="CEV70959_V2_LOGO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QUIZZES" val="0"/>
</p:tagLst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11697</TotalTime>
  <Words>3917</Words>
  <Application>Microsoft Office PowerPoint</Application>
  <PresentationFormat>On-screen Show (4:3)</PresentationFormat>
  <Paragraphs>634</Paragraphs>
  <Slides>103</Slides>
  <Notes>103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7" baseType="lpstr">
      <vt:lpstr>Arial</vt:lpstr>
      <vt:lpstr>Calibri</vt:lpstr>
      <vt:lpstr>Calibri Light</vt:lpstr>
      <vt:lpstr>1_Custom Design</vt:lpstr>
      <vt:lpstr>Communication Styles</vt:lpstr>
      <vt:lpstr>Objectives</vt:lpstr>
      <vt:lpstr>Main Menu</vt:lpstr>
      <vt:lpstr>Communication Process and Models</vt:lpstr>
      <vt:lpstr>Communication</vt:lpstr>
      <vt:lpstr>Communication</vt:lpstr>
      <vt:lpstr>Basic Elements of Communication</vt:lpstr>
      <vt:lpstr>The Communication Process</vt:lpstr>
      <vt:lpstr>The Communication Process</vt:lpstr>
      <vt:lpstr>Thinking</vt:lpstr>
      <vt:lpstr>Encoding</vt:lpstr>
      <vt:lpstr>Transmitting</vt:lpstr>
      <vt:lpstr>Receiving</vt:lpstr>
      <vt:lpstr>Decoding</vt:lpstr>
      <vt:lpstr>Feedback</vt:lpstr>
      <vt:lpstr>Models of Communication</vt:lpstr>
      <vt:lpstr>Linear Model of Communication</vt:lpstr>
      <vt:lpstr>Aristotle’s Model of Communication</vt:lpstr>
      <vt:lpstr>Aristotle’s Model of Communication</vt:lpstr>
      <vt:lpstr>Aristotle’s Model of Communication</vt:lpstr>
      <vt:lpstr>Shannon-Weaver Model of Communication</vt:lpstr>
      <vt:lpstr>Shannon-Weaver Model of Communication</vt:lpstr>
      <vt:lpstr>Shannon-Weaver Model of Communication</vt:lpstr>
      <vt:lpstr>Berlo’s SMCR Model of Communication</vt:lpstr>
      <vt:lpstr>Berlo’s SMCR Model of Communication</vt:lpstr>
      <vt:lpstr>Berlo’s SMCR Model of Communication</vt:lpstr>
      <vt:lpstr>Interactive Model of Communication</vt:lpstr>
      <vt:lpstr>Interactive Model of Communication</vt:lpstr>
      <vt:lpstr>Interactive Model of Communication </vt:lpstr>
      <vt:lpstr>Interactive Model of Communication</vt:lpstr>
      <vt:lpstr>Transactional Model of Communication</vt:lpstr>
      <vt:lpstr>Transactional Model of Communication</vt:lpstr>
      <vt:lpstr>Transactional Model of Communication</vt:lpstr>
      <vt:lpstr>Transactional Model of Communication</vt:lpstr>
      <vt:lpstr>Noise</vt:lpstr>
      <vt:lpstr>Noise</vt:lpstr>
      <vt:lpstr>Styles Overview</vt:lpstr>
      <vt:lpstr>Communication Styles</vt:lpstr>
      <vt:lpstr>Assertive Communication</vt:lpstr>
      <vt:lpstr>Assertive Communication Example</vt:lpstr>
      <vt:lpstr>Assertive Communication</vt:lpstr>
      <vt:lpstr>Aggressive Communication</vt:lpstr>
      <vt:lpstr>Aggressive Communication Example</vt:lpstr>
      <vt:lpstr>Passive Communication</vt:lpstr>
      <vt:lpstr>Passive Communication Example</vt:lpstr>
      <vt:lpstr>Passive-Aggressive Communication</vt:lpstr>
      <vt:lpstr>Passive-Aggressive Communication Example</vt:lpstr>
      <vt:lpstr>Listening Process</vt:lpstr>
      <vt:lpstr>The Listening Process</vt:lpstr>
      <vt:lpstr>Receiving</vt:lpstr>
      <vt:lpstr>Understanding</vt:lpstr>
      <vt:lpstr>Evaluating</vt:lpstr>
      <vt:lpstr>Remembering</vt:lpstr>
      <vt:lpstr>Responding</vt:lpstr>
      <vt:lpstr>Types of Listening</vt:lpstr>
      <vt:lpstr>Active Listening </vt:lpstr>
      <vt:lpstr>Active Listening </vt:lpstr>
      <vt:lpstr>Passive Listening</vt:lpstr>
      <vt:lpstr>Nonverbal Communication</vt:lpstr>
      <vt:lpstr>Nonverbal Communication</vt:lpstr>
      <vt:lpstr>Nonverbal Communication</vt:lpstr>
      <vt:lpstr>Eye Contact</vt:lpstr>
      <vt:lpstr>Facial Expressions</vt:lpstr>
      <vt:lpstr>Gestures</vt:lpstr>
      <vt:lpstr>Posture &amp; Body Orientation</vt:lpstr>
      <vt:lpstr>Proxemics</vt:lpstr>
      <vt:lpstr>Proxemics Example</vt:lpstr>
      <vt:lpstr>Paralanguage</vt:lpstr>
      <vt:lpstr>Humor</vt:lpstr>
      <vt:lpstr>Professional Communication</vt:lpstr>
      <vt:lpstr>Professional Communication</vt:lpstr>
      <vt:lpstr>Tips for Communication in the Workplace</vt:lpstr>
      <vt:lpstr>Tips for Communication in the Workplace</vt:lpstr>
      <vt:lpstr>Tips for Communication in the Workplace</vt:lpstr>
      <vt:lpstr>Professional Speeches &amp; Presentations</vt:lpstr>
      <vt:lpstr>Preparation </vt:lpstr>
      <vt:lpstr>Identifying the Audience</vt:lpstr>
      <vt:lpstr>Selecting the Topic</vt:lpstr>
      <vt:lpstr>Topics </vt:lpstr>
      <vt:lpstr>Writing Speeches</vt:lpstr>
      <vt:lpstr>Writing Speeches</vt:lpstr>
      <vt:lpstr>Organizing Information</vt:lpstr>
      <vt:lpstr>Organizing Information</vt:lpstr>
      <vt:lpstr>Organizing Information</vt:lpstr>
      <vt:lpstr>Tips for Speeches &amp; Presentations</vt:lpstr>
      <vt:lpstr>Communication and Society</vt:lpstr>
      <vt:lpstr>Impact of Communication on Society</vt:lpstr>
      <vt:lpstr>Communication of Society</vt:lpstr>
      <vt:lpstr>Propaganda</vt:lpstr>
      <vt:lpstr>Propaganda</vt:lpstr>
      <vt:lpstr>Bandwagon</vt:lpstr>
      <vt:lpstr>Glittering Generalities</vt:lpstr>
      <vt:lpstr>Glittering Generalities</vt:lpstr>
      <vt:lpstr>Glittering Generalities Example</vt:lpstr>
      <vt:lpstr>Either/Or Fallacy</vt:lpstr>
      <vt:lpstr>Either/Or Fallacy Example</vt:lpstr>
      <vt:lpstr>Identifying Propaganda</vt:lpstr>
      <vt:lpstr>Identifying Propaganda</vt:lpstr>
      <vt:lpstr>Identifying the Purpose</vt:lpstr>
      <vt:lpstr>Communication Mistakes</vt:lpstr>
      <vt:lpstr>Communication Solutions </vt:lpstr>
      <vt:lpstr>Outcomes</vt:lpstr>
      <vt:lpstr>Key Economic Factors Influencing the Communication Industry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CEV70959_V2_LOGO</dc:title>
  <dc:creator>mai</dc:creator>
  <cp:lastModifiedBy>Angela Dehls</cp:lastModifiedBy>
  <cp:revision>411</cp:revision>
  <cp:lastPrinted>2012-11-14T14:46:59Z</cp:lastPrinted>
  <dcterms:created xsi:type="dcterms:W3CDTF">2011-02-04T22:28:12Z</dcterms:created>
  <dcterms:modified xsi:type="dcterms:W3CDTF">2023-08-07T23:11:42Z</dcterms:modified>
</cp:coreProperties>
</file>