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5"/>
  </p:notesMasterIdLst>
  <p:handoutMasterIdLst>
    <p:handoutMasterId r:id="rId46"/>
  </p:handoutMasterIdLst>
  <p:sldIdLst>
    <p:sldId id="256" r:id="rId2"/>
    <p:sldId id="263" r:id="rId3"/>
    <p:sldId id="260" r:id="rId4"/>
    <p:sldId id="261" r:id="rId5"/>
    <p:sldId id="293" r:id="rId6"/>
    <p:sldId id="311" r:id="rId7"/>
    <p:sldId id="318" r:id="rId8"/>
    <p:sldId id="297" r:id="rId9"/>
    <p:sldId id="299" r:id="rId10"/>
    <p:sldId id="334" r:id="rId11"/>
    <p:sldId id="303" r:id="rId12"/>
    <p:sldId id="302" r:id="rId13"/>
    <p:sldId id="313" r:id="rId14"/>
    <p:sldId id="264" r:id="rId15"/>
    <p:sldId id="266" r:id="rId16"/>
    <p:sldId id="319" r:id="rId17"/>
    <p:sldId id="300" r:id="rId18"/>
    <p:sldId id="301" r:id="rId19"/>
    <p:sldId id="332" r:id="rId20"/>
    <p:sldId id="295" r:id="rId21"/>
    <p:sldId id="320" r:id="rId22"/>
    <p:sldId id="321" r:id="rId23"/>
    <p:sldId id="296" r:id="rId24"/>
    <p:sldId id="322" r:id="rId25"/>
    <p:sldId id="324" r:id="rId26"/>
    <p:sldId id="331" r:id="rId27"/>
    <p:sldId id="317" r:id="rId28"/>
    <p:sldId id="325" r:id="rId29"/>
    <p:sldId id="329" r:id="rId30"/>
    <p:sldId id="328" r:id="rId31"/>
    <p:sldId id="330" r:id="rId32"/>
    <p:sldId id="267" r:id="rId33"/>
    <p:sldId id="326" r:id="rId34"/>
    <p:sldId id="316" r:id="rId35"/>
    <p:sldId id="294" r:id="rId36"/>
    <p:sldId id="327" r:id="rId37"/>
    <p:sldId id="306" r:id="rId38"/>
    <p:sldId id="307" r:id="rId39"/>
    <p:sldId id="308" r:id="rId40"/>
    <p:sldId id="309" r:id="rId41"/>
    <p:sldId id="310" r:id="rId42"/>
    <p:sldId id="333" r:id="rId43"/>
    <p:sldId id="335" r:id="rId4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6AC1963-B894-85FE-3C9A-ABFEE8197F6E}" name="Knikole Taylor" initials="KT" userId="S::Knikole.Taylor@icevonline.com::9701d942-ade9-4451-a852-0c1bcaed1981" providerId="AD"/>
  <p188:author id="{4BF73389-6623-64AB-5FFE-648A982AEB1E}" name="Megan O'Quinn" initials="MO" userId="S::Megan.OQuinn@icevonline.com::a21a5f5d-c58e-4c4d-94f7-4ee742c21ca8" providerId="AD"/>
  <p188:author id="{4959AF94-914A-0939-2A88-003EB3E00EAF}" name="Brooke Jones" initials="BJ" userId="S::Brooke.Jones@icevonline.com::21daa0ef-862a-4169-9dab-aa46e71a66fe" providerId="AD"/>
  <p188:author id="{8640619C-DA31-9D41-18CF-ADF682062C38}" name="Rachelle Blinoff-Mudd" initials="RB" userId="S::Rachelle.Mudd@icevonline.com::0796a42e-3f25-4082-a076-c6665f17dcd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6247" autoAdjust="0"/>
  </p:normalViewPr>
  <p:slideViewPr>
    <p:cSldViewPr snapToGrid="0" showGuides="1">
      <p:cViewPr>
        <p:scale>
          <a:sx n="80" d="100"/>
          <a:sy n="80" d="100"/>
        </p:scale>
        <p:origin x="1830" y="690"/>
      </p:cViewPr>
      <p:guideLst>
        <p:guide orient="horz" pos="2160"/>
        <p:guide pos="2880"/>
      </p:guideLst>
    </p:cSldViewPr>
  </p:slideViewPr>
  <p:outlineViewPr>
    <p:cViewPr>
      <p:scale>
        <a:sx n="33" d="100"/>
        <a:sy n="33" d="100"/>
      </p:scale>
      <p:origin x="0" y="-32346"/>
    </p:cViewPr>
  </p:outlineViewPr>
  <p:notesTextViewPr>
    <p:cViewPr>
      <p:scale>
        <a:sx n="3" d="2"/>
        <a:sy n="3" d="2"/>
      </p:scale>
      <p:origin x="0" y="0"/>
    </p:cViewPr>
  </p:notesTextViewPr>
  <p:sorterViewPr>
    <p:cViewPr>
      <p:scale>
        <a:sx n="100" d="100"/>
        <a:sy n="100" d="100"/>
      </p:scale>
      <p:origin x="0" y="-3461"/>
    </p:cViewPr>
  </p:sorterViewPr>
  <p:notesViewPr>
    <p:cSldViewPr snapToGrid="0">
      <p:cViewPr varScale="1">
        <p:scale>
          <a:sx n="61" d="100"/>
          <a:sy n="61" d="100"/>
        </p:scale>
        <p:origin x="3182" y="3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8/10/relationships/authors" Targe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2B6F8C7-A0FB-C781-D5B4-F4A7FCA0906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AFF4B59-3130-D948-07D5-DB333515D29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4452787-DDE3-4922-927C-2C1F927B96AF}" type="datetimeFigureOut">
              <a:rPr lang="en-US" smtClean="0"/>
              <a:t>7/26/2024</a:t>
            </a:fld>
            <a:endParaRPr lang="en-US"/>
          </a:p>
        </p:txBody>
      </p:sp>
      <p:sp>
        <p:nvSpPr>
          <p:cNvPr id="4" name="Footer Placeholder 3">
            <a:extLst>
              <a:ext uri="{FF2B5EF4-FFF2-40B4-BE49-F238E27FC236}">
                <a16:creationId xmlns:a16="http://schemas.microsoft.com/office/drawing/2014/main" id="{9514769D-799E-3B49-59C0-65B80B72EAB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012FAD-ED2E-4633-9460-E0945AFA3BF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A0B67A-352F-47FC-AFBD-0BA56BC3004A}" type="slidenum">
              <a:rPr lang="en-US" smtClean="0"/>
              <a:t>‹#›</a:t>
            </a:fld>
            <a:endParaRPr lang="en-US"/>
          </a:p>
        </p:txBody>
      </p:sp>
    </p:spTree>
    <p:extLst>
      <p:ext uri="{BB962C8B-B14F-4D97-AF65-F5344CB8AC3E}">
        <p14:creationId xmlns:p14="http://schemas.microsoft.com/office/powerpoint/2010/main" val="19481989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314505-F164-554B-8035-9200BEBBE8F9}" type="datetimeFigureOut">
              <a:rPr lang="en-US" smtClean="0"/>
              <a:t>7/26/2024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D34A48-F0E6-474F-B43D-1288F7F3EF88}" type="slidenum">
              <a:rPr lang="en-US" smtClean="0"/>
              <a:t>‹#›</a:t>
            </a:fld>
            <a:endParaRPr lang="en-US"/>
          </a:p>
        </p:txBody>
      </p:sp>
    </p:spTree>
    <p:extLst>
      <p:ext uri="{BB962C8B-B14F-4D97-AF65-F5344CB8AC3E}">
        <p14:creationId xmlns:p14="http://schemas.microsoft.com/office/powerpoint/2010/main" val="11000805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7D34A48-F0E6-474F-B43D-1288F7F3EF88}" type="slidenum">
              <a:rPr lang="en-US" smtClean="0"/>
              <a:t>23</a:t>
            </a:fld>
            <a:endParaRPr lang="en-US"/>
          </a:p>
        </p:txBody>
      </p:sp>
    </p:spTree>
    <p:extLst>
      <p:ext uri="{BB962C8B-B14F-4D97-AF65-F5344CB8AC3E}">
        <p14:creationId xmlns:p14="http://schemas.microsoft.com/office/powerpoint/2010/main" val="20495884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7D34A48-F0E6-474F-B43D-1288F7F3EF88}" type="slidenum">
              <a:rPr lang="en-US" smtClean="0"/>
              <a:t>24</a:t>
            </a:fld>
            <a:endParaRPr lang="en-US"/>
          </a:p>
        </p:txBody>
      </p:sp>
    </p:spTree>
    <p:extLst>
      <p:ext uri="{BB962C8B-B14F-4D97-AF65-F5344CB8AC3E}">
        <p14:creationId xmlns:p14="http://schemas.microsoft.com/office/powerpoint/2010/main" val="33888244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7D34A48-F0E6-474F-B43D-1288F7F3EF88}" type="slidenum">
              <a:rPr lang="en-US" smtClean="0"/>
              <a:t>25</a:t>
            </a:fld>
            <a:endParaRPr lang="en-US"/>
          </a:p>
        </p:txBody>
      </p:sp>
    </p:spTree>
    <p:extLst>
      <p:ext uri="{BB962C8B-B14F-4D97-AF65-F5344CB8AC3E}">
        <p14:creationId xmlns:p14="http://schemas.microsoft.com/office/powerpoint/2010/main" val="34216796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descr="A blue and green logo&#10;&#10;Description automatically generated">
            <a:extLst>
              <a:ext uri="{FF2B5EF4-FFF2-40B4-BE49-F238E27FC236}">
                <a16:creationId xmlns:a16="http://schemas.microsoft.com/office/drawing/2014/main" id="{278F1E9A-A82F-381F-898A-5351BFE519C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287091" y="0"/>
            <a:ext cx="856909" cy="301030"/>
          </a:xfrm>
          <a:prstGeom prst="rect">
            <a:avLst/>
          </a:prstGeom>
        </p:spPr>
      </p:pic>
    </p:spTree>
    <p:extLst>
      <p:ext uri="{BB962C8B-B14F-4D97-AF65-F5344CB8AC3E}">
        <p14:creationId xmlns:p14="http://schemas.microsoft.com/office/powerpoint/2010/main" val="394225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descr="A blue and green logo&#10;&#10;Description automatically generated">
            <a:extLst>
              <a:ext uri="{FF2B5EF4-FFF2-40B4-BE49-F238E27FC236}">
                <a16:creationId xmlns:a16="http://schemas.microsoft.com/office/drawing/2014/main" id="{F0A7147E-1170-7BD9-4174-5172B2569BF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287091" y="0"/>
            <a:ext cx="856909" cy="301030"/>
          </a:xfrm>
          <a:prstGeom prst="rect">
            <a:avLst/>
          </a:prstGeom>
        </p:spPr>
      </p:pic>
    </p:spTree>
    <p:extLst>
      <p:ext uri="{BB962C8B-B14F-4D97-AF65-F5344CB8AC3E}">
        <p14:creationId xmlns:p14="http://schemas.microsoft.com/office/powerpoint/2010/main" val="41986222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descr="A blue and green logo&#10;&#10;Description automatically generated">
            <a:extLst>
              <a:ext uri="{FF2B5EF4-FFF2-40B4-BE49-F238E27FC236}">
                <a16:creationId xmlns:a16="http://schemas.microsoft.com/office/drawing/2014/main" id="{84C3F61D-D1FD-CE96-16D1-DB80BF87AF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287091" y="0"/>
            <a:ext cx="856909" cy="301030"/>
          </a:xfrm>
          <a:prstGeom prst="rect">
            <a:avLst/>
          </a:prstGeom>
        </p:spPr>
      </p:pic>
    </p:spTree>
    <p:extLst>
      <p:ext uri="{BB962C8B-B14F-4D97-AF65-F5344CB8AC3E}">
        <p14:creationId xmlns:p14="http://schemas.microsoft.com/office/powerpoint/2010/main" val="288017853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descr="A blue and green logo&#10;&#10;Description automatically generated">
            <a:extLst>
              <a:ext uri="{FF2B5EF4-FFF2-40B4-BE49-F238E27FC236}">
                <a16:creationId xmlns:a16="http://schemas.microsoft.com/office/drawing/2014/main" id="{539DC2BA-10DE-81B8-1BF1-F6BA3020A50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287091" y="0"/>
            <a:ext cx="856909" cy="301030"/>
          </a:xfrm>
          <a:prstGeom prst="rect">
            <a:avLst/>
          </a:prstGeom>
        </p:spPr>
      </p:pic>
    </p:spTree>
    <p:extLst>
      <p:ext uri="{BB962C8B-B14F-4D97-AF65-F5344CB8AC3E}">
        <p14:creationId xmlns:p14="http://schemas.microsoft.com/office/powerpoint/2010/main" val="340740253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cussion">
    <p:bg>
      <p:bgPr>
        <a:blipFill dpi="0" rotWithShape="1">
          <a:blip r:embed="rId2">
            <a:lum/>
          </a:blip>
          <a:srcRect/>
          <a:stretch>
            <a:fillRect t="-2000"/>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0A36FCD-13AF-4621-AFFB-3866C8CBB61F}"/>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24825" y="6553175"/>
            <a:ext cx="865775" cy="298753"/>
          </a:xfrm>
          <a:prstGeom prst="rect">
            <a:avLst/>
          </a:prstGeom>
        </p:spPr>
      </p:pic>
      <p:sp>
        <p:nvSpPr>
          <p:cNvPr id="2" name="Title 1"/>
          <p:cNvSpPr>
            <a:spLocks noGrp="1"/>
          </p:cNvSpPr>
          <p:nvPr>
            <p:ph type="title"/>
          </p:nvPr>
        </p:nvSpPr>
        <p:spPr>
          <a:xfrm>
            <a:off x="470019" y="-2346"/>
            <a:ext cx="8229600" cy="1207303"/>
          </a:xfrm>
        </p:spPr>
        <p:txBody>
          <a:bodyPr>
            <a:noAutofit/>
          </a:bodyPr>
          <a:lstStyle>
            <a:lvl1pPr algn="ct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hasCustomPrompt="1"/>
          </p:nvPr>
        </p:nvSpPr>
        <p:spPr>
          <a:xfrm>
            <a:off x="470018" y="1253330"/>
            <a:ext cx="8229599" cy="5293773"/>
          </a:xfrm>
          <a:noFill/>
        </p:spPr>
        <p:txBody>
          <a:bodyPr>
            <a:noAutofit/>
          </a:bodyPr>
          <a:lstStyle>
            <a:lvl1pPr marL="0" indent="0" algn="ctr">
              <a:lnSpc>
                <a:spcPct val="100000"/>
              </a:lnSpc>
              <a:spcBef>
                <a:spcPts val="0"/>
              </a:spcBef>
              <a:buNone/>
              <a:defRPr sz="3200">
                <a:latin typeface="Arial" panose="020B0604020202020204" pitchFamily="34" charset="0"/>
                <a:cs typeface="Arial" panose="020B0604020202020204" pitchFamily="34" charset="0"/>
              </a:defRPr>
            </a:lvl1pPr>
            <a:lvl2pPr marL="457200" indent="0" algn="l">
              <a:lnSpc>
                <a:spcPct val="100000"/>
              </a:lnSpc>
              <a:spcBef>
                <a:spcPts val="0"/>
              </a:spcBef>
              <a:buFont typeface="Arial" panose="020B0604020202020204" pitchFamily="34" charset="0"/>
              <a:buNone/>
              <a:defRPr sz="2800">
                <a:latin typeface="Arial" panose="020B0604020202020204" pitchFamily="34" charset="0"/>
                <a:cs typeface="Arial" panose="020B0604020202020204" pitchFamily="34" charset="0"/>
              </a:defRPr>
            </a:lvl2pPr>
            <a:lvl3pPr marL="914400" indent="0">
              <a:lnSpc>
                <a:spcPct val="100000"/>
              </a:lnSpc>
              <a:spcBef>
                <a:spcPts val="0"/>
              </a:spcBef>
              <a:buNone/>
              <a:defRPr sz="2600">
                <a:latin typeface="Arial" panose="020B0604020202020204" pitchFamily="34" charset="0"/>
                <a:cs typeface="Arial" panose="020B0604020202020204" pitchFamily="34" charset="0"/>
              </a:defRPr>
            </a:lvl3pPr>
            <a:lvl4pPr marL="1371600" indent="0">
              <a:lnSpc>
                <a:spcPct val="100000"/>
              </a:lnSpc>
              <a:spcBef>
                <a:spcPts val="0"/>
              </a:spcBef>
              <a:buFont typeface="Arial" panose="020B0604020202020204" pitchFamily="34" charset="0"/>
              <a:buNone/>
              <a:defRPr sz="2400">
                <a:latin typeface="Arial" panose="020B0604020202020204" pitchFamily="34" charset="0"/>
                <a:cs typeface="Arial" panose="020B0604020202020204" pitchFamily="34" charset="0"/>
              </a:defRPr>
            </a:lvl4pPr>
            <a:lvl5pPr marL="1828800" indent="0">
              <a:lnSpc>
                <a:spcPct val="100000"/>
              </a:lnSpc>
              <a:spcBef>
                <a:spcPts val="0"/>
              </a:spcBef>
              <a:buNone/>
              <a:defRPr sz="22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1"/>
            <a:r>
              <a:rPr lang="en-US" dirty="0"/>
              <a:t>Third level</a:t>
            </a:r>
          </a:p>
        </p:txBody>
      </p:sp>
      <p:sp>
        <p:nvSpPr>
          <p:cNvPr id="8" name="TextBox 7">
            <a:extLst>
              <a:ext uri="{FF2B5EF4-FFF2-40B4-BE49-F238E27FC236}">
                <a16:creationId xmlns:a16="http://schemas.microsoft.com/office/drawing/2014/main" id="{82D3A163-94BD-4EE6-82E3-96E8AA5A1B07}"/>
              </a:ext>
            </a:extLst>
          </p:cNvPr>
          <p:cNvSpPr txBox="1"/>
          <p:nvPr userDrawn="1"/>
        </p:nvSpPr>
        <p:spPr>
          <a:xfrm>
            <a:off x="6990460" y="6547103"/>
            <a:ext cx="1709157" cy="307777"/>
          </a:xfrm>
          <a:prstGeom prst="rect">
            <a:avLst/>
          </a:prstGeom>
          <a:noFill/>
        </p:spPr>
        <p:txBody>
          <a:bodyPr wrap="square" rtlCol="0">
            <a:spAutoFit/>
          </a:bodyPr>
          <a:lstStyle/>
          <a:p>
            <a:pPr algn="r"/>
            <a:fld id="{08C58360-7E0F-43A3-B29F-F2B4CB06C34C}" type="slidenum">
              <a:rPr lang="en-US" sz="1400" smtClean="0"/>
              <a:pPr algn="r"/>
              <a:t>‹#›</a:t>
            </a:fld>
            <a:endParaRPr lang="en-US" sz="1400" dirty="0"/>
          </a:p>
        </p:txBody>
      </p:sp>
      <p:pic>
        <p:nvPicPr>
          <p:cNvPr id="7" name="Picture 6">
            <a:extLst>
              <a:ext uri="{FF2B5EF4-FFF2-40B4-BE49-F238E27FC236}">
                <a16:creationId xmlns:a16="http://schemas.microsoft.com/office/drawing/2014/main" id="{B9E45F69-EE7D-26C8-CCB4-ECB4AE2BFCE0}"/>
              </a:ext>
              <a:ext uri="{C183D7F6-B498-43B3-948B-1728B52AA6E4}">
                <adec:decorative xmlns:adec="http://schemas.microsoft.com/office/drawing/2017/decorative" val="1"/>
              </a:ext>
            </a:extLst>
          </p:cNvPr>
          <p:cNvPicPr>
            <a:picLocks noChangeAspect="1"/>
          </p:cNvPicPr>
          <p:nvPr userDrawn="1"/>
        </p:nvPicPr>
        <p:blipFill>
          <a:blip r:embed="rId4">
            <a:extLst>
              <a:ext uri="{BEBA8EAE-BF5A-486C-A8C5-ECC9F3942E4B}">
                <a14:imgProps xmlns:a14="http://schemas.microsoft.com/office/drawing/2010/main">
                  <a14:imgLayer r:embed="rId5">
                    <a14:imgEffect>
                      <a14:backgroundRemoval t="7968" b="94024" l="5904" r="92989">
                        <a14:foregroundMark x1="10701" y1="62151" x2="18450" y2="78486"/>
                        <a14:foregroundMark x1="31734" y1="94024" x2="54982" y2="88446"/>
                        <a14:foregroundMark x1="7011" y1="85657" x2="7749" y2="88446"/>
                        <a14:foregroundMark x1="53875" y1="10359" x2="62362" y2="11554"/>
                        <a14:foregroundMark x1="60886" y1="8367" x2="67528" y2="12749"/>
                        <a14:foregroundMark x1="87454" y1="59363" x2="92989" y2="62151"/>
                        <a14:foregroundMark x1="52030" y1="10757" x2="68635" y2="7968"/>
                        <a14:foregroundMark x1="30627" y1="47809" x2="50554" y2="77291"/>
                        <a14:foregroundMark x1="40959" y1="39044" x2="82657" y2="40239"/>
                        <a14:foregroundMark x1="33948" y1="50199" x2="53875" y2="68127"/>
                        <a14:foregroundMark x1="42435" y1="75697" x2="39852" y2="65737"/>
                        <a14:foregroundMark x1="36162" y1="49004" x2="33210" y2="72112"/>
                        <a14:foregroundMark x1="30627" y1="61355" x2="31365" y2="64542"/>
                        <a14:foregroundMark x1="35055" y1="53785" x2="32472" y2="62948"/>
                        <a14:foregroundMark x1="32472" y1="55378" x2="29520" y2="65339"/>
                        <a14:foregroundMark x1="29520" y1="65339" x2="28413" y2="71713"/>
                        <a14:foregroundMark x1="27675" y1="59363" x2="27675" y2="66932"/>
                        <a14:foregroundMark x1="26937" y1="52988" x2="26937" y2="64542"/>
                        <a14:foregroundMark x1="28413" y1="49801" x2="28413" y2="61753"/>
                        <a14:foregroundMark x1="28413" y1="54183" x2="25830" y2="68127"/>
                        <a14:foregroundMark x1="24354" y1="59363" x2="21771" y2="70518"/>
                        <a14:foregroundMark x1="22509" y1="60159" x2="23616" y2="69721"/>
                        <a14:foregroundMark x1="24723" y1="61753" x2="24354" y2="74900"/>
                        <a14:foregroundMark x1="21771" y1="61355" x2="19926" y2="74104"/>
                        <a14:foregroundMark x1="47232" y1="70518" x2="48339" y2="83665"/>
                      </a14:backgroundRemoval>
                    </a14:imgEffect>
                  </a14:imgLayer>
                </a14:imgProps>
              </a:ext>
              <a:ext uri="{28A0092B-C50C-407E-A947-70E740481C1C}">
                <a14:useLocalDpi xmlns:a14="http://schemas.microsoft.com/office/drawing/2010/main" val="0"/>
              </a:ext>
            </a:extLst>
          </a:blip>
          <a:stretch>
            <a:fillRect/>
          </a:stretch>
        </p:blipFill>
        <p:spPr>
          <a:xfrm>
            <a:off x="8263781" y="279107"/>
            <a:ext cx="444382" cy="411586"/>
          </a:xfrm>
          <a:prstGeom prst="rect">
            <a:avLst/>
          </a:prstGeom>
        </p:spPr>
      </p:pic>
      <p:sp>
        <p:nvSpPr>
          <p:cNvPr id="4" name="Text Placeholder 10">
            <a:extLst>
              <a:ext uri="{FF2B5EF4-FFF2-40B4-BE49-F238E27FC236}">
                <a16:creationId xmlns:a16="http://schemas.microsoft.com/office/drawing/2014/main" id="{0D9F3B7F-0D94-D651-98A6-A1625D4F88F8}"/>
              </a:ext>
            </a:extLst>
          </p:cNvPr>
          <p:cNvSpPr>
            <a:spLocks noGrp="1"/>
          </p:cNvSpPr>
          <p:nvPr>
            <p:ph type="body" sz="quarter" idx="10"/>
          </p:nvPr>
        </p:nvSpPr>
        <p:spPr>
          <a:xfrm>
            <a:off x="469900" y="5987865"/>
            <a:ext cx="8229600" cy="565150"/>
          </a:xfrm>
          <a:ln>
            <a:solidFill>
              <a:schemeClr val="tx1"/>
            </a:solidFill>
          </a:ln>
        </p:spPr>
        <p:txBody>
          <a:bodyPr>
            <a:noAutofit/>
          </a:bodyPr>
          <a:lstStyle>
            <a:lvl1pPr marL="0" indent="0">
              <a:lnSpc>
                <a:spcPct val="100000"/>
              </a:lnSpc>
              <a:spcBef>
                <a:spcPts val="0"/>
              </a:spcBef>
              <a:buNone/>
              <a:defRPr sz="2000">
                <a:latin typeface="Arial" panose="020B0604020202020204" pitchFamily="34" charset="0"/>
                <a:cs typeface="Arial" panose="020B0604020202020204" pitchFamily="34" charset="0"/>
              </a:defRPr>
            </a:lvl1pPr>
          </a:lstStyle>
          <a:p>
            <a:pPr lvl="0"/>
            <a:endParaRPr lang="en-US" dirty="0"/>
          </a:p>
        </p:txBody>
      </p:sp>
    </p:spTree>
    <p:extLst>
      <p:ext uri="{BB962C8B-B14F-4D97-AF65-F5344CB8AC3E}">
        <p14:creationId xmlns:p14="http://schemas.microsoft.com/office/powerpoint/2010/main" val="918580282"/>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t="-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0019" y="-2346"/>
            <a:ext cx="8229600" cy="1207303"/>
          </a:xfrm>
        </p:spPr>
        <p:txBody>
          <a:bodyPr>
            <a:noAutofit/>
          </a:bodyPr>
          <a:lstStyle>
            <a:lvl1pPr algn="ct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470018" y="1253330"/>
            <a:ext cx="8229599" cy="5293773"/>
          </a:xfrm>
        </p:spPr>
        <p:txBody>
          <a:bodyPr>
            <a:noAutofit/>
          </a:bodyPr>
          <a:lstStyle>
            <a:lvl1pPr>
              <a:lnSpc>
                <a:spcPct val="100000"/>
              </a:lnSpc>
              <a:spcBef>
                <a:spcPts val="0"/>
              </a:spcBef>
              <a:defRPr sz="3200">
                <a:latin typeface="Arial" panose="020B0604020202020204" pitchFamily="34" charset="0"/>
                <a:cs typeface="Arial" panose="020B0604020202020204" pitchFamily="34" charset="0"/>
              </a:defRPr>
            </a:lvl1pPr>
            <a:lvl2pPr marL="685800" indent="-228600">
              <a:lnSpc>
                <a:spcPct val="100000"/>
              </a:lnSpc>
              <a:spcBef>
                <a:spcPts val="0"/>
              </a:spcBef>
              <a:buFont typeface="Arial" panose="020B0604020202020204" pitchFamily="34" charset="0"/>
              <a:buChar char="−"/>
              <a:defRPr sz="2800">
                <a:latin typeface="Arial" panose="020B0604020202020204" pitchFamily="34" charset="0"/>
                <a:cs typeface="Arial" panose="020B0604020202020204" pitchFamily="34" charset="0"/>
              </a:defRPr>
            </a:lvl2pPr>
            <a:lvl3pPr>
              <a:lnSpc>
                <a:spcPct val="100000"/>
              </a:lnSpc>
              <a:spcBef>
                <a:spcPts val="0"/>
              </a:spcBef>
              <a:defRPr sz="2600">
                <a:latin typeface="Arial" panose="020B0604020202020204" pitchFamily="34" charset="0"/>
                <a:cs typeface="Arial" panose="020B0604020202020204" pitchFamily="34" charset="0"/>
              </a:defRPr>
            </a:lvl3pPr>
            <a:lvl4pPr marL="1600200" indent="-228600">
              <a:lnSpc>
                <a:spcPct val="100000"/>
              </a:lnSpc>
              <a:spcBef>
                <a:spcPts val="0"/>
              </a:spcBef>
              <a:buFont typeface="Arial" panose="020B0604020202020204" pitchFamily="34" charset="0"/>
              <a:buChar char="−"/>
              <a:defRPr sz="2400">
                <a:latin typeface="Arial" panose="020B0604020202020204" pitchFamily="34" charset="0"/>
                <a:cs typeface="Arial" panose="020B0604020202020204" pitchFamily="34" charset="0"/>
              </a:defRPr>
            </a:lvl4pPr>
            <a:lvl5pPr>
              <a:lnSpc>
                <a:spcPct val="100000"/>
              </a:lnSpc>
              <a:spcBef>
                <a:spcPts val="0"/>
              </a:spcBef>
              <a:defRPr sz="22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a:extLst>
              <a:ext uri="{FF2B5EF4-FFF2-40B4-BE49-F238E27FC236}">
                <a16:creationId xmlns:a16="http://schemas.microsoft.com/office/drawing/2014/main" id="{82D3A163-94BD-4EE6-82E3-96E8AA5A1B07}"/>
              </a:ext>
            </a:extLst>
          </p:cNvPr>
          <p:cNvSpPr txBox="1"/>
          <p:nvPr userDrawn="1"/>
        </p:nvSpPr>
        <p:spPr>
          <a:xfrm>
            <a:off x="6990460" y="6547103"/>
            <a:ext cx="1709157" cy="307777"/>
          </a:xfrm>
          <a:prstGeom prst="rect">
            <a:avLst/>
          </a:prstGeom>
          <a:noFill/>
        </p:spPr>
        <p:txBody>
          <a:bodyPr wrap="square" rtlCol="0">
            <a:spAutoFit/>
          </a:bodyPr>
          <a:lstStyle/>
          <a:p>
            <a:pPr algn="r"/>
            <a:fld id="{08C58360-7E0F-43A3-B29F-F2B4CB06C34C}" type="slidenum">
              <a:rPr lang="en-US" sz="1400" smtClean="0"/>
              <a:pPr algn="r"/>
              <a:t>‹#›</a:t>
            </a:fld>
            <a:endParaRPr lang="en-US" sz="1400" dirty="0"/>
          </a:p>
        </p:txBody>
      </p:sp>
      <p:sp>
        <p:nvSpPr>
          <p:cNvPr id="11" name="Text Placeholder 10">
            <a:extLst>
              <a:ext uri="{FF2B5EF4-FFF2-40B4-BE49-F238E27FC236}">
                <a16:creationId xmlns:a16="http://schemas.microsoft.com/office/drawing/2014/main" id="{DA93CB5A-53E5-4A0D-B8A6-6D2D4D25604F}"/>
              </a:ext>
            </a:extLst>
          </p:cNvPr>
          <p:cNvSpPr>
            <a:spLocks noGrp="1"/>
          </p:cNvSpPr>
          <p:nvPr>
            <p:ph type="body" sz="quarter" idx="10"/>
          </p:nvPr>
        </p:nvSpPr>
        <p:spPr>
          <a:xfrm>
            <a:off x="469900" y="5987865"/>
            <a:ext cx="8229600" cy="565150"/>
          </a:xfrm>
          <a:ln>
            <a:solidFill>
              <a:schemeClr val="tx1"/>
            </a:solidFill>
          </a:ln>
        </p:spPr>
        <p:txBody>
          <a:bodyPr>
            <a:noAutofit/>
          </a:bodyPr>
          <a:lstStyle>
            <a:lvl1pPr marL="0" indent="0">
              <a:lnSpc>
                <a:spcPct val="100000"/>
              </a:lnSpc>
              <a:spcBef>
                <a:spcPts val="0"/>
              </a:spcBef>
              <a:buNone/>
              <a:defRPr sz="2000">
                <a:latin typeface="Arial" panose="020B0604020202020204" pitchFamily="34" charset="0"/>
                <a:cs typeface="Arial" panose="020B0604020202020204" pitchFamily="34" charset="0"/>
              </a:defRPr>
            </a:lvl1pPr>
          </a:lstStyle>
          <a:p>
            <a:pPr lvl="0"/>
            <a:endParaRPr lang="en-US" dirty="0"/>
          </a:p>
        </p:txBody>
      </p:sp>
      <p:pic>
        <p:nvPicPr>
          <p:cNvPr id="6" name="Picture 5" descr="A blue and green logo&#10;&#10;Description automatically generated">
            <a:extLst>
              <a:ext uri="{FF2B5EF4-FFF2-40B4-BE49-F238E27FC236}">
                <a16:creationId xmlns:a16="http://schemas.microsoft.com/office/drawing/2014/main" id="{CEE6C86F-F49A-365E-8DB5-2142327D0D8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968" y="6553015"/>
            <a:ext cx="856909" cy="301030"/>
          </a:xfrm>
          <a:prstGeom prst="rect">
            <a:avLst/>
          </a:prstGeom>
        </p:spPr>
      </p:pic>
    </p:spTree>
    <p:extLst>
      <p:ext uri="{BB962C8B-B14F-4D97-AF65-F5344CB8AC3E}">
        <p14:creationId xmlns:p14="http://schemas.microsoft.com/office/powerpoint/2010/main" val="17021229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D3F971-A21B-4553-9B32-1B9AA0B33A9D}" type="datetimeFigureOut">
              <a:rPr lang="en-US" smtClean="0"/>
              <a:t>7/26/2024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8786DE-BF92-4D67-96D9-B989AB886097}" type="slidenum">
              <a:rPr lang="en-US" smtClean="0"/>
              <a:t>‹#›</a:t>
            </a:fld>
            <a:endParaRPr lang="en-US"/>
          </a:p>
        </p:txBody>
      </p:sp>
    </p:spTree>
    <p:extLst>
      <p:ext uri="{BB962C8B-B14F-4D97-AF65-F5344CB8AC3E}">
        <p14:creationId xmlns:p14="http://schemas.microsoft.com/office/powerpoint/2010/main" val="589660122"/>
      </p:ext>
    </p:extLst>
  </p:cSld>
  <p:clrMap bg1="lt1" tx1="dk1" bg2="lt2" tx2="dk2" accent1="accent1" accent2="accent2" accent3="accent3" accent4="accent4" accent5="accent5" accent6="accent6" hlink="hlink" folHlink="folHlink"/>
  <p:sldLayoutIdLst>
    <p:sldLayoutId id="2147483661" r:id="rId1"/>
    <p:sldLayoutId id="2147483664" r:id="rId2"/>
    <p:sldLayoutId id="2147483665" r:id="rId3"/>
    <p:sldLayoutId id="2147483666" r:id="rId4"/>
    <p:sldLayoutId id="2147483667" r:id="rId5"/>
    <p:sldLayoutId id="2147483662"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slide" Target="slide4.xml"/><Relationship Id="rId1" Type="http://schemas.openxmlformats.org/officeDocument/2006/relationships/slideLayout" Target="../slideLayouts/slideLayout6.xml"/><Relationship Id="rId4" Type="http://schemas.openxmlformats.org/officeDocument/2006/relationships/slide" Target="slide3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5.xml"/><Relationship Id="rId4" Type="http://schemas.openxmlformats.org/officeDocument/2006/relationships/image" Target="../media/image19.jpeg"/></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F153F-8CAF-63DC-79A9-C523840CDF64}"/>
              </a:ext>
            </a:extLst>
          </p:cNvPr>
          <p:cNvSpPr>
            <a:spLocks noGrp="1"/>
          </p:cNvSpPr>
          <p:nvPr>
            <p:ph type="title" idx="4294967295"/>
          </p:nvPr>
        </p:nvSpPr>
        <p:spPr>
          <a:xfrm>
            <a:off x="0" y="-393405"/>
            <a:ext cx="9144000" cy="393405"/>
          </a:xfrm>
        </p:spPr>
        <p:txBody>
          <a:bodyPr vert="horz" lIns="91440" tIns="45720" rIns="91440" bIns="45720" rtlCol="0" anchor="b">
            <a:normAutofit/>
          </a:bodyPr>
          <a:lstStyle/>
          <a:p>
            <a:pPr algn="ctr"/>
            <a:r>
              <a:rPr lang="en-US" sz="2000" dirty="0">
                <a:latin typeface="Arial" panose="020B0604020202020204" pitchFamily="34" charset="0"/>
                <a:cs typeface="Arial" panose="020B0604020202020204" pitchFamily="34" charset="0"/>
              </a:rPr>
              <a:t>Preparing for an Entrepreneurial Career: Communication </a:t>
            </a:r>
          </a:p>
        </p:txBody>
      </p:sp>
    </p:spTree>
    <p:extLst>
      <p:ext uri="{BB962C8B-B14F-4D97-AF65-F5344CB8AC3E}">
        <p14:creationId xmlns:p14="http://schemas.microsoft.com/office/powerpoint/2010/main" val="2318815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E8E23-022B-4B09-9B7F-B22D0756E8E2}"/>
              </a:ext>
            </a:extLst>
          </p:cNvPr>
          <p:cNvSpPr>
            <a:spLocks noGrp="1"/>
          </p:cNvSpPr>
          <p:nvPr>
            <p:ph type="title"/>
          </p:nvPr>
        </p:nvSpPr>
        <p:spPr/>
        <p:txBody>
          <a:bodyPr/>
          <a:lstStyle/>
          <a:p>
            <a:r>
              <a:rPr lang="en-US" dirty="0"/>
              <a:t>Objectives</a:t>
            </a:r>
          </a:p>
        </p:txBody>
      </p:sp>
      <p:sp>
        <p:nvSpPr>
          <p:cNvPr id="5" name="Content Placeholder 4">
            <a:extLst>
              <a:ext uri="{FF2B5EF4-FFF2-40B4-BE49-F238E27FC236}">
                <a16:creationId xmlns:a16="http://schemas.microsoft.com/office/drawing/2014/main" id="{1CA8534F-0B32-4397-B27D-C22FD4BCEE62}"/>
              </a:ext>
            </a:extLst>
          </p:cNvPr>
          <p:cNvSpPr>
            <a:spLocks noGrp="1"/>
          </p:cNvSpPr>
          <p:nvPr>
            <p:ph idx="1"/>
          </p:nvPr>
        </p:nvSpPr>
        <p:spPr/>
        <p:txBody>
          <a:bodyPr/>
          <a:lstStyle/>
          <a:p>
            <a:r>
              <a:rPr lang="en-US" dirty="0"/>
              <a:t>To demonstrate professional business communication skills.</a:t>
            </a:r>
          </a:p>
          <a:p>
            <a:r>
              <a:rPr lang="en-US" dirty="0"/>
              <a:t>To model business norms for professional interactions.</a:t>
            </a:r>
          </a:p>
          <a:p>
            <a:r>
              <a:rPr lang="en-US" dirty="0"/>
              <a:t>To display professional communication standards in face-to-face, virtual and phone settings.</a:t>
            </a:r>
          </a:p>
          <a:p>
            <a:r>
              <a:rPr lang="en-US" dirty="0"/>
              <a:t>To practice professional writing.</a:t>
            </a:r>
          </a:p>
        </p:txBody>
      </p:sp>
    </p:spTree>
    <p:extLst>
      <p:ext uri="{BB962C8B-B14F-4D97-AF65-F5344CB8AC3E}">
        <p14:creationId xmlns:p14="http://schemas.microsoft.com/office/powerpoint/2010/main" val="41873780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88969-A400-41A1-BD05-58374A53BD0C}"/>
              </a:ext>
            </a:extLst>
          </p:cNvPr>
          <p:cNvSpPr>
            <a:spLocks noGrp="1"/>
          </p:cNvSpPr>
          <p:nvPr>
            <p:ph type="title"/>
          </p:nvPr>
        </p:nvSpPr>
        <p:spPr/>
        <p:txBody>
          <a:bodyPr/>
          <a:lstStyle/>
          <a:p>
            <a:r>
              <a:rPr lang="en-US" dirty="0"/>
              <a:t>Main Menu</a:t>
            </a:r>
          </a:p>
        </p:txBody>
      </p:sp>
      <p:sp>
        <p:nvSpPr>
          <p:cNvPr id="3" name="Content Placeholder 2">
            <a:extLst>
              <a:ext uri="{FF2B5EF4-FFF2-40B4-BE49-F238E27FC236}">
                <a16:creationId xmlns:a16="http://schemas.microsoft.com/office/drawing/2014/main" id="{17BE9174-4615-4549-B45C-87EAB9F53BF9}"/>
              </a:ext>
            </a:extLst>
          </p:cNvPr>
          <p:cNvSpPr>
            <a:spLocks noGrp="1"/>
          </p:cNvSpPr>
          <p:nvPr>
            <p:ph idx="1"/>
          </p:nvPr>
        </p:nvSpPr>
        <p:spPr/>
        <p:txBody>
          <a:bodyPr/>
          <a:lstStyle/>
          <a:p>
            <a:pPr marL="914400" indent="0">
              <a:spcAft>
                <a:spcPts val="2000"/>
              </a:spcAft>
              <a:buNone/>
            </a:pPr>
            <a:r>
              <a:rPr lang="en-US" dirty="0">
                <a:hlinkClick r:id="rId2" action="ppaction://hlinksldjump"/>
              </a:rPr>
              <a:t>Professional Business Communication</a:t>
            </a:r>
            <a:endParaRPr lang="en-US" dirty="0"/>
          </a:p>
          <a:p>
            <a:pPr marL="914400" indent="0">
              <a:spcAft>
                <a:spcPts val="2000"/>
              </a:spcAft>
              <a:buNone/>
            </a:pPr>
            <a:r>
              <a:rPr lang="en-US" dirty="0">
                <a:hlinkClick r:id="rId3" action="ppaction://hlinksldjump"/>
              </a:rPr>
              <a:t>Professional Business Norms</a:t>
            </a:r>
            <a:endParaRPr lang="en-US" dirty="0"/>
          </a:p>
          <a:p>
            <a:pPr marL="914400" indent="0">
              <a:spcAft>
                <a:spcPts val="2000"/>
              </a:spcAft>
              <a:buNone/>
            </a:pPr>
            <a:r>
              <a:rPr lang="en-US" dirty="0">
                <a:hlinkClick r:id="rId4" action="ppaction://hlinksldjump"/>
              </a:rPr>
              <a:t>Professional Written Communication</a:t>
            </a:r>
            <a:endParaRPr lang="en-US" dirty="0"/>
          </a:p>
        </p:txBody>
      </p:sp>
    </p:spTree>
    <p:extLst>
      <p:ext uri="{BB962C8B-B14F-4D97-AF65-F5344CB8AC3E}">
        <p14:creationId xmlns:p14="http://schemas.microsoft.com/office/powerpoint/2010/main" val="18985623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A2918-5FF0-C865-1EAA-360DDE234731}"/>
              </a:ext>
            </a:extLst>
          </p:cNvPr>
          <p:cNvSpPr>
            <a:spLocks noGrp="1"/>
          </p:cNvSpPr>
          <p:nvPr>
            <p:ph type="title" idx="4294967295"/>
          </p:nvPr>
        </p:nvSpPr>
        <p:spPr>
          <a:xfrm>
            <a:off x="0" y="-680484"/>
            <a:ext cx="9144000" cy="680484"/>
          </a:xfrm>
        </p:spPr>
        <p:txBody>
          <a:bodyPr vert="horz" lIns="91440" tIns="45720" rIns="91440" bIns="45720" rtlCol="0" anchor="b">
            <a:normAutofit/>
          </a:bodyPr>
          <a:lstStyle/>
          <a:p>
            <a:pPr algn="ctr"/>
            <a:r>
              <a:rPr lang="en-US" sz="2000" dirty="0">
                <a:solidFill>
                  <a:prstClr val="black"/>
                </a:solidFill>
                <a:latin typeface="Arial" panose="020B0604020202020204" pitchFamily="34" charset="0"/>
                <a:cs typeface="Arial" panose="020B0604020202020204" pitchFamily="34" charset="0"/>
              </a:rPr>
              <a:t>Preparing for an Entrepreneurial Career: Communication− Professional Business Communication (Segment 1)</a:t>
            </a:r>
            <a:endParaRPr lang="en-US" dirty="0"/>
          </a:p>
        </p:txBody>
      </p:sp>
    </p:spTree>
    <p:extLst>
      <p:ext uri="{BB962C8B-B14F-4D97-AF65-F5344CB8AC3E}">
        <p14:creationId xmlns:p14="http://schemas.microsoft.com/office/powerpoint/2010/main" val="4164356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85A3B-E9DF-60CC-C50C-2D5B2436060E}"/>
              </a:ext>
            </a:extLst>
          </p:cNvPr>
          <p:cNvSpPr>
            <a:spLocks noGrp="1"/>
          </p:cNvSpPr>
          <p:nvPr>
            <p:ph type="title"/>
          </p:nvPr>
        </p:nvSpPr>
        <p:spPr>
          <a:xfrm>
            <a:off x="470019" y="-2346"/>
            <a:ext cx="8229482" cy="1207303"/>
          </a:xfrm>
        </p:spPr>
        <p:txBody>
          <a:bodyPr/>
          <a:lstStyle/>
          <a:p>
            <a:r>
              <a:rPr lang="en-US" sz="4000" dirty="0"/>
              <a:t>Professional Business Communication</a:t>
            </a:r>
          </a:p>
        </p:txBody>
      </p:sp>
      <p:sp>
        <p:nvSpPr>
          <p:cNvPr id="3" name="Content Placeholder 2">
            <a:extLst>
              <a:ext uri="{FF2B5EF4-FFF2-40B4-BE49-F238E27FC236}">
                <a16:creationId xmlns:a16="http://schemas.microsoft.com/office/drawing/2014/main" id="{C9ACC533-A4BA-373F-6668-36C495EC83AF}"/>
              </a:ext>
            </a:extLst>
          </p:cNvPr>
          <p:cNvSpPr>
            <a:spLocks noGrp="1"/>
          </p:cNvSpPr>
          <p:nvPr>
            <p:ph idx="1"/>
          </p:nvPr>
        </p:nvSpPr>
        <p:spPr>
          <a:xfrm>
            <a:off x="470019" y="1253330"/>
            <a:ext cx="8229481" cy="5293773"/>
          </a:xfrm>
        </p:spPr>
        <p:txBody>
          <a:bodyPr/>
          <a:lstStyle/>
          <a:p>
            <a:r>
              <a:rPr lang="en-US" dirty="0"/>
              <a:t>Is the process of sharing information with  individuals within and outside of a business</a:t>
            </a:r>
          </a:p>
          <a:p>
            <a:pPr lvl="1"/>
            <a:r>
              <a:rPr lang="en-US" dirty="0"/>
              <a:t>external communications convey messages about the business to others</a:t>
            </a:r>
          </a:p>
          <a:p>
            <a:pPr lvl="1"/>
            <a:r>
              <a:rPr lang="en-US" dirty="0"/>
              <a:t>internal communication informs and engages employees</a:t>
            </a:r>
          </a:p>
          <a:p>
            <a:r>
              <a:rPr lang="en-US" dirty="0"/>
              <a:t>Includes:</a:t>
            </a:r>
          </a:p>
          <a:p>
            <a:pPr marL="569913" indent="0">
              <a:buNone/>
            </a:pPr>
            <a:r>
              <a:rPr lang="en-US" sz="2800" dirty="0"/>
              <a:t>−verbal </a:t>
            </a:r>
          </a:p>
          <a:p>
            <a:pPr marL="569913" indent="0">
              <a:buNone/>
            </a:pPr>
            <a:r>
              <a:rPr lang="en-US" sz="2800" dirty="0"/>
              <a:t>− nonverbal</a:t>
            </a:r>
          </a:p>
          <a:p>
            <a:pPr marL="569913" indent="0">
              <a:buNone/>
            </a:pPr>
            <a:r>
              <a:rPr lang="en-US" sz="2800" dirty="0"/>
              <a:t>− written communication</a:t>
            </a:r>
          </a:p>
        </p:txBody>
      </p:sp>
    </p:spTree>
    <p:extLst>
      <p:ext uri="{BB962C8B-B14F-4D97-AF65-F5344CB8AC3E}">
        <p14:creationId xmlns:p14="http://schemas.microsoft.com/office/powerpoint/2010/main" val="4181138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9AB6B-346A-CEBD-3CFF-D785887C34F3}"/>
              </a:ext>
            </a:extLst>
          </p:cNvPr>
          <p:cNvSpPr>
            <a:spLocks noGrp="1"/>
          </p:cNvSpPr>
          <p:nvPr>
            <p:ph type="title"/>
          </p:nvPr>
        </p:nvSpPr>
        <p:spPr/>
        <p:txBody>
          <a:bodyPr/>
          <a:lstStyle/>
          <a:p>
            <a:r>
              <a:rPr lang="en-US" dirty="0"/>
              <a:t>Verbal Communication</a:t>
            </a:r>
          </a:p>
        </p:txBody>
      </p:sp>
      <p:sp>
        <p:nvSpPr>
          <p:cNvPr id="3" name="Content Placeholder 2">
            <a:extLst>
              <a:ext uri="{FF2B5EF4-FFF2-40B4-BE49-F238E27FC236}">
                <a16:creationId xmlns:a16="http://schemas.microsoft.com/office/drawing/2014/main" id="{25F62FFB-6FAF-C590-F9B9-2DE9D4D5F859}"/>
              </a:ext>
            </a:extLst>
          </p:cNvPr>
          <p:cNvSpPr>
            <a:spLocks noGrp="1"/>
          </p:cNvSpPr>
          <p:nvPr>
            <p:ph idx="1"/>
          </p:nvPr>
        </p:nvSpPr>
        <p:spPr/>
        <p:txBody>
          <a:bodyPr/>
          <a:lstStyle/>
          <a:p>
            <a:r>
              <a:rPr lang="en-US" dirty="0"/>
              <a:t>Occurs when words are used to communicate information with others</a:t>
            </a:r>
          </a:p>
          <a:p>
            <a:r>
              <a:rPr lang="en-US" dirty="0"/>
              <a:t>Is an important part of business interactions</a:t>
            </a:r>
          </a:p>
          <a:p>
            <a:pPr lvl="1"/>
            <a:r>
              <a:rPr lang="en-US" dirty="0"/>
              <a:t>with customers, stakeholders and coworkers</a:t>
            </a:r>
          </a:p>
          <a:p>
            <a:pPr lvl="1"/>
            <a:r>
              <a:rPr lang="en-US" dirty="0"/>
              <a:t> face-to-face, over the phone or online</a:t>
            </a:r>
          </a:p>
          <a:p>
            <a:r>
              <a:rPr lang="en-US" dirty="0"/>
              <a:t>Involves elements of:</a:t>
            </a:r>
          </a:p>
          <a:p>
            <a:pPr lvl="1"/>
            <a:r>
              <a:rPr lang="en-US" dirty="0"/>
              <a:t>speaking rate</a:t>
            </a:r>
          </a:p>
          <a:p>
            <a:pPr lvl="1"/>
            <a:r>
              <a:rPr lang="en-US" dirty="0"/>
              <a:t>speaking volume</a:t>
            </a:r>
          </a:p>
          <a:p>
            <a:pPr lvl="1"/>
            <a:r>
              <a:rPr lang="en-US" dirty="0"/>
              <a:t>tone of voice</a:t>
            </a:r>
          </a:p>
          <a:p>
            <a:pPr lvl="1"/>
            <a:r>
              <a:rPr lang="en-US" dirty="0"/>
              <a:t>enunciation</a:t>
            </a:r>
          </a:p>
        </p:txBody>
      </p:sp>
      <p:pic>
        <p:nvPicPr>
          <p:cNvPr id="7" name="Picture 6">
            <a:extLst>
              <a:ext uri="{FF2B5EF4-FFF2-40B4-BE49-F238E27FC236}">
                <a16:creationId xmlns:a16="http://schemas.microsoft.com/office/drawing/2014/main" id="{C81F61E5-6181-9941-7A90-CA3BC08D7373}"/>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4736" y="4514296"/>
            <a:ext cx="3854881" cy="2032807"/>
          </a:xfrm>
          <a:prstGeom prst="rect">
            <a:avLst/>
          </a:prstGeom>
        </p:spPr>
      </p:pic>
    </p:spTree>
    <p:extLst>
      <p:ext uri="{BB962C8B-B14F-4D97-AF65-F5344CB8AC3E}">
        <p14:creationId xmlns:p14="http://schemas.microsoft.com/office/powerpoint/2010/main" val="21609622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9AB6B-346A-CEBD-3CFF-D785887C34F3}"/>
              </a:ext>
            </a:extLst>
          </p:cNvPr>
          <p:cNvSpPr>
            <a:spLocks noGrp="1"/>
          </p:cNvSpPr>
          <p:nvPr>
            <p:ph type="title"/>
          </p:nvPr>
        </p:nvSpPr>
        <p:spPr>
          <a:xfrm>
            <a:off x="470019" y="-2346"/>
            <a:ext cx="8204082" cy="1207303"/>
          </a:xfrm>
        </p:spPr>
        <p:txBody>
          <a:bodyPr/>
          <a:lstStyle/>
          <a:p>
            <a:r>
              <a:rPr lang="en-US" sz="4000" dirty="0"/>
              <a:t>Professional Verbal Communication</a:t>
            </a:r>
          </a:p>
        </p:txBody>
      </p:sp>
      <p:sp>
        <p:nvSpPr>
          <p:cNvPr id="3" name="Content Placeholder 2">
            <a:extLst>
              <a:ext uri="{FF2B5EF4-FFF2-40B4-BE49-F238E27FC236}">
                <a16:creationId xmlns:a16="http://schemas.microsoft.com/office/drawing/2014/main" id="{25F62FFB-6FAF-C590-F9B9-2DE9D4D5F859}"/>
              </a:ext>
            </a:extLst>
          </p:cNvPr>
          <p:cNvSpPr>
            <a:spLocks noGrp="1"/>
          </p:cNvSpPr>
          <p:nvPr>
            <p:ph idx="1"/>
          </p:nvPr>
        </p:nvSpPr>
        <p:spPr>
          <a:xfrm>
            <a:off x="470019" y="1253330"/>
            <a:ext cx="8204082" cy="5293773"/>
          </a:xfrm>
        </p:spPr>
        <p:txBody>
          <a:bodyPr/>
          <a:lstStyle/>
          <a:p>
            <a:r>
              <a:rPr lang="en-US" dirty="0"/>
              <a:t>Involves speaking to others with respect</a:t>
            </a:r>
          </a:p>
          <a:p>
            <a:r>
              <a:rPr lang="en-US" dirty="0"/>
              <a:t>May include asking and answering questions to gain insight and direction</a:t>
            </a:r>
          </a:p>
          <a:p>
            <a:r>
              <a:rPr lang="en-US" dirty="0"/>
              <a:t>Usually avoids the use of slang</a:t>
            </a:r>
          </a:p>
          <a:p>
            <a:r>
              <a:rPr lang="en-US" dirty="0"/>
              <a:t>Requires:</a:t>
            </a:r>
          </a:p>
          <a:p>
            <a:pPr lvl="1"/>
            <a:r>
              <a:rPr lang="en-US" dirty="0"/>
              <a:t>clear enunciation of words</a:t>
            </a:r>
          </a:p>
          <a:p>
            <a:pPr lvl="2"/>
            <a:r>
              <a:rPr lang="en-US" dirty="0"/>
              <a:t>avoid mumbling</a:t>
            </a:r>
          </a:p>
          <a:p>
            <a:pPr lvl="1"/>
            <a:r>
              <a:rPr lang="en-US" dirty="0"/>
              <a:t>speaking at an appropriate volume and tone</a:t>
            </a:r>
          </a:p>
        </p:txBody>
      </p:sp>
      <p:pic>
        <p:nvPicPr>
          <p:cNvPr id="7" name="Picture 6">
            <a:extLst>
              <a:ext uri="{FF2B5EF4-FFF2-40B4-BE49-F238E27FC236}">
                <a16:creationId xmlns:a16="http://schemas.microsoft.com/office/drawing/2014/main" id="{EB459A11-8774-5036-3F82-3FC674D2EC32}"/>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b="5660"/>
          <a:stretch/>
        </p:blipFill>
        <p:spPr>
          <a:xfrm>
            <a:off x="3480318" y="5106954"/>
            <a:ext cx="2472613" cy="1555103"/>
          </a:xfrm>
          <a:prstGeom prst="rect">
            <a:avLst/>
          </a:prstGeom>
        </p:spPr>
      </p:pic>
    </p:spTree>
    <p:extLst>
      <p:ext uri="{BB962C8B-B14F-4D97-AF65-F5344CB8AC3E}">
        <p14:creationId xmlns:p14="http://schemas.microsoft.com/office/powerpoint/2010/main" val="1456291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985DB-8809-40B4-97A8-C9D56AA6E1E0}"/>
              </a:ext>
            </a:extLst>
          </p:cNvPr>
          <p:cNvSpPr>
            <a:spLocks noGrp="1"/>
          </p:cNvSpPr>
          <p:nvPr>
            <p:ph type="title"/>
          </p:nvPr>
        </p:nvSpPr>
        <p:spPr/>
        <p:txBody>
          <a:bodyPr/>
          <a:lstStyle/>
          <a:p>
            <a:r>
              <a:rPr lang="en-US" dirty="0"/>
              <a:t>Nonverbal Communication</a:t>
            </a:r>
          </a:p>
        </p:txBody>
      </p:sp>
      <p:sp>
        <p:nvSpPr>
          <p:cNvPr id="3" name="Content Placeholder 2">
            <a:extLst>
              <a:ext uri="{FF2B5EF4-FFF2-40B4-BE49-F238E27FC236}">
                <a16:creationId xmlns:a16="http://schemas.microsoft.com/office/drawing/2014/main" id="{CCE70C24-E637-1354-98E4-0521DE20721B}"/>
              </a:ext>
            </a:extLst>
          </p:cNvPr>
          <p:cNvSpPr>
            <a:spLocks noGrp="1"/>
          </p:cNvSpPr>
          <p:nvPr>
            <p:ph idx="1"/>
          </p:nvPr>
        </p:nvSpPr>
        <p:spPr/>
        <p:txBody>
          <a:bodyPr/>
          <a:lstStyle/>
          <a:p>
            <a:r>
              <a:rPr lang="en-US" dirty="0"/>
              <a:t>Uses body language and facial cues to convey information without the use of words</a:t>
            </a:r>
          </a:p>
          <a:p>
            <a:r>
              <a:rPr lang="en-US" dirty="0"/>
              <a:t>Enhances the clarity, impact and understanding of verbal messages</a:t>
            </a:r>
          </a:p>
          <a:p>
            <a:pPr lvl="1"/>
            <a:r>
              <a:rPr lang="en-US" dirty="0"/>
              <a:t>for example, open posture demonstrates being approachable</a:t>
            </a:r>
          </a:p>
          <a:p>
            <a:r>
              <a:rPr lang="en-US" dirty="0"/>
              <a:t>Helps build rapport, establish trust and strengthen communication</a:t>
            </a:r>
          </a:p>
        </p:txBody>
      </p:sp>
    </p:spTree>
    <p:extLst>
      <p:ext uri="{BB962C8B-B14F-4D97-AF65-F5344CB8AC3E}">
        <p14:creationId xmlns:p14="http://schemas.microsoft.com/office/powerpoint/2010/main" val="17821094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F95BA-DBCF-3A58-644E-4E132A92BB11}"/>
              </a:ext>
            </a:extLst>
          </p:cNvPr>
          <p:cNvSpPr>
            <a:spLocks noGrp="1"/>
          </p:cNvSpPr>
          <p:nvPr>
            <p:ph type="title"/>
          </p:nvPr>
        </p:nvSpPr>
        <p:spPr/>
        <p:txBody>
          <a:bodyPr/>
          <a:lstStyle/>
          <a:p>
            <a:r>
              <a:rPr lang="en-US" dirty="0"/>
              <a:t>Body Language</a:t>
            </a:r>
          </a:p>
        </p:txBody>
      </p:sp>
      <p:sp>
        <p:nvSpPr>
          <p:cNvPr id="3" name="Content Placeholder 2">
            <a:extLst>
              <a:ext uri="{FF2B5EF4-FFF2-40B4-BE49-F238E27FC236}">
                <a16:creationId xmlns:a16="http://schemas.microsoft.com/office/drawing/2014/main" id="{BF08F165-EA78-C4F5-93C1-683D2F286B9A}"/>
              </a:ext>
            </a:extLst>
          </p:cNvPr>
          <p:cNvSpPr>
            <a:spLocks noGrp="1"/>
          </p:cNvSpPr>
          <p:nvPr>
            <p:ph idx="1"/>
          </p:nvPr>
        </p:nvSpPr>
        <p:spPr/>
        <p:txBody>
          <a:bodyPr/>
          <a:lstStyle/>
          <a:p>
            <a:r>
              <a:rPr lang="en-US" dirty="0"/>
              <a:t>Involves posture and the use of gestures or movements</a:t>
            </a:r>
          </a:p>
          <a:p>
            <a:r>
              <a:rPr lang="en-US" dirty="0"/>
              <a:t>Should communicate openness and interest when communicating with others professionally</a:t>
            </a:r>
          </a:p>
        </p:txBody>
      </p:sp>
      <p:pic>
        <p:nvPicPr>
          <p:cNvPr id="7" name="Picture 6">
            <a:extLst>
              <a:ext uri="{FF2B5EF4-FFF2-40B4-BE49-F238E27FC236}">
                <a16:creationId xmlns:a16="http://schemas.microsoft.com/office/drawing/2014/main" id="{F59DB547-FDEA-B697-4112-1C67D20882E7}"/>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08106" y="3552762"/>
            <a:ext cx="4491511" cy="2994341"/>
          </a:xfrm>
          <a:prstGeom prst="rect">
            <a:avLst/>
          </a:prstGeom>
        </p:spPr>
      </p:pic>
    </p:spTree>
    <p:extLst>
      <p:ext uri="{BB962C8B-B14F-4D97-AF65-F5344CB8AC3E}">
        <p14:creationId xmlns:p14="http://schemas.microsoft.com/office/powerpoint/2010/main" val="2570330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E8E23-022B-4B09-9B7F-B22D0756E8E2}"/>
              </a:ext>
            </a:extLst>
          </p:cNvPr>
          <p:cNvSpPr>
            <a:spLocks noGrp="1"/>
          </p:cNvSpPr>
          <p:nvPr>
            <p:ph type="title"/>
          </p:nvPr>
        </p:nvSpPr>
        <p:spPr/>
        <p:txBody>
          <a:bodyPr/>
          <a:lstStyle/>
          <a:p>
            <a:r>
              <a:rPr lang="en-US" dirty="0"/>
              <a:t>Body Language Discussion</a:t>
            </a:r>
          </a:p>
        </p:txBody>
      </p:sp>
      <p:sp>
        <p:nvSpPr>
          <p:cNvPr id="5" name="Content Placeholder 4">
            <a:extLst>
              <a:ext uri="{FF2B5EF4-FFF2-40B4-BE49-F238E27FC236}">
                <a16:creationId xmlns:a16="http://schemas.microsoft.com/office/drawing/2014/main" id="{1CA8534F-0B32-4397-B27D-C22FD4BCEE62}"/>
              </a:ext>
            </a:extLst>
          </p:cNvPr>
          <p:cNvSpPr>
            <a:spLocks noGrp="1"/>
          </p:cNvSpPr>
          <p:nvPr>
            <p:ph idx="1"/>
          </p:nvPr>
        </p:nvSpPr>
        <p:spPr/>
        <p:txBody>
          <a:bodyPr/>
          <a:lstStyle/>
          <a:p>
            <a:pPr marL="0" indent="0" algn="ctr">
              <a:buNone/>
            </a:pPr>
            <a:r>
              <a:rPr lang="en-US" dirty="0"/>
              <a:t>Consider what the following body language is communicating. Be prepared to share with the class.</a:t>
            </a:r>
          </a:p>
        </p:txBody>
      </p:sp>
      <p:pic>
        <p:nvPicPr>
          <p:cNvPr id="6" name="Picture 5">
            <a:extLst>
              <a:ext uri="{FF2B5EF4-FFF2-40B4-BE49-F238E27FC236}">
                <a16:creationId xmlns:a16="http://schemas.microsoft.com/office/drawing/2014/main" id="{08B10992-20CF-0A7E-3913-9D482A15CEED}"/>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b="25593"/>
          <a:stretch/>
        </p:blipFill>
        <p:spPr>
          <a:xfrm>
            <a:off x="2258008" y="2919989"/>
            <a:ext cx="4874708" cy="3627114"/>
          </a:xfrm>
          <a:prstGeom prst="rect">
            <a:avLst/>
          </a:prstGeom>
        </p:spPr>
      </p:pic>
    </p:spTree>
    <p:extLst>
      <p:ext uri="{BB962C8B-B14F-4D97-AF65-F5344CB8AC3E}">
        <p14:creationId xmlns:p14="http://schemas.microsoft.com/office/powerpoint/2010/main" val="28129833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BC5F8-82C5-6EAD-57C6-DF7D1EFD5CB3}"/>
              </a:ext>
            </a:extLst>
          </p:cNvPr>
          <p:cNvSpPr>
            <a:spLocks noGrp="1"/>
          </p:cNvSpPr>
          <p:nvPr>
            <p:ph type="title"/>
          </p:nvPr>
        </p:nvSpPr>
        <p:spPr>
          <a:xfrm>
            <a:off x="470018" y="-2346"/>
            <a:ext cx="8229599" cy="1207303"/>
          </a:xfrm>
        </p:spPr>
        <p:txBody>
          <a:bodyPr/>
          <a:lstStyle/>
          <a:p>
            <a:r>
              <a:rPr lang="en-US" sz="4000" dirty="0"/>
              <a:t>Professional Nonverbal Communication</a:t>
            </a:r>
          </a:p>
        </p:txBody>
      </p:sp>
      <p:sp>
        <p:nvSpPr>
          <p:cNvPr id="3" name="Content Placeholder 2">
            <a:extLst>
              <a:ext uri="{FF2B5EF4-FFF2-40B4-BE49-F238E27FC236}">
                <a16:creationId xmlns:a16="http://schemas.microsoft.com/office/drawing/2014/main" id="{BF5DA21B-2813-8AF6-C1F8-9B7D9C243B4B}"/>
              </a:ext>
            </a:extLst>
          </p:cNvPr>
          <p:cNvSpPr>
            <a:spLocks noGrp="1"/>
          </p:cNvSpPr>
          <p:nvPr>
            <p:ph idx="1"/>
          </p:nvPr>
        </p:nvSpPr>
        <p:spPr/>
        <p:txBody>
          <a:bodyPr/>
          <a:lstStyle/>
          <a:p>
            <a:r>
              <a:rPr lang="en-US" dirty="0"/>
              <a:t>Shows respect for cultural differences in personal space </a:t>
            </a:r>
          </a:p>
          <a:p>
            <a:r>
              <a:rPr lang="en-US" dirty="0"/>
              <a:t>Involves eye contact between the speaker and listener</a:t>
            </a:r>
          </a:p>
          <a:p>
            <a:r>
              <a:rPr lang="en-US" dirty="0"/>
              <a:t>Can be used to express emotions or attitudes, such as:</a:t>
            </a:r>
          </a:p>
          <a:p>
            <a:pPr lvl="1"/>
            <a:r>
              <a:rPr lang="en-US" dirty="0"/>
              <a:t>smiling</a:t>
            </a:r>
          </a:p>
          <a:p>
            <a:pPr lvl="1"/>
            <a:r>
              <a:rPr lang="en-US" dirty="0"/>
              <a:t>frowning</a:t>
            </a:r>
          </a:p>
          <a:p>
            <a:pPr lvl="1"/>
            <a:r>
              <a:rPr lang="en-US" dirty="0"/>
              <a:t>raising eyebrows</a:t>
            </a:r>
          </a:p>
          <a:p>
            <a:r>
              <a:rPr lang="en-US" dirty="0"/>
              <a:t>Requires active listening</a:t>
            </a:r>
          </a:p>
        </p:txBody>
      </p:sp>
      <p:pic>
        <p:nvPicPr>
          <p:cNvPr id="7" name="Picture 6">
            <a:extLst>
              <a:ext uri="{FF2B5EF4-FFF2-40B4-BE49-F238E27FC236}">
                <a16:creationId xmlns:a16="http://schemas.microsoft.com/office/drawing/2014/main" id="{091EC711-4B30-A765-2AF6-0CEB2D9FE88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1854" y="4038518"/>
            <a:ext cx="3137764" cy="2091694"/>
          </a:xfrm>
          <a:prstGeom prst="rect">
            <a:avLst/>
          </a:prstGeom>
        </p:spPr>
      </p:pic>
    </p:spTree>
    <p:extLst>
      <p:ext uri="{BB962C8B-B14F-4D97-AF65-F5344CB8AC3E}">
        <p14:creationId xmlns:p14="http://schemas.microsoft.com/office/powerpoint/2010/main" val="1832870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F007C-22C5-215E-6E39-813C5299E094}"/>
              </a:ext>
            </a:extLst>
          </p:cNvPr>
          <p:cNvSpPr>
            <a:spLocks noGrp="1"/>
          </p:cNvSpPr>
          <p:nvPr>
            <p:ph type="title"/>
          </p:nvPr>
        </p:nvSpPr>
        <p:spPr/>
        <p:txBody>
          <a:bodyPr/>
          <a:lstStyle/>
          <a:p>
            <a:r>
              <a:rPr lang="en-US" dirty="0"/>
              <a:t>Active Listening</a:t>
            </a:r>
          </a:p>
        </p:txBody>
      </p:sp>
      <p:sp>
        <p:nvSpPr>
          <p:cNvPr id="3" name="Content Placeholder 2">
            <a:extLst>
              <a:ext uri="{FF2B5EF4-FFF2-40B4-BE49-F238E27FC236}">
                <a16:creationId xmlns:a16="http://schemas.microsoft.com/office/drawing/2014/main" id="{1AC259DB-DD0D-5EE9-7C33-57DC9490A599}"/>
              </a:ext>
            </a:extLst>
          </p:cNvPr>
          <p:cNvSpPr>
            <a:spLocks noGrp="1"/>
          </p:cNvSpPr>
          <p:nvPr>
            <p:ph idx="1"/>
          </p:nvPr>
        </p:nvSpPr>
        <p:spPr>
          <a:xfrm>
            <a:off x="470018" y="1253330"/>
            <a:ext cx="8132299" cy="5293773"/>
          </a:xfrm>
        </p:spPr>
        <p:txBody>
          <a:bodyPr/>
          <a:lstStyle/>
          <a:p>
            <a:r>
              <a:rPr lang="en-US" dirty="0"/>
              <a:t>Is a communication technique where the listener focuses on understanding and responding to what is communicated</a:t>
            </a:r>
          </a:p>
          <a:p>
            <a:pPr lvl="1"/>
            <a:r>
              <a:rPr lang="en-US" dirty="0"/>
              <a:t>requires full attention to the speaker</a:t>
            </a:r>
          </a:p>
          <a:p>
            <a:r>
              <a:rPr lang="en-US" dirty="0"/>
              <a:t>Provides feedback to the speaker</a:t>
            </a:r>
          </a:p>
        </p:txBody>
      </p:sp>
      <p:pic>
        <p:nvPicPr>
          <p:cNvPr id="6" name="Picture 5">
            <a:extLst>
              <a:ext uri="{FF2B5EF4-FFF2-40B4-BE49-F238E27FC236}">
                <a16:creationId xmlns:a16="http://schemas.microsoft.com/office/drawing/2014/main" id="{F5F292C4-A5FD-8294-6BAF-9048ACB84C3A}"/>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1902" y="3865339"/>
            <a:ext cx="3900196" cy="2730137"/>
          </a:xfrm>
          <a:prstGeom prst="rect">
            <a:avLst/>
          </a:prstGeom>
        </p:spPr>
      </p:pic>
    </p:spTree>
    <p:extLst>
      <p:ext uri="{BB962C8B-B14F-4D97-AF65-F5344CB8AC3E}">
        <p14:creationId xmlns:p14="http://schemas.microsoft.com/office/powerpoint/2010/main" val="23976737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F007C-22C5-215E-6E39-813C5299E094}"/>
              </a:ext>
            </a:extLst>
          </p:cNvPr>
          <p:cNvSpPr>
            <a:spLocks noGrp="1"/>
          </p:cNvSpPr>
          <p:nvPr>
            <p:ph type="title"/>
          </p:nvPr>
        </p:nvSpPr>
        <p:spPr/>
        <p:txBody>
          <a:bodyPr/>
          <a:lstStyle/>
          <a:p>
            <a:r>
              <a:rPr lang="en-US" dirty="0"/>
              <a:t>Active Listening</a:t>
            </a:r>
          </a:p>
        </p:txBody>
      </p:sp>
      <p:sp>
        <p:nvSpPr>
          <p:cNvPr id="3" name="Content Placeholder 2">
            <a:extLst>
              <a:ext uri="{FF2B5EF4-FFF2-40B4-BE49-F238E27FC236}">
                <a16:creationId xmlns:a16="http://schemas.microsoft.com/office/drawing/2014/main" id="{1AC259DB-DD0D-5EE9-7C33-57DC9490A599}"/>
              </a:ext>
            </a:extLst>
          </p:cNvPr>
          <p:cNvSpPr>
            <a:spLocks noGrp="1"/>
          </p:cNvSpPr>
          <p:nvPr>
            <p:ph idx="1"/>
          </p:nvPr>
        </p:nvSpPr>
        <p:spPr/>
        <p:txBody>
          <a:bodyPr/>
          <a:lstStyle/>
          <a:p>
            <a:r>
              <a:rPr lang="en-US" dirty="0"/>
              <a:t>Is effective when the listener:</a:t>
            </a:r>
          </a:p>
          <a:p>
            <a:pPr lvl="1"/>
            <a:r>
              <a:rPr lang="en-US" dirty="0"/>
              <a:t>makes eye contact</a:t>
            </a:r>
          </a:p>
          <a:p>
            <a:pPr lvl="1"/>
            <a:r>
              <a:rPr lang="en-US" dirty="0">
                <a:effectLst/>
              </a:rPr>
              <a:t>asks questions</a:t>
            </a:r>
            <a:endParaRPr lang="en-US" dirty="0"/>
          </a:p>
          <a:p>
            <a:pPr lvl="1"/>
            <a:r>
              <a:rPr lang="en-US" dirty="0">
                <a:effectLst/>
              </a:rPr>
              <a:t>avoid</a:t>
            </a:r>
            <a:r>
              <a:rPr lang="en-US" dirty="0"/>
              <a:t>s</a:t>
            </a:r>
            <a:r>
              <a:rPr lang="en-US" dirty="0">
                <a:effectLst/>
              </a:rPr>
              <a:t> interruptions</a:t>
            </a:r>
          </a:p>
          <a:p>
            <a:pPr lvl="1"/>
            <a:r>
              <a:rPr lang="en-US" dirty="0"/>
              <a:t>nods</a:t>
            </a:r>
          </a:p>
          <a:p>
            <a:pPr lvl="1"/>
            <a:r>
              <a:rPr lang="en-US" dirty="0"/>
              <a:t>p</a:t>
            </a:r>
            <a:r>
              <a:rPr lang="en-US" dirty="0">
                <a:effectLst/>
              </a:rPr>
              <a:t>araphrases information</a:t>
            </a:r>
          </a:p>
          <a:p>
            <a:pPr lvl="1"/>
            <a:r>
              <a:rPr lang="en-US" dirty="0"/>
              <a:t>a</a:t>
            </a:r>
            <a:r>
              <a:rPr lang="en-US" dirty="0">
                <a:effectLst/>
              </a:rPr>
              <a:t>sks clarifying questions </a:t>
            </a:r>
          </a:p>
          <a:p>
            <a:pPr lvl="1"/>
            <a:r>
              <a:rPr lang="en-US" dirty="0">
                <a:effectLst/>
              </a:rPr>
              <a:t>defers judgment</a:t>
            </a:r>
            <a:endParaRPr lang="en-US" dirty="0"/>
          </a:p>
        </p:txBody>
      </p:sp>
      <p:pic>
        <p:nvPicPr>
          <p:cNvPr id="7" name="Picture 6">
            <a:extLst>
              <a:ext uri="{FF2B5EF4-FFF2-40B4-BE49-F238E27FC236}">
                <a16:creationId xmlns:a16="http://schemas.microsoft.com/office/drawing/2014/main" id="{7DC884CB-672B-3C96-95CB-B2DC8C68CC8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6214" y="4418168"/>
            <a:ext cx="3193403" cy="2128935"/>
          </a:xfrm>
          <a:prstGeom prst="rect">
            <a:avLst/>
          </a:prstGeom>
        </p:spPr>
      </p:pic>
    </p:spTree>
    <p:extLst>
      <p:ext uri="{BB962C8B-B14F-4D97-AF65-F5344CB8AC3E}">
        <p14:creationId xmlns:p14="http://schemas.microsoft.com/office/powerpoint/2010/main" val="32238502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E8E23-022B-4B09-9B7F-B22D0756E8E2}"/>
              </a:ext>
            </a:extLst>
          </p:cNvPr>
          <p:cNvSpPr>
            <a:spLocks noGrp="1"/>
          </p:cNvSpPr>
          <p:nvPr>
            <p:ph type="title"/>
          </p:nvPr>
        </p:nvSpPr>
        <p:spPr>
          <a:xfrm>
            <a:off x="470019" y="-2346"/>
            <a:ext cx="8229600" cy="1207303"/>
          </a:xfrm>
        </p:spPr>
        <p:txBody>
          <a:bodyPr/>
          <a:lstStyle/>
          <a:p>
            <a:r>
              <a:rPr lang="en-US" sz="4000" dirty="0"/>
              <a:t>Verbal vs. Nonverbal Communication Discussion </a:t>
            </a:r>
          </a:p>
        </p:txBody>
      </p:sp>
      <p:sp>
        <p:nvSpPr>
          <p:cNvPr id="5" name="Content Placeholder 4">
            <a:extLst>
              <a:ext uri="{FF2B5EF4-FFF2-40B4-BE49-F238E27FC236}">
                <a16:creationId xmlns:a16="http://schemas.microsoft.com/office/drawing/2014/main" id="{1CA8534F-0B32-4397-B27D-C22FD4BCEE62}"/>
              </a:ext>
            </a:extLst>
          </p:cNvPr>
          <p:cNvSpPr>
            <a:spLocks noGrp="1"/>
          </p:cNvSpPr>
          <p:nvPr>
            <p:ph idx="1"/>
          </p:nvPr>
        </p:nvSpPr>
        <p:spPr>
          <a:xfrm>
            <a:off x="470018" y="1253330"/>
            <a:ext cx="8229599" cy="5293773"/>
          </a:xfrm>
        </p:spPr>
        <p:txBody>
          <a:bodyPr/>
          <a:lstStyle/>
          <a:p>
            <a:r>
              <a:rPr lang="en-US" dirty="0"/>
              <a:t>With a partner, take turns to discuss the following question. </a:t>
            </a:r>
          </a:p>
          <a:p>
            <a:endParaRPr lang="en-US" dirty="0"/>
          </a:p>
          <a:p>
            <a:pPr lvl="1"/>
            <a:r>
              <a:rPr lang="en-US" dirty="0"/>
              <a:t>What are the similarities and differences between verbal and nonverbal communication?</a:t>
            </a:r>
          </a:p>
        </p:txBody>
      </p:sp>
      <p:sp>
        <p:nvSpPr>
          <p:cNvPr id="6" name="TextBox 5">
            <a:extLst>
              <a:ext uri="{FF2B5EF4-FFF2-40B4-BE49-F238E27FC236}">
                <a16:creationId xmlns:a16="http://schemas.microsoft.com/office/drawing/2014/main" id="{5D1C6932-647E-0C3A-D018-724E141F9AA8}"/>
              </a:ext>
            </a:extLst>
          </p:cNvPr>
          <p:cNvSpPr txBox="1"/>
          <p:nvPr/>
        </p:nvSpPr>
        <p:spPr>
          <a:xfrm>
            <a:off x="6982784" y="6458236"/>
            <a:ext cx="1716833" cy="400110"/>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hlinkClick r:id="rId2" action="ppaction://hlinksldjump"/>
              </a:rPr>
              <a:t>Main Menu</a:t>
            </a:r>
            <a:endParaRPr lang="en-US"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626867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90D3D-8B3B-EEAF-E0F2-4B97D66D56CD}"/>
              </a:ext>
            </a:extLst>
          </p:cNvPr>
          <p:cNvSpPr>
            <a:spLocks noGrp="1"/>
          </p:cNvSpPr>
          <p:nvPr>
            <p:ph type="title" idx="4294967295"/>
          </p:nvPr>
        </p:nvSpPr>
        <p:spPr>
          <a:xfrm>
            <a:off x="0" y="-680484"/>
            <a:ext cx="9144000" cy="680484"/>
          </a:xfrm>
        </p:spPr>
        <p:txBody>
          <a:bodyPr vert="horz" lIns="91440" tIns="45720" rIns="91440" bIns="45720" rtlCol="0" anchor="b">
            <a:normAutofit/>
          </a:bodyPr>
          <a:lstStyle/>
          <a:p>
            <a:pPr algn="ctr"/>
            <a:r>
              <a:rPr lang="en-US" sz="2000" dirty="0">
                <a:solidFill>
                  <a:prstClr val="black"/>
                </a:solidFill>
                <a:latin typeface="Arial" panose="020B0604020202020204" pitchFamily="34" charset="0"/>
                <a:cs typeface="Arial" panose="020B0604020202020204" pitchFamily="34" charset="0"/>
              </a:rPr>
              <a:t>Preparing for an Entrepreneurial Career: Communication− Professional Business Norms (Segment 2)</a:t>
            </a:r>
            <a:endParaRPr lang="en-US" dirty="0"/>
          </a:p>
        </p:txBody>
      </p:sp>
    </p:spTree>
    <p:extLst>
      <p:ext uri="{BB962C8B-B14F-4D97-AF65-F5344CB8AC3E}">
        <p14:creationId xmlns:p14="http://schemas.microsoft.com/office/powerpoint/2010/main" val="40454934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2D521-E239-BB9B-36EF-BA650E90DE44}"/>
              </a:ext>
            </a:extLst>
          </p:cNvPr>
          <p:cNvSpPr>
            <a:spLocks noGrp="1"/>
          </p:cNvSpPr>
          <p:nvPr>
            <p:ph type="title"/>
          </p:nvPr>
        </p:nvSpPr>
        <p:spPr>
          <a:xfrm>
            <a:off x="470019" y="17534"/>
            <a:ext cx="8229600" cy="1207303"/>
          </a:xfrm>
        </p:spPr>
        <p:txBody>
          <a:bodyPr/>
          <a:lstStyle/>
          <a:p>
            <a:r>
              <a:rPr lang="en-US" dirty="0"/>
              <a:t>Professional Business Norms</a:t>
            </a:r>
          </a:p>
        </p:txBody>
      </p:sp>
      <p:sp>
        <p:nvSpPr>
          <p:cNvPr id="3" name="Content Placeholder 2">
            <a:extLst>
              <a:ext uri="{FF2B5EF4-FFF2-40B4-BE49-F238E27FC236}">
                <a16:creationId xmlns:a16="http://schemas.microsoft.com/office/drawing/2014/main" id="{8C095ADE-773B-03C5-28F8-4DF0115EB991}"/>
              </a:ext>
            </a:extLst>
          </p:cNvPr>
          <p:cNvSpPr>
            <a:spLocks noGrp="1"/>
          </p:cNvSpPr>
          <p:nvPr>
            <p:ph idx="1"/>
          </p:nvPr>
        </p:nvSpPr>
        <p:spPr/>
        <p:txBody>
          <a:bodyPr/>
          <a:lstStyle/>
          <a:p>
            <a:r>
              <a:rPr lang="en-US" dirty="0"/>
              <a:t>Refer to the accepted and expected behaviors and conduct in a professional setting</a:t>
            </a:r>
          </a:p>
          <a:p>
            <a:r>
              <a:rPr lang="en-US" dirty="0"/>
              <a:t>Support:</a:t>
            </a:r>
          </a:p>
          <a:p>
            <a:pPr lvl="1"/>
            <a:r>
              <a:rPr lang="en-US" dirty="0"/>
              <a:t>a productive workforce </a:t>
            </a:r>
          </a:p>
          <a:p>
            <a:pPr lvl="1"/>
            <a:r>
              <a:rPr lang="en-US" dirty="0"/>
              <a:t>positive workplace culture</a:t>
            </a:r>
          </a:p>
          <a:p>
            <a:pPr lvl="1"/>
            <a:r>
              <a:rPr lang="en-US" dirty="0"/>
              <a:t>effective communication</a:t>
            </a:r>
          </a:p>
          <a:p>
            <a:pPr lvl="1"/>
            <a:r>
              <a:rPr lang="en-US" dirty="0"/>
              <a:t>successful business</a:t>
            </a:r>
          </a:p>
          <a:p>
            <a:r>
              <a:rPr lang="en-US" dirty="0"/>
              <a:t>Include standards of attire, face-to-face interaction, virtual interaction and phone communication</a:t>
            </a:r>
          </a:p>
        </p:txBody>
      </p:sp>
    </p:spTree>
    <p:extLst>
      <p:ext uri="{BB962C8B-B14F-4D97-AF65-F5344CB8AC3E}">
        <p14:creationId xmlns:p14="http://schemas.microsoft.com/office/powerpoint/2010/main" val="24336585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2D521-E239-BB9B-36EF-BA650E90DE44}"/>
              </a:ext>
            </a:extLst>
          </p:cNvPr>
          <p:cNvSpPr>
            <a:spLocks noGrp="1"/>
          </p:cNvSpPr>
          <p:nvPr>
            <p:ph type="title"/>
          </p:nvPr>
        </p:nvSpPr>
        <p:spPr/>
        <p:txBody>
          <a:bodyPr/>
          <a:lstStyle/>
          <a:p>
            <a:r>
              <a:rPr lang="en-US" dirty="0"/>
              <a:t>Professional Attire</a:t>
            </a:r>
          </a:p>
        </p:txBody>
      </p:sp>
      <p:sp>
        <p:nvSpPr>
          <p:cNvPr id="3" name="Content Placeholder 2">
            <a:extLst>
              <a:ext uri="{FF2B5EF4-FFF2-40B4-BE49-F238E27FC236}">
                <a16:creationId xmlns:a16="http://schemas.microsoft.com/office/drawing/2014/main" id="{8C095ADE-773B-03C5-28F8-4DF0115EB991}"/>
              </a:ext>
            </a:extLst>
          </p:cNvPr>
          <p:cNvSpPr>
            <a:spLocks noGrp="1"/>
          </p:cNvSpPr>
          <p:nvPr>
            <p:ph idx="1"/>
          </p:nvPr>
        </p:nvSpPr>
        <p:spPr/>
        <p:txBody>
          <a:bodyPr/>
          <a:lstStyle/>
          <a:p>
            <a:r>
              <a:rPr lang="en-US" dirty="0"/>
              <a:t>Involves dressing in a manner which shows seriousness and respect for a job</a:t>
            </a:r>
          </a:p>
          <a:p>
            <a:pPr lvl="1"/>
            <a:r>
              <a:rPr lang="en-US" dirty="0"/>
              <a:t>attire varies to fit the rules and culture of various businesses</a:t>
            </a:r>
          </a:p>
          <a:p>
            <a:pPr lvl="2"/>
            <a:r>
              <a:rPr lang="en-US" dirty="0"/>
              <a:t>for example, an ice cream show employee has different professional attire than a lawyer</a:t>
            </a:r>
          </a:p>
        </p:txBody>
      </p:sp>
      <p:pic>
        <p:nvPicPr>
          <p:cNvPr id="7" name="Picture 6">
            <a:extLst>
              <a:ext uri="{FF2B5EF4-FFF2-40B4-BE49-F238E27FC236}">
                <a16:creationId xmlns:a16="http://schemas.microsoft.com/office/drawing/2014/main" id="{1C01CF58-9026-AA5B-C11E-A0579FE595C6}"/>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511" y="4762879"/>
            <a:ext cx="7044612" cy="1683582"/>
          </a:xfrm>
          <a:prstGeom prst="rect">
            <a:avLst/>
          </a:prstGeom>
        </p:spPr>
      </p:pic>
    </p:spTree>
    <p:extLst>
      <p:ext uri="{BB962C8B-B14F-4D97-AF65-F5344CB8AC3E}">
        <p14:creationId xmlns:p14="http://schemas.microsoft.com/office/powerpoint/2010/main" val="8912520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2D521-E239-BB9B-36EF-BA650E90DE44}"/>
              </a:ext>
            </a:extLst>
          </p:cNvPr>
          <p:cNvSpPr>
            <a:spLocks noGrp="1"/>
          </p:cNvSpPr>
          <p:nvPr>
            <p:ph type="title"/>
          </p:nvPr>
        </p:nvSpPr>
        <p:spPr/>
        <p:txBody>
          <a:bodyPr/>
          <a:lstStyle/>
          <a:p>
            <a:r>
              <a:rPr lang="en-US" dirty="0"/>
              <a:t>Professional Attire</a:t>
            </a:r>
          </a:p>
        </p:txBody>
      </p:sp>
      <p:sp>
        <p:nvSpPr>
          <p:cNvPr id="3" name="Content Placeholder 2">
            <a:extLst>
              <a:ext uri="{FF2B5EF4-FFF2-40B4-BE49-F238E27FC236}">
                <a16:creationId xmlns:a16="http://schemas.microsoft.com/office/drawing/2014/main" id="{8C095ADE-773B-03C5-28F8-4DF0115EB991}"/>
              </a:ext>
            </a:extLst>
          </p:cNvPr>
          <p:cNvSpPr>
            <a:spLocks noGrp="1"/>
          </p:cNvSpPr>
          <p:nvPr>
            <p:ph idx="1"/>
          </p:nvPr>
        </p:nvSpPr>
        <p:spPr/>
        <p:txBody>
          <a:bodyPr/>
          <a:lstStyle/>
          <a:p>
            <a:r>
              <a:rPr lang="en-US" dirty="0"/>
              <a:t>Generally includes the following, regardless of the workplace:</a:t>
            </a:r>
          </a:p>
          <a:p>
            <a:pPr lvl="1"/>
            <a:r>
              <a:rPr lang="en-US" dirty="0"/>
              <a:t>clean and well-groomed appearance</a:t>
            </a:r>
          </a:p>
          <a:p>
            <a:pPr lvl="1"/>
            <a:r>
              <a:rPr lang="en-US" dirty="0"/>
              <a:t> well-maintained clothing</a:t>
            </a:r>
          </a:p>
          <a:p>
            <a:pPr lvl="2"/>
            <a:r>
              <a:rPr lang="en-US" dirty="0"/>
              <a:t>wrinkle-free</a:t>
            </a:r>
          </a:p>
          <a:p>
            <a:pPr lvl="2"/>
            <a:r>
              <a:rPr lang="en-US" dirty="0"/>
              <a:t>no holes or tears</a:t>
            </a:r>
          </a:p>
          <a:p>
            <a:pPr lvl="1"/>
            <a:r>
              <a:rPr lang="en-US" dirty="0"/>
              <a:t>appropriate fitting clothing</a:t>
            </a:r>
          </a:p>
          <a:p>
            <a:pPr lvl="2"/>
            <a:r>
              <a:rPr lang="en-US" dirty="0"/>
              <a:t>generally avoid overly tight or loose garments</a:t>
            </a:r>
          </a:p>
          <a:p>
            <a:pPr lvl="2"/>
            <a:r>
              <a:rPr lang="en-US" dirty="0"/>
              <a:t>appropriate lengths and cuts</a:t>
            </a:r>
          </a:p>
        </p:txBody>
      </p:sp>
    </p:spTree>
    <p:extLst>
      <p:ext uri="{BB962C8B-B14F-4D97-AF65-F5344CB8AC3E}">
        <p14:creationId xmlns:p14="http://schemas.microsoft.com/office/powerpoint/2010/main" val="17787600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E8E23-022B-4B09-9B7F-B22D0756E8E2}"/>
              </a:ext>
            </a:extLst>
          </p:cNvPr>
          <p:cNvSpPr>
            <a:spLocks noGrp="1"/>
          </p:cNvSpPr>
          <p:nvPr>
            <p:ph type="title"/>
          </p:nvPr>
        </p:nvSpPr>
        <p:spPr>
          <a:xfrm>
            <a:off x="1119520" y="0"/>
            <a:ext cx="6930360" cy="1206501"/>
          </a:xfrm>
        </p:spPr>
        <p:txBody>
          <a:bodyPr/>
          <a:lstStyle/>
          <a:p>
            <a:r>
              <a:rPr lang="en-US" sz="4000" dirty="0"/>
              <a:t>Appropriate Professional Attire Discussion</a:t>
            </a:r>
          </a:p>
        </p:txBody>
      </p:sp>
      <p:sp>
        <p:nvSpPr>
          <p:cNvPr id="5" name="Content Placeholder 4">
            <a:extLst>
              <a:ext uri="{FF2B5EF4-FFF2-40B4-BE49-F238E27FC236}">
                <a16:creationId xmlns:a16="http://schemas.microsoft.com/office/drawing/2014/main" id="{1CA8534F-0B32-4397-B27D-C22FD4BCEE62}"/>
              </a:ext>
            </a:extLst>
          </p:cNvPr>
          <p:cNvSpPr>
            <a:spLocks noGrp="1"/>
          </p:cNvSpPr>
          <p:nvPr>
            <p:ph idx="1"/>
          </p:nvPr>
        </p:nvSpPr>
        <p:spPr>
          <a:xfrm>
            <a:off x="470018" y="1253330"/>
            <a:ext cx="8229599" cy="5293773"/>
          </a:xfrm>
        </p:spPr>
        <p:txBody>
          <a:bodyPr/>
          <a:lstStyle/>
          <a:p>
            <a:r>
              <a:rPr lang="en-US"/>
              <a:t>With a partner discuss whether each image below would be considered professional attire and why.</a:t>
            </a:r>
            <a:endParaRPr lang="en-US" dirty="0"/>
          </a:p>
        </p:txBody>
      </p:sp>
      <p:pic>
        <p:nvPicPr>
          <p:cNvPr id="6" name="Picture 5">
            <a:extLst>
              <a:ext uri="{FF2B5EF4-FFF2-40B4-BE49-F238E27FC236}">
                <a16:creationId xmlns:a16="http://schemas.microsoft.com/office/drawing/2014/main" id="{3E673521-99AE-031B-4F57-3C83E1DB64F5}"/>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28253" r="36744"/>
          <a:stretch/>
        </p:blipFill>
        <p:spPr>
          <a:xfrm>
            <a:off x="1229948" y="3102537"/>
            <a:ext cx="1764750" cy="3361136"/>
          </a:xfrm>
          <a:prstGeom prst="rect">
            <a:avLst/>
          </a:prstGeom>
        </p:spPr>
      </p:pic>
      <p:pic>
        <p:nvPicPr>
          <p:cNvPr id="8" name="Picture 7">
            <a:extLst>
              <a:ext uri="{FF2B5EF4-FFF2-40B4-BE49-F238E27FC236}">
                <a16:creationId xmlns:a16="http://schemas.microsoft.com/office/drawing/2014/main" id="{796EED20-231A-AB9F-269D-BCD65EDAC40E}"/>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5742" r="38807"/>
          <a:stretch/>
        </p:blipFill>
        <p:spPr>
          <a:xfrm>
            <a:off x="3696893" y="3093225"/>
            <a:ext cx="1787324" cy="3361136"/>
          </a:xfrm>
          <a:prstGeom prst="rect">
            <a:avLst/>
          </a:prstGeom>
        </p:spPr>
      </p:pic>
      <p:pic>
        <p:nvPicPr>
          <p:cNvPr id="12" name="Picture 11">
            <a:extLst>
              <a:ext uri="{FF2B5EF4-FFF2-40B4-BE49-F238E27FC236}">
                <a16:creationId xmlns:a16="http://schemas.microsoft.com/office/drawing/2014/main" id="{528513EC-818B-757D-065A-D0BEBF424386}"/>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26590" r="35841"/>
          <a:stretch/>
        </p:blipFill>
        <p:spPr>
          <a:xfrm>
            <a:off x="6186413" y="3102536"/>
            <a:ext cx="1894114" cy="3361137"/>
          </a:xfrm>
          <a:prstGeom prst="rect">
            <a:avLst/>
          </a:prstGeom>
        </p:spPr>
      </p:pic>
    </p:spTree>
    <p:extLst>
      <p:ext uri="{BB962C8B-B14F-4D97-AF65-F5344CB8AC3E}">
        <p14:creationId xmlns:p14="http://schemas.microsoft.com/office/powerpoint/2010/main" val="20661872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DB5C8-5A5F-A009-CC25-FF4FDD3E9FA3}"/>
              </a:ext>
            </a:extLst>
          </p:cNvPr>
          <p:cNvSpPr>
            <a:spLocks noGrp="1"/>
          </p:cNvSpPr>
          <p:nvPr>
            <p:ph type="title"/>
          </p:nvPr>
        </p:nvSpPr>
        <p:spPr>
          <a:xfrm>
            <a:off x="470019" y="-2346"/>
            <a:ext cx="8229600" cy="1207303"/>
          </a:xfrm>
        </p:spPr>
        <p:txBody>
          <a:bodyPr/>
          <a:lstStyle/>
          <a:p>
            <a:r>
              <a:rPr lang="en-US" sz="4000" dirty="0"/>
              <a:t>Professional Face-to-Face Interactions</a:t>
            </a:r>
          </a:p>
        </p:txBody>
      </p:sp>
      <p:sp>
        <p:nvSpPr>
          <p:cNvPr id="3" name="Content Placeholder 2">
            <a:extLst>
              <a:ext uri="{FF2B5EF4-FFF2-40B4-BE49-F238E27FC236}">
                <a16:creationId xmlns:a16="http://schemas.microsoft.com/office/drawing/2014/main" id="{19418B85-712B-CD6E-E9A4-22DC06E02E73}"/>
              </a:ext>
            </a:extLst>
          </p:cNvPr>
          <p:cNvSpPr>
            <a:spLocks noGrp="1"/>
          </p:cNvSpPr>
          <p:nvPr>
            <p:ph idx="1"/>
          </p:nvPr>
        </p:nvSpPr>
        <p:spPr>
          <a:xfrm>
            <a:off x="470018" y="1253330"/>
            <a:ext cx="8229599" cy="5293773"/>
          </a:xfrm>
        </p:spPr>
        <p:txBody>
          <a:bodyPr/>
          <a:lstStyle/>
          <a:p>
            <a:r>
              <a:rPr lang="en-US" dirty="0"/>
              <a:t>Facilitate communication, relationship building and collaboration</a:t>
            </a:r>
          </a:p>
          <a:p>
            <a:r>
              <a:rPr lang="en-US" dirty="0"/>
              <a:t>Occur regularly in any business, such as:</a:t>
            </a:r>
          </a:p>
          <a:p>
            <a:pPr lvl="1"/>
            <a:r>
              <a:rPr lang="en-US" dirty="0"/>
              <a:t>meetings</a:t>
            </a:r>
          </a:p>
          <a:p>
            <a:pPr lvl="1"/>
            <a:r>
              <a:rPr lang="en-US" dirty="0"/>
              <a:t>customer interactions</a:t>
            </a:r>
          </a:p>
          <a:p>
            <a:pPr lvl="1"/>
            <a:r>
              <a:rPr lang="en-US" dirty="0"/>
              <a:t>trainings</a:t>
            </a:r>
          </a:p>
          <a:p>
            <a:pPr lvl="1"/>
            <a:r>
              <a:rPr lang="en-US" dirty="0"/>
              <a:t>networking</a:t>
            </a:r>
          </a:p>
          <a:p>
            <a:pPr lvl="1"/>
            <a:r>
              <a:rPr lang="en-US" dirty="0"/>
              <a:t>negotiations</a:t>
            </a:r>
          </a:p>
          <a:p>
            <a:pPr lvl="1"/>
            <a:r>
              <a:rPr lang="en-US" dirty="0"/>
              <a:t>community outreach</a:t>
            </a:r>
          </a:p>
        </p:txBody>
      </p:sp>
      <p:pic>
        <p:nvPicPr>
          <p:cNvPr id="7" name="Picture 6">
            <a:extLst>
              <a:ext uri="{FF2B5EF4-FFF2-40B4-BE49-F238E27FC236}">
                <a16:creationId xmlns:a16="http://schemas.microsoft.com/office/drawing/2014/main" id="{96C17C19-1EE0-C762-7742-D6FA1A2C016E}"/>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5812" y="4223432"/>
            <a:ext cx="3483805" cy="2323671"/>
          </a:xfrm>
          <a:prstGeom prst="rect">
            <a:avLst/>
          </a:prstGeom>
        </p:spPr>
      </p:pic>
    </p:spTree>
    <p:extLst>
      <p:ext uri="{BB962C8B-B14F-4D97-AF65-F5344CB8AC3E}">
        <p14:creationId xmlns:p14="http://schemas.microsoft.com/office/powerpoint/2010/main" val="23662184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DB5C8-5A5F-A009-CC25-FF4FDD3E9FA3}"/>
              </a:ext>
            </a:extLst>
          </p:cNvPr>
          <p:cNvSpPr>
            <a:spLocks noGrp="1"/>
          </p:cNvSpPr>
          <p:nvPr>
            <p:ph type="title"/>
          </p:nvPr>
        </p:nvSpPr>
        <p:spPr>
          <a:xfrm>
            <a:off x="470019" y="-2346"/>
            <a:ext cx="8229600" cy="1207303"/>
          </a:xfrm>
        </p:spPr>
        <p:txBody>
          <a:bodyPr/>
          <a:lstStyle/>
          <a:p>
            <a:r>
              <a:rPr lang="en-US" sz="4000" dirty="0"/>
              <a:t>Professional Face-to-Face Interactions</a:t>
            </a:r>
          </a:p>
        </p:txBody>
      </p:sp>
      <p:sp>
        <p:nvSpPr>
          <p:cNvPr id="3" name="Content Placeholder 2">
            <a:extLst>
              <a:ext uri="{FF2B5EF4-FFF2-40B4-BE49-F238E27FC236}">
                <a16:creationId xmlns:a16="http://schemas.microsoft.com/office/drawing/2014/main" id="{19418B85-712B-CD6E-E9A4-22DC06E02E73}"/>
              </a:ext>
            </a:extLst>
          </p:cNvPr>
          <p:cNvSpPr>
            <a:spLocks noGrp="1"/>
          </p:cNvSpPr>
          <p:nvPr>
            <p:ph idx="1"/>
          </p:nvPr>
        </p:nvSpPr>
        <p:spPr>
          <a:xfrm>
            <a:off x="470018" y="1253330"/>
            <a:ext cx="8229599" cy="5293773"/>
          </a:xfrm>
        </p:spPr>
        <p:txBody>
          <a:bodyPr/>
          <a:lstStyle/>
          <a:p>
            <a:r>
              <a:rPr lang="en-US" dirty="0"/>
              <a:t>Should utilize respectful verbal and nonverbal communication, such as:</a:t>
            </a:r>
          </a:p>
          <a:p>
            <a:pPr lvl="1"/>
            <a:r>
              <a:rPr lang="en-US" dirty="0"/>
              <a:t>professional greetings</a:t>
            </a:r>
          </a:p>
          <a:p>
            <a:pPr lvl="1"/>
            <a:r>
              <a:rPr lang="en-US" dirty="0"/>
              <a:t>introductions</a:t>
            </a:r>
          </a:p>
          <a:p>
            <a:pPr lvl="1"/>
            <a:r>
              <a:rPr lang="en-US" dirty="0"/>
              <a:t>eye contact</a:t>
            </a:r>
          </a:p>
          <a:p>
            <a:pPr lvl="1"/>
            <a:r>
              <a:rPr lang="en-US" dirty="0"/>
              <a:t>positive body language</a:t>
            </a:r>
          </a:p>
          <a:p>
            <a:pPr lvl="1"/>
            <a:r>
              <a:rPr lang="en-US" dirty="0"/>
              <a:t>active listening</a:t>
            </a:r>
          </a:p>
        </p:txBody>
      </p:sp>
      <p:pic>
        <p:nvPicPr>
          <p:cNvPr id="7" name="Picture 6">
            <a:extLst>
              <a:ext uri="{FF2B5EF4-FFF2-40B4-BE49-F238E27FC236}">
                <a16:creationId xmlns:a16="http://schemas.microsoft.com/office/drawing/2014/main" id="{B1D5E9F1-2095-FECF-AA18-2A6C3D73C24E}"/>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47862" y="4160973"/>
            <a:ext cx="3651756" cy="2434504"/>
          </a:xfrm>
          <a:prstGeom prst="rect">
            <a:avLst/>
          </a:prstGeom>
        </p:spPr>
      </p:pic>
    </p:spTree>
    <p:extLst>
      <p:ext uri="{BB962C8B-B14F-4D97-AF65-F5344CB8AC3E}">
        <p14:creationId xmlns:p14="http://schemas.microsoft.com/office/powerpoint/2010/main" val="14228235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DB5C8-5A5F-A009-CC25-FF4FDD3E9FA3}"/>
              </a:ext>
            </a:extLst>
          </p:cNvPr>
          <p:cNvSpPr>
            <a:spLocks noGrp="1"/>
          </p:cNvSpPr>
          <p:nvPr>
            <p:ph type="title"/>
          </p:nvPr>
        </p:nvSpPr>
        <p:spPr>
          <a:xfrm>
            <a:off x="470019" y="-2346"/>
            <a:ext cx="8229600" cy="1207303"/>
          </a:xfrm>
        </p:spPr>
        <p:txBody>
          <a:bodyPr/>
          <a:lstStyle/>
          <a:p>
            <a:r>
              <a:rPr lang="en-US" sz="4000" dirty="0"/>
              <a:t>Professional Face-to-Face Interactions</a:t>
            </a:r>
          </a:p>
        </p:txBody>
      </p:sp>
      <p:sp>
        <p:nvSpPr>
          <p:cNvPr id="3" name="Content Placeholder 2">
            <a:extLst>
              <a:ext uri="{FF2B5EF4-FFF2-40B4-BE49-F238E27FC236}">
                <a16:creationId xmlns:a16="http://schemas.microsoft.com/office/drawing/2014/main" id="{19418B85-712B-CD6E-E9A4-22DC06E02E73}"/>
              </a:ext>
            </a:extLst>
          </p:cNvPr>
          <p:cNvSpPr>
            <a:spLocks noGrp="1"/>
          </p:cNvSpPr>
          <p:nvPr>
            <p:ph idx="1"/>
          </p:nvPr>
        </p:nvSpPr>
        <p:spPr>
          <a:xfrm>
            <a:off x="470018" y="1253330"/>
            <a:ext cx="8229599" cy="5293773"/>
          </a:xfrm>
        </p:spPr>
        <p:txBody>
          <a:bodyPr/>
          <a:lstStyle/>
          <a:p>
            <a:r>
              <a:rPr lang="en-US" dirty="0"/>
              <a:t>May require participants to:</a:t>
            </a:r>
          </a:p>
          <a:p>
            <a:pPr lvl="1"/>
            <a:r>
              <a:rPr lang="en-US" dirty="0"/>
              <a:t>arrive on time</a:t>
            </a:r>
          </a:p>
          <a:p>
            <a:pPr lvl="1"/>
            <a:r>
              <a:rPr lang="en-US" dirty="0"/>
              <a:t>be adaptable</a:t>
            </a:r>
          </a:p>
          <a:p>
            <a:pPr lvl="1"/>
            <a:r>
              <a:rPr lang="en-US" dirty="0"/>
              <a:t>be empathetic</a:t>
            </a:r>
          </a:p>
          <a:p>
            <a:pPr lvl="1"/>
            <a:r>
              <a:rPr lang="en-US" dirty="0"/>
              <a:t>respect cultural differences</a:t>
            </a:r>
          </a:p>
          <a:p>
            <a:pPr lvl="1"/>
            <a:r>
              <a:rPr lang="en-US" dirty="0"/>
              <a:t>limit distractions</a:t>
            </a:r>
          </a:p>
          <a:p>
            <a:pPr lvl="2"/>
            <a:r>
              <a:rPr lang="en-US" dirty="0"/>
              <a:t>cell phones, side conversations or email</a:t>
            </a:r>
          </a:p>
          <a:p>
            <a:pPr lvl="1"/>
            <a:r>
              <a:rPr lang="en-US" dirty="0"/>
              <a:t>follow up on action items</a:t>
            </a:r>
          </a:p>
        </p:txBody>
      </p:sp>
      <p:pic>
        <p:nvPicPr>
          <p:cNvPr id="7" name="Picture 6">
            <a:extLst>
              <a:ext uri="{FF2B5EF4-FFF2-40B4-BE49-F238E27FC236}">
                <a16:creationId xmlns:a16="http://schemas.microsoft.com/office/drawing/2014/main" id="{401D29EA-F941-9878-414E-6B5E5F4F192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99101" y="4461720"/>
            <a:ext cx="3200400" cy="2133756"/>
          </a:xfrm>
          <a:prstGeom prst="rect">
            <a:avLst/>
          </a:prstGeom>
        </p:spPr>
      </p:pic>
    </p:spTree>
    <p:extLst>
      <p:ext uri="{BB962C8B-B14F-4D97-AF65-F5344CB8AC3E}">
        <p14:creationId xmlns:p14="http://schemas.microsoft.com/office/powerpoint/2010/main" val="1941652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0D78A-0E97-832D-5F9A-84F8F42A7D02}"/>
              </a:ext>
            </a:extLst>
          </p:cNvPr>
          <p:cNvSpPr>
            <a:spLocks noGrp="1"/>
          </p:cNvSpPr>
          <p:nvPr>
            <p:ph type="title"/>
          </p:nvPr>
        </p:nvSpPr>
        <p:spPr/>
        <p:txBody>
          <a:bodyPr/>
          <a:lstStyle/>
          <a:p>
            <a:r>
              <a:rPr lang="en-US" dirty="0"/>
              <a:t>Professional Virtual Interactions</a:t>
            </a:r>
          </a:p>
        </p:txBody>
      </p:sp>
      <p:sp>
        <p:nvSpPr>
          <p:cNvPr id="3" name="Content Placeholder 2">
            <a:extLst>
              <a:ext uri="{FF2B5EF4-FFF2-40B4-BE49-F238E27FC236}">
                <a16:creationId xmlns:a16="http://schemas.microsoft.com/office/drawing/2014/main" id="{3E6B51D2-FA69-DAD2-4709-FD73D316790D}"/>
              </a:ext>
            </a:extLst>
          </p:cNvPr>
          <p:cNvSpPr>
            <a:spLocks noGrp="1"/>
          </p:cNvSpPr>
          <p:nvPr>
            <p:ph idx="1"/>
          </p:nvPr>
        </p:nvSpPr>
        <p:spPr/>
        <p:txBody>
          <a:bodyPr/>
          <a:lstStyle/>
          <a:p>
            <a:r>
              <a:rPr lang="en-US" dirty="0"/>
              <a:t>Are common in businesses with remote employees or working with others far away</a:t>
            </a:r>
          </a:p>
          <a:p>
            <a:r>
              <a:rPr lang="en-US" dirty="0"/>
              <a:t>Usually occur through:</a:t>
            </a:r>
          </a:p>
          <a:p>
            <a:pPr lvl="1"/>
            <a:r>
              <a:rPr lang="en-US" dirty="0"/>
              <a:t>video meetings</a:t>
            </a:r>
          </a:p>
          <a:p>
            <a:pPr lvl="1"/>
            <a:r>
              <a:rPr lang="en-US" dirty="0"/>
              <a:t>virtual presentations</a:t>
            </a:r>
          </a:p>
          <a:p>
            <a:pPr lvl="1"/>
            <a:r>
              <a:rPr lang="en-US" dirty="0"/>
              <a:t>webinars</a:t>
            </a:r>
          </a:p>
          <a:p>
            <a:pPr lvl="1"/>
            <a:r>
              <a:rPr lang="en-US" dirty="0"/>
              <a:t>online training</a:t>
            </a:r>
          </a:p>
          <a:p>
            <a:pPr lvl="1"/>
            <a:r>
              <a:rPr lang="en-US" dirty="0"/>
              <a:t>collaboration on online documents</a:t>
            </a:r>
          </a:p>
          <a:p>
            <a:r>
              <a:rPr lang="en-US" dirty="0"/>
              <a:t>Require effective communication, digital etiquette and appropriate use of online tools</a:t>
            </a:r>
          </a:p>
        </p:txBody>
      </p:sp>
    </p:spTree>
    <p:extLst>
      <p:ext uri="{BB962C8B-B14F-4D97-AF65-F5344CB8AC3E}">
        <p14:creationId xmlns:p14="http://schemas.microsoft.com/office/powerpoint/2010/main" val="9381610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0D78A-0E97-832D-5F9A-84F8F42A7D02}"/>
              </a:ext>
            </a:extLst>
          </p:cNvPr>
          <p:cNvSpPr>
            <a:spLocks noGrp="1"/>
          </p:cNvSpPr>
          <p:nvPr>
            <p:ph type="title"/>
          </p:nvPr>
        </p:nvSpPr>
        <p:spPr/>
        <p:txBody>
          <a:bodyPr/>
          <a:lstStyle/>
          <a:p>
            <a:r>
              <a:rPr lang="en-US" dirty="0"/>
              <a:t>Professional Virtual Interactions</a:t>
            </a:r>
          </a:p>
        </p:txBody>
      </p:sp>
      <p:sp>
        <p:nvSpPr>
          <p:cNvPr id="3" name="Content Placeholder 2">
            <a:extLst>
              <a:ext uri="{FF2B5EF4-FFF2-40B4-BE49-F238E27FC236}">
                <a16:creationId xmlns:a16="http://schemas.microsoft.com/office/drawing/2014/main" id="{3E6B51D2-FA69-DAD2-4709-FD73D316790D}"/>
              </a:ext>
            </a:extLst>
          </p:cNvPr>
          <p:cNvSpPr>
            <a:spLocks noGrp="1"/>
          </p:cNvSpPr>
          <p:nvPr>
            <p:ph idx="1"/>
          </p:nvPr>
        </p:nvSpPr>
        <p:spPr/>
        <p:txBody>
          <a:bodyPr/>
          <a:lstStyle/>
          <a:p>
            <a:r>
              <a:rPr lang="en-US" dirty="0"/>
              <a:t>Should be conducted in quiet, distraction-free environments</a:t>
            </a:r>
          </a:p>
          <a:p>
            <a:pPr lvl="1"/>
            <a:r>
              <a:rPr lang="en-US" dirty="0"/>
              <a:t>participants should avoid multitasking</a:t>
            </a:r>
          </a:p>
          <a:p>
            <a:r>
              <a:rPr lang="en-US" dirty="0"/>
              <a:t>Require stable internet connection to prevent disruptions</a:t>
            </a:r>
          </a:p>
          <a:p>
            <a:r>
              <a:rPr lang="en-US" dirty="0"/>
              <a:t>May involve recordings</a:t>
            </a:r>
          </a:p>
          <a:p>
            <a:pPr lvl="1"/>
            <a:r>
              <a:rPr lang="en-US" dirty="0"/>
              <a:t>allows those who cannot attend live to view</a:t>
            </a:r>
          </a:p>
        </p:txBody>
      </p:sp>
      <p:pic>
        <p:nvPicPr>
          <p:cNvPr id="7" name="Picture 6">
            <a:extLst>
              <a:ext uri="{FF2B5EF4-FFF2-40B4-BE49-F238E27FC236}">
                <a16:creationId xmlns:a16="http://schemas.microsoft.com/office/drawing/2014/main" id="{457BB91C-34C7-115C-F152-42AFA1332A7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6342" y="4864716"/>
            <a:ext cx="2528596" cy="1682387"/>
          </a:xfrm>
          <a:prstGeom prst="rect">
            <a:avLst/>
          </a:prstGeom>
        </p:spPr>
      </p:pic>
    </p:spTree>
    <p:extLst>
      <p:ext uri="{BB962C8B-B14F-4D97-AF65-F5344CB8AC3E}">
        <p14:creationId xmlns:p14="http://schemas.microsoft.com/office/powerpoint/2010/main" val="2724160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0D78A-0E97-832D-5F9A-84F8F42A7D02}"/>
              </a:ext>
            </a:extLst>
          </p:cNvPr>
          <p:cNvSpPr>
            <a:spLocks noGrp="1"/>
          </p:cNvSpPr>
          <p:nvPr>
            <p:ph type="title"/>
          </p:nvPr>
        </p:nvSpPr>
        <p:spPr/>
        <p:txBody>
          <a:bodyPr/>
          <a:lstStyle/>
          <a:p>
            <a:r>
              <a:rPr lang="en-US" dirty="0"/>
              <a:t>Professional Virtual Interactions</a:t>
            </a:r>
          </a:p>
        </p:txBody>
      </p:sp>
      <p:sp>
        <p:nvSpPr>
          <p:cNvPr id="3" name="Content Placeholder 2">
            <a:extLst>
              <a:ext uri="{FF2B5EF4-FFF2-40B4-BE49-F238E27FC236}">
                <a16:creationId xmlns:a16="http://schemas.microsoft.com/office/drawing/2014/main" id="{3E6B51D2-FA69-DAD2-4709-FD73D316790D}"/>
              </a:ext>
            </a:extLst>
          </p:cNvPr>
          <p:cNvSpPr>
            <a:spLocks noGrp="1"/>
          </p:cNvSpPr>
          <p:nvPr>
            <p:ph idx="1"/>
          </p:nvPr>
        </p:nvSpPr>
        <p:spPr/>
        <p:txBody>
          <a:bodyPr/>
          <a:lstStyle/>
          <a:p>
            <a:r>
              <a:rPr lang="en-US" dirty="0"/>
              <a:t>Commonly involves participants:</a:t>
            </a:r>
          </a:p>
          <a:p>
            <a:pPr lvl="1"/>
            <a:r>
              <a:rPr lang="en-US" dirty="0"/>
              <a:t>speaking clearly and concisely</a:t>
            </a:r>
          </a:p>
          <a:p>
            <a:pPr lvl="1"/>
            <a:r>
              <a:rPr lang="en-US" dirty="0"/>
              <a:t>enabling cameras to promote personal connection</a:t>
            </a:r>
          </a:p>
          <a:p>
            <a:pPr lvl="2"/>
            <a:r>
              <a:rPr lang="en-US" dirty="0"/>
              <a:t>choose a professional background </a:t>
            </a:r>
          </a:p>
          <a:p>
            <a:pPr lvl="1"/>
            <a:r>
              <a:rPr lang="en-US" dirty="0"/>
              <a:t>dressing professionally</a:t>
            </a:r>
          </a:p>
          <a:p>
            <a:pPr lvl="1"/>
            <a:r>
              <a:rPr lang="en-US" dirty="0"/>
              <a:t>muting microphones when not speaking</a:t>
            </a:r>
          </a:p>
          <a:p>
            <a:pPr lvl="1"/>
            <a:r>
              <a:rPr lang="en-US" dirty="0"/>
              <a:t>arriving on time</a:t>
            </a:r>
          </a:p>
          <a:p>
            <a:pPr lvl="1"/>
            <a:r>
              <a:rPr lang="en-US" dirty="0"/>
              <a:t>contributing to discussions</a:t>
            </a:r>
          </a:p>
          <a:p>
            <a:pPr lvl="2"/>
            <a:r>
              <a:rPr lang="en-US" dirty="0"/>
              <a:t>ask questions and actively engage </a:t>
            </a:r>
          </a:p>
          <a:p>
            <a:pPr lvl="1"/>
            <a:r>
              <a:rPr lang="en-US" dirty="0"/>
              <a:t>using written communication in the chat</a:t>
            </a:r>
          </a:p>
        </p:txBody>
      </p:sp>
    </p:spTree>
    <p:extLst>
      <p:ext uri="{BB962C8B-B14F-4D97-AF65-F5344CB8AC3E}">
        <p14:creationId xmlns:p14="http://schemas.microsoft.com/office/powerpoint/2010/main" val="18090140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E8E23-022B-4B09-9B7F-B22D0756E8E2}"/>
              </a:ext>
            </a:extLst>
          </p:cNvPr>
          <p:cNvSpPr>
            <a:spLocks noGrp="1"/>
          </p:cNvSpPr>
          <p:nvPr>
            <p:ph type="title"/>
          </p:nvPr>
        </p:nvSpPr>
        <p:spPr>
          <a:xfrm>
            <a:off x="625151" y="-2346"/>
            <a:ext cx="7949682" cy="1207303"/>
          </a:xfrm>
        </p:spPr>
        <p:txBody>
          <a:bodyPr/>
          <a:lstStyle/>
          <a:p>
            <a:r>
              <a:rPr lang="en-US" sz="4000" dirty="0"/>
              <a:t>Virtual vs. Face-To-Face Interaction Discussion</a:t>
            </a:r>
          </a:p>
        </p:txBody>
      </p:sp>
      <p:sp>
        <p:nvSpPr>
          <p:cNvPr id="5" name="Content Placeholder 4">
            <a:extLst>
              <a:ext uri="{FF2B5EF4-FFF2-40B4-BE49-F238E27FC236}">
                <a16:creationId xmlns:a16="http://schemas.microsoft.com/office/drawing/2014/main" id="{1CA8534F-0B32-4397-B27D-C22FD4BCEE62}"/>
              </a:ext>
            </a:extLst>
          </p:cNvPr>
          <p:cNvSpPr>
            <a:spLocks noGrp="1"/>
          </p:cNvSpPr>
          <p:nvPr>
            <p:ph idx="1"/>
          </p:nvPr>
        </p:nvSpPr>
        <p:spPr/>
        <p:txBody>
          <a:bodyPr/>
          <a:lstStyle/>
          <a:p>
            <a:pPr marL="0" indent="0" algn="ctr">
              <a:buNone/>
            </a:pPr>
            <a:r>
              <a:rPr lang="en-US" dirty="0"/>
              <a:t>Consider your response to the following question and be prepared to share it with the class. </a:t>
            </a:r>
          </a:p>
          <a:p>
            <a:pPr marL="0" indent="0">
              <a:buNone/>
            </a:pPr>
            <a:endParaRPr lang="en-US" dirty="0"/>
          </a:p>
          <a:p>
            <a:pPr marL="457200" lvl="1" indent="0">
              <a:buNone/>
            </a:pPr>
            <a:r>
              <a:rPr lang="en-US" dirty="0"/>
              <a:t>In what situations might virtual communication be more efficient or effective than face-to-face interactions, and vice versa?</a:t>
            </a:r>
          </a:p>
        </p:txBody>
      </p:sp>
    </p:spTree>
    <p:extLst>
      <p:ext uri="{BB962C8B-B14F-4D97-AF65-F5344CB8AC3E}">
        <p14:creationId xmlns:p14="http://schemas.microsoft.com/office/powerpoint/2010/main" val="10863389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B3237-1EF7-F5AD-7DA7-F4515B66482A}"/>
              </a:ext>
            </a:extLst>
          </p:cNvPr>
          <p:cNvSpPr>
            <a:spLocks noGrp="1"/>
          </p:cNvSpPr>
          <p:nvPr>
            <p:ph type="title"/>
          </p:nvPr>
        </p:nvSpPr>
        <p:spPr/>
        <p:txBody>
          <a:bodyPr/>
          <a:lstStyle/>
          <a:p>
            <a:r>
              <a:rPr lang="en-US" dirty="0"/>
              <a:t>Professional Phone Calls</a:t>
            </a:r>
          </a:p>
        </p:txBody>
      </p:sp>
      <p:sp>
        <p:nvSpPr>
          <p:cNvPr id="3" name="Content Placeholder 2">
            <a:extLst>
              <a:ext uri="{FF2B5EF4-FFF2-40B4-BE49-F238E27FC236}">
                <a16:creationId xmlns:a16="http://schemas.microsoft.com/office/drawing/2014/main" id="{BF1855C7-268D-2788-043B-D5F2EA85EFB5}"/>
              </a:ext>
            </a:extLst>
          </p:cNvPr>
          <p:cNvSpPr>
            <a:spLocks noGrp="1"/>
          </p:cNvSpPr>
          <p:nvPr>
            <p:ph idx="1"/>
          </p:nvPr>
        </p:nvSpPr>
        <p:spPr/>
        <p:txBody>
          <a:bodyPr/>
          <a:lstStyle/>
          <a:p>
            <a:r>
              <a:rPr lang="en-US" dirty="0"/>
              <a:t>Are commonly used in businesses to facilitate communication, coordination and relationship-building</a:t>
            </a:r>
          </a:p>
          <a:p>
            <a:r>
              <a:rPr lang="en-US" dirty="0"/>
              <a:t>May occur for:</a:t>
            </a:r>
          </a:p>
          <a:p>
            <a:pPr lvl="1"/>
            <a:r>
              <a:rPr lang="en-US" dirty="0"/>
              <a:t>job interviews</a:t>
            </a:r>
          </a:p>
          <a:p>
            <a:pPr lvl="1"/>
            <a:r>
              <a:rPr lang="en-US" dirty="0"/>
              <a:t>client consultations</a:t>
            </a:r>
          </a:p>
          <a:p>
            <a:pPr lvl="1"/>
            <a:r>
              <a:rPr lang="en-US" dirty="0"/>
              <a:t>sales calls</a:t>
            </a:r>
          </a:p>
          <a:p>
            <a:pPr lvl="1"/>
            <a:r>
              <a:rPr lang="en-US" dirty="0"/>
              <a:t>customer support</a:t>
            </a:r>
          </a:p>
          <a:p>
            <a:pPr lvl="1"/>
            <a:r>
              <a:rPr lang="en-US" dirty="0"/>
              <a:t>meetings</a:t>
            </a:r>
          </a:p>
          <a:p>
            <a:r>
              <a:rPr lang="en-US" dirty="0"/>
              <a:t>Require listening to voicemails and returning calls</a:t>
            </a:r>
          </a:p>
        </p:txBody>
      </p:sp>
      <p:pic>
        <p:nvPicPr>
          <p:cNvPr id="7" name="Picture 6">
            <a:extLst>
              <a:ext uri="{FF2B5EF4-FFF2-40B4-BE49-F238E27FC236}">
                <a16:creationId xmlns:a16="http://schemas.microsoft.com/office/drawing/2014/main" id="{9E1E68ED-EA19-C94C-5CB5-4C43B4DB81E0}"/>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6230"/>
          <a:stretch/>
        </p:blipFill>
        <p:spPr>
          <a:xfrm>
            <a:off x="4821557" y="2838893"/>
            <a:ext cx="3878060" cy="2174125"/>
          </a:xfrm>
          <a:prstGeom prst="rect">
            <a:avLst/>
          </a:prstGeom>
        </p:spPr>
      </p:pic>
    </p:spTree>
    <p:extLst>
      <p:ext uri="{BB962C8B-B14F-4D97-AF65-F5344CB8AC3E}">
        <p14:creationId xmlns:p14="http://schemas.microsoft.com/office/powerpoint/2010/main" val="36822930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B3237-1EF7-F5AD-7DA7-F4515B66482A}"/>
              </a:ext>
            </a:extLst>
          </p:cNvPr>
          <p:cNvSpPr>
            <a:spLocks noGrp="1"/>
          </p:cNvSpPr>
          <p:nvPr>
            <p:ph type="title"/>
          </p:nvPr>
        </p:nvSpPr>
        <p:spPr/>
        <p:txBody>
          <a:bodyPr/>
          <a:lstStyle/>
          <a:p>
            <a:r>
              <a:rPr lang="en-US" dirty="0"/>
              <a:t>Professional Phone Calls</a:t>
            </a:r>
          </a:p>
        </p:txBody>
      </p:sp>
      <p:sp>
        <p:nvSpPr>
          <p:cNvPr id="3" name="Content Placeholder 2">
            <a:extLst>
              <a:ext uri="{FF2B5EF4-FFF2-40B4-BE49-F238E27FC236}">
                <a16:creationId xmlns:a16="http://schemas.microsoft.com/office/drawing/2014/main" id="{BF1855C7-268D-2788-043B-D5F2EA85EFB5}"/>
              </a:ext>
            </a:extLst>
          </p:cNvPr>
          <p:cNvSpPr>
            <a:spLocks noGrp="1"/>
          </p:cNvSpPr>
          <p:nvPr>
            <p:ph idx="1"/>
          </p:nvPr>
        </p:nvSpPr>
        <p:spPr/>
        <p:txBody>
          <a:bodyPr/>
          <a:lstStyle/>
          <a:p>
            <a:r>
              <a:rPr lang="en-US" dirty="0"/>
              <a:t>Usually follow these norms:</a:t>
            </a:r>
          </a:p>
          <a:p>
            <a:pPr lvl="1"/>
            <a:r>
              <a:rPr lang="en-US" dirty="0"/>
              <a:t>answering the call by the third ring</a:t>
            </a:r>
          </a:p>
          <a:p>
            <a:pPr lvl="1"/>
            <a:r>
              <a:rPr lang="en-US" dirty="0"/>
              <a:t>opening with a courteous greeting</a:t>
            </a:r>
          </a:p>
          <a:p>
            <a:pPr lvl="1"/>
            <a:r>
              <a:rPr lang="en-US" dirty="0"/>
              <a:t>identifying themselves at the beginning of the call</a:t>
            </a:r>
          </a:p>
          <a:p>
            <a:pPr lvl="2"/>
            <a:r>
              <a:rPr lang="en-US" dirty="0"/>
              <a:t>for example, hello, thank you for calling, my name is…</a:t>
            </a:r>
          </a:p>
          <a:p>
            <a:pPr lvl="1"/>
            <a:r>
              <a:rPr lang="en-US" dirty="0"/>
              <a:t>practicing active listening</a:t>
            </a:r>
          </a:p>
          <a:p>
            <a:pPr lvl="1"/>
            <a:r>
              <a:rPr lang="en-US" dirty="0"/>
              <a:t>only using speakerphone when necessary</a:t>
            </a:r>
          </a:p>
          <a:p>
            <a:pPr lvl="1"/>
            <a:r>
              <a:rPr lang="en-US" dirty="0"/>
              <a:t>enunciating words</a:t>
            </a:r>
          </a:p>
          <a:p>
            <a:pPr lvl="1"/>
            <a:r>
              <a:rPr lang="en-US" dirty="0"/>
              <a:t>using respectful verbal communication</a:t>
            </a:r>
          </a:p>
          <a:p>
            <a:pPr lvl="1"/>
            <a:r>
              <a:rPr lang="en-US" dirty="0"/>
              <a:t>ending the call with a professional goodbye</a:t>
            </a:r>
          </a:p>
        </p:txBody>
      </p:sp>
    </p:spTree>
    <p:extLst>
      <p:ext uri="{BB962C8B-B14F-4D97-AF65-F5344CB8AC3E}">
        <p14:creationId xmlns:p14="http://schemas.microsoft.com/office/powerpoint/2010/main" val="42707732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80B7F-C6B2-6BF5-8B4E-3AF9093E971D}"/>
              </a:ext>
            </a:extLst>
          </p:cNvPr>
          <p:cNvSpPr>
            <a:spLocks noGrp="1"/>
          </p:cNvSpPr>
          <p:nvPr>
            <p:ph type="title"/>
          </p:nvPr>
        </p:nvSpPr>
        <p:spPr/>
        <p:txBody>
          <a:bodyPr/>
          <a:lstStyle/>
          <a:p>
            <a:r>
              <a:rPr lang="en-US" dirty="0"/>
              <a:t>Professional Phone Calls</a:t>
            </a:r>
          </a:p>
        </p:txBody>
      </p:sp>
      <p:sp>
        <p:nvSpPr>
          <p:cNvPr id="3" name="Content Placeholder 2">
            <a:extLst>
              <a:ext uri="{FF2B5EF4-FFF2-40B4-BE49-F238E27FC236}">
                <a16:creationId xmlns:a16="http://schemas.microsoft.com/office/drawing/2014/main" id="{F7E509F6-7523-2160-DB37-E6FA589171C4}"/>
              </a:ext>
            </a:extLst>
          </p:cNvPr>
          <p:cNvSpPr>
            <a:spLocks noGrp="1"/>
          </p:cNvSpPr>
          <p:nvPr>
            <p:ph idx="1"/>
          </p:nvPr>
        </p:nvSpPr>
        <p:spPr/>
        <p:txBody>
          <a:bodyPr/>
          <a:lstStyle/>
          <a:p>
            <a:r>
              <a:rPr lang="en-US" dirty="0"/>
              <a:t>May require the caller to be placed on hold</a:t>
            </a:r>
          </a:p>
          <a:p>
            <a:pPr lvl="1"/>
            <a:r>
              <a:rPr lang="en-US" dirty="0"/>
              <a:t>common hold time practices include:</a:t>
            </a:r>
          </a:p>
          <a:p>
            <a:pPr lvl="2"/>
            <a:r>
              <a:rPr lang="en-US" dirty="0"/>
              <a:t>limit the number of times the caller is placed on hold</a:t>
            </a:r>
          </a:p>
          <a:p>
            <a:pPr lvl="2"/>
            <a:r>
              <a:rPr lang="en-US" dirty="0"/>
              <a:t>before placing them on hold, ask the caller, “May I place you on a brief hold” </a:t>
            </a:r>
          </a:p>
          <a:p>
            <a:pPr lvl="2"/>
            <a:r>
              <a:rPr lang="en-US" dirty="0"/>
              <a:t>provide an estimate of the expected wait time</a:t>
            </a:r>
          </a:p>
          <a:p>
            <a:pPr lvl="2"/>
            <a:r>
              <a:rPr lang="en-US" dirty="0"/>
              <a:t>place the caller on hold for two minutes or less</a:t>
            </a:r>
          </a:p>
        </p:txBody>
      </p:sp>
    </p:spTree>
    <p:extLst>
      <p:ext uri="{BB962C8B-B14F-4D97-AF65-F5344CB8AC3E}">
        <p14:creationId xmlns:p14="http://schemas.microsoft.com/office/powerpoint/2010/main" val="42771077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8E112-B7C7-39D1-E68F-8E60AF276840}"/>
              </a:ext>
            </a:extLst>
          </p:cNvPr>
          <p:cNvSpPr>
            <a:spLocks noGrp="1"/>
          </p:cNvSpPr>
          <p:nvPr>
            <p:ph type="title"/>
          </p:nvPr>
        </p:nvSpPr>
        <p:spPr/>
        <p:txBody>
          <a:bodyPr/>
          <a:lstStyle/>
          <a:p>
            <a:r>
              <a:rPr lang="en-US" dirty="0"/>
              <a:t>Professional Phone Calls</a:t>
            </a:r>
          </a:p>
        </p:txBody>
      </p:sp>
      <p:sp>
        <p:nvSpPr>
          <p:cNvPr id="3" name="Content Placeholder 2">
            <a:extLst>
              <a:ext uri="{FF2B5EF4-FFF2-40B4-BE49-F238E27FC236}">
                <a16:creationId xmlns:a16="http://schemas.microsoft.com/office/drawing/2014/main" id="{B39E4C85-6737-F327-ED4A-61172590DDD4}"/>
              </a:ext>
            </a:extLst>
          </p:cNvPr>
          <p:cNvSpPr>
            <a:spLocks noGrp="1"/>
          </p:cNvSpPr>
          <p:nvPr>
            <p:ph idx="1"/>
          </p:nvPr>
        </p:nvSpPr>
        <p:spPr/>
        <p:txBody>
          <a:bodyPr/>
          <a:lstStyle/>
          <a:p>
            <a:r>
              <a:rPr lang="en-US" dirty="0"/>
              <a:t>Can be transferred to another person if the caller reaches the wrong department or person</a:t>
            </a:r>
          </a:p>
          <a:p>
            <a:pPr lvl="1"/>
            <a:r>
              <a:rPr lang="en-US" dirty="0"/>
              <a:t>following these steps:</a:t>
            </a:r>
          </a:p>
          <a:p>
            <a:pPr lvl="2"/>
            <a:r>
              <a:rPr lang="en-US" dirty="0"/>
              <a:t>inform the caller</a:t>
            </a:r>
          </a:p>
          <a:p>
            <a:pPr lvl="2"/>
            <a:r>
              <a:rPr lang="en-US" dirty="0"/>
              <a:t>give the caller the transfer information</a:t>
            </a:r>
          </a:p>
          <a:p>
            <a:pPr lvl="2"/>
            <a:r>
              <a:rPr lang="en-US" dirty="0"/>
              <a:t>thank the caller</a:t>
            </a:r>
          </a:p>
          <a:p>
            <a:pPr lvl="2"/>
            <a:r>
              <a:rPr lang="en-US" dirty="0"/>
              <a:t>place the caller on a brief hold</a:t>
            </a:r>
          </a:p>
          <a:p>
            <a:pPr lvl="2"/>
            <a:r>
              <a:rPr lang="en-US" dirty="0"/>
              <a:t>transfer the caller to their new destination</a:t>
            </a:r>
          </a:p>
          <a:p>
            <a:pPr lvl="2"/>
            <a:r>
              <a:rPr lang="en-US" dirty="0"/>
              <a:t>ensure the call goes through</a:t>
            </a:r>
          </a:p>
        </p:txBody>
      </p:sp>
    </p:spTree>
    <p:extLst>
      <p:ext uri="{BB962C8B-B14F-4D97-AF65-F5344CB8AC3E}">
        <p14:creationId xmlns:p14="http://schemas.microsoft.com/office/powerpoint/2010/main" val="39932402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E8E23-022B-4B09-9B7F-B22D0756E8E2}"/>
              </a:ext>
            </a:extLst>
          </p:cNvPr>
          <p:cNvSpPr>
            <a:spLocks noGrp="1"/>
          </p:cNvSpPr>
          <p:nvPr>
            <p:ph type="title"/>
          </p:nvPr>
        </p:nvSpPr>
        <p:spPr>
          <a:xfrm>
            <a:off x="470018" y="0"/>
            <a:ext cx="7823377" cy="1207303"/>
          </a:xfrm>
        </p:spPr>
        <p:txBody>
          <a:bodyPr/>
          <a:lstStyle/>
          <a:p>
            <a:r>
              <a:rPr lang="en-US" sz="4000" dirty="0"/>
              <a:t>Professional Phone Call Practice</a:t>
            </a:r>
          </a:p>
        </p:txBody>
      </p:sp>
      <p:sp>
        <p:nvSpPr>
          <p:cNvPr id="5" name="Content Placeholder 4">
            <a:extLst>
              <a:ext uri="{FF2B5EF4-FFF2-40B4-BE49-F238E27FC236}">
                <a16:creationId xmlns:a16="http://schemas.microsoft.com/office/drawing/2014/main" id="{1CA8534F-0B32-4397-B27D-C22FD4BCEE62}"/>
              </a:ext>
            </a:extLst>
          </p:cNvPr>
          <p:cNvSpPr>
            <a:spLocks noGrp="1"/>
          </p:cNvSpPr>
          <p:nvPr>
            <p:ph idx="1"/>
          </p:nvPr>
        </p:nvSpPr>
        <p:spPr/>
        <p:txBody>
          <a:bodyPr/>
          <a:lstStyle/>
          <a:p>
            <a:pPr marL="0" indent="0" algn="ctr">
              <a:buNone/>
            </a:pPr>
            <a:r>
              <a:rPr lang="en-US" dirty="0"/>
              <a:t>Practice a professional phone call with a partner while taking turns as the caller.</a:t>
            </a:r>
          </a:p>
          <a:p>
            <a:pPr marL="0" indent="0">
              <a:buNone/>
            </a:pPr>
            <a:endParaRPr lang="en-US" dirty="0"/>
          </a:p>
          <a:p>
            <a:pPr marL="457200" lvl="1" indent="0">
              <a:buNone/>
            </a:pPr>
            <a:r>
              <a:rPr lang="en-US" dirty="0"/>
              <a:t>Answer the call by the third ring, open with a courteous greeting, identify yourself at the beginning of the call, practice active listening, place the caller on hold and transfer the call.</a:t>
            </a:r>
          </a:p>
        </p:txBody>
      </p:sp>
      <p:sp>
        <p:nvSpPr>
          <p:cNvPr id="6" name="TextBox 5">
            <a:extLst>
              <a:ext uri="{FF2B5EF4-FFF2-40B4-BE49-F238E27FC236}">
                <a16:creationId xmlns:a16="http://schemas.microsoft.com/office/drawing/2014/main" id="{2E5DFD28-A356-13C1-6CE7-107A7CF91DA8}"/>
              </a:ext>
            </a:extLst>
          </p:cNvPr>
          <p:cNvSpPr txBox="1"/>
          <p:nvPr/>
        </p:nvSpPr>
        <p:spPr>
          <a:xfrm>
            <a:off x="6982784" y="6458236"/>
            <a:ext cx="1716833" cy="400110"/>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hlinkClick r:id="rId2" action="ppaction://hlinksldjump"/>
              </a:rPr>
              <a:t>Main Menu</a:t>
            </a:r>
            <a:endParaRPr lang="en-US"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95576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4ED13-EC4A-D6F1-8960-8C7D025FBC43}"/>
              </a:ext>
            </a:extLst>
          </p:cNvPr>
          <p:cNvSpPr>
            <a:spLocks noGrp="1"/>
          </p:cNvSpPr>
          <p:nvPr>
            <p:ph type="title" idx="4294967295"/>
          </p:nvPr>
        </p:nvSpPr>
        <p:spPr>
          <a:xfrm>
            <a:off x="0" y="-691116"/>
            <a:ext cx="9144000" cy="691116"/>
          </a:xfrm>
        </p:spPr>
        <p:txBody>
          <a:bodyPr vert="horz" lIns="91440" tIns="45720" rIns="91440" bIns="45720" rtlCol="0" anchor="b">
            <a:normAutofit/>
          </a:bodyPr>
          <a:lstStyle/>
          <a:p>
            <a:pPr algn="ctr"/>
            <a:r>
              <a:rPr lang="en-US" sz="2000" dirty="0">
                <a:solidFill>
                  <a:prstClr val="black"/>
                </a:solidFill>
                <a:latin typeface="Arial" panose="020B0604020202020204" pitchFamily="34" charset="0"/>
                <a:cs typeface="Arial" panose="020B0604020202020204" pitchFamily="34" charset="0"/>
              </a:rPr>
              <a:t>Preparing for an Entrepreneurial Career: Communication− Professional Written Communication (Segment 3)</a:t>
            </a:r>
            <a:endParaRPr lang="en-US" dirty="0"/>
          </a:p>
        </p:txBody>
      </p:sp>
    </p:spTree>
    <p:extLst>
      <p:ext uri="{BB962C8B-B14F-4D97-AF65-F5344CB8AC3E}">
        <p14:creationId xmlns:p14="http://schemas.microsoft.com/office/powerpoint/2010/main" val="34887298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65AE2-7F61-2ED1-0151-A0C21C889F30}"/>
              </a:ext>
            </a:extLst>
          </p:cNvPr>
          <p:cNvSpPr>
            <a:spLocks noGrp="1"/>
          </p:cNvSpPr>
          <p:nvPr>
            <p:ph type="title"/>
          </p:nvPr>
        </p:nvSpPr>
        <p:spPr/>
        <p:txBody>
          <a:bodyPr/>
          <a:lstStyle/>
          <a:p>
            <a:r>
              <a:rPr lang="en-US" dirty="0"/>
              <a:t>Professional Writing Skills</a:t>
            </a:r>
          </a:p>
        </p:txBody>
      </p:sp>
      <p:sp>
        <p:nvSpPr>
          <p:cNvPr id="3" name="Content Placeholder 2">
            <a:extLst>
              <a:ext uri="{FF2B5EF4-FFF2-40B4-BE49-F238E27FC236}">
                <a16:creationId xmlns:a16="http://schemas.microsoft.com/office/drawing/2014/main" id="{2B28659E-905C-73EA-92D2-91A644E33AC8}"/>
              </a:ext>
            </a:extLst>
          </p:cNvPr>
          <p:cNvSpPr>
            <a:spLocks noGrp="1"/>
          </p:cNvSpPr>
          <p:nvPr>
            <p:ph idx="1"/>
          </p:nvPr>
        </p:nvSpPr>
        <p:spPr/>
        <p:txBody>
          <a:bodyPr/>
          <a:lstStyle/>
          <a:p>
            <a:r>
              <a:rPr lang="en-US" dirty="0"/>
              <a:t>Help businesses communicate effectively and clearly</a:t>
            </a:r>
          </a:p>
          <a:p>
            <a:r>
              <a:rPr lang="en-US" dirty="0"/>
              <a:t>Can be used to:</a:t>
            </a:r>
          </a:p>
          <a:p>
            <a:pPr lvl="1"/>
            <a:r>
              <a:rPr lang="en-US" dirty="0"/>
              <a:t>create memos or proposals</a:t>
            </a:r>
          </a:p>
          <a:p>
            <a:pPr lvl="1"/>
            <a:r>
              <a:rPr lang="en-US" dirty="0"/>
              <a:t>generate reports</a:t>
            </a:r>
          </a:p>
          <a:p>
            <a:pPr lvl="1"/>
            <a:r>
              <a:rPr lang="en-US" dirty="0"/>
              <a:t>correspond with others </a:t>
            </a:r>
          </a:p>
          <a:p>
            <a:pPr lvl="2"/>
            <a:r>
              <a:rPr lang="en-US" dirty="0"/>
              <a:t>emails and letters </a:t>
            </a:r>
          </a:p>
          <a:p>
            <a:pPr lvl="1"/>
            <a:r>
              <a:rPr lang="en-US" dirty="0"/>
              <a:t>develop policies and procedures</a:t>
            </a:r>
          </a:p>
          <a:p>
            <a:pPr lvl="1"/>
            <a:r>
              <a:rPr lang="en-US" dirty="0"/>
              <a:t>write technical documents</a:t>
            </a:r>
          </a:p>
          <a:p>
            <a:pPr lvl="1"/>
            <a:r>
              <a:rPr lang="en-US" dirty="0"/>
              <a:t>take meeting minutes</a:t>
            </a:r>
          </a:p>
          <a:p>
            <a:pPr lvl="1"/>
            <a:r>
              <a:rPr lang="en-US" dirty="0"/>
              <a:t>make social media posts</a:t>
            </a:r>
          </a:p>
        </p:txBody>
      </p:sp>
    </p:spTree>
    <p:extLst>
      <p:ext uri="{BB962C8B-B14F-4D97-AF65-F5344CB8AC3E}">
        <p14:creationId xmlns:p14="http://schemas.microsoft.com/office/powerpoint/2010/main" val="11558776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74B9B-2477-5B76-2B9B-91A609459558}"/>
              </a:ext>
            </a:extLst>
          </p:cNvPr>
          <p:cNvSpPr>
            <a:spLocks noGrp="1"/>
          </p:cNvSpPr>
          <p:nvPr>
            <p:ph type="title"/>
          </p:nvPr>
        </p:nvSpPr>
        <p:spPr/>
        <p:txBody>
          <a:bodyPr/>
          <a:lstStyle/>
          <a:p>
            <a:r>
              <a:rPr lang="en-US" dirty="0"/>
              <a:t>Professional Writing</a:t>
            </a:r>
          </a:p>
        </p:txBody>
      </p:sp>
      <p:sp>
        <p:nvSpPr>
          <p:cNvPr id="3" name="Content Placeholder 2">
            <a:extLst>
              <a:ext uri="{FF2B5EF4-FFF2-40B4-BE49-F238E27FC236}">
                <a16:creationId xmlns:a16="http://schemas.microsoft.com/office/drawing/2014/main" id="{29195774-08C8-A738-C21C-EA61D24C7E42}"/>
              </a:ext>
            </a:extLst>
          </p:cNvPr>
          <p:cNvSpPr>
            <a:spLocks noGrp="1"/>
          </p:cNvSpPr>
          <p:nvPr>
            <p:ph idx="1"/>
          </p:nvPr>
        </p:nvSpPr>
        <p:spPr/>
        <p:txBody>
          <a:bodyPr/>
          <a:lstStyle/>
          <a:p>
            <a:r>
              <a:rPr lang="en-US" dirty="0"/>
              <a:t>Should:</a:t>
            </a:r>
          </a:p>
          <a:p>
            <a:pPr lvl="1"/>
            <a:r>
              <a:rPr lang="en-US" dirty="0"/>
              <a:t>demonstrate accurate grammar, spelling and punctuation</a:t>
            </a:r>
          </a:p>
          <a:p>
            <a:pPr lvl="2"/>
            <a:r>
              <a:rPr lang="en-US" dirty="0"/>
              <a:t>use spellcheck and have others proofread to avoid errors</a:t>
            </a:r>
          </a:p>
          <a:p>
            <a:pPr lvl="1"/>
            <a:r>
              <a:rPr lang="en-US" dirty="0"/>
              <a:t>present information in a logical manner</a:t>
            </a:r>
          </a:p>
          <a:p>
            <a:pPr lvl="2"/>
            <a:r>
              <a:rPr lang="en-US" dirty="0"/>
              <a:t>seek feedback from others</a:t>
            </a:r>
          </a:p>
          <a:p>
            <a:pPr lvl="1"/>
            <a:r>
              <a:rPr lang="en-US" dirty="0"/>
              <a:t>use an active voice</a:t>
            </a:r>
          </a:p>
          <a:p>
            <a:pPr lvl="1"/>
            <a:r>
              <a:rPr lang="en-US" dirty="0"/>
              <a:t>avoid slang or overly casual language</a:t>
            </a:r>
          </a:p>
          <a:p>
            <a:pPr lvl="1"/>
            <a:r>
              <a:rPr lang="en-US" dirty="0"/>
              <a:t>have content and style tailored to the audience</a:t>
            </a:r>
          </a:p>
          <a:p>
            <a:pPr lvl="2"/>
            <a:r>
              <a:rPr lang="en-US" dirty="0"/>
              <a:t>avoid jargon unfamiliar to the audience</a:t>
            </a:r>
          </a:p>
        </p:txBody>
      </p:sp>
    </p:spTree>
    <p:extLst>
      <p:ext uri="{BB962C8B-B14F-4D97-AF65-F5344CB8AC3E}">
        <p14:creationId xmlns:p14="http://schemas.microsoft.com/office/powerpoint/2010/main" val="17856621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ECBC1-8502-DE81-BFB7-5D7BBC9F7AC0}"/>
              </a:ext>
            </a:extLst>
          </p:cNvPr>
          <p:cNvSpPr>
            <a:spLocks noGrp="1"/>
          </p:cNvSpPr>
          <p:nvPr>
            <p:ph type="title"/>
          </p:nvPr>
        </p:nvSpPr>
        <p:spPr/>
        <p:txBody>
          <a:bodyPr/>
          <a:lstStyle/>
          <a:p>
            <a:r>
              <a:rPr lang="en-US" dirty="0"/>
              <a:t>Professional Email</a:t>
            </a:r>
          </a:p>
        </p:txBody>
      </p:sp>
      <p:sp>
        <p:nvSpPr>
          <p:cNvPr id="3" name="Content Placeholder 2">
            <a:extLst>
              <a:ext uri="{FF2B5EF4-FFF2-40B4-BE49-F238E27FC236}">
                <a16:creationId xmlns:a16="http://schemas.microsoft.com/office/drawing/2014/main" id="{966E7586-870B-6065-A556-CEEF684F3FD6}"/>
              </a:ext>
            </a:extLst>
          </p:cNvPr>
          <p:cNvSpPr>
            <a:spLocks noGrp="1"/>
          </p:cNvSpPr>
          <p:nvPr>
            <p:ph idx="1"/>
          </p:nvPr>
        </p:nvSpPr>
        <p:spPr/>
        <p:txBody>
          <a:bodyPr/>
          <a:lstStyle/>
          <a:p>
            <a:r>
              <a:rPr lang="en-US" dirty="0"/>
              <a:t>Is a message shared electronically from a sender to one or more recipients</a:t>
            </a:r>
          </a:p>
          <a:p>
            <a:r>
              <a:rPr lang="en-US" dirty="0"/>
              <a:t>Usually follows these professional norms:</a:t>
            </a:r>
          </a:p>
          <a:p>
            <a:pPr lvl="1"/>
            <a:r>
              <a:rPr lang="en-US" dirty="0"/>
              <a:t>maintains a professional and respectful tone throughout the message</a:t>
            </a:r>
          </a:p>
          <a:p>
            <a:pPr lvl="1"/>
            <a:r>
              <a:rPr lang="en-US" dirty="0"/>
              <a:t>avoids the use of casual language and emojis</a:t>
            </a:r>
          </a:p>
          <a:p>
            <a:pPr lvl="1"/>
            <a:r>
              <a:rPr lang="en-US" dirty="0"/>
              <a:t>is proofread before sending for any spelling or grammatical errors</a:t>
            </a:r>
          </a:p>
          <a:p>
            <a:pPr lvl="1"/>
            <a:r>
              <a:rPr lang="en-US" dirty="0"/>
              <a:t>mentions attachments and files when necessary</a:t>
            </a:r>
          </a:p>
          <a:p>
            <a:pPr lvl="1"/>
            <a:r>
              <a:rPr lang="en-US" dirty="0"/>
              <a:t>uses an email address which reflects the name or initials of the sender</a:t>
            </a:r>
          </a:p>
        </p:txBody>
      </p:sp>
    </p:spTree>
    <p:extLst>
      <p:ext uri="{BB962C8B-B14F-4D97-AF65-F5344CB8AC3E}">
        <p14:creationId xmlns:p14="http://schemas.microsoft.com/office/powerpoint/2010/main" val="6838123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ECBC1-8502-DE81-BFB7-5D7BBC9F7AC0}"/>
              </a:ext>
            </a:extLst>
          </p:cNvPr>
          <p:cNvSpPr>
            <a:spLocks noGrp="1"/>
          </p:cNvSpPr>
          <p:nvPr>
            <p:ph type="title"/>
          </p:nvPr>
        </p:nvSpPr>
        <p:spPr/>
        <p:txBody>
          <a:bodyPr/>
          <a:lstStyle/>
          <a:p>
            <a:r>
              <a:rPr lang="en-US" dirty="0"/>
              <a:t>Professional Email</a:t>
            </a:r>
          </a:p>
        </p:txBody>
      </p:sp>
      <p:sp>
        <p:nvSpPr>
          <p:cNvPr id="3" name="Content Placeholder 2">
            <a:extLst>
              <a:ext uri="{FF2B5EF4-FFF2-40B4-BE49-F238E27FC236}">
                <a16:creationId xmlns:a16="http://schemas.microsoft.com/office/drawing/2014/main" id="{966E7586-870B-6065-A556-CEEF684F3FD6}"/>
              </a:ext>
            </a:extLst>
          </p:cNvPr>
          <p:cNvSpPr>
            <a:spLocks noGrp="1"/>
          </p:cNvSpPr>
          <p:nvPr>
            <p:ph idx="1"/>
          </p:nvPr>
        </p:nvSpPr>
        <p:spPr/>
        <p:txBody>
          <a:bodyPr/>
          <a:lstStyle/>
          <a:p>
            <a:r>
              <a:rPr lang="en-US" dirty="0"/>
              <a:t>Usually follows the same format of:</a:t>
            </a:r>
          </a:p>
          <a:p>
            <a:pPr lvl="1"/>
            <a:r>
              <a:rPr lang="en-US" dirty="0"/>
              <a:t>subject line </a:t>
            </a:r>
          </a:p>
          <a:p>
            <a:pPr lvl="1"/>
            <a:r>
              <a:rPr lang="en-US" dirty="0"/>
              <a:t>formal salutation</a:t>
            </a:r>
          </a:p>
          <a:p>
            <a:pPr lvl="1"/>
            <a:r>
              <a:rPr lang="en-US" dirty="0"/>
              <a:t>body </a:t>
            </a:r>
          </a:p>
          <a:p>
            <a:pPr lvl="1"/>
            <a:r>
              <a:rPr lang="en-US" dirty="0"/>
              <a:t>formal closing</a:t>
            </a:r>
          </a:p>
          <a:p>
            <a:pPr lvl="1"/>
            <a:r>
              <a:rPr lang="en-US" dirty="0"/>
              <a:t>signature line</a:t>
            </a:r>
          </a:p>
        </p:txBody>
      </p:sp>
      <p:pic>
        <p:nvPicPr>
          <p:cNvPr id="6" name="Picture 5">
            <a:extLst>
              <a:ext uri="{FF2B5EF4-FFF2-40B4-BE49-F238E27FC236}">
                <a16:creationId xmlns:a16="http://schemas.microsoft.com/office/drawing/2014/main" id="{F31818A9-4630-A1D9-9E4D-4BD549452B2D}"/>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0489" y="2952603"/>
            <a:ext cx="4827413" cy="2824726"/>
          </a:xfrm>
          <a:prstGeom prst="rect">
            <a:avLst/>
          </a:prstGeom>
        </p:spPr>
      </p:pic>
    </p:spTree>
    <p:extLst>
      <p:ext uri="{BB962C8B-B14F-4D97-AF65-F5344CB8AC3E}">
        <p14:creationId xmlns:p14="http://schemas.microsoft.com/office/powerpoint/2010/main" val="24488217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292B5-6357-0453-EAC0-FB4C09BA73E7}"/>
              </a:ext>
            </a:extLst>
          </p:cNvPr>
          <p:cNvSpPr>
            <a:spLocks noGrp="1"/>
          </p:cNvSpPr>
          <p:nvPr>
            <p:ph type="title"/>
          </p:nvPr>
        </p:nvSpPr>
        <p:spPr/>
        <p:txBody>
          <a:bodyPr/>
          <a:lstStyle/>
          <a:p>
            <a:r>
              <a:rPr lang="en-US" dirty="0"/>
              <a:t>Email Subject Line</a:t>
            </a:r>
          </a:p>
        </p:txBody>
      </p:sp>
      <p:sp>
        <p:nvSpPr>
          <p:cNvPr id="3" name="Content Placeholder 2">
            <a:extLst>
              <a:ext uri="{FF2B5EF4-FFF2-40B4-BE49-F238E27FC236}">
                <a16:creationId xmlns:a16="http://schemas.microsoft.com/office/drawing/2014/main" id="{54C449D3-F8CA-25E3-4119-F1FD03FD1BE5}"/>
              </a:ext>
            </a:extLst>
          </p:cNvPr>
          <p:cNvSpPr>
            <a:spLocks noGrp="1"/>
          </p:cNvSpPr>
          <p:nvPr>
            <p:ph idx="1"/>
          </p:nvPr>
        </p:nvSpPr>
        <p:spPr/>
        <p:txBody>
          <a:bodyPr/>
          <a:lstStyle/>
          <a:p>
            <a:r>
              <a:rPr lang="en-US" dirty="0"/>
              <a:t>Is a brief phrase or sentence to summarize the purpose of the message</a:t>
            </a:r>
          </a:p>
          <a:p>
            <a:pPr lvl="1"/>
            <a:r>
              <a:rPr lang="en-US" dirty="0"/>
              <a:t>provides the reader with a preview of what to expect </a:t>
            </a:r>
          </a:p>
          <a:p>
            <a:r>
              <a:rPr lang="en-US" dirty="0"/>
              <a:t>Helps the reader organize and prioritize messages</a:t>
            </a:r>
          </a:p>
        </p:txBody>
      </p:sp>
      <p:pic>
        <p:nvPicPr>
          <p:cNvPr id="7" name="Picture 6">
            <a:extLst>
              <a:ext uri="{FF2B5EF4-FFF2-40B4-BE49-F238E27FC236}">
                <a16:creationId xmlns:a16="http://schemas.microsoft.com/office/drawing/2014/main" id="{D8F38BB1-B145-2CF6-A200-8F8B9760FE7D}"/>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0988" y="3953511"/>
            <a:ext cx="4180114" cy="2641965"/>
          </a:xfrm>
          <a:prstGeom prst="rect">
            <a:avLst/>
          </a:prstGeom>
        </p:spPr>
      </p:pic>
    </p:spTree>
    <p:extLst>
      <p:ext uri="{BB962C8B-B14F-4D97-AF65-F5344CB8AC3E}">
        <p14:creationId xmlns:p14="http://schemas.microsoft.com/office/powerpoint/2010/main" val="18857588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7BEBE-15A8-2390-8A90-0CA97C71D7A4}"/>
              </a:ext>
            </a:extLst>
          </p:cNvPr>
          <p:cNvSpPr>
            <a:spLocks noGrp="1"/>
          </p:cNvSpPr>
          <p:nvPr>
            <p:ph type="title"/>
          </p:nvPr>
        </p:nvSpPr>
        <p:spPr/>
        <p:txBody>
          <a:bodyPr/>
          <a:lstStyle/>
          <a:p>
            <a:r>
              <a:rPr lang="en-US" dirty="0"/>
              <a:t>Email Salutation</a:t>
            </a:r>
          </a:p>
        </p:txBody>
      </p:sp>
      <p:sp>
        <p:nvSpPr>
          <p:cNvPr id="3" name="Content Placeholder 2">
            <a:extLst>
              <a:ext uri="{FF2B5EF4-FFF2-40B4-BE49-F238E27FC236}">
                <a16:creationId xmlns:a16="http://schemas.microsoft.com/office/drawing/2014/main" id="{076D551E-FB0F-DF59-3EB3-FF120F8763CD}"/>
              </a:ext>
            </a:extLst>
          </p:cNvPr>
          <p:cNvSpPr>
            <a:spLocks noGrp="1"/>
          </p:cNvSpPr>
          <p:nvPr>
            <p:ph idx="1"/>
          </p:nvPr>
        </p:nvSpPr>
        <p:spPr/>
        <p:txBody>
          <a:bodyPr/>
          <a:lstStyle/>
          <a:p>
            <a:r>
              <a:rPr lang="en-US" dirty="0"/>
              <a:t>Is used at the beginning of an email to greet the reader</a:t>
            </a:r>
          </a:p>
          <a:p>
            <a:r>
              <a:rPr lang="en-US" dirty="0"/>
              <a:t>Sets a professional tone for the message</a:t>
            </a:r>
          </a:p>
          <a:p>
            <a:r>
              <a:rPr lang="en-US" dirty="0"/>
              <a:t>Is usually followed by the reader’s name</a:t>
            </a:r>
          </a:p>
          <a:p>
            <a:r>
              <a:rPr lang="en-US" dirty="0"/>
              <a:t>Commonly includes:</a:t>
            </a:r>
          </a:p>
          <a:p>
            <a:pPr lvl="1"/>
            <a:r>
              <a:rPr lang="en-US" dirty="0"/>
              <a:t>dear</a:t>
            </a:r>
          </a:p>
          <a:p>
            <a:pPr lvl="1"/>
            <a:r>
              <a:rPr lang="en-US" dirty="0"/>
              <a:t>hello</a:t>
            </a:r>
          </a:p>
          <a:p>
            <a:pPr lvl="1"/>
            <a:r>
              <a:rPr lang="en-US" dirty="0"/>
              <a:t>hi</a:t>
            </a:r>
          </a:p>
          <a:p>
            <a:pPr lvl="1"/>
            <a:r>
              <a:rPr lang="en-US" dirty="0"/>
              <a:t>good morning or evening</a:t>
            </a:r>
          </a:p>
        </p:txBody>
      </p:sp>
    </p:spTree>
    <p:extLst>
      <p:ext uri="{BB962C8B-B14F-4D97-AF65-F5344CB8AC3E}">
        <p14:creationId xmlns:p14="http://schemas.microsoft.com/office/powerpoint/2010/main" val="2424962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63A83-520D-7F17-5816-D1E5FFBA2EFB}"/>
              </a:ext>
            </a:extLst>
          </p:cNvPr>
          <p:cNvSpPr>
            <a:spLocks noGrp="1"/>
          </p:cNvSpPr>
          <p:nvPr>
            <p:ph type="title"/>
          </p:nvPr>
        </p:nvSpPr>
        <p:spPr/>
        <p:txBody>
          <a:bodyPr/>
          <a:lstStyle/>
          <a:p>
            <a:r>
              <a:rPr lang="en-US" dirty="0"/>
              <a:t>Email Body</a:t>
            </a:r>
          </a:p>
        </p:txBody>
      </p:sp>
      <p:sp>
        <p:nvSpPr>
          <p:cNvPr id="3" name="Content Placeholder 2">
            <a:extLst>
              <a:ext uri="{FF2B5EF4-FFF2-40B4-BE49-F238E27FC236}">
                <a16:creationId xmlns:a16="http://schemas.microsoft.com/office/drawing/2014/main" id="{40AFB0AE-5F54-314C-C694-83BF71DF173A}"/>
              </a:ext>
            </a:extLst>
          </p:cNvPr>
          <p:cNvSpPr>
            <a:spLocks noGrp="1"/>
          </p:cNvSpPr>
          <p:nvPr>
            <p:ph idx="1"/>
          </p:nvPr>
        </p:nvSpPr>
        <p:spPr/>
        <p:txBody>
          <a:bodyPr/>
          <a:lstStyle/>
          <a:p>
            <a:r>
              <a:rPr lang="en-US" dirty="0"/>
              <a:t>Is the main content of the email with the information communicated to the recipient</a:t>
            </a:r>
          </a:p>
          <a:p>
            <a:pPr lvl="1"/>
            <a:r>
              <a:rPr lang="en-US" dirty="0"/>
              <a:t>keep it concise</a:t>
            </a:r>
          </a:p>
          <a:p>
            <a:r>
              <a:rPr lang="en-US" dirty="0"/>
              <a:t>Usually starts with a brief introduction stating the reason for the email</a:t>
            </a:r>
          </a:p>
          <a:p>
            <a:r>
              <a:rPr lang="en-US" dirty="0"/>
              <a:t>Includes space between paragraphs to make it easier to read</a:t>
            </a:r>
          </a:p>
          <a:p>
            <a:r>
              <a:rPr lang="en-US" dirty="0"/>
              <a:t>Should be well organized and easy to read</a:t>
            </a:r>
          </a:p>
        </p:txBody>
      </p:sp>
    </p:spTree>
    <p:extLst>
      <p:ext uri="{BB962C8B-B14F-4D97-AF65-F5344CB8AC3E}">
        <p14:creationId xmlns:p14="http://schemas.microsoft.com/office/powerpoint/2010/main" val="37084822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46471-09BA-7A73-155A-CFB6E9F3C6E9}"/>
              </a:ext>
            </a:extLst>
          </p:cNvPr>
          <p:cNvSpPr>
            <a:spLocks noGrp="1"/>
          </p:cNvSpPr>
          <p:nvPr>
            <p:ph type="title"/>
          </p:nvPr>
        </p:nvSpPr>
        <p:spPr/>
        <p:txBody>
          <a:bodyPr/>
          <a:lstStyle/>
          <a:p>
            <a:r>
              <a:rPr lang="en-US" dirty="0"/>
              <a:t>Email Formal Closing</a:t>
            </a:r>
          </a:p>
        </p:txBody>
      </p:sp>
      <p:sp>
        <p:nvSpPr>
          <p:cNvPr id="3" name="Content Placeholder 2">
            <a:extLst>
              <a:ext uri="{FF2B5EF4-FFF2-40B4-BE49-F238E27FC236}">
                <a16:creationId xmlns:a16="http://schemas.microsoft.com/office/drawing/2014/main" id="{7A4FDBC1-F4B7-6ACA-ABA1-3051CFDE7696}"/>
              </a:ext>
            </a:extLst>
          </p:cNvPr>
          <p:cNvSpPr>
            <a:spLocks noGrp="1"/>
          </p:cNvSpPr>
          <p:nvPr>
            <p:ph idx="1"/>
          </p:nvPr>
        </p:nvSpPr>
        <p:spPr/>
        <p:txBody>
          <a:bodyPr/>
          <a:lstStyle/>
          <a:p>
            <a:r>
              <a:rPr lang="en-US" sz="3100" dirty="0"/>
              <a:t>Is the concluding part of an email</a:t>
            </a:r>
          </a:p>
          <a:p>
            <a:r>
              <a:rPr lang="en-US" sz="3100" dirty="0"/>
              <a:t>Comes after the main body of the email</a:t>
            </a:r>
          </a:p>
          <a:p>
            <a:r>
              <a:rPr lang="en-US" sz="3100" dirty="0"/>
              <a:t>Serves to end the message </a:t>
            </a:r>
          </a:p>
          <a:p>
            <a:r>
              <a:rPr lang="en-US" sz="3100" dirty="0"/>
              <a:t>Commonly includes:</a:t>
            </a:r>
          </a:p>
          <a:p>
            <a:pPr lvl="1"/>
            <a:r>
              <a:rPr lang="en-US" sz="2700" dirty="0"/>
              <a:t>sincerely</a:t>
            </a:r>
          </a:p>
          <a:p>
            <a:pPr lvl="1"/>
            <a:r>
              <a:rPr lang="en-US" sz="2700" dirty="0"/>
              <a:t>best regards</a:t>
            </a:r>
          </a:p>
          <a:p>
            <a:pPr lvl="1"/>
            <a:r>
              <a:rPr lang="en-US" sz="2700" dirty="0"/>
              <a:t>kind regards</a:t>
            </a:r>
          </a:p>
          <a:p>
            <a:pPr lvl="1"/>
            <a:r>
              <a:rPr lang="en-US" sz="2700" dirty="0"/>
              <a:t>yours truly</a:t>
            </a:r>
          </a:p>
          <a:p>
            <a:pPr lvl="1"/>
            <a:r>
              <a:rPr lang="en-US" sz="2700" dirty="0"/>
              <a:t>best</a:t>
            </a:r>
          </a:p>
          <a:p>
            <a:pPr lvl="1"/>
            <a:r>
              <a:rPr lang="en-US" sz="2700" dirty="0"/>
              <a:t>thank you </a:t>
            </a:r>
          </a:p>
          <a:p>
            <a:pPr lvl="1"/>
            <a:r>
              <a:rPr lang="en-US" sz="2700" dirty="0"/>
              <a:t>best wishes</a:t>
            </a:r>
          </a:p>
          <a:p>
            <a:r>
              <a:rPr lang="en-US" sz="3100" dirty="0"/>
              <a:t>Ends with the sender’s name</a:t>
            </a:r>
          </a:p>
        </p:txBody>
      </p:sp>
    </p:spTree>
    <p:extLst>
      <p:ext uri="{BB962C8B-B14F-4D97-AF65-F5344CB8AC3E}">
        <p14:creationId xmlns:p14="http://schemas.microsoft.com/office/powerpoint/2010/main" val="15994170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72BF0-FC3B-BF87-2E9A-3745A516BBE8}"/>
              </a:ext>
            </a:extLst>
          </p:cNvPr>
          <p:cNvSpPr>
            <a:spLocks noGrp="1"/>
          </p:cNvSpPr>
          <p:nvPr>
            <p:ph type="title"/>
          </p:nvPr>
        </p:nvSpPr>
        <p:spPr/>
        <p:txBody>
          <a:bodyPr/>
          <a:lstStyle/>
          <a:p>
            <a:r>
              <a:rPr lang="en-US" dirty="0"/>
              <a:t>Email Signature Line</a:t>
            </a:r>
          </a:p>
        </p:txBody>
      </p:sp>
      <p:sp>
        <p:nvSpPr>
          <p:cNvPr id="3" name="Content Placeholder 2">
            <a:extLst>
              <a:ext uri="{FF2B5EF4-FFF2-40B4-BE49-F238E27FC236}">
                <a16:creationId xmlns:a16="http://schemas.microsoft.com/office/drawing/2014/main" id="{CFF792B9-82A7-D5C9-8DE1-5CEA9FD74FAA}"/>
              </a:ext>
            </a:extLst>
          </p:cNvPr>
          <p:cNvSpPr>
            <a:spLocks noGrp="1"/>
          </p:cNvSpPr>
          <p:nvPr>
            <p:ph idx="1"/>
          </p:nvPr>
        </p:nvSpPr>
        <p:spPr/>
        <p:txBody>
          <a:bodyPr/>
          <a:lstStyle/>
          <a:p>
            <a:r>
              <a:rPr lang="en-US" dirty="0"/>
              <a:t>Includes details about the sender</a:t>
            </a:r>
          </a:p>
          <a:p>
            <a:pPr lvl="1"/>
            <a:r>
              <a:rPr lang="en-US" dirty="0"/>
              <a:t>name, position or title, business name and contact information</a:t>
            </a:r>
          </a:p>
          <a:p>
            <a:r>
              <a:rPr lang="en-US" dirty="0"/>
              <a:t>Is a way to provide contact details and other information</a:t>
            </a:r>
          </a:p>
        </p:txBody>
      </p:sp>
      <p:pic>
        <p:nvPicPr>
          <p:cNvPr id="5" name="Picture 4">
            <a:extLst>
              <a:ext uri="{FF2B5EF4-FFF2-40B4-BE49-F238E27FC236}">
                <a16:creationId xmlns:a16="http://schemas.microsoft.com/office/drawing/2014/main" id="{9C40327E-67B7-AF30-E7F6-1D3449760E09}"/>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9846" t="25183" r="9591" b="24576"/>
          <a:stretch/>
        </p:blipFill>
        <p:spPr>
          <a:xfrm>
            <a:off x="1252033" y="4007240"/>
            <a:ext cx="6639933" cy="2207736"/>
          </a:xfrm>
          <a:prstGeom prst="rect">
            <a:avLst/>
          </a:prstGeom>
        </p:spPr>
      </p:pic>
    </p:spTree>
    <p:extLst>
      <p:ext uri="{BB962C8B-B14F-4D97-AF65-F5344CB8AC3E}">
        <p14:creationId xmlns:p14="http://schemas.microsoft.com/office/powerpoint/2010/main" val="9516345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E8E23-022B-4B09-9B7F-B22D0756E8E2}"/>
              </a:ext>
            </a:extLst>
          </p:cNvPr>
          <p:cNvSpPr>
            <a:spLocks noGrp="1"/>
          </p:cNvSpPr>
          <p:nvPr>
            <p:ph type="title"/>
          </p:nvPr>
        </p:nvSpPr>
        <p:spPr>
          <a:xfrm>
            <a:off x="470019" y="-2346"/>
            <a:ext cx="8229600" cy="1207303"/>
          </a:xfrm>
        </p:spPr>
        <p:txBody>
          <a:bodyPr/>
          <a:lstStyle/>
          <a:p>
            <a:r>
              <a:rPr lang="en-US"/>
              <a:t>Email Analysis Practice</a:t>
            </a:r>
            <a:endParaRPr lang="en-US" dirty="0"/>
          </a:p>
        </p:txBody>
      </p:sp>
      <p:sp>
        <p:nvSpPr>
          <p:cNvPr id="5" name="Content Placeholder 4">
            <a:extLst>
              <a:ext uri="{FF2B5EF4-FFF2-40B4-BE49-F238E27FC236}">
                <a16:creationId xmlns:a16="http://schemas.microsoft.com/office/drawing/2014/main" id="{1CA8534F-0B32-4397-B27D-C22FD4BCEE62}"/>
              </a:ext>
            </a:extLst>
          </p:cNvPr>
          <p:cNvSpPr>
            <a:spLocks noGrp="1"/>
          </p:cNvSpPr>
          <p:nvPr>
            <p:ph idx="1"/>
          </p:nvPr>
        </p:nvSpPr>
        <p:spPr>
          <a:xfrm>
            <a:off x="469900" y="1204957"/>
            <a:ext cx="8229600" cy="5341893"/>
          </a:xfrm>
        </p:spPr>
        <p:txBody>
          <a:bodyPr/>
          <a:lstStyle/>
          <a:p>
            <a:r>
              <a:rPr lang="en-US" sz="2700" dirty="0"/>
              <a:t>Work with a partner to identify each part of the email below and identify two ways to improve the email.</a:t>
            </a:r>
          </a:p>
        </p:txBody>
      </p:sp>
      <p:sp>
        <p:nvSpPr>
          <p:cNvPr id="10" name="Text Placeholder 9">
            <a:extLst>
              <a:ext uri="{FF2B5EF4-FFF2-40B4-BE49-F238E27FC236}">
                <a16:creationId xmlns:a16="http://schemas.microsoft.com/office/drawing/2014/main" id="{A92C5BF4-DF6B-1205-7FCF-ADFE6C0F1543}"/>
              </a:ext>
            </a:extLst>
          </p:cNvPr>
          <p:cNvSpPr>
            <a:spLocks noGrp="1"/>
          </p:cNvSpPr>
          <p:nvPr>
            <p:ph type="body" sz="quarter" idx="10"/>
          </p:nvPr>
        </p:nvSpPr>
        <p:spPr>
          <a:xfrm>
            <a:off x="444500" y="2296633"/>
            <a:ext cx="8229600" cy="4151791"/>
          </a:xfrm>
          <a:ln>
            <a:noFill/>
          </a:ln>
        </p:spPr>
        <p:txBody>
          <a:bodyPr/>
          <a:lstStyle/>
          <a:p>
            <a:r>
              <a:rPr lang="en-US" dirty="0"/>
              <a:t>To: andybob@icev.com</a:t>
            </a:r>
          </a:p>
          <a:p>
            <a:r>
              <a:rPr lang="en-US" dirty="0"/>
              <a:t>Subject: Thank You</a:t>
            </a:r>
          </a:p>
          <a:p>
            <a:endParaRPr lang="en-US" dirty="0"/>
          </a:p>
          <a:p>
            <a:r>
              <a:rPr lang="en-US" dirty="0"/>
              <a:t>Andy-</a:t>
            </a:r>
          </a:p>
          <a:p>
            <a:r>
              <a:rPr lang="en-US" dirty="0"/>
              <a:t>We hope this email finds you well. Thank you for choosing Beauty Foils for your recent purchase. We appreciate your business and are committed to ensuring your satisfaction.</a:t>
            </a:r>
          </a:p>
          <a:p>
            <a:endParaRPr lang="en-US" dirty="0"/>
          </a:p>
          <a:p>
            <a:r>
              <a:rPr lang="en-US" dirty="0"/>
              <a:t>We noticed that your order #12345 was successfully delivered to the address provided. We sincerely hope that you are pleased with your purchase. At Beauty Foils customer feedback is crucial to our continuous improvement, and we would love to hear about your experience.</a:t>
            </a:r>
          </a:p>
        </p:txBody>
      </p:sp>
    </p:spTree>
    <p:extLst>
      <p:ext uri="{BB962C8B-B14F-4D97-AF65-F5344CB8AC3E}">
        <p14:creationId xmlns:p14="http://schemas.microsoft.com/office/powerpoint/2010/main" val="22799952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5E8E23-022B-4B09-9B7F-B22D0756E8E2}"/>
              </a:ext>
            </a:extLst>
          </p:cNvPr>
          <p:cNvSpPr>
            <a:spLocks noGrp="1"/>
          </p:cNvSpPr>
          <p:nvPr>
            <p:ph type="title"/>
          </p:nvPr>
        </p:nvSpPr>
        <p:spPr>
          <a:xfrm>
            <a:off x="0" y="-2346"/>
            <a:ext cx="8674100" cy="1214458"/>
          </a:xfrm>
        </p:spPr>
        <p:txBody>
          <a:bodyPr/>
          <a:lstStyle/>
          <a:p>
            <a:r>
              <a:rPr lang="en-US" sz="4000" dirty="0"/>
              <a:t>Email Analysis Practice Continued</a:t>
            </a:r>
          </a:p>
        </p:txBody>
      </p:sp>
      <p:sp>
        <p:nvSpPr>
          <p:cNvPr id="5" name="Content Placeholder 4">
            <a:extLst>
              <a:ext uri="{FF2B5EF4-FFF2-40B4-BE49-F238E27FC236}">
                <a16:creationId xmlns:a16="http://schemas.microsoft.com/office/drawing/2014/main" id="{1CA8534F-0B32-4397-B27D-C22FD4BCEE62}"/>
              </a:ext>
            </a:extLst>
          </p:cNvPr>
          <p:cNvSpPr>
            <a:spLocks noGrp="1"/>
          </p:cNvSpPr>
          <p:nvPr>
            <p:ph idx="1"/>
          </p:nvPr>
        </p:nvSpPr>
        <p:spPr>
          <a:xfrm>
            <a:off x="469900" y="1212112"/>
            <a:ext cx="8229600" cy="5334738"/>
          </a:xfrm>
        </p:spPr>
        <p:txBody>
          <a:bodyPr/>
          <a:lstStyle/>
          <a:p>
            <a:r>
              <a:rPr lang="en-US" sz="2700" dirty="0"/>
              <a:t>Work with a partner to identify each part of the email below and identify two ways to improve the email.</a:t>
            </a:r>
          </a:p>
        </p:txBody>
      </p:sp>
      <p:sp>
        <p:nvSpPr>
          <p:cNvPr id="10" name="Text Placeholder 9">
            <a:extLst>
              <a:ext uri="{FF2B5EF4-FFF2-40B4-BE49-F238E27FC236}">
                <a16:creationId xmlns:a16="http://schemas.microsoft.com/office/drawing/2014/main" id="{A92C5BF4-DF6B-1205-7FCF-ADFE6C0F1543}"/>
              </a:ext>
            </a:extLst>
          </p:cNvPr>
          <p:cNvSpPr>
            <a:spLocks noGrp="1"/>
          </p:cNvSpPr>
          <p:nvPr>
            <p:ph type="body" sz="quarter" idx="10"/>
          </p:nvPr>
        </p:nvSpPr>
        <p:spPr>
          <a:xfrm>
            <a:off x="444500" y="2426569"/>
            <a:ext cx="8229600" cy="4021855"/>
          </a:xfrm>
          <a:ln>
            <a:noFill/>
          </a:ln>
        </p:spPr>
        <p:txBody>
          <a:bodyPr/>
          <a:lstStyle/>
          <a:p>
            <a:r>
              <a:rPr lang="en-US" dirty="0"/>
              <a:t>If you have a moment, could you kindly share your thoughts on the product and the overall shopping experience? Your insights are invaluable and will help us enhance our services. You can leave a review on our website or reply to this email with your feedback.</a:t>
            </a:r>
          </a:p>
          <a:p>
            <a:endParaRPr lang="en-US" dirty="0"/>
          </a:p>
          <a:p>
            <a:r>
              <a:rPr lang="en-US" dirty="0"/>
              <a:t>Thank you again for choosing Beauty Foils. We look forward to hearing from you and appreciate the opportunity to serve you.</a:t>
            </a:r>
          </a:p>
          <a:p>
            <a:endParaRPr lang="en-US" dirty="0"/>
          </a:p>
          <a:p>
            <a:r>
              <a:rPr lang="en-US" dirty="0"/>
              <a:t>Best regards,</a:t>
            </a:r>
          </a:p>
          <a:p>
            <a:r>
              <a:rPr lang="en-US" dirty="0"/>
              <a:t>Heather</a:t>
            </a:r>
          </a:p>
          <a:p>
            <a:r>
              <a:rPr lang="en-US" dirty="0"/>
              <a:t>C.E.O., Beauty Foils</a:t>
            </a:r>
          </a:p>
          <a:p>
            <a:r>
              <a:rPr lang="en-US" dirty="0"/>
              <a:t>555-555-555</a:t>
            </a:r>
          </a:p>
        </p:txBody>
      </p:sp>
    </p:spTree>
    <p:extLst>
      <p:ext uri="{BB962C8B-B14F-4D97-AF65-F5344CB8AC3E}">
        <p14:creationId xmlns:p14="http://schemas.microsoft.com/office/powerpoint/2010/main" val="389208272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46845</TotalTime>
  <Words>1692</Words>
  <Application>Microsoft Office PowerPoint</Application>
  <PresentationFormat>On-screen Show (4:3)</PresentationFormat>
  <Paragraphs>288</Paragraphs>
  <Slides>43</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43</vt:i4>
      </vt:variant>
    </vt:vector>
  </HeadingPairs>
  <TitlesOfParts>
    <vt:vector size="47" baseType="lpstr">
      <vt:lpstr>Arial</vt:lpstr>
      <vt:lpstr>Calibri</vt:lpstr>
      <vt:lpstr>Calibri Light</vt:lpstr>
      <vt:lpstr>Office Theme</vt:lpstr>
      <vt:lpstr>Preparing for an Entrepreneurial Career: Communication </vt:lpstr>
      <vt:lpstr>Objectives</vt:lpstr>
      <vt:lpstr>Main Menu</vt:lpstr>
      <vt:lpstr>Preparing for an Entrepreneurial Career: Communication− Professional Business Communication (Segment 1)</vt:lpstr>
      <vt:lpstr>Professional Business Communication</vt:lpstr>
      <vt:lpstr>Verbal Communication</vt:lpstr>
      <vt:lpstr>Professional Verbal Communication</vt:lpstr>
      <vt:lpstr>Nonverbal Communication</vt:lpstr>
      <vt:lpstr>Body Language</vt:lpstr>
      <vt:lpstr>Body Language Discussion</vt:lpstr>
      <vt:lpstr>Professional Nonverbal Communication</vt:lpstr>
      <vt:lpstr>Active Listening</vt:lpstr>
      <vt:lpstr>Active Listening</vt:lpstr>
      <vt:lpstr>Verbal vs. Nonverbal Communication Discussion </vt:lpstr>
      <vt:lpstr>Preparing for an Entrepreneurial Career: Communication− Professional Business Norms (Segment 2)</vt:lpstr>
      <vt:lpstr>Professional Business Norms</vt:lpstr>
      <vt:lpstr>Professional Attire</vt:lpstr>
      <vt:lpstr>Professional Attire</vt:lpstr>
      <vt:lpstr>Appropriate Professional Attire Discussion</vt:lpstr>
      <vt:lpstr>Professional Face-to-Face Interactions</vt:lpstr>
      <vt:lpstr>Professional Face-to-Face Interactions</vt:lpstr>
      <vt:lpstr>Professional Face-to-Face Interactions</vt:lpstr>
      <vt:lpstr>Professional Virtual Interactions</vt:lpstr>
      <vt:lpstr>Professional Virtual Interactions</vt:lpstr>
      <vt:lpstr>Professional Virtual Interactions</vt:lpstr>
      <vt:lpstr>Virtual vs. Face-To-Face Interaction Discussion</vt:lpstr>
      <vt:lpstr>Professional Phone Calls</vt:lpstr>
      <vt:lpstr>Professional Phone Calls</vt:lpstr>
      <vt:lpstr>Professional Phone Calls</vt:lpstr>
      <vt:lpstr>Professional Phone Calls</vt:lpstr>
      <vt:lpstr>Professional Phone Call Practice</vt:lpstr>
      <vt:lpstr>Preparing for an Entrepreneurial Career: Communication− Professional Written Communication (Segment 3)</vt:lpstr>
      <vt:lpstr>Professional Writing Skills</vt:lpstr>
      <vt:lpstr>Professional Writing</vt:lpstr>
      <vt:lpstr>Professional Email</vt:lpstr>
      <vt:lpstr>Professional Email</vt:lpstr>
      <vt:lpstr>Email Subject Line</vt:lpstr>
      <vt:lpstr>Email Salutation</vt:lpstr>
      <vt:lpstr>Email Body</vt:lpstr>
      <vt:lpstr>Email Formal Closing</vt:lpstr>
      <vt:lpstr>Email Signature Line</vt:lpstr>
      <vt:lpstr>Email Analysis Practice</vt:lpstr>
      <vt:lpstr>Email Analysis Practice Continued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Angela Dehls</dc:creator>
  <cp:lastModifiedBy>Angela Dehls</cp:lastModifiedBy>
  <cp:revision>91</cp:revision>
  <dcterms:created xsi:type="dcterms:W3CDTF">2018-06-12T20:11:25Z</dcterms:created>
  <dcterms:modified xsi:type="dcterms:W3CDTF">2024-07-26T15:29:03Z</dcterms:modified>
</cp:coreProperties>
</file>