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256" r:id="rId2"/>
    <p:sldId id="258" r:id="rId3"/>
    <p:sldId id="285" r:id="rId4"/>
    <p:sldId id="294" r:id="rId5"/>
    <p:sldId id="259" r:id="rId6"/>
    <p:sldId id="260" r:id="rId7"/>
    <p:sldId id="261" r:id="rId8"/>
    <p:sldId id="322" r:id="rId9"/>
    <p:sldId id="323" r:id="rId10"/>
    <p:sldId id="262" r:id="rId11"/>
    <p:sldId id="263" r:id="rId12"/>
    <p:sldId id="264" r:id="rId13"/>
    <p:sldId id="324" r:id="rId14"/>
    <p:sldId id="325" r:id="rId15"/>
    <p:sldId id="326" r:id="rId16"/>
    <p:sldId id="314" r:id="rId17"/>
    <p:sldId id="265" r:id="rId18"/>
    <p:sldId id="295" r:id="rId19"/>
    <p:sldId id="286" r:id="rId20"/>
    <p:sldId id="289" r:id="rId21"/>
    <p:sldId id="315" r:id="rId22"/>
    <p:sldId id="317" r:id="rId23"/>
    <p:sldId id="318" r:id="rId24"/>
    <p:sldId id="288" r:id="rId25"/>
    <p:sldId id="287" r:id="rId26"/>
    <p:sldId id="293" r:id="rId27"/>
    <p:sldId id="292" r:id="rId28"/>
    <p:sldId id="291" r:id="rId29"/>
    <p:sldId id="290" r:id="rId30"/>
    <p:sldId id="296" r:id="rId31"/>
    <p:sldId id="266" r:id="rId32"/>
    <p:sldId id="267" r:id="rId33"/>
    <p:sldId id="268" r:id="rId34"/>
    <p:sldId id="269" r:id="rId35"/>
    <p:sldId id="270" r:id="rId36"/>
    <p:sldId id="271" r:id="rId37"/>
    <p:sldId id="272" r:id="rId38"/>
    <p:sldId id="273" r:id="rId39"/>
    <p:sldId id="274" r:id="rId40"/>
    <p:sldId id="275" r:id="rId41"/>
    <p:sldId id="276" r:id="rId42"/>
    <p:sldId id="277" r:id="rId43"/>
    <p:sldId id="284" r:id="rId44"/>
    <p:sldId id="327" r:id="rId45"/>
    <p:sldId id="278" r:id="rId46"/>
    <p:sldId id="283" r:id="rId47"/>
    <p:sldId id="257" r:id="rId48"/>
  </p:sldIdLst>
  <p:sldSz cx="9144000" cy="6858000" type="screen4x3"/>
  <p:notesSz cx="6858000" cy="9144000"/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F58"/>
    <a:srgbClr val="A8CE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6224" autoAdjust="0"/>
  </p:normalViewPr>
  <p:slideViewPr>
    <p:cSldViewPr>
      <p:cViewPr varScale="1">
        <p:scale>
          <a:sx n="102" d="100"/>
          <a:sy n="102" d="100"/>
        </p:scale>
        <p:origin x="1194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132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C8AC7D-72E8-4784-9580-A8962761DC34}" type="datetimeFigureOut">
              <a:rPr lang="en-US" smtClean="0"/>
              <a:pPr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6750A-BC27-42CF-8BEF-343C6AECCB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314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41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4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92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44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45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09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8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783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72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280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046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750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39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684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98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60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91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34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0171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149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2589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61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9207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8941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098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271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086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195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714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947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0497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3349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448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305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81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9220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74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596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589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154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557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802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83503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4110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642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25330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750A-BC27-42CF-8BEF-343C6AECCB0D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386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8D9C4B-67A3-4B9D-93E5-F89B6BE48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03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8D9C4B-67A3-4B9D-93E5-F89B6BE48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6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8D9C4B-67A3-4B9D-93E5-F89B6BE48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7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8D9C4B-67A3-4B9D-93E5-F89B6BE48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25" y="0"/>
            <a:ext cx="865775" cy="31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82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A14346E-E53D-4D50-9731-6A810B101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5" y="6547103"/>
            <a:ext cx="865775" cy="31089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45C2A2D-6837-404D-9D1F-8E5D8205C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19" y="-2346"/>
            <a:ext cx="8229600" cy="1207303"/>
          </a:xfrm>
        </p:spPr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3A2FA44-005E-44EF-9694-33960475D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018" y="1253330"/>
            <a:ext cx="8229599" cy="52937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B95612-CA74-4656-81AC-7081A6075303}"/>
              </a:ext>
            </a:extLst>
          </p:cNvPr>
          <p:cNvSpPr txBox="1"/>
          <p:nvPr userDrawn="1"/>
        </p:nvSpPr>
        <p:spPr>
          <a:xfrm>
            <a:off x="6990460" y="6547103"/>
            <a:ext cx="1709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C58360-7E0F-43A3-B29F-F2B4CB06C34C}" type="slidenum">
              <a:rPr lang="en-US" sz="1400" smtClean="0"/>
              <a:pPr algn="r"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93534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773813-F2EC-4D37-BD97-38A00E0F8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33EE1-8146-4BC1-BCE8-3A6C8632B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3B3BD-6CAE-444F-AAF0-D40221589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42508-09E6-4110-9659-E38DBD40E6A7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B81C2-B2AF-4CEB-B4A9-344FF8995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75DE4-CDCC-4510-8B62-8BCE26924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7620F-7A26-430C-8906-40E08AB64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06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slide" Target="slide4.xml"/><Relationship Id="rId4" Type="http://schemas.openxmlformats.org/officeDocument/2006/relationships/slide" Target="slide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8988C1-0100-443B-8A52-D6B7544E378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Evaluating Applications and Résumés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To examine the hiring process.</a:t>
            </a:r>
          </a:p>
          <a:p>
            <a:pPr lvl="0"/>
            <a:r>
              <a:rPr lang="en-US" dirty="0"/>
              <a:t>To identify tips for hiring new employees.</a:t>
            </a:r>
          </a:p>
          <a:p>
            <a:pPr lvl="0"/>
            <a:r>
              <a:rPr lang="en-US" dirty="0"/>
              <a:t>To discover what to search for on applicants' résumés.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DA1EAA-89BA-48DD-B62D-7B5A8B3F2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Menu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41C2808-55EE-48E2-9104-850A405B8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0" indent="0">
              <a:spcAft>
                <a:spcPts val="2000"/>
              </a:spcAft>
              <a:buNone/>
            </a:pPr>
            <a:r>
              <a:rPr lang="en-US" dirty="0"/>
              <a:t>Hiring</a:t>
            </a:r>
          </a:p>
          <a:p>
            <a:pPr marL="1828800" indent="0">
              <a:spcAft>
                <a:spcPts val="2000"/>
              </a:spcAft>
              <a:buNone/>
            </a:pPr>
            <a:r>
              <a:rPr lang="en-US" dirty="0"/>
              <a:t>Applications</a:t>
            </a:r>
          </a:p>
          <a:p>
            <a:pPr marL="1828800" indent="0">
              <a:spcAft>
                <a:spcPts val="2000"/>
              </a:spcAft>
              <a:buNone/>
            </a:pPr>
            <a:r>
              <a:rPr lang="en-US" dirty="0"/>
              <a:t>Résumés &amp; Tips</a:t>
            </a:r>
          </a:p>
        </p:txBody>
      </p:sp>
      <p:sp>
        <p:nvSpPr>
          <p:cNvPr id="8" name="Rectangle 7" descr="Button links to the Applications segment">
            <a:hlinkClick r:id="rId3" action="ppaction://hlinksldjump"/>
          </p:cNvPr>
          <p:cNvSpPr/>
          <p:nvPr/>
        </p:nvSpPr>
        <p:spPr>
          <a:xfrm>
            <a:off x="1828800" y="2090737"/>
            <a:ext cx="457200" cy="381000"/>
          </a:xfrm>
          <a:prstGeom prst="rect">
            <a:avLst/>
          </a:prstGeom>
          <a:solidFill>
            <a:srgbClr val="A8CEE3"/>
          </a:solidFill>
          <a:ln>
            <a:solidFill>
              <a:srgbClr val="1E1F58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133350" h="25400" prst="cross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 descr="Button links to the Resumes and Tips segment">
            <a:hlinkClick r:id="rId4" action="ppaction://hlinksldjump"/>
          </p:cNvPr>
          <p:cNvSpPr/>
          <p:nvPr/>
        </p:nvSpPr>
        <p:spPr>
          <a:xfrm>
            <a:off x="1828800" y="2838449"/>
            <a:ext cx="457200" cy="381000"/>
          </a:xfrm>
          <a:prstGeom prst="rect">
            <a:avLst/>
          </a:prstGeom>
          <a:solidFill>
            <a:srgbClr val="A8CEE3"/>
          </a:solidFill>
          <a:ln>
            <a:solidFill>
              <a:srgbClr val="1E1F58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133350" h="25400" prst="cross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 descr="Button links to the Hiring segment">
            <a:hlinkClick r:id="rId5" action="ppaction://hlinksldjump"/>
          </p:cNvPr>
          <p:cNvSpPr/>
          <p:nvPr/>
        </p:nvSpPr>
        <p:spPr>
          <a:xfrm>
            <a:off x="1828800" y="1343025"/>
            <a:ext cx="457200" cy="381000"/>
          </a:xfrm>
          <a:prstGeom prst="rect">
            <a:avLst/>
          </a:prstGeom>
          <a:solidFill>
            <a:srgbClr val="A8CEE3"/>
          </a:solidFill>
          <a:ln>
            <a:solidFill>
              <a:srgbClr val="1E1F58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133350" h="25400" prst="cross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042C016-4316-49E0-8C76-401FF929AD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Hiring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Can be a difficult process</a:t>
            </a:r>
          </a:p>
          <a:p>
            <a:pPr lvl="0"/>
            <a:r>
              <a:rPr lang="en-US" dirty="0"/>
              <a:t>Includes finding the right person for the right job, making your organizations more productive and profitable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Hiring Process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29F6746-17EE-482D-A92E-6CD72A690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identify a new position need within the company</a:t>
            </a:r>
          </a:p>
          <a:p>
            <a:pPr lvl="1"/>
            <a:r>
              <a:rPr lang="en-US" dirty="0"/>
              <a:t>announce the need to job applicants</a:t>
            </a:r>
          </a:p>
          <a:p>
            <a:pPr lvl="1"/>
            <a:r>
              <a:rPr lang="en-US" dirty="0"/>
              <a:t>accept résumés</a:t>
            </a:r>
          </a:p>
          <a:p>
            <a:pPr lvl="1"/>
            <a:r>
              <a:rPr lang="en-US" dirty="0"/>
              <a:t>interview applicants</a:t>
            </a:r>
          </a:p>
          <a:p>
            <a:pPr lvl="1"/>
            <a:r>
              <a:rPr lang="en-US" dirty="0"/>
              <a:t>hire new employee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Position Need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Must be identified by:</a:t>
            </a:r>
          </a:p>
          <a:p>
            <a:pPr lvl="1"/>
            <a:r>
              <a:rPr lang="en-US" dirty="0"/>
              <a:t>asking other employees if they feel the need for additional help</a:t>
            </a:r>
          </a:p>
          <a:p>
            <a:pPr lvl="1"/>
            <a:r>
              <a:rPr lang="en-US" dirty="0"/>
              <a:t>observing the workload of others </a:t>
            </a:r>
          </a:p>
          <a:p>
            <a:pPr lvl="0"/>
            <a:r>
              <a:rPr lang="en-US" dirty="0"/>
              <a:t>Can be due to the need to refill a position left by an employee who left the company</a:t>
            </a:r>
          </a:p>
          <a:p>
            <a:pPr lvl="0"/>
            <a:r>
              <a:rPr lang="en-US" dirty="0"/>
              <a:t>Can be due to the need to form a new position to start a new division or business venture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required to determine job duties and requirements for a given position</a:t>
            </a:r>
          </a:p>
          <a:p>
            <a:r>
              <a:rPr lang="en-US" dirty="0"/>
              <a:t>Is used to determine the following: </a:t>
            </a:r>
          </a:p>
          <a:p>
            <a:pPr lvl="1"/>
            <a:r>
              <a:rPr lang="en-US" dirty="0"/>
              <a:t>training needs</a:t>
            </a:r>
          </a:p>
          <a:p>
            <a:pPr lvl="1"/>
            <a:r>
              <a:rPr lang="en-US" dirty="0"/>
              <a:t>compensation </a:t>
            </a:r>
          </a:p>
          <a:p>
            <a:pPr lvl="2"/>
            <a:r>
              <a:rPr lang="en-US" dirty="0"/>
              <a:t>rewarding someone for service or by making up for someone’s loss, damage or injury; usually in the form of money</a:t>
            </a:r>
          </a:p>
          <a:p>
            <a:pPr lvl="1"/>
            <a:r>
              <a:rPr lang="en-US" dirty="0"/>
              <a:t>duties and tasks</a:t>
            </a:r>
          </a:p>
          <a:p>
            <a:pPr lvl="1"/>
            <a:r>
              <a:rPr lang="en-US" dirty="0"/>
              <a:t>skill level </a:t>
            </a:r>
          </a:p>
        </p:txBody>
      </p:sp>
    </p:spTree>
    <p:extLst>
      <p:ext uri="{BB962C8B-B14F-4D97-AF65-F5344CB8AC3E}">
        <p14:creationId xmlns:p14="http://schemas.microsoft.com/office/powerpoint/2010/main" val="3706645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conducted to analyze the job not the person applying for the job </a:t>
            </a:r>
          </a:p>
          <a:p>
            <a:r>
              <a:rPr lang="en-US" dirty="0"/>
              <a:t>Data from the analysis can be used to screen applicants' applications, résumés and during interviews </a:t>
            </a:r>
          </a:p>
        </p:txBody>
      </p:sp>
    </p:spTree>
    <p:extLst>
      <p:ext uri="{BB962C8B-B14F-4D97-AF65-F5344CB8AC3E}">
        <p14:creationId xmlns:p14="http://schemas.microsoft.com/office/powerpoint/2010/main" val="715587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Announce the Need to Job Applicants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By allowing job seekers to recognize the organization has a position opening</a:t>
            </a:r>
          </a:p>
          <a:p>
            <a:pPr lvl="0"/>
            <a:r>
              <a:rPr lang="en-US" dirty="0"/>
              <a:t>By advertising on the Internet, television, radio or newspaper</a:t>
            </a:r>
          </a:p>
          <a:p>
            <a:pPr lvl="0"/>
            <a:r>
              <a:rPr lang="en-US" dirty="0"/>
              <a:t>By informing employees of job openings</a:t>
            </a:r>
          </a:p>
          <a:p>
            <a:pPr lvl="1"/>
            <a:r>
              <a:rPr lang="en-US" dirty="0"/>
              <a:t>they may refer employees or apply for the position themselves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Accept New Résumés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By utilizing phone, fax or e-mail</a:t>
            </a:r>
          </a:p>
          <a:p>
            <a:pPr lvl="0"/>
            <a:r>
              <a:rPr lang="en-US" dirty="0"/>
              <a:t>By informing job seekers of the individual responsible for reading the résumés</a:t>
            </a:r>
          </a:p>
          <a:p>
            <a:pPr lvl="1"/>
            <a:r>
              <a:rPr lang="en-US" dirty="0"/>
              <a:t>allows job seekers to direct their job hunt toward specific individuals</a:t>
            </a:r>
          </a:p>
          <a:p>
            <a:pPr lvl="1"/>
            <a:r>
              <a:rPr lang="en-US" dirty="0"/>
              <a:t>handled most often by the human resource department of a company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Interview Applicants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By viewing candidates face-to-face</a:t>
            </a:r>
          </a:p>
          <a:p>
            <a:pPr lvl="0"/>
            <a:r>
              <a:rPr lang="en-US" dirty="0"/>
              <a:t>By identifying applicants qualified for the position</a:t>
            </a:r>
          </a:p>
          <a:p>
            <a:pPr lvl="0"/>
            <a:r>
              <a:rPr lang="en-US" dirty="0"/>
              <a:t>By comparing candidates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0018" y="5826295"/>
            <a:ext cx="8229598" cy="707886"/>
          </a:xfrm>
          <a:prstGeom prst="rect">
            <a:avLst/>
          </a:prstGeom>
          <a:noFill/>
          <a:ln>
            <a:solidFill>
              <a:srgbClr val="1E1F58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Interview: a face-to-face meeting between the employer and the applicant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Pre-Employment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used to identify candidates most likely to perform well on the job</a:t>
            </a:r>
          </a:p>
          <a:p>
            <a:r>
              <a:rPr lang="en-US" dirty="0"/>
              <a:t>Are necessary because they can be used to: </a:t>
            </a:r>
          </a:p>
          <a:p>
            <a:pPr lvl="1"/>
            <a:r>
              <a:rPr lang="en-US" dirty="0"/>
              <a:t>cut cost in the selection process</a:t>
            </a:r>
          </a:p>
          <a:p>
            <a:pPr lvl="1"/>
            <a:r>
              <a:rPr lang="en-US" dirty="0"/>
              <a:t>decrease turnover</a:t>
            </a:r>
          </a:p>
          <a:p>
            <a:pPr lvl="1"/>
            <a:r>
              <a:rPr lang="en-US" dirty="0"/>
              <a:t>improve attitude</a:t>
            </a:r>
          </a:p>
        </p:txBody>
      </p:sp>
    </p:spTree>
    <p:extLst>
      <p:ext uri="{BB962C8B-B14F-4D97-AF65-F5344CB8AC3E}">
        <p14:creationId xmlns:p14="http://schemas.microsoft.com/office/powerpoint/2010/main" val="2184231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Pre-Employment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include: </a:t>
            </a:r>
          </a:p>
          <a:p>
            <a:pPr lvl="1"/>
            <a:r>
              <a:rPr lang="en-US" dirty="0"/>
              <a:t>personality test </a:t>
            </a:r>
          </a:p>
          <a:p>
            <a:pPr lvl="2"/>
            <a:r>
              <a:rPr lang="en-US" dirty="0"/>
              <a:t>determines certain traits </a:t>
            </a:r>
          </a:p>
          <a:p>
            <a:pPr lvl="1"/>
            <a:r>
              <a:rPr lang="en-US" dirty="0"/>
              <a:t>talent assessment</a:t>
            </a:r>
          </a:p>
          <a:p>
            <a:pPr lvl="2"/>
            <a:r>
              <a:rPr lang="en-US" dirty="0"/>
              <a:t>career test</a:t>
            </a:r>
          </a:p>
          <a:p>
            <a:pPr lvl="2"/>
            <a:r>
              <a:rPr lang="en-US" dirty="0"/>
              <a:t>help employers determine if an applicant will be a good fit for a specific job</a:t>
            </a:r>
          </a:p>
        </p:txBody>
      </p:sp>
    </p:spTree>
    <p:extLst>
      <p:ext uri="{BB962C8B-B14F-4D97-AF65-F5344CB8AC3E}">
        <p14:creationId xmlns:p14="http://schemas.microsoft.com/office/powerpoint/2010/main" val="3049702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Pre-Employment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include: </a:t>
            </a:r>
          </a:p>
          <a:p>
            <a:pPr lvl="1"/>
            <a:r>
              <a:rPr lang="en-US" dirty="0"/>
              <a:t>physical exams</a:t>
            </a:r>
          </a:p>
          <a:p>
            <a:pPr lvl="2"/>
            <a:r>
              <a:rPr lang="en-US" dirty="0"/>
              <a:t>important for jobs which require physical activity </a:t>
            </a:r>
          </a:p>
          <a:p>
            <a:pPr lvl="1"/>
            <a:r>
              <a:rPr lang="en-US" dirty="0"/>
              <a:t>drug test</a:t>
            </a:r>
          </a:p>
          <a:p>
            <a:pPr lvl="2"/>
            <a:r>
              <a:rPr lang="en-US" dirty="0"/>
              <a:t>urine or hair</a:t>
            </a:r>
          </a:p>
          <a:p>
            <a:pPr lvl="2"/>
            <a:r>
              <a:rPr lang="en-US" dirty="0"/>
              <a:t>important for all jobs, especially those which require the operation of heaving equipment and machinery </a:t>
            </a:r>
          </a:p>
        </p:txBody>
      </p:sp>
    </p:spTree>
    <p:extLst>
      <p:ext uri="{BB962C8B-B14F-4D97-AF65-F5344CB8AC3E}">
        <p14:creationId xmlns:p14="http://schemas.microsoft.com/office/powerpoint/2010/main" val="3224404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Laws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Regarding interviewing states the employer can not ask certain types of questions: </a:t>
            </a:r>
          </a:p>
          <a:p>
            <a:pPr lvl="1"/>
            <a:r>
              <a:rPr lang="en-US" dirty="0"/>
              <a:t>whether of not the applicant has or plans to have children </a:t>
            </a:r>
          </a:p>
          <a:p>
            <a:pPr lvl="1"/>
            <a:r>
              <a:rPr lang="en-US" dirty="0"/>
              <a:t>marital status </a:t>
            </a:r>
          </a:p>
          <a:p>
            <a:pPr lvl="1"/>
            <a:r>
              <a:rPr lang="en-US" dirty="0"/>
              <a:t>race</a:t>
            </a:r>
          </a:p>
          <a:p>
            <a:pPr lvl="1"/>
            <a:r>
              <a:rPr lang="en-US" dirty="0"/>
              <a:t>religion </a:t>
            </a:r>
          </a:p>
          <a:p>
            <a:pPr lvl="1"/>
            <a:r>
              <a:rPr lang="en-US" dirty="0"/>
              <a:t>sex or sexual preference </a:t>
            </a:r>
          </a:p>
          <a:p>
            <a:pPr lvl="1"/>
            <a:r>
              <a:rPr lang="en-US" dirty="0"/>
              <a:t>age</a:t>
            </a:r>
          </a:p>
          <a:p>
            <a:pPr lvl="1"/>
            <a:r>
              <a:rPr lang="en-US" dirty="0"/>
              <a:t>height or weight </a:t>
            </a:r>
          </a:p>
          <a:p>
            <a:pPr lvl="1"/>
            <a:r>
              <a:rPr lang="en-US" dirty="0"/>
              <a:t>question concerning drugs or alcohol used  </a:t>
            </a:r>
          </a:p>
        </p:txBody>
      </p:sp>
    </p:spTree>
    <p:extLst>
      <p:ext uri="{BB962C8B-B14F-4D97-AF65-F5344CB8AC3E}">
        <p14:creationId xmlns:p14="http://schemas.microsoft.com/office/powerpoint/2010/main" val="2066567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Hire New Employee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By offering the chosen candidate the job</a:t>
            </a:r>
          </a:p>
          <a:p>
            <a:pPr lvl="0"/>
            <a:r>
              <a:rPr lang="en-US" dirty="0"/>
              <a:t>By scheduling a time the candidate will start </a:t>
            </a:r>
          </a:p>
          <a:p>
            <a:pPr lvl="0"/>
            <a:r>
              <a:rPr lang="en-US" dirty="0"/>
              <a:t>By negotiating salary and benefits, if necessary</a:t>
            </a:r>
          </a:p>
        </p:txBody>
      </p:sp>
      <p:pic>
        <p:nvPicPr>
          <p:cNvPr id="7" name="Picture 6" descr="Links to Main Menu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96912" y="6144768"/>
            <a:ext cx="950976" cy="7132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0C3E59-516F-422A-80FC-D9C57FF078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written requests for employment</a:t>
            </a:r>
          </a:p>
          <a:p>
            <a:r>
              <a:rPr lang="en-US" dirty="0"/>
              <a:t>Are a record of candidates’ personal and employment history</a:t>
            </a:r>
          </a:p>
          <a:p>
            <a:r>
              <a:rPr lang="en-US" dirty="0"/>
              <a:t>Should be verified and signed by the job candidate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Supply employers with information about qualifications, skills and experience</a:t>
            </a:r>
          </a:p>
          <a:p>
            <a:r>
              <a:rPr lang="en-US" dirty="0"/>
              <a:t>Should be reviewed regularly by organizations to ensure questions </a:t>
            </a:r>
          </a:p>
          <a:p>
            <a:pPr lvl="1"/>
            <a:r>
              <a:rPr lang="en-US" dirty="0"/>
              <a:t>are job-related</a:t>
            </a:r>
          </a:p>
          <a:p>
            <a:pPr lvl="1"/>
            <a:r>
              <a:rPr lang="en-US" dirty="0"/>
              <a:t>are up to date</a:t>
            </a:r>
          </a:p>
          <a:p>
            <a:pPr lvl="1"/>
            <a:r>
              <a:rPr lang="en-US" dirty="0"/>
              <a:t>avoid intrusion into personal life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determining the particulate job duties in detail for a given job </a:t>
            </a:r>
          </a:p>
          <a:p>
            <a:r>
              <a:rPr lang="en-US" dirty="0"/>
              <a:t>Data is used to: </a:t>
            </a:r>
          </a:p>
          <a:p>
            <a:pPr lvl="1"/>
            <a:r>
              <a:rPr lang="en-US" dirty="0"/>
              <a:t>know the requirements of the job</a:t>
            </a:r>
          </a:p>
          <a:p>
            <a:pPr lvl="1"/>
            <a:r>
              <a:rPr lang="en-US" dirty="0"/>
              <a:t>identify the job-relatedness of the skills needed to perform the job </a:t>
            </a:r>
          </a:p>
        </p:txBody>
      </p:sp>
    </p:spTree>
    <p:extLst>
      <p:ext uri="{BB962C8B-B14F-4D97-AF65-F5344CB8AC3E}">
        <p14:creationId xmlns:p14="http://schemas.microsoft.com/office/powerpoint/2010/main" val="2265526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 list of responsibilities affiliated with a certain career</a:t>
            </a:r>
          </a:p>
          <a:p>
            <a:r>
              <a:rPr lang="en-US" dirty="0"/>
              <a:t>May include: </a:t>
            </a:r>
          </a:p>
          <a:p>
            <a:pPr lvl="1"/>
            <a:r>
              <a:rPr lang="en-US" dirty="0"/>
              <a:t>who the employee reports to</a:t>
            </a:r>
          </a:p>
          <a:p>
            <a:pPr lvl="1"/>
            <a:r>
              <a:rPr lang="en-US" dirty="0"/>
              <a:t>working conditions of the job</a:t>
            </a:r>
          </a:p>
          <a:p>
            <a:pPr lvl="1"/>
            <a:r>
              <a:rPr lang="en-US" dirty="0"/>
              <a:t>qualifications or skills needed </a:t>
            </a:r>
          </a:p>
          <a:p>
            <a:pPr lvl="1"/>
            <a:r>
              <a:rPr lang="en-US" dirty="0"/>
              <a:t>salary range</a:t>
            </a:r>
          </a:p>
        </p:txBody>
      </p:sp>
    </p:spTree>
    <p:extLst>
      <p:ext uri="{BB962C8B-B14F-4D97-AF65-F5344CB8AC3E}">
        <p14:creationId xmlns:p14="http://schemas.microsoft.com/office/powerpoint/2010/main" val="3137124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 Your Résumé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a job description by: </a:t>
            </a:r>
          </a:p>
          <a:p>
            <a:pPr lvl="1"/>
            <a:r>
              <a:rPr lang="en-US" dirty="0"/>
              <a:t>adding a value statement</a:t>
            </a:r>
          </a:p>
          <a:p>
            <a:pPr lvl="2"/>
            <a:r>
              <a:rPr lang="en-US" dirty="0"/>
              <a:t>summarizing what values you can bring </a:t>
            </a:r>
          </a:p>
          <a:p>
            <a:pPr lvl="1"/>
            <a:r>
              <a:rPr lang="en-US" dirty="0"/>
              <a:t>list relevant courses and projects </a:t>
            </a:r>
          </a:p>
          <a:p>
            <a:pPr lvl="2"/>
            <a:r>
              <a:rPr lang="en-US" dirty="0"/>
              <a:t>two or three key projects</a:t>
            </a:r>
          </a:p>
          <a:p>
            <a:pPr lvl="2"/>
            <a:r>
              <a:rPr lang="en-US" dirty="0"/>
              <a:t>elaborate in bulleted list</a:t>
            </a:r>
          </a:p>
          <a:p>
            <a:pPr lvl="2"/>
            <a:r>
              <a:rPr lang="en-US" dirty="0"/>
              <a:t>do  not include this such as GPA </a:t>
            </a:r>
          </a:p>
          <a:p>
            <a:pPr lvl="1"/>
            <a:r>
              <a:rPr lang="en-US" dirty="0"/>
              <a:t>cut out everything irrelevant </a:t>
            </a:r>
          </a:p>
          <a:p>
            <a:pPr lvl="2"/>
            <a:r>
              <a:rPr lang="en-US" dirty="0"/>
              <a:t>only included activities which are relevant to the job</a:t>
            </a:r>
          </a:p>
          <a:p>
            <a:pPr lvl="2"/>
            <a:r>
              <a:rPr lang="en-US" dirty="0"/>
              <a:t>do not include hobbies which are random</a:t>
            </a:r>
          </a:p>
        </p:txBody>
      </p:sp>
    </p:spTree>
    <p:extLst>
      <p:ext uri="{BB962C8B-B14F-4D97-AF65-F5344CB8AC3E}">
        <p14:creationId xmlns:p14="http://schemas.microsoft.com/office/powerpoint/2010/main" val="4272285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Misrepresentations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dates</a:t>
            </a:r>
          </a:p>
          <a:p>
            <a:pPr lvl="2"/>
            <a:r>
              <a:rPr lang="en-US" dirty="0"/>
              <a:t>adjusting dates to hide unemployment gaps</a:t>
            </a:r>
          </a:p>
          <a:p>
            <a:pPr lvl="1"/>
            <a:r>
              <a:rPr lang="en-US" dirty="0"/>
              <a:t>employment history</a:t>
            </a:r>
          </a:p>
          <a:p>
            <a:pPr lvl="2"/>
            <a:r>
              <a:rPr lang="en-US" dirty="0"/>
              <a:t>creating phony companies</a:t>
            </a:r>
          </a:p>
          <a:p>
            <a:pPr lvl="1"/>
            <a:r>
              <a:rPr lang="en-US" dirty="0"/>
              <a:t>education</a:t>
            </a:r>
          </a:p>
          <a:p>
            <a:pPr lvl="2"/>
            <a:r>
              <a:rPr lang="en-US" dirty="0"/>
              <a:t>falsifying information about schools attended and completed degrees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Misrepresentations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compensation</a:t>
            </a:r>
          </a:p>
          <a:p>
            <a:pPr lvl="2"/>
            <a:r>
              <a:rPr lang="en-US" dirty="0"/>
              <a:t>increased previous compensation or high salary</a:t>
            </a:r>
          </a:p>
          <a:p>
            <a:pPr lvl="1"/>
            <a:r>
              <a:rPr lang="en-US" dirty="0"/>
              <a:t>reason for leaving </a:t>
            </a:r>
          </a:p>
          <a:p>
            <a:pPr lvl="2"/>
            <a:r>
              <a:rPr lang="en-US" dirty="0"/>
              <a:t>withhold reason for leaving</a:t>
            </a:r>
          </a:p>
          <a:p>
            <a:pPr lvl="2"/>
            <a:r>
              <a:rPr lang="en-US" dirty="0"/>
              <a:t>the application states they were laid off but they were actually fired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include questions about the applicant’s: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contact information</a:t>
            </a:r>
          </a:p>
          <a:p>
            <a:pPr lvl="1"/>
            <a:r>
              <a:rPr lang="en-US" dirty="0"/>
              <a:t>employment history to present day</a:t>
            </a:r>
          </a:p>
          <a:p>
            <a:pPr lvl="1"/>
            <a:r>
              <a:rPr lang="en-US" dirty="0"/>
              <a:t>contact information for previous employers</a:t>
            </a:r>
          </a:p>
          <a:p>
            <a:pPr lvl="1"/>
            <a:r>
              <a:rPr lang="en-US" dirty="0"/>
              <a:t>work availability</a:t>
            </a:r>
          </a:p>
          <a:p>
            <a:pPr lvl="1"/>
            <a:r>
              <a:rPr lang="en-US" dirty="0"/>
              <a:t>criminal convictions and/or offenses</a:t>
            </a:r>
          </a:p>
          <a:p>
            <a:pPr lvl="1"/>
            <a:r>
              <a:rPr lang="en-US" dirty="0"/>
              <a:t>health issues</a:t>
            </a:r>
          </a:p>
          <a:p>
            <a:r>
              <a:rPr lang="en-US" dirty="0"/>
              <a:t>Should include the signature of the job candidate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98C5D486-09B2-40B6-A126-9EA125D5878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Should:</a:t>
            </a:r>
          </a:p>
          <a:p>
            <a:pPr lvl="1"/>
            <a:r>
              <a:rPr lang="en-US" dirty="0"/>
              <a:t>be filled in using blue or black ink</a:t>
            </a:r>
          </a:p>
          <a:p>
            <a:pPr lvl="1"/>
            <a:r>
              <a:rPr lang="en-US" dirty="0"/>
              <a:t>be legible </a:t>
            </a:r>
          </a:p>
          <a:p>
            <a:pPr lvl="1"/>
            <a:r>
              <a:rPr lang="en-US" dirty="0"/>
              <a:t>include correct spelling and grammar</a:t>
            </a:r>
          </a:p>
          <a:p>
            <a:pPr lvl="1"/>
            <a:r>
              <a:rPr lang="en-US" dirty="0"/>
              <a:t>can be filled out at the business or taken home and returned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NOT include questions about:</a:t>
            </a:r>
          </a:p>
          <a:p>
            <a:pPr lvl="1"/>
            <a:r>
              <a:rPr lang="en-US" dirty="0"/>
              <a:t>race or national origin</a:t>
            </a:r>
          </a:p>
          <a:p>
            <a:pPr lvl="1"/>
            <a:r>
              <a:rPr lang="en-US" dirty="0"/>
              <a:t>religion</a:t>
            </a:r>
          </a:p>
          <a:p>
            <a:pPr lvl="1"/>
            <a:r>
              <a:rPr lang="en-US" dirty="0"/>
              <a:t>age</a:t>
            </a:r>
          </a:p>
          <a:p>
            <a:pPr lvl="2"/>
            <a:r>
              <a:rPr lang="en-US" dirty="0"/>
              <a:t>unless to verify legal working age</a:t>
            </a:r>
          </a:p>
          <a:p>
            <a:pPr lvl="1"/>
            <a:r>
              <a:rPr lang="en-US" dirty="0"/>
              <a:t>family or personal background</a:t>
            </a:r>
          </a:p>
          <a:p>
            <a:pPr lvl="1"/>
            <a:r>
              <a:rPr lang="en-US" dirty="0"/>
              <a:t>marital status</a:t>
            </a:r>
          </a:p>
          <a:p>
            <a:pPr lvl="1"/>
            <a:r>
              <a:rPr lang="en-US" dirty="0"/>
              <a:t>height and weight</a:t>
            </a:r>
          </a:p>
          <a:p>
            <a:pPr lvl="2"/>
            <a:r>
              <a:rPr lang="en-US" dirty="0"/>
              <a:t>unless job related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NOT include questions about:</a:t>
            </a:r>
          </a:p>
          <a:p>
            <a:pPr lvl="1"/>
            <a:r>
              <a:rPr lang="en-US" dirty="0"/>
              <a:t>residence</a:t>
            </a:r>
          </a:p>
          <a:p>
            <a:pPr lvl="2"/>
            <a:r>
              <a:rPr lang="en-US" dirty="0"/>
              <a:t>rent or own</a:t>
            </a:r>
          </a:p>
          <a:p>
            <a:pPr lvl="1"/>
            <a:r>
              <a:rPr lang="en-US" dirty="0"/>
              <a:t>political affiliation</a:t>
            </a:r>
          </a:p>
          <a:p>
            <a:pPr lvl="1"/>
            <a:r>
              <a:rPr lang="en-US" dirty="0"/>
              <a:t>military service discharge information</a:t>
            </a:r>
          </a:p>
        </p:txBody>
      </p:sp>
      <p:pic>
        <p:nvPicPr>
          <p:cNvPr id="6" name="Picture 5" descr="Links to Main Menu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96912" y="6144768"/>
            <a:ext cx="950976" cy="71323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713942-D8C6-4692-9376-88E7773298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57200"/>
            <a:ext cx="9144000" cy="457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Résumés and Tips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Résumé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a document explaining an applicant’s education, experience and qualifications for a job</a:t>
            </a:r>
          </a:p>
          <a:p>
            <a:pPr lvl="0"/>
            <a:r>
              <a:rPr lang="en-US" dirty="0"/>
              <a:t>Regarded as the one sheet of paper hiring managers see</a:t>
            </a:r>
          </a:p>
          <a:p>
            <a:pPr lvl="0"/>
            <a:r>
              <a:rPr lang="en-US" dirty="0"/>
              <a:t>Represents a person, but cannot accurately portray the following:</a:t>
            </a:r>
          </a:p>
          <a:p>
            <a:pPr lvl="1"/>
            <a:r>
              <a:rPr lang="en-US" dirty="0"/>
              <a:t>appearance</a:t>
            </a:r>
          </a:p>
          <a:p>
            <a:pPr lvl="1"/>
            <a:r>
              <a:rPr lang="en-US" dirty="0"/>
              <a:t>attitude</a:t>
            </a:r>
          </a:p>
          <a:p>
            <a:pPr lvl="1"/>
            <a:r>
              <a:rPr lang="en-US" dirty="0"/>
              <a:t>social skills </a:t>
            </a:r>
          </a:p>
          <a:p>
            <a:pPr lvl="0"/>
            <a:r>
              <a:rPr lang="en-US" dirty="0"/>
              <a:t>Errors are highly frowned upon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Résumé Falsification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lying or misrepresenting information on your résumé</a:t>
            </a:r>
          </a:p>
          <a:p>
            <a:pPr lvl="0"/>
            <a:r>
              <a:rPr lang="en-US" dirty="0"/>
              <a:t>May result in termination from your job </a:t>
            </a:r>
          </a:p>
          <a:p>
            <a:pPr lvl="0"/>
            <a:r>
              <a:rPr lang="en-US" dirty="0"/>
              <a:t>Has negative career consequences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Résumés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Should include the following:</a:t>
            </a:r>
          </a:p>
          <a:p>
            <a:pPr lvl="1"/>
            <a:r>
              <a:rPr lang="en-US" dirty="0"/>
              <a:t>education </a:t>
            </a:r>
          </a:p>
          <a:p>
            <a:pPr lvl="1"/>
            <a:r>
              <a:rPr lang="en-US" dirty="0"/>
              <a:t>employment </a:t>
            </a:r>
          </a:p>
          <a:p>
            <a:pPr lvl="1"/>
            <a:r>
              <a:rPr lang="en-US" dirty="0"/>
              <a:t>recent employment</a:t>
            </a:r>
          </a:p>
          <a:p>
            <a:pPr lvl="1"/>
            <a:r>
              <a:rPr lang="en-US" dirty="0"/>
              <a:t>skills and qualifications</a:t>
            </a:r>
          </a:p>
          <a:p>
            <a:pPr lvl="1"/>
            <a:r>
              <a:rPr lang="en-US" dirty="0"/>
              <a:t>contact information</a:t>
            </a:r>
          </a:p>
          <a:p>
            <a:pPr lvl="1"/>
            <a:r>
              <a:rPr lang="en-US" dirty="0"/>
              <a:t>references</a:t>
            </a:r>
          </a:p>
          <a:p>
            <a:pPr lvl="0"/>
            <a:r>
              <a:rPr lang="en-US" dirty="0"/>
              <a:t>Need an overall easy-to-read format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Résumé </a:t>
            </a:r>
          </a:p>
        </p:txBody>
      </p:sp>
      <p:pic>
        <p:nvPicPr>
          <p:cNvPr id="5" name="Content Placeholder 4" descr="Image of a sample résumé for a Mr. Derrick Crane. This depicts an inclusive and professional appearing résumé. 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11366" y="1411288"/>
            <a:ext cx="3946668" cy="5294312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Shows applicants educational accomplishments</a:t>
            </a:r>
          </a:p>
          <a:p>
            <a:pPr lvl="0"/>
            <a:r>
              <a:rPr lang="en-US" dirty="0"/>
              <a:t>Should include the necessary education requirements for the job</a:t>
            </a:r>
          </a:p>
          <a:p>
            <a:pPr lvl="0"/>
            <a:r>
              <a:rPr lang="en-US" dirty="0"/>
              <a:t>Separates applicant’s résumé from others if education is extensive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Employment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Shows previous employers of the candidate</a:t>
            </a:r>
          </a:p>
          <a:p>
            <a:pPr lvl="0"/>
            <a:r>
              <a:rPr lang="en-US" dirty="0"/>
              <a:t>Includes dates of time spent with each company</a:t>
            </a:r>
          </a:p>
          <a:p>
            <a:pPr lvl="0"/>
            <a:r>
              <a:rPr lang="en-US" dirty="0"/>
              <a:t>Highlights the duties the applicant performed</a:t>
            </a:r>
          </a:p>
          <a:p>
            <a:pPr lvl="0"/>
            <a:r>
              <a:rPr lang="en-US" dirty="0"/>
              <a:t>Should minimize or not contain employment gaps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0018" y="5839217"/>
            <a:ext cx="8229600" cy="707886"/>
          </a:xfrm>
          <a:prstGeom prst="rect">
            <a:avLst/>
          </a:prstGeom>
          <a:noFill/>
          <a:ln>
            <a:solidFill>
              <a:srgbClr val="1E1F58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Employment gap: extended period of time when applicant was unemployed</a:t>
            </a:r>
            <a:endParaRPr lang="en-US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Employment Section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Is especially important in evaluating if a candidate has performed similar duties in the past</a:t>
            </a:r>
          </a:p>
          <a:p>
            <a:pPr lvl="1"/>
            <a:r>
              <a:rPr lang="en-US" dirty="0"/>
              <a:t>duties at last job should match well with the job duties of the job of application</a:t>
            </a:r>
          </a:p>
          <a:p>
            <a:pPr lvl="0"/>
            <a:r>
              <a:rPr lang="en-US" dirty="0"/>
              <a:t>Shows if the candidate is currently employed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 &amp; Qualifications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Matches skills and qualifications with job requirements</a:t>
            </a:r>
          </a:p>
          <a:p>
            <a:pPr lvl="0"/>
            <a:r>
              <a:rPr lang="en-US" dirty="0"/>
              <a:t>Draws attention to quality performance in the past</a:t>
            </a:r>
          </a:p>
          <a:p>
            <a:pPr lvl="0"/>
            <a:r>
              <a:rPr lang="en-US" dirty="0"/>
              <a:t>Makes the candidate stand out from other applicants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Includes address, phone number, e-mail, etc.</a:t>
            </a:r>
          </a:p>
          <a:p>
            <a:pPr lvl="0"/>
            <a:r>
              <a:rPr lang="en-US" dirty="0"/>
              <a:t>Must be absolutely clear</a:t>
            </a:r>
          </a:p>
          <a:p>
            <a:pPr lvl="0"/>
            <a:r>
              <a:rPr lang="en-US" dirty="0"/>
              <a:t>Should be up-to-date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contacts provided by the applicant </a:t>
            </a:r>
          </a:p>
          <a:p>
            <a:pPr lvl="0"/>
            <a:r>
              <a:rPr lang="en-US" dirty="0"/>
              <a:t>Should be used by employers to gather insight concerning the applicant’s job performance, attendance, attitude, etc.</a:t>
            </a:r>
          </a:p>
          <a:p>
            <a:pPr lvl="0"/>
            <a:r>
              <a:rPr lang="en-US" dirty="0"/>
              <a:t>Help employers verify an applicant’s character</a:t>
            </a:r>
          </a:p>
          <a:p>
            <a:pPr lvl="0"/>
            <a:r>
              <a:rPr lang="en-US" dirty="0"/>
              <a:t>Are optional and can only be contacted with an applicant’s consent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Overall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Should show professionalism and clarity</a:t>
            </a:r>
          </a:p>
          <a:p>
            <a:pPr lvl="0"/>
            <a:r>
              <a:rPr lang="en-US" dirty="0"/>
              <a:t>Must be error free</a:t>
            </a:r>
          </a:p>
          <a:p>
            <a:pPr lvl="0"/>
            <a:r>
              <a:rPr lang="en-US" dirty="0"/>
              <a:t>Should be easy to read and easy to skim</a:t>
            </a:r>
          </a:p>
          <a:p>
            <a:pPr lvl="1"/>
            <a:r>
              <a:rPr lang="en-US" dirty="0"/>
              <a:t>hiring managers will view many résumés in a short time period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Interviewers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Should understand the purpose of the interview is to retrieve information about the candidate </a:t>
            </a:r>
          </a:p>
          <a:p>
            <a:pPr lvl="0"/>
            <a:r>
              <a:rPr lang="en-US" dirty="0"/>
              <a:t>Are typically looking for personal qualities and job fit</a:t>
            </a:r>
          </a:p>
          <a:p>
            <a:pPr lvl="1"/>
            <a:r>
              <a:rPr lang="en-US" dirty="0"/>
              <a:t>information and qualities not found on a résumé include: </a:t>
            </a:r>
          </a:p>
          <a:p>
            <a:pPr lvl="2"/>
            <a:r>
              <a:rPr lang="en-US" dirty="0"/>
              <a:t>appearance</a:t>
            </a:r>
          </a:p>
          <a:p>
            <a:pPr lvl="2"/>
            <a:r>
              <a:rPr lang="en-US" dirty="0"/>
              <a:t>attitude</a:t>
            </a:r>
          </a:p>
          <a:p>
            <a:pPr lvl="2"/>
            <a:r>
              <a:rPr lang="en-US" dirty="0"/>
              <a:t>social skills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Interviewers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Ask questions to provide insight into how a candidate will perform on the job</a:t>
            </a:r>
          </a:p>
          <a:p>
            <a:pPr lvl="0"/>
            <a:r>
              <a:rPr lang="en-US" dirty="0"/>
              <a:t>Should interview multiple candidates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Interviewers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/>
              <a:t>Must be mindful of laws regarding the interview process </a:t>
            </a:r>
          </a:p>
          <a:p>
            <a:r>
              <a:rPr lang="en-US" sz="3000" dirty="0"/>
              <a:t>Cannot ask questions in reference to the following: </a:t>
            </a:r>
          </a:p>
          <a:p>
            <a:pPr lvl="1"/>
            <a:r>
              <a:rPr lang="en-US" sz="2600" dirty="0"/>
              <a:t>whether or not the applicant has or plans to have children</a:t>
            </a:r>
          </a:p>
          <a:p>
            <a:pPr lvl="1"/>
            <a:r>
              <a:rPr lang="en-US" sz="2600" dirty="0"/>
              <a:t>marital status</a:t>
            </a:r>
          </a:p>
          <a:p>
            <a:pPr lvl="1"/>
            <a:r>
              <a:rPr lang="en-US" sz="2600" dirty="0"/>
              <a:t>race</a:t>
            </a:r>
          </a:p>
          <a:p>
            <a:pPr lvl="1"/>
            <a:r>
              <a:rPr lang="en-US" sz="2600" dirty="0"/>
              <a:t>religion</a:t>
            </a:r>
          </a:p>
          <a:p>
            <a:pPr lvl="1"/>
            <a:r>
              <a:rPr lang="en-US" sz="2600" dirty="0"/>
              <a:t>sex or sexual preference</a:t>
            </a:r>
          </a:p>
          <a:p>
            <a:pPr lvl="1"/>
            <a:r>
              <a:rPr lang="en-US" sz="2600" dirty="0"/>
              <a:t>age</a:t>
            </a:r>
          </a:p>
          <a:p>
            <a:pPr lvl="1"/>
            <a:r>
              <a:rPr lang="en-US" sz="2600" dirty="0"/>
              <a:t>height or weight</a:t>
            </a:r>
          </a:p>
          <a:p>
            <a:pPr lvl="1"/>
            <a:r>
              <a:rPr lang="en-US" sz="2600" dirty="0"/>
              <a:t>question concerning drugs or alcohol use</a:t>
            </a:r>
          </a:p>
        </p:txBody>
      </p:sp>
    </p:spTree>
    <p:extLst>
      <p:ext uri="{BB962C8B-B14F-4D97-AF65-F5344CB8AC3E}">
        <p14:creationId xmlns:p14="http://schemas.microsoft.com/office/powerpoint/2010/main" val="3955567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Use background checks to verify or discover education, criminal records, driving records and credit reports</a:t>
            </a:r>
          </a:p>
          <a:p>
            <a:pPr lvl="0"/>
            <a:r>
              <a:rPr lang="en-US" dirty="0"/>
              <a:t>Call references</a:t>
            </a:r>
          </a:p>
          <a:p>
            <a:pPr lvl="1"/>
            <a:r>
              <a:rPr lang="en-US" dirty="0"/>
              <a:t>most people can find something positive to say about an applicant</a:t>
            </a:r>
          </a:p>
          <a:p>
            <a:pPr lvl="1"/>
            <a:r>
              <a:rPr lang="en-US" dirty="0"/>
              <a:t>pay more attention to the negatives</a:t>
            </a:r>
          </a:p>
          <a:p>
            <a:pPr lvl="0"/>
            <a:r>
              <a:rPr lang="en-US" dirty="0"/>
              <a:t>Search for new talent continuously</a:t>
            </a:r>
          </a:p>
          <a:p>
            <a:pPr lvl="1"/>
            <a:r>
              <a:rPr lang="en-US" dirty="0"/>
              <a:t>excellent organizations never stop the search for new, outstanding employees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How Is a Background Check Different from Checking References? (2004, December 5). Retrieved October 9, 2008, from </a:t>
            </a:r>
            <a:r>
              <a:rPr lang="en-US" sz="2000" dirty="0" err="1"/>
              <a:t>AllBusiness</a:t>
            </a:r>
            <a:r>
              <a:rPr lang="en-US" sz="2000" dirty="0"/>
              <a:t>:</a:t>
            </a:r>
          </a:p>
          <a:p>
            <a:r>
              <a:rPr lang="en-US" sz="2000" dirty="0"/>
              <a:t>Interviewing for Employers. (1999-2004). Retrieved October 9, 2008, from Peak Search Company: http://www.peaksearch.net/hiringtips.htm</a:t>
            </a:r>
          </a:p>
          <a:p>
            <a:r>
              <a:rPr lang="en-US" sz="2000" dirty="0"/>
              <a:t>Job-Seeker's Glossary of Key Job-Hunting, Career, Job-Search, and Employment Terms. (1996-2008). Retrieved October 9, 2008, from </a:t>
            </a:r>
            <a:r>
              <a:rPr lang="en-US" sz="2000" dirty="0" err="1"/>
              <a:t>QuintCareers.Com</a:t>
            </a:r>
            <a:r>
              <a:rPr lang="en-US" sz="2000" dirty="0"/>
              <a:t>: http://www.quintcareers.com/jobseeker_glossary.html</a:t>
            </a:r>
          </a:p>
          <a:p>
            <a:r>
              <a:rPr lang="en-US" sz="2000" dirty="0"/>
              <a:t>Ten Tips on Hiring Your First Employee. (1999-2008). Retrieved October 9, 2008, from </a:t>
            </a:r>
            <a:r>
              <a:rPr lang="en-US" sz="2000" dirty="0" err="1"/>
              <a:t>AllBusiness</a:t>
            </a:r>
            <a:r>
              <a:rPr lang="en-US" sz="2000" dirty="0"/>
              <a:t>: http://www.allbusiness.com/human-resources/workforce-management-hiring/3934-1.html</a:t>
            </a:r>
          </a:p>
          <a:p>
            <a:r>
              <a:rPr lang="en-US" sz="2000" dirty="0"/>
              <a:t>Ten Tips to Hiring and Keeping Top Employees. (2003). Retrieved October 9, 2008, from Stengel Solutions: http://www.stengelsolutions.com/tips18.htm</a:t>
            </a:r>
          </a:p>
          <a:p>
            <a:r>
              <a:rPr lang="en-US" sz="2000" dirty="0"/>
              <a:t>Your Career: How Others Read Resumes. (2001, May 28). Retrieved October 9, 2008</a:t>
            </a: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3D7072F-A7E5-4285-A8BA-CC22AAA5C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2000" b="1" dirty="0"/>
              <a:t>Production Coordinator</a:t>
            </a:r>
          </a:p>
          <a:p>
            <a:pPr marL="0" indent="0">
              <a:buNone/>
            </a:pPr>
            <a:r>
              <a:rPr lang="en-US" sz="2000" dirty="0"/>
              <a:t>Liz Weber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Project Coordinator</a:t>
            </a:r>
          </a:p>
          <a:p>
            <a:pPr marL="0" indent="0">
              <a:buNone/>
            </a:pPr>
            <a:r>
              <a:rPr lang="en-US" sz="2000" dirty="0"/>
              <a:t>Maggie Bigham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Technical Writer</a:t>
            </a:r>
          </a:p>
          <a:p>
            <a:pPr marL="0" indent="0">
              <a:buNone/>
            </a:pPr>
            <a:r>
              <a:rPr lang="en-US" sz="2000" dirty="0"/>
              <a:t>Jessica Odom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Production Manager</a:t>
            </a:r>
          </a:p>
          <a:p>
            <a:pPr marL="0" indent="0">
              <a:buNone/>
            </a:pPr>
            <a:r>
              <a:rPr lang="en-US" sz="2000" dirty="0"/>
              <a:t>Dusty Moore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V.P. of Brand Management</a:t>
            </a:r>
          </a:p>
          <a:p>
            <a:pPr marL="0" indent="0">
              <a:buNone/>
            </a:pPr>
            <a:r>
              <a:rPr lang="en-US" sz="2000" dirty="0"/>
              <a:t>Clayton Franklin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 algn="r">
              <a:buNone/>
            </a:pPr>
            <a:r>
              <a:rPr lang="en-US" sz="2000" b="1" dirty="0"/>
              <a:t>Executive Producer</a:t>
            </a:r>
          </a:p>
          <a:p>
            <a:pPr marL="0" indent="0" algn="r">
              <a:buNone/>
            </a:pPr>
            <a:r>
              <a:rPr lang="en-US" sz="2000" dirty="0"/>
              <a:t>Gordon Davis, Ph.D.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276600" y="6096000"/>
            <a:ext cx="2590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pitchFamily="34" charset="0"/>
                <a:cs typeface="Arial" pitchFamily="34" charset="0"/>
              </a:rPr>
              <a:t>© MMIX</a:t>
            </a:r>
          </a:p>
          <a:p>
            <a:pPr algn="ctr"/>
            <a:r>
              <a:rPr lang="en-US" sz="2000" dirty="0">
                <a:latin typeface="Arial" pitchFamily="34" charset="0"/>
                <a:cs typeface="Arial" pitchFamily="34" charset="0"/>
              </a:rPr>
              <a:t>CEV Multimedia, Ltd.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ER_PHOTO_0" val="png|iVBORw0KGgoAAAANSUhEUgAAAH4AAAA3CAYAAADKdP4sAAAAAXNSR0IArs4c6QAAAARnQU1BAACx&#10;jwv8YQUAAAAJcEhZcwAADsQAAA7EAZUrDhsAAB1NSURBVHhe7XwJVFRXtnZFqSoH1OCQqNFEbefZ&#10;gCII3Lq3oMABWw1EIwIK1MBQzMhMMckoIihQVRRFMVPMsyAqTpk7wXSS7nS/9dJ5/fdbr7vfn/5X&#10;p/O60yvp7H+fy5VGLRAQfJ3hW+tb995zzt733L332eecqlvFGy9UH7kLUlspv4xeJv5cN51/4Zak&#10;Lr1TFM1V/4jvK9I6KLuCN1zgwh1nyLspgZL3D0J6JxPKVU8Myqr5/ED9NoGs1NVMXioXSEuT+DLt&#10;Bb5MrRZI1eUCmbrcTKbR8qWay8gcgUybYCZV+wvkWjezoNJ9Qv+yNTyZZg6nzSSwvTW2cxRKNdNH&#10;f6RCy7A3DLy0SBCgPyCUFptuO5JBFY5mPmorVm6KYOZbuIfoNXm/YWLf0CazpBqKE3s8UjpFccTh&#10;qe0iSOuk4Vw3A6o+aitXPTaUBUKhQs/wFWUZfEXpLb6s9A94BEFQJQiCa0AQUgt8PJpmLbYhxHbK&#10;KuAHlANfpvkaA+V3fLn2Dl+uK0ae5gcYtuCdnhm6IY/Hl2t+xQ+tB36gYRpZAYKwRjCTlsh5AZfN&#10;sT9fCkLqQIB1Y1JZDXyF7luBvGQd190ngkCm2SjwL2PtY/J+IxnZAnxpSRon+ngkt9FXsq87QUo7&#10;DZm9YkhpE32qGqDMuGqTEPhp1/MV+mx8yH8nRuITB6Oz+dhJNBJx4MRJ5OSlqEM/pIsEBAkQUhZY&#10;+QuhTKtk7y3T3mOdIyP3mS5qQICBKJBrPuepBsz4floP4vihvppqf59Yj7bAgKlnDfWEwCxZy9p2&#10;zPtiXQBrjz/wvMtncaJjI6bLzkLVJvom744L5A5IoOi9Q8TxzVz1o/DKewGdq8a08pUwtA6EgeUg&#10;lGuml5hBhBGN5AF7SRewbBBTn+m2U80wzCx+6gxyX4FUc0+gxExGgmIskv4GYPD6aXcSuckCs8Zm&#10;gb/+H0SfyfuMoJAEh1Ttx4k+HqktjptSO+me5HZRRXI7nZd1TRKv6mBe5qofAI7I0+jo/56FxpgV&#10;oEOH4A0V2qfDEBz5Mk0j6cdshWZwbnAVzPEvnX4G6WGWv+7vvDMFS3DuthFiymX7YypIRpL0V6ru&#10;Zg03SQikxUZhaK1p/SOJthDK1B/weDA8HU4ZBArtpdlhdTBHaUCDaB810HgYcJ86jty1qbYPkxiA&#10;c/xc/9LBeWHVYB6km34GIiONgCm3mtwbDdw+O6wWZqPzZ6MdRmcpzA6uBFzI2hG5iYKvKN46K0D/&#10;7Wy0k2n994n3CakGssDjRMeH6AbHBWl9TqtVXdTOc70SOr6VEmHxA5EjlGsN5lGNaIgyMEdHmQeO&#10;g2w7HcwLqYB54bVgHlEPc9Fgc0MqYS4GD0tyHloD5uF1bD1pNy+0EsyVelb2AX1Yd9/xWDdoEVUL&#10;z4boH0uL0HJYGF4xaVogF0VUYd9wBPuWbscdx4uzA8u/NsdMMBefcSya4/NioNxmjThBCP1Kmohd&#10;TOn9J7Ws7WbJ1V2c2Pig6rCcE98s+nVKp/hrTO+Q9/p+SGwVGblqFpiuUs2jm4acoUTHP5bo7OBy&#10;mBeJjg6tBozY32BUGmfJS2P5Cs0JEplmQYX7CGfidgm3cUfNZFoFBlfmLIWuGdt/PCdQ93fziDqY&#10;F2WEeRE1GDwGVh9OLazjn1WWDS6NNcLzERVjMxKdho63CC772iJY/wRE+ci6f+Cisp/cX+invjgv&#10;quHR7PAIy2AuBuxMmdqFyI0bZ0p2YGb9lrW5Sb0c0c5zleXf4By/kZMcH+KaHfemXnGCpA4xJLbR&#10;kHFNAkkt9GtcNdk/7puPkW4RVmFyND1MC+TCKHQYjlpMU00zpTrJuFeZI+GnXS0IKHObFVB2EefY&#10;d+cF6b+ySOrGyC5lF3eLwwyDa1TNsCqmekyuSWwADJLf8dzyN/D8ClcTvU9CspNh+3ey2GJ2oP7z&#10;BeFVMD+4DKkfhWWwAO2BKfl9Vm6cwCzRsuBsAytvWi8h6o5pglk4BXNi40eckYlO73eGuGYGEtrE&#10;EN/CfB3dSq3iqnmYrt9ZEtsIi8PKkYYxuSQcj3EkMxg+nOlbSqaLqQMafXZ4jb9AoY4gly9EVQxu&#10;zWiHTar6Mbn1XCssCTP8htUxxcA5P3hhbBMsQtssJNPJKCT1FtENuMIveZUTHRs+xbvm48BZRKYa&#10;E/ruc1FUNTq//E88z0uLOMnxI9oo6kvpcYLYRhpUXU4Q00TjynAIM33U4ufQ6cvPVsOyqKoxuTyq&#10;EpYltsDcQH0Pz11lzqmYNqyOrRm0vtADlpnNY9I6rwteiKr8jMdzF3CiUwdKZTY/qOyTZXGNw9OK&#10;SWLdsjgcvUG6XxEZTnpUzFFoOpYmtIytkzCxlSwwJ/7patRdW5xC6T/Ft4ohpoGGtF4JCYAirpq3&#10;QKmrWJPaMZQ2Y8cgSamqFpin1A/yNqum3sAmsCGpftBJcw1EFzvHpFPJVcAgmR7HIwS+atdlCc3w&#10;YmwNrIyuHpUvoo1eSGrDlfdj9tnexZbPna2Dl2JrTeoZYhWsSmomo/7XPEsZn5McPyIaxaL4Dic4&#10;28hANDo+uUcCMfWUO1uJCpdFVny2Ka0F1ifWjclNKiOsiDMC71SBLSv7FLDzXNOgW/VdOFx6dUy6&#10;Vd2GtQm1n3Ji0wILpe76hvQOWBtfg6wdlRtSWsi081sc9aOueeYHarvXP0bX+oQ6WJPSBrPlJT/l&#10;xCaGiDo6OemKM0Qa0fHNYogyMn8/W0WtYCuPX1q/Jq7m2x3nmmFrasOo3JZqhB3ZnbAoWPcWK/eU&#10;YJPbNihvexe8a2+OSWnT62CV2fzF0rByzYsxVcU48ibEVUlNJRb+unDutqbhfXnnqgS0RVoTbE6u&#10;RxpNckuKETZm4gJVpjWtz6twz6rERtia1mhSfoj1sC2nG54LNwxwUhNHeC1zM65dAhH1DLBHI/0e&#10;V8WbiVuu7VkdsCenFayyWkblnuwW2JXXB3MU2gRO9KlAXNg9mDDwEYR3vQ0Rj2P3OxDe/zFEXEPi&#10;kZyPh6Rt9OufwYakunvcbUfFouCyMsuLV+Hlc02wawzuPt+Jab/mjzzL6AWc6DAWh+ivWOX3jqnD&#10;KrsVSBbmn75k8pPVxyLMKFkYWsN8EdngCBgAkNDtDOF1dAFXzcM9ovvegj6g8jvA/kL7qCTz6M7c&#10;buCdLnLlRJ8KjhuuDxo++R1ceueXUPD2L+HiW7+AfOSFNz+GvDceJCkjdaQNaUtkLr/7CRT97BMo&#10;Zvkr9rwIy4b0cbpQtmDwN+iI5lvcbUfH0fRlG1Ia/+JQ2AOYjUblvvNtsPfydZgXoE3hJIfgeclm&#10;WyaxdadJOUJbpH3JACyLMJRzUhNHSI3IObpVAmHodMJYHPGh1aLhOQP3iScZ9Q1wKb4CkqKeUXlQ&#10;0wcvZ3cA70S+NSf6VLAl2TgoUV8Hm5w2sMxohh2YHrekNLBbuA2J9Q+sQcg1Kd+S3MC2I+2JnCi/&#10;E1zwGY7gWsCjcgCkDXcgrOMtSLz6PmTd+ZANjpp//wM6q/3xjkcsVpbHi0tvg+OlLhAXjk4XTT9s&#10;Tmn4gmejeo4T5a2IqrjqrLtlsj0hg3TRXIVdGS1f8g5nL+fEJo6gKjorusMZQqoZCK8XA47+vwU0&#10;UEu5at6CoNJj+8tuwTH9NTiiuzoq3Stu4JapE3ju5y050aeDM8WDPJ9SwPkVWUQyzggWD/EMd2Q5&#10;op60J3JeD5GUYduZfiXs5/ALg/XwElk9K/XjcjzvJe9ZuCb6jCw6D2n74BAOClN0xbqDlW/gukif&#10;z8p5Xrazv4z2LLtmsj0hkXGtehOWhpcnsjKTRWAF81Z4kwSCqhiIaJaAsop+m6tiIZSXOh0x3MYF&#10;0i04VT0wKs/U3wYnHHm8ExedONGnAoFMPci+eGDi68knJV+qBjM/NczwLQGevBxm+paMz/EIi2Dd&#10;iQPld8EDbUNsd99+r1XegOMV14douA5e9Xdg7/mOv/FWBi7HRV+7Z9O7/6x/mNjeu/EtsM5u+y1v&#10;Rdhs7lYTR8Blaql/BfPXoBoxBFYyENnuTI45XPUQThZYulfchGBMff7Nr49KZdsbcKb1fTAPKj/L&#10;ST4VTMjxcu3Q2yuTYUQzCKSaCX3cOkuuefP52EbYmFQP9nntcAwzow8OkMDWNyAIqWi+CzKcVnyb&#10;yAg23MOp5isF2tLXeNsk5U13wbPpZyRDnORuMTkoDPThkEYJoPNZhuLI968SH+Sqh7Bd8dwrZf3/&#10;kzzwc4i+8u4DjEEmXH0PUm/cg9SBexBz7UNYE1v9QMaYbozb8fJS4ri/8v3UPTiSuybMwAo8arK4&#10;244PPmqbGYpy4PlgxsDpxgwzCJk2SCA44lxNtplkt5HU/x4Ed70H4V3vsGsLUwxFxt/8JVkUPrl9&#10;pQamIKTZGeQGBgKqxYCB8KWyzGUJVz2Mg+re9wre/xTO3fwAzt36AHLufsiuivNxlRzX9zM4gSmI&#10;bD0WhxpASN5K8S05wIlOO8bt+KF3+Kb1AxxTIC9QkHcNSR8wcIamDXbNUcSWLY+sZFfpJBMk9r/P&#10;2jbrzs8h5cYgJF17f5gZtz+EgM73YNaZy5P6Tv8B+OjoQf9aJ5CWMxBklIBUz9zlqh7ArvTGTO0n&#10;v4fKjz+Fio8+hWxc6XrifLU9tRHMA3TcIqmIfSjWwArd7+Z4pC/jxKcVE3T8ZzzZzyb+0eYTQCgv&#10;WSXw1/1NoNA90ifMJPAMyQbEfj7FsCS0HPZhEPg3vc5uP0vv/Ru7vSQDrOTj/wT7863sV9FPBP8i&#10;+5Vnypi/+5aLwacMHd/oDH5lDPs+2SM4nLs5qhcj7/o93P60wrxAdDa7+i3Cla/6oQfCazInKso+&#10;EvpeXstpmDZM2PHuDU/lO4SRIO/psW/lmurXCD5DsgGxK2aE5REVcKikF9JwCm3/7e8B7f8VT6xa&#10;w6mcPLw1zAlZrTOcLmXgjI4Bea0EMANIuOpHMFehbeYFVAPP85IJZz9EjGTW+f76z3H0+3AqnhzK&#10;AqGZv343P7AyFUdLKima+IjXPNURz8JHN48v1/4X6YPJvj1E7CebAYitMWhg76XrsDO9MZvT9mTw&#10;1DAaKTreS4uO1zuCt5b+88kaOwuu+lGcKlzNl+v+KgjQm+zso0Tn+2Pb4Goy+t8V+htks8KLVnLa&#10;xgdl1XziaKFcH4Sp0shXlP6G6BSebUfjqHtIkwk5XqqZlu/jxwO+tNjv/lw/EeLzk8z6B95a5XxO&#10;1RPhmZPF9Meny50AAwB8qyQkAG5ydaNihl+JF/ujh3G84vsAyQ8SyHvx8tL/wes3cVulEci00ei8&#10;M8jjfD/tqzN8dJ7kXXm+TJuOdZXY5nUcJb9nf0DA/sgCA4gEHbslqyajgp3vxu14sqqXqf+Gzh/A&#10;bHHjiamsHkB9E/gOHJ7BTPgB++MSU/0bjez7+2oZp+TJcOoytdajhPnmlFoMeAS/Gmc4paYf/Mx4&#10;FAikJfHsfKVAh5BRbaqzo5EscO4HAfurGXTm8F4Zz0eWB2E74nTi6If1TMbxhEQXMfxUMKoVdZYY&#10;WKOME0KZWiwIwmc19UymSO4jVf+cp1LN4FQ8GdyKRL6nq13Ao9QRvPQS8K3ZDyeLGJqrfizwAZSY&#10;Or9lH8JUh6ebk3X8VJIEqbSkhDXIBIDZopOVNaVzJLkPm4RS9ajrrgnjlUu0zkPv9Ln7JdFnx0vE&#10;Hxy/TPd6FLhMaA4x8yu2Fyj0H7Cjf5yLlinjd9jxKEt+//a1qe3dA0T9fL8Sdh3zRMjrlSzM6Rr6&#10;8mWPymX+T/OpZ91VT/gakrtKgHvUSL6//v+wCxeSmti51MSDTBWJwSJagC9X95EufNccT8CXlhQO&#10;be9GmSrJGsq/7BvysylOZPIgP3zM6nLYlN1NHcq76rCNK54ayLIW8HHVjkFwGx3/NWsUQuIQ4qjx&#10;zmn3SdqTACJzPNFB5v9/BtafcZ1wiywGya2/i44nb8MKZKV/Ync9j+jGYCBB4acefudxSpDfSj2L&#10;zj+S00PFZHdRr2X0iyf+Su4YEARq1/MDdFJ0EFmZf4Ar9D+zzidOux8Qwz+JHklSThZ12G5o6vgG&#10;Zf+IegYFcl0DHuOFCr3znIDLw18ZE+CK9zNBZDMn/xQZ3UEcX8V1Y8IQSDUhgkhcIJKAHqk3vJEE&#10;/pc8mWYx13RqkY8BkNUj8j7fz1RevOlYePEm46RSjf1z6MnAXFm2hB9QvhN3AfvJDy3RmaEY1XG4&#10;rUrGrVsKXidgdEeTrdwMaak3GuSwmb/GVhhQuhYf/pHXkh4Gto/kBxjyUd/TZXB1vkBWPPRC6mSg&#10;GjDDRXKgUKZTCqWaILRJKD5LGAZ/GC7oxr3QnjSUPS7C89eY0xeui69euMbcO99P6/DomnlnjA9z&#10;fsT3C+ev07Y5vbQup4/+bW4f/cecfuY6BkU8njtk9Ts+dvR9rwC8Z8hOx8vAvHBCS2957TJl98ol&#10;6pBbgcjD7aIo4EghFXU4T5TkeoFJO3ieynLJpbJdckQZTjlUiiSLinHMooLE2SIPJt1hv326/R77&#10;NPvVe1R7puTTt2mDqmrP/Kweyi3nCl2f20v/Fzr+HzlX6f/OvUrfzb4iKsTg8Mrpo3YWvDWxLeC/&#10;CiIqneb6VVErfCrEu3zLxS4+erHPaR2d4K1jir1KmTZPDf32KTXzmUcJ81fPUkfwrnSBM7X74Uz9&#10;AfCuOwieNQfAo2I/vKpzhmMlTuBawMCBPBqcc0TfOmVT3zhmOnzDIOkMCkTnHIBKd4B9qfZf26Q4&#10;fLE32f4/rJPs37RKsq95OcE+cXuCw7EtCQ6bXlJRE/9d4XTiXDvzfPYV+jAGwsWcK6K3s3tFf87p&#10;YwDLIPMK/f8yekQfZfaIWpEZmd20F7azS+uhf/K/kSFUDZR5VJvj8rBq8baQOrEIeTy4igkJrGZy&#10;AirpKv8K5rrCQH8sN9D/V24QQ1CDMwS3H4DQnkMQ2u0KyvZDIDe6gHeZI6DjP/copn9+spjpOlHE&#10;FLsVMfFuhSLfo5eYo0cvMk5HLlJ2RwuovQfyRdYsz9O2h7DsYC4l2p9rzzjl2Eucshz2O2Y7HGbS&#10;KXcqjfK0S6P8bVKoGGuVXY5Vop1hV7xd17Y4+zvb4u3e3hptd3tzlG3zxuh92euj7DzXhdE7lsks&#10;x/zjp6eGzC47i6xr9nuye2kfHP15Ob2ibjz/RRYGAAYB5PSLIfeamP3vnPQu+ivkf6Z104NpnXRP&#10;egdtSGujzqd00DHJ7bS/qoU6pWqljiS2ipxTOkRUYrton6qZ2pvY4bA7sRnZJbJObHGwiW9xtItv&#10;FIvimkTOsY30segGxi+6ThQd1cDkRhkZfaSR7oioY95E/jq0lv48rJb59myLBOJ79kNC/0FIuu4K&#10;iTdcIbbvEER27IegOieQGZi/yMrpX/nqmX6fMrr0tJ5OOFMm9vLS0RJPnaPVmTJms3e5ZKOPzmnr&#10;ab3Dbi8dQ3tqxT89pRV7eGkY+Um1KPhEMRPhViQ661bIRGAwhB4pZIJcL9Ay1/PU6f059ElM/Sdc&#10;cih35yz6mCSbOsIg6Wz6MGYCV1Gm6KBDBn1gH04DtqkOB3YnOhzdlWB3anu8nXJTzL6UjZF2F9dF&#10;2BSvDrfNfyliX+yKMJsTy4Jpy+WBu6d0BzYpqEA1I2eAWnphwNEq74b4lQsD4jBcGJ7HbFCZ2Uv3&#10;nOth3sropn/JOr+T/ktaBw1ZfRgYNyRw4Y4L5N/dD/mv74cLyLy7LpB7G3nLBbJvOkP2gDNkccwc&#10;2A9ZN4eYc/sA5N49CLlvHILsN1wh4/YhSL1+ABK6nOFsoyOg478Mq6X/I7SGfie4hmlXVtElgVVM&#10;UmCNWBZYKX4loMpRHFjhYBNY62gVVMPsCapzsA+oFbtg+avyCkeprEIc7mcQJ2D6T/YuZ5KQZ71K&#10;xf5eWvo1T62j86sah92vlTiuO1Xs9Jybce/kX3ZEuDe4z6RUlLmNyuY5axW1yjrVYdNuFbVzVzpl&#10;tT1RZG0ZK9q3KcbOcW2Y7SurwvZ5rQix8VkWuPfkEoWNs4Xf7i0L/HHx7e4+k1P3v4uCHpf5hbec&#10;VmfcEFmf7xcfwiA4nd0vDsvsEydn9DI5GVeYwrQuugQDoTS1XaRPaaMNyW10laqNqU1so+uTWkUN&#10;SS10U0KLqCW+mW5NaKFbYpuYhrgmui62UVQR0yTSRhvpvLN1VOJZIxMU3SD2imwSvxLVKD4UaRS7&#10;nG1mnCIbnSQRRvHByHrxK5FG5lRkPSMPrxOHh9cx8cF1TFpwrThdWcukYkDEB1SLghUVtKe8gj4g&#10;xZHtV+m0Wqb511jEWsos+dti7CzWKvesWBdqt2Zj+O71a4Jttq4MtLVa6m+1e5HCdsMiH9t5XPN/&#10;PahUvBlkvs+9Tr+U3ue0M/uqI5Xew7ie66ROpHdRp9M7GAUGgzK5TRSS3EaFJbczEaoOOpIwqUkU&#10;kdgmCk/C8sQWUXgCHhOaqbBYLI9roqJiGqjYGCOVGN1IJ0cRNtAJkQ3MWRIU6HzvMCNzNMzoSJE5&#10;X4mLuQBcA3Dd+s6CzPsrwvYuXBxnv2yZbN+L6PzlC7ypZ3nKtUKsnvo/PHoKeIZ8pqAaoMxVRslC&#10;VbPTc+nN9stw3l+h6nB8Mb6Jfim+VbLyLF7HYXms0W6Jqspl/uP+g+97DxxYrNOVLt9Zx/+IH/Ej&#10;fsQYsLS05L/88ss/4S7HBZQR7dmzxwePbnhJ3myZsWvXLhcrKytXjo7IDXv37l3ICiCw7Rzk8L9J&#10;2djY7Nq+ffvwDx0JsB97STvuchioayXeb747twLfvXv3+m3btk3643C8x4s7d+5cMrI/Pzjgwy9G&#10;g7Nv29437FjAtgFIFRrfBo8ylM9Bp2/HowHpRIjl9iQAsE08J0bkPLCO/e9cAjzvxbLhf5jasWPH&#10;Frz+gjiZKxoGtg3DINqGzvfFds9i0NhiW/Y3ByP7vHnz5gfejUA5U28DP0P0kT6izuF/pn5Y9nsP&#10;iqLM0RBaNIS/tbV1NJ7boSPFaGD237rISEaDrybnWPcitism5/eBZcTRzsgQrogF6jUjbdGg7C4A&#10;zy+gnqF/CEHgdSrKGokjuetQZBuS4BApw/rFpC947YEBcQzZgtfHkTZYtxHLSRDKkLFYdgr1Ex3s&#10;/+Lg8SheEwdHPv/883NxhO/A80QkaV+KfBkdv488G57G4TEQj0dR9IexuEMDzsEHbsXRuZREPZ6n&#10;If2wXEHq8TybBAd3TiMjyflIoFHXYXkXOiYKDRiF5x6kHHUo8VxCdOP5Az80wfIoLCOBdgQdMBuv&#10;iVNC8ZpkDfalVUzna9Ch4SjvgUFJskoMSfHYLgDvdRivDWTE4zlxZhKRwfbnkC5Yl48yz2PdcaIP&#10;y5LxuNjFxUWIbeuQ5FlCsBybWO3GOhLUlaQvRM/3HmjURfjgKu6SOCQYaY0MxXIyV7Nv6RCggzdj&#10;+XnukgUazB35GpaTgJihGnqblR01aPh1KB9FdBBnkLL7wPZpeO+deIzAulN4JI4gI1iCwcP+Wnjd&#10;unUv4HUgkce2W/A+4StWrJiN9b54/lOsY1/NxvMjeE5G6/1g88djER69SdCQdngdQ+oJuDYkS/mj&#10;7t3IWGznjeUaDPJ/rS96pgv4sGTEDxDDIpfi+aW1a9eSUeGMdb1kEcQ1ZYHlmcQRpBwdJsY2xMB7&#10;kYVYvoaQpE+S6rn2hchuopNVwAHLLpEUTJyM569j0Qw8kmxjj8zDkbcQjyTFZ+N9zuD5NqQKr1fi&#10;MRDv64ZHdpRjX17DNmyAYnkyCTKsSydOxKM9lpHASMXyTeQZ8foK13clMhcD1BLLF2Gbtoef93sL&#10;fHA+GuEYGUVogHB8ePaPgPDwE+Tw//jcB3EgyihwgUXSNOFiYmA8hqFTSAoOIPUj5nayUj/CCo8A&#10;MTyZWtDQJCscJmVksWVrazsPZWjsC0nDp7BsD15jht9mgdcOqMsNnbQTuR7l2L+Ew/JNZHFIzrGc&#10;tOEjRUQHHpX4bPO5gInEtmeQZL2wkughsngeie1I1iIL0B/uSp9ss9AA59ApO7iiH/FDABnVJNVy&#10;lz9w8Hj/H73jms9cQS8ZAAAAAElFTkSuQmCC"/>
  <p:tag name="ISPRING_COMPANY_LOGO" val="ISPRING_PRESENTER_PHOTO_0"/>
  <p:tag name="ISPRING_PRESENTATION_COURSE_TITLE" val="iCEV30088_Evaluating_Applications_and_Resumes_LOGO"/>
  <p:tag name="ISPRING_PLAYERS_CUSTOMIZATION_2" val="UEsDBBQAAgAIAE5PbE/W9W53OQMAAFkJAAAdAAAAdW5pdmVyc2FsLW5vLXZpZGVvL3BsYXllci54bWylVclu2zAQPbtfIfBu0o6bNjEkB2kAo4emCOCm7c2gpbHEWiJVkorifH25SLLlJW3QgwxrOO9xljej8Oa5yIMnkIoJHqExHqEAeCwSxtMIPX6bD6/QzSwsc7oFGSSgYslKbXwfqM4itGfAhggFLIlQxZklpPmQi+ETS0CgoJRMSKa3EZqMzBXdhRPzYoBcRSjTupwSUtc1Zsr481SJvLLUCseiIKUEBVyDJD6aBjgt9duxRG9LUC3DPxCYpxC8D3tWrAesJ1jIlFyMRmPy8/7LIs6goEPGlaY8BjR7N3B1XNF4cy+SKgdlTIPQUy9Aa3urNQ1CPWXjKx4oGUfIny8LUIqmoHDOU0Rat5awhXtIa11Sniw5fWIptaksVePletVxqExIHVe6AW9guxJUJsvOvnMPyXG04TqnKvNkaj8Lx71hTRrOa2nfT4XhcqlWOVOZOdlH7Kwnwye9K8PCFdbJ8LGV4dzyoEDC74pJSNzr907xozEKbFRzGmsht3fm1IixEQHuhIO9cLB1xZ3CcXfJYkeBfPidk0saqzpGTaproLqS0FRpELoZ+UqldF2aaVlBSA6MHkl60JD4dH1nujaEmS7yy782xHod9OOXeqUdzv//u/HZ0LSFYDyB5zkzLhoKU2ANpvLWhnWZY3thF4+qVsVuaHqWneZNf0wKgaYyBTPUCdWU7OzkDBIkVcYjruQBdO/gHDZjaZabR58kODw9x1JQuTlJsHdwDpuLeHMC2ZnP4VZS1CY7VZWlGfPjuh2ft60gB73oy7AVX0iOl10YV0qLgr04Te8vQT118jXfCXhiUC96AzRsrLg0q6+b49uSdVP8cfT6fPfnsRdFO51rdLx67b/+vrWWB7sT2m1pDcvSWw7WKuiq9E7tlFVl3yWBNa1yfbcfT3+TO+RBvCeX+CmqH2aWRL1gLxBkYGUYoQ9XExTULLEf7/HElK0jMIIxW6x3uTOduW8teFsCjIl787+ulM3HoumqU8OZ1odNbx3Az+ono5lUioonB41z/ffUKjfr8VYC7TL7OL5GQQ5r83d8YbQsygi9v+iSvb68bqAupAd/q4/jDdJpot2Jhnipt0mEzb6Z/QFQSwMEFAACAAgAGnvIUNharxY4BQAAMBQAACYAAAB1bml2ZXJzYWwtbm8tdmlkZW8vY29tbW9uX21lc3NhZ2VzLmxuZ61Y627bNhT+X6DvQAgosAFd2g5oMAyJA1piYiGy5Ip00m4YBFaibSKS6OriJPu1p9mD7Ul2SMmO3TaQlBSwDZPS+c455Hcu5MnZXZaijShKqfJT693RWwuJPFaJzJen1pyd//KbhcqK5wlPVS5OrVxZ6Gz08sVJyvNlzZcC/r98gdBJJsoShuVIjx7GSCan1mwcjbF9GbEgwrNZNJ4zFviRh8fEs0ZjHt+cvGlff0TaDqYz7H+KvOAiiMbuhTWyVbbm+T3y1FL99Ovx8d2798c/D4KhU+x5h0DIIL1/2wPIZ2HgRYBGvMgnH5k10r/D5II581yfWKP2zzDpWUiurJH+dYM57ZSdhyHxWUQ91yGRSyM/YGY9PMKIY40+qRqt+EagSqGNFLeoWglgQiULgcpUJuZBrGAir0WXMieYYtePQkJZ6NrMDXxrRFVR3L82sLyuVqoAdSVKZMk/pyIxOoFz5vm6ECWo5hVwEsGnWkl4U2Vc5kfdqq99L8COIdqUUIovYIHZzilAOoC/ldUKniVCvQYVt3mqeIIWhQDAgCK+Xqcybt6UdF1oC2cpv++0IsTXrn8BhA88GhHf2c5YI5InyCm4dnYgSogpCQGg4KUoniAbGb4bcYTTdBjCxL2YePBl2oSJXK5S+FZD7ZgRYMJM5F1SwFQSAs8pvQ5CRy8aqEIcrXlZ3qoiOWDp/n52Abu+HUAg2GwPnGmMLTDwQ0L+KwoRV91gYCU2/G7jClwFAkbMJAQdUlldVhA22ToVlTDWSu0Kjw2lPouFgvhKBd803AftJtg6ae7huW9PojHbpVGP13m86ikHwfnd+NiPhhposs/5TptatGgcfITsAgkxGCIRXEIevBwi8YlQWGTSmfp8fOVeYLNLkPe2SWmb9GKuc0x6j3gcg5xm00aquoQZvSSQmsyOlEfD1FDyYQ4sdrH3SG5tUIEOZrSUGwF2FIkoOhVByreJo4Pqw9z9IzrHrkec71CP36NcVYgnG57HAsgWc72n9/AskYl5pmlv9H+p5d+IV22qf9VWCd8hH18NteegsDwSEbyqRLauulTrBWvNf4oVOsQfNaGP60/TT23i49ANfszOlDKr06YCPXt/dpYN3aNOI565Uv1360dbQptSQ6Bh0cUReoy0v9REqx27ga6Iiegv5/rnIDNr6hYUNjdfqP7SftAC+Ao9FYNOYI2N5RRanQyqUH/ZK/D6wPwrXTD6y1+TMXUZVJ1r8bmUVadmE8+966sJ56cX1r2e9aDYMJd5YLIPgMu2HyxRKjOwP+mBOZ+S7Qo0JeLAk2tVp4kJ/1TemDIBa1tn4ttueFGozMymvNzSvylTZ8+xonEubJTOBvRTuwjuvT97Afz0XaIEh9DG2Ni3de9j62hPewpB+Oil8Bjdtk4QRxmv4hWU44Wq86QnUHMMc8g5BrDWZyp4Ea/+++ffnhhfWdLMonb290EguqmDPEp2YH/6qhLlX4NBtCc7DNqc/cRd1Q00Hxsi0Sg4P4dmbrHokmB4fGiyGfSRak/MW7meB2jmQgD8kFMpb+pipjKYOurWC8vS8gUzhu3JFEKQmohTdQF95xCELePsYB7Cqa4NXhuAoIdgskoFIndch9wQ1CkOLyE5m3OaNZry4kY7zpRKBxlndlCHVDXMqYe7kLpKZT7I9OcVVu0xc2cRdhxzMQRLCWf+m6aPSODQGbc3RKla9gazJ9iHyvEVnkhkNRQwJGR38aMvNswlgqe4vqHrkWdMsd7mZUh9zfgh8W2+rd27UWnu9k7e7F31/Q9QSwMEFAACAAgAGnvIUMVNadukAAAAfgEAADcAAAB1bml2ZXJzYWwtbm8tdmlkZW8vcGxheWJhY2tfYW5kX25hdmlnYXRpb25fc2V0dGluZ3MueG1sdZBNCoMwEIX3nsIbFLoOga5Li1AvMOIogSQTMqPg7ZtItMXa5bzvvflTjCLGj6yrulYwCb0EomiJE6rLp86UYcabNw7EkE+yIBffGckJSxSaiIxeVlTsP/I2u7Gw7H1YD2C5bHEg54HWONTXs8BKcsjDbMZVa5eAeoiYBhzE7EMPncU7Lh1B7J+7oVzwF+dsumxy+KAedYjkgqjLl1Sld20/fwNQSwMEFAACAAgAGnvIUNoL02+yBAAAohgAADAAAAB1bml2ZXJzYWwtbm8tdmlkZW8vZmxhc2hfcHVibGlzaGluZ19zZXR0aW5ncy54bWzlWd1y2jgUvucpNN7pZXHoJjTJGDIUzIQpf4udtpmdnYywBdZGlryWDKVX+zT7YPske2QTAglJRLZ00vYik1g+5ztH3/nRkeOcfY4ZmpFUUsFrVqV8YCHCAxFSPq1ZF3779bGFpMI8xExwUrO4sNBZveQk2ZhRGXlEKRCVCGC4PE1UzYqUSk5tez6fl6lMUv1WsEwBviwHIraTlEjCFUnthOEF/FKLhEhriWAAAD+x4Eu1eqmEkFMg9USYMYJoCJ5zqjeFWZthGVl2ITbGwfU0FRkPm4KJFKXTcc36peJWD0+qNzIFVIvGhGtOZB0W9bI6xWFItReYefQLQRGh0wjcrbw5tNCchiqqWfCnrRUc+z5MDl7sHWuYpgASuFrix0ThECtcPBYGFfms5M1CsRQuOI5p4MMbpAmoWS3/yut2Wu5Vf+C73tW53+sWPuyg5Luf/B2U/I7fdXeRN4VvDnrDRv/y6qP7zuv4ZibOL4fuqNvpv7/yB4Ou3xneakEUNkh07E2WHYiGyNKArEh2VJTFY44pg8S+Q70kCkqD4XRKfNGmEPkJZpJY6M+ETH/LMKNqAdlwABV0TUjSkAkJ1EiHumapNCPWLVwBCI5B/Fd5dHSySqO3xxtbtwvrt9va6qUDdZFgvuiKqfjGrleOqrclUK0+7vw2Nx2sFA4iKBbYT+6bY68v3YhR3TdwoOgMKpHc2eUkY8zLkkSkqq69zk2vL65ceADGmQi+EXX9jMaChSvCSDwmYR/HZK3FeNeUt0GyYqEJ5CcDKgcJ4cjDHNoaVUBvsAKQ2VgqqvJ21l5KN1KKGQI86LsE9bx7dAcRTuVGQq4iq3tJUP+9LxSRfxRkF0sPinqMghVdFkbyLg9RK8VzaMMm4kPCTcTOIXGYTh6SGjmRYrmDJGowZiL8UWQsRAuRIUavgROBoCNkMfwVEbTeq9EkFXG+CseJQjKncEbJnIRnJoYuwUScgaZOfkZUYeGvjH5BYzIRKeASPAOKYZ3KAr+8E3CCpbwFxTc+vio6cKffcj+90hvE4QzzYEdwKEUSJ2ov+HiBuFA3ekBHgDOIoA5KSMP8ncneys8Pw6obQJy/UjQ28CWNM4a/JvyKkDXoPYZ8P1Z2CfyTHhibjfAsL3RdvDk0lDiFkBSY8CKATk758vQwAAwwR4KzBcIBDBJSt40ZFZmElaJBFNDy+R4W+pCm+dMUTh2wmIYkNYI8qLz59fCo+vb45LRs//v3P68fVVqOWEOGtblixmo+OPeZad2Z/p5QemQGfELzkUnwnm5bpLFO8fCeu9snYgP1Tt93R42m3/nQ8S+3AOS83z/JHVtPGduHjnz2eqkzh+c2Rs1zNHK9i67vnZrkYl9A2asggmye6FuY0UAxcj90BheeET6QblRmrhncwERq8N5EalQMFsO1ocLIBTgopkXjg6OC0ZhC0n0XZW9UR8/qGN9H7f7vC0NR/HuqXYLTIIK02Fsq/RwNdp8x+oFpf9mX6R/5xtvD6bW+efhCMGl0umWKUU6+aZ/YzDjP7XXeDbqtn6Atv1AGi6fVR9SNr6aOvfWbtn4TU05joFVfX1YfwutHhweOvf1VqQRom/9XqJf+A1BLAwQUAAIACAAae8hQ5EAhAGADAACqDAAAKgAAAHVuaXZlcnNhbC1uby12aWRlby9mbGFzaF9za2luX3NldHRpbmdzLnhtbJVX227iMBB971dE2ffSm9hdKURqKStV222rLeLdSQawcOzIdujy9+tbEhuShmIh4Zlz7BnP8VgkYodptAcuMKOz+CZOL6IoyWvOgcollBVBEiKKSpjFL/AR4fliFb0RdAAeTyyWEcbfQUpMN0JbGluEi1mc1VIyepkzKtWCl5TxEpE4/fbLfJKJQY6xmIrvXM4a5dBtc72Y3v2cnkNxe/yYPtze3Q4RclZWiB6e2YZdZijfbTiraTEa2vZQASeY7kY3IFjIJwnlF2IKKRUHIaAYTb1lEZQBaXa6Mp8zOd1Wn2d/RNtjgaWh3V/rMUSr0AbCQ/48I1UYtXpYle96fE6Q8E+Or20E/6XFWVVXX9FIxdlGH2jImS70GOUQhgp1/RTh8UqPUYJOSG80qi5BcKHKwHhhBLK40mMI7M7y7lEPD+R++k0i0XebM/Kmi3DUPbRCMgKp5DUkk2ZmfWLLPl5rqS4TpGtEhAL4pg6ke9QbqkUA64wd8C98YFr4KGfpICtG6hLmNmIfGTo6wnz+YFqLj21tXowc9s5ocz0ydsgXdbInSM/YId91wV4pOZzAjz2W00jiAbl6egVw0QcVUG6gSE0Lt3Qza7x6q2d904W3tzM0mJIVkBppLXEJunLJxNhsTJOToBKK9niDpHqk/mhcdjDZiGRy5HBq69dWIrEk0Ce5nNVcqGCUexUm3+OxFPt4iHv5DGvZoENjVxX9YvjHoafjYnertcdm55FUz4m+yyDU4wj8ia5ZHDnmLDaR2Lf5lFQivgO+ZIwIj6L3HmIgKVG+LdVO4txNKJNwNpjZmzsQTXuitrD99UvcGn2FpXWZAV8oPWBoBBnaLG6LN1uivnKF4QOKkDDgtEy5VctRhFu9ewYnAEA83zbltxPrKWsiMYE9EOf1DCbhocwSodTfl69WVyhJz3KkRw/gCdL1oE5bQQMNHD2ElYqrn2E9F6MNJpEoEya1oKWMNf2mUWrt+SBrcGIKllb+vkNU5QpOFNWSvUvEpStRN3fpoz3cU1yaHqQcspVNn8dyCGOVOxjjdIQTcxeBfrnatdoEezxDFN1o05s+ivEcd9mlupzpmgP4HdYYL7w34DccMoZ48dJCgkehx23ZKkf1bpqGrVp9Wclk4plsbdoqqN/qP0r6H1BLAwQUAAIACAAae8hQxW0nHa0EAAAsGAAALwAAAHVuaXZlcnNhbC1uby12aWRlby9odG1sX3B1Ymxpc2hpbmdfc2V0dGluZ3MueG1s3VhfU9s4EH/nU2h808fG0KMpME6YNDFDpvl3sWnL3Nwwiq3EOmTJteSk6dN9mvtg90luZYVAIIDCEDr0IRNb3v3tand/q7W94+8pQ1OSSyp4zdmr7DqI8EjElE9qzll48vbAQVJhHmMmOKk5XDjouL7jZcWIUZkERCkQlQhguDzKVM1JlMqOXHc2m1WozHL9VLBCAb6sRCJ1s5xIwhXJ3YzhOfypeUaks0CwAIBfKvhCrb6zg5BnkLoiLhhBNAbPOdWbwuxUpcxxjdQIR5eTXBQ8bgomcpRPRjXntz2/un9YvZIxSC2aEq5DIuuwqJfVEY5jqp3ALKA/CEoInSTg7d67fQfNaKySmgOXrlbw3LswJbjZOtYwTQEx4GqBnxKFY6ywuTUGFfmu5NWCWYrnHKc0CuEJ0vuvOa3wIui0W/5Frx/6wcVp2O0YHzZQCv2v4QZKYTvs+JvI28I3+91Bo3d+8cX/GLRDOxOn5wN/2Gn3Pl2E/X4nbA+utSALK0H03NUoe5ANUeQRWQbZU0mRjjimDOr6VuglUcAMhvMJCcUJhcyPMZPEQX9nZPJHgRlVc6iGXSDQJSFZQ2YkUkOd6pqj8oI413AGEByD/C/r6P3hsow+HKxs3TXWr7e11ksPaJFhPu+IiXhh1/feV68pUK0+7Pw6Nz2sFI4SIAvsp/TNc28uXYlR3TZwpOgUmEhu7XJcMBYUWSZyVddel6ZvLi5duAfGGwu+knV9j0aCxcuAkXRE4h5OofYGJ9xBYyhIBrHrZ4SjAHNoY1RBPKOlhixGUlFVtq+ThXQjp5ghaFHQZwnqBnfiGyU4lysVuEylbh5R/c+eUET+ZaJrlu4VDRgFK5oHVvI+j1ErxzNouzbiA8JtxE6hUpiuFpJbOZFjuYEkajBmI/xFFCxGc1EgRi8hJgJBCyhSuEoIutmc0TgXabnKsFRIliGcUjIj8bGNoXMwkRagqaudEWUsfCvoDzQiY5EDLsFTCDGsU2nwKxsBZ1jKa1B85eMb03LbvZb/9Y3eII6nmEcbggP3SJqpreDjOeJCXelBOCJcQAZ1UmIal89s9lZ5ehqW9Ic8P1M2VvAlTQuGnxN+GZAb0FtM+XasbJL4Rz2wNpvgaUl0Td4SGihOISUGEx5E0OQpXxwXFoAR5khwNkc4gslB6rYxpaKQsGIahIGWT/fQ6EOZlncTGGTBYh6T3Apyd+/d7/vvqx8ODo8q7n///Pv2QaXFTDVgWJszQ1Xz3kHPTuvWuPeI0gND3yOaD4x+d3RPRJ7qEo/vuLt+BLZQb/dCf9hohu3P7fB8DUAZ97snuefqsWL9lFEOW7eGjNHPmzICvzFsnqKhH5x1wuDIpvp6AoiuogTqd6xftKxGiKH/ud0/C6zwIcxWxPLt4Po2Uv1PNlJDM0oMbowRVi7A0TAxrQ4OB0ZTCmX2KohuxZwn9YjXwda17wT0Qboagm+JrQTnUQKFsLXiecVN9Oel5ReO9FoCyHUHFgpISrXSC51cv/JLbBfnl/plIhSCSavjq1CMcvKibWG12gK/2/7Y77S2WnbUru5eBdefN3zmbvkVdOWzp+eu/Si9A+urX/jrO/8DUEsDBBQAAgAIABp7yFCwLVXOmwEAAGsGAAAoAAAAdW5pdmVyc2FsLW5vLXZpZGVvL2h0bWxfc2tpbl9zZXR0aW5ncy5qc42UX2/CIBTF3/0UDXtdGo2m+/O2RZcs8WHJfFv2QNtrbaRAgHZ2xu++glEphWnvi5z8PHAv4exHUfehDEXP0d78NuuP/tpooDUlarjv6ySgV1pHkpQ5rMoKSEkBOUijkTUmEs764YL4nBE1rmn7qX2lZYjY2cwSuU8UHl/pAxsP+OMDdz7x9/TvkdXYsSlr1GmtFKNxxqgCqmLKRIUNg+7ezGf36MCsAXEFXeMMeqaTRTJ7SkLkxfExeZ3OpjaXsYpj2i5ZweIUZ9tCsJrmof03LQfRXfo2ZEdKqd4VVNc37pNcgJSQh7o5wwSnQCzfsfn+QXvGw4YcuillqU70y0SXTXNcwGBKw9N2A+28BtN80DXkFOxU0IngFsQtVozX/IYL5IIVeiIDNFno8qKE4bykxZGbj3V5OX1YbRu6cZMaccpEfrq9xViXzVyGMZvrQr1nxpxntvE85SqUL75scDTlfdzS2XXpywXiE6lPvD3SnCQ9nUe5YaPXX13nWGxBrBgjXYR2+9TKxHP0bceC95xZsCNnQE1/QKPDH1BLAwQUAAIACAAae8hQiRErV2kAAABuAAAAJQAAAHVuaXZlcnNhbC1uby12aWRlby9sb2NhbF9zZXR0aW5ncy54bWyzsa/IzVEoSy0qzszPs1Uy1DNQUkjNS85PycxLt1UKDXHTtVBSKC5JzEtJzMnPS7VVystXUrC347LJyU9OzAlOLSkBKixWKMhJrEwtCknNBTJKUv0Sc4Eq/VLLFTKdXcMUAsCSSvp2XABQSwMEFAACAAgAG3vIUCVj88USGAAAsywAACAAAAB1bml2ZXJzYWwtbm8tdmlkZW8vdW5pdmVyc2FsLnBuZ+1aeVhT17aPiAO2XpTU4rUITkCvIgiITIFUxVqrJW2tjZEh1QjpFQEhhhDIIHWgqCS1tAwCye1gucoQgUqAIMGCRiDkPK9CiAmEGkhqMxNCEjKcl6i1ve/eN/z9Pv7Id7LPb5+19lp7jefskvcT9y5ftmYZBAJZvu+dhA8hkIVm5y956WLnHeXH7tnOywLch3t3QZoEPk+dA3fszvd2QiDN9FdsRxc5xx6n3kHhIJA/9bp+C3jZfz8OgQS9sy9h50f5qeox9KXTGanSn+3vkhbKl1d6r8h9UuWO2IPAr1uyeOc7br6fL1m5fvXqYh9zCPWt/k0b7qz22fbphpKJFfe/2Bma86cAjNviEs2fsapJ63GKLC5DOnxoeGw4BTB1UE7pTyMbj2QM33i8nHnrRiF15iY/sltfWswiqzM80fZfkVKLAQ461wWZSDzAqht7qFOStuhwCs0d560e8ruDQNcrNhbVrhQvWgCBnLGW/0D1NlMtFdSOFOcESD78ezV8+gHJ9Zd7TQ2fM8vobIKbc6gt/tG+lxObaNFoHZqyy6F+4yrK65fHgBVOTnnu3aHy/lYralsefLeTqpj44cQbGP71lU6N6na4wD17JxZCesQrzPcqvdcWeUIg2budM1JPu8dDIF3Li7IvEx88n9y0jIS53HH6BZ2VzvnVfA12KQRyKtZNuhpXJrK/6lx31l7n01lhHOZ6CMSkAhyX2fIIC0jj/fyh9r0J8CnT8bQXC7eKiv0sV/yICiHVLuQS6aFyX6wp3B0y4at2u8SewlsmrTNeBD8z1y7m2nVlcEuZdG5QsgXDtwtcHHviHt9dlT2onO43PfXXhOm4tqkQuO1JiONJr4kKmrJ7Ke0Xs3+be1t0fpXk0ljhbChhldljlmSjeBtiUSOrccxW65/dIKey8z5YZDpmYpD51UscWtCh5VqXOkwUrSlro6MmWc2UDgGHwJpNZpsCDg7degMzfuKZBjQPghvyk1IrEN2IEH1AEZy6TVtM+aW47QFlwJZzG0bJss7Uwe2aTXc6Jff3nYUFBK7wAj3AmhXb7kkovxFoekngRhE46seP9ecWM6PgFywNgSaswN7t+CAxuAFpP88NDYl9rtBPvZFdjV3BXMN5+ONx0zdRzmdzDD3cGU/5Wv8J3K6JR5PdqB1oBXSBUsb6ut5u2XQmVJ6W/kK1Ty6yvxbumUBrfyiiqofnkg8h/q7YaK7g12w3N/tZmwmBXjQl5+N4DfUpv+SSUfhq7pcTu+cGHUSBacb0p+mCydtf9Fs/jbv+lVCe/9Ob1u5gnO27UoWGelIeWo+ngZkN2mpY8QXuxuZnaqXn5Rg/djyk2v/RWwEqmCe1HIJIqwI13RlT+I6KHlCitd+ZnU2KdUnQ2gM3Fur3erD6BAebGIH3sXEemoQPs/Z/nnZbmRd85a2u4y0sFLUc8Xkpifq0v+RCfyinYsVQDpARxoNrzyY4+O7ggfJBU13i/RoOKJkcrbnaRc099ulsBCi3WiKukKhD/ecKa10Ocabwx0v1OMqMIt6ku44AH892SxhWgqnWEAd3DIr/ZitBzzUSaGz43RDbPYU0E4tl2661SIEU3n3l9Fc9wL4L1Jl6UC9mHEy9lJF4laSnd09nSqk8T9vMrPK5LA+3mOl78tzkHUiOsH6WE4V40/8tKKHiHIjhet1MHIlAXvSrhnFVSB+msua1SoRbX1+u26ms6l8GG+j9uCN+rYltX1uxlipYsGmqnd+d1uExJJsNaw3h9IeKM6kBpqlmnprfwMM28J5KZML+sOgPTp+YHlVpD5RTg77148CVA3alo4E9tVpOzjvRktyA69oKTDVjrPH83xxnONqDp7XdAUhPLuK7ATVi+Rgsy9tcIsDkd587KC68WLjUVmJVDearjvMFJvsjFklsynjEfdTc2acnF5RUL3YUnI/L3bN9Je7yfQWflEC5HVOY5XW0pC5BNvfB0/3wPTdTM+MiiBqU6VzSsZzl7aRaI9+Oa0jvuC9Epaf7QlHx0sBNQii0tQm1V8NUfK2okX1VBsVR265MhYukloIA9t2sFm7dhu3WH+O5DZjlcgmTXG1tPalh9sBNZhm/M/G9VFZDdvrYSJZgjIlp960nxfH+wptsJg+RebJyrbDsbWJwRU1Cp+JZPGrfy2mPCVzZ8Qqvo4B7QZMcCqiVh8wSBtSt5B+w4AXwnKtWHPpYOJLZepIvazngG4mcFUKX4wp9q4139Ql9h9mRLX7KTixnoxQgo7KaaNg4lDSoQoutOiiG+7MGD7rBA5F5gbu6lcXU2STrF8KjY0zjqBxfCd2OCmY3FnHjuUHVxgbeMc0l42pfut6fpn24X7JdBz0EBeh3hbiAlTvEUauq6UNz5v0BgUsEW2MBa/75SPZQSZEPHeOe+B8CPkZOVPuW3SQFuSu+fzdAiToLL/uCoSiz0gPfpQWuGEGZ1FEoQJ9DpECHiL4Z6/zYZI1eOWmBtYVUndwSeDq9hURLYqC7GVqsU1/CAFNa9RVytTBWCmByCxnKuU7GMpvx1pAJBVphL2OMYtOM15cld4yzXD0BfBq4K/IbUwho9x7vt0M/8+CSmOJAiMG5s5+mwtdv+yYKHXi4NZlv6gixfrWu1uplQVE14ip1I3toLp2bntQRAqZzp33S7a1oC4VByEJAFG19Boz1Zplw6nEP0JYLI5gaA5E0IJqtZfQeXgia8b4VvATaw5o37+v7QyutufwmS0TRs1D3sAfYdISWM/Nl+Eqfuqbt8B0eLNjs6ra69CfqZtH5/PTlt22ct9Hp3hTRiKStkJ9F9erqiBuUE4cwueIcLo2O7o0B4/OSR8hJWDaiSsU7CdcWR+haG4l8fzoaWw43Xr9Y89o7n7LKplqbSqYPlFcpcBoH34cpcYzWweUPFyr7S/FxVSRuPDt630w88LtLQYsshG+DwUTd2o05DaFVVMVm/X2ZPKGngVBOVuVAGbxM4NCkxfHmoDxUmVnywLg5f3Zj81WWQduJVu6j4cWGfRdQmiPEFIaXucLHJMOlasWNsuYe9HfkFMCnrDlWoPCR1lW0EydYyPuIRaO4wKNw8eGzqi/3fTSVk5EctwN3y9ysyN2cgBP35TlqWdhcMNTW0tiRaaqUVKSFieo8BEEVkFpWOO9zfgMd4LO2Hp/WrvmZhzJl1spisC1+rXYfXvI3DMVX9prMlGkzPnErs98aQo/uDmmx1dyvrCL313CoAcDPX5Yho5tatRZTvmTaru+oLUjUDqooFyAQyXcpybXhKytHa1mG7M8IpX3JRYjXFNb7h8ZLeiKW8oJwXU84wZxCyRoG8eTs0VlZ803JGLdpy4jCMDqtzBWZ3CmMwYO74KxB6wqzAd+g7CejgBP2W2f2v5R7lJ4z82E4koqxr571L7vZlScdqX/CEaWECibbOi5yLt1NMadJ5W1B1Fc1DdnxA7Xr4Kk5QAw2lvM5P1N0j9+VaolUklUJ9zqzlfxhBeYjrFSIQE0qu1JRvE7Gfj94OPBz/ipyarGsIKzDbk5FoctwJmwLvMTq81DWf0Y2mYPbMNHO4Ovboq/809ZnuCe+DxzSRHjhpBjkE4XyCm9qGSULzc7R5GSclHer9jtSducFiqOCy95EI4KPU+UdUwO2uRxrUCSynpDjY3lt5wixyx5KTMkyxpp5ii5fYAwXtcqoFDY3BZoaebq/PAsZMF14SUvfAMbPRBFs6mtxRC1WdVTxUnDHPkl8c9P9PH2l2OvzjFOCVUoUxZtY4U6h/dw5lCBLyNagWQGITYK8FgauiNk/F5DsV42X0sL18WVkQTcwXWL2oZP8eLJ8jZ7X383vL+Njcpj9nUIhZgTOEnVYDb6VVoUzPIcdd9RWCSmzIVKWtZxK11YEFaoLLeMvK4tfayLccOdjdkb+zHn7mKNW2oHQ+W8PdBOu88kgyTFznDQCPQmDS9zcsLJwoPP2FUVrE9V+2NHnSDjNSPoWjmYBhaWqc8bQC0D/szzbrWhvRA62UpVaORZURJSoDDAprDj6aOgIGW7EN7D2t3Vkyb4UPvnFHH+7r96d8m3QgrzLNxUHNmxeWX7zKp4XetWv2n0YpvkoinE1iPlpEnttOBRf8uNh2bYyO0yTUR6r4XVmQ3WtgoSf11yEDintKMfjHqZYcPtjQw1SOddqF1WohPrNBA2Q0881mI0WZqEtBpVnP93biag3VgIldQ1wa47tdN91qyKKxcKOXxIVW2IGgW7sWh5eMSoI42QqrLJMrfh332ilqGChscj2jTnRJoWyL3VD7i7iMaK9YDIHWhe9/gteml3hy76A7xbsaG0ikbs2cI84U8/J2Qh6acRHmJFYcRWeBcRaIwf7cqjPlUSXtUHHlAZ4d0D0X5s1Ukkk4I8GyHXdtAbMSJl6qOBep+pZtul6dwLrFQrdj6g9d/KnNx9cxTd6IT3qM9Kb+nj6G0r/Mvu+L2hjMb4c7WMUYtmm4NbxEmsVnkkzpcTgcp9cp6MDnWxb7p0K0J7F3NQ2HWEW2HKcBYfhVjjv10dzwBj1RDpX9iiDiWccITAG93dhx3NflrfjyJIBzAHFr8aDTeu417qCEcttr/OcJXvqVh0uYvp6aO3SgeFHCUDDxmlyFndHd7rXYGuT6ehID3dq0n1gK8tXYeR7MGWbzK3qOsHBxGmJbDK6S4vUhr/MU9r65CuMLcCV+mF6yh0ukpji7jA6iUON0IcVffvLEXzB1+ChpmmG1Wz2b6W4W8mVSUsoI7VC+bWmcebVhsL48njgr4kTMOPx9wK0VQqYI9UZ48p54K3fDZscwQ3e5vcKQsXNzvH7jUG4x1N3/K6syJKrlsrZNTNX1h1YKhgGk9XvvZYuslXXMzrCSEP8PAZu2BwRCJAZ4NYAnvYxxlxTpS698PcIasQ/FfNuYAFrjbnE5DFrXGbrm5OwB9QGzuMSsWVhOidtrwbRpTj3lm/h5otYSxD2MlH0sqx5kklMibe4HGAxpek/fDeSvJUGziPels6OgWroQo/pZLw05SmV72xh6OcANc7tzmpDbutvtfld8XQnadpZ0CGX2/jXtxgBy1lixy6mGdGuMHUiaqOipsr9CiPlu19WzVvGy4VTZS57KpgI/AFqgApL9BXms8Q6ueQQeIHbmcWP+9feLDVOF467O/Y1DlOA/b0JedHfZXs5W0jHv4hzrifynuT4cxsaDr6Z/0ZqRTZ8sXDF/6Hf7FEnrzIbuOXh9yoPhsMD/9Cp/s+d7R/a4PwPJ7SrMfFdInvQ6hc0l5Iw/DKsqfWTZ84MYeMOOWc6t2+f6/LWAhdhyCIXTchrK5zkIO+/9QwoqncDPUGdp6uXR95UTvOS15o5YteoYqPOefnbmZ4lzoGbm5/zmWVLXX39m+vmgXlgHpgH5oF5YB6YB+aBeWAemAfmgXlgHpgH5oH//wDLy/UWqSeTPLUFLcqzYJqWueZMxHv87zTOEBzDVPNPva7vtjASQAenewl2HRBP4nnatvtPF8jxQ8pqIdE0h/6VamPBieYHTFDCMd7NKkzG0tJoGTStph29y/X6ypM5V4UWX1hSO12gHV+isGm8uTO6Wri5Sh1D/HN0d7SAI6PSnIs445l87Jj3mtOF7ybIoRAOXt+SW0PggT6ut2J+7UzzNenjtxePTXdqxz3posZi8ehaEOd6V0aacHcU75uQssf0cMWvPUCITVH6BRyi86LmYxyju0csNfAAp1Sw0h5wm4fN2hbrUCSvMqNt/0BmzS1Z1aI5iWFnOpWy4w9UbvRQS7kNlkdc+dJ/eZCl5+6+vyNPvBgCydo9Qa10d5DFzpU0LbONvZ199F9IiYqoJxyzcAdbPBXSLN4BgZx6ww3s3aTTijVmJq6sh5oo4WWJXZvUdXoCHPHunhkKy883GbP+PM7ooTKSuIBTBzXenjaqTiQVBRNKx9qcmyPO7+8BC8HJSC5qsacndZoaTzErqQpF26CaJJfaxjnvX6TaOVRd09ZjKTypzQqqkgb7gsouXVbmWigpWcffQGV1gxnV3PBZAByjEglST1sv2t6mXlsxSBYBHfBpcha6oprc3yYUY3zZ8fJsex/XPGIYIIuYGTTZNc16nVAI4xXezqbZCyS+hSmGIwITDz9l7QjhEbrj08iqvxDfm/Zl9hdS2ZKDahoYHeJrJn7Gi5y59Vxxsmtu8LU3BaEtgn2H1QGloesZUbERGUsDaIRw/awUNFO5Vof5qSxBfKA7lc0OrlDMjjYA5Nk0b1q4KLEbCE3+LifAWkhS4cZ2T7BYFn20oBlNF3cII7RF/JwUQ4HCwRvfHa7E+OFIfjD2eaTTxASXFlEEm4cawAXxd18o/KMJUAHO8qRBnxUTkC2EQVj6sZDMK6eOYILZaVURgvSqW3vk75pgO6xf8S573PS4g9K+o8NOt5O4Wdnl+5QHzvkJ4bxPlvMz3OC8ra1NkXQ44/N8D9Pr5iqYsCMEiGt9xXaQlZFaXWJBCWEBbIWjktfIjEIJI8Wcvq70KqK065zLQva4UcdPGvx2ByBU169wn5tIyEoz9IOqulRd9WjSxuwn5A0h+ojwwT5+n0gFBN/AND3CooXiwJEfcvLESd/p8u/m2d17/K1h4YOC0ChGfvv5wmU2C4Gs5b/QivxGwcjXQkzivQbmjdUcoemI05TeTieD8TynERpUPXDGvqv0r/oOwhk3n/MHltsivgyD1guv3hcvcpA2fOJ9XJnJ22LuOFHN4nVm426Rfwr5ZgfuMp8Py5o1PBp+LDNUkkV7nvJVwoLpdQCZAWyVHJxQQFcpeb/gpD5WY/tQM0mFL43+IFxZYwIeaIzki/i4KpkDdvf5CqT7RuERmheeyHjDDB2oOrgeX1JyOwHVzdCGc7b8ykOxChBLfQPZQBj0IfQr3BSB/CcOpMZ+pBcXYQLa0tF5g0DDzqjAiPR0MPVx3CIK7YEPeCDx5DMd+LMyvt8rjB6ucwp/Xf79Lrl//A2u058lm3SEpmjDjy+lNt4wkIIK2JJoaKHyODljgrHMJtv7ONAdeoTIP2zaisbm7lovRRxmMT8cXzShUgSPCq2BMVgX7+OxSnX0DzhjtKEGGlgnSZpgSRUWwQvmk3Gtgutlm1pL+RrH/jSrkjdjmFOXc+65hN9cxATfz/MTwfGvp72UX++FDAnU/MMTmsWTTsEXi9zRBZiU2ea/pw7VebaMe/yIj3PKng/LwvEL5N+BCA9bMwNGFNR9T9CE6oRbtLg9VG8z/XaTMibdwteY1anSukrTB/JrifdUTmeM9LQZzzReYVIN9hzLaOYbEEh7acVS2znNucz0z9RreKNi0SJR3/Ct9asNxT9h1/IQbqo29uJJ/YBuzSTuELHtCgqx1Af+JUNMQ37bauNfL4Mg8PQiP5xbWvydU2plDGvq3GwNaUDNS0Nv0GGZYXWJc8/3eTNSJ4w8zTjVzQTNhEFt23IIRHJvvzul4c5VUUoomR88S0tcZJq5S9peUNqEpx1tX3w6vamTfnBBlJ8C2OTTOi4C+aG2wBghN2SbtStVX4vnh0E7UHkp0v3tQqcVBw2E4aQdQrwGkAX+KDSulSa5tvQ4Qm52EGkuXxumLKGW2vB5g5oXvBdRfHpNV+urOKOxMauO46Zg6yvqJxS7TkUg8wkr7YchTUilsKrs1XqfYpEgRsQ0rm7kZQfw9I/L/CucHOm3/IRCVbMQb48zwyjsbiKVrwY8bF1ZuCcBONsMD+cKfazXzc2FoXmD6hcsF1O+xdplp+oc7ahLfcc25PjAj1F/DC7c/JiulGw1eDljqxRrqHev6lKwoqvwJc+W7Ua1j/JjOGmE59HTfyHTVNzDzXaFtXp3x/V2QFUufbaPy4vAo15mUybBBhCH6b+gT/yb3AYKvB21n9X+27wHPgJsj/N6Q/4iHv2v9Do267jmayzJzGbKSG2m6pk0F/4pNeo5zqzaa7KZQ7IJE9EtgoZC9nvPDo7+MT87q43OpTbPsufLf574Ja4zcuyinewuDcfUi3EdgcrjBKd+TDM4rcb1iWtiYQX37K1Lr3bGTWmZt+/5pSqeUkmpz6oL+JyBKb6w+EV1IZnzZBm64PEhz0qY6VjRk8Ykp/HbNPZfP6bm1ypAPfG/+8r24vNb/PPTsJDfTsOirY+Fbb8fjpWa70X+YegJZiffdRVQpoNX4w3BunCq3pvanLLCibcj/mqpyl5EkSvR4Fwvkjs3rD4LcZ3G/SIP0QsOw2A29ImBO7RzhwvdXcz27UlMaNr1yWf/CVBLAwQUAAIACAAbe8hQDXPVO0wAAABqAAAAJAAAAHVuaXZlcnNhbC1uby12aWRlby91bml2ZXJzYWwucG5nLnhtbLOxr8jNUShLLSrOzM+zVTLUM1Cyt+PlsikoSi3LTC1XqACKAQUhQEmh0lbJzAjBLc9MKcmwVbK0RBLLSM1MzyixVTI3MYEL6gONBABQSwECAAAUAAIACABOT2xP1vVudzkDAABZCQAAHQAAAAAAAAABAAAAAAAAAAAAdW5pdmVyc2FsLW5vLXZpZGVvL3BsYXllci54bWxQSwECAAAUAAIACAAae8hQ2FqvFjgFAAAwFAAAJgAAAAAAAAABAAAAAAB0AwAAdW5pdmVyc2FsLW5vLXZpZGVvL2NvbW1vbl9tZXNzYWdlcy5sbmdQSwECAAAUAAIACAAae8hQxU1p26QAAAB+AQAANwAAAAAAAAABAAAAAADwCAAAdW5pdmVyc2FsLW5vLXZpZGVvL3BsYXliYWNrX2FuZF9uYXZpZ2F0aW9uX3NldHRpbmdzLnhtbFBLAQIAABQAAgAIABp7yFDaC9NvsgQAAKIYAAAwAAAAAAAAAAEAAAAAAOkJAAB1bml2ZXJzYWwtbm8tdmlkZW8vZmxhc2hfcHVibGlzaGluZ19zZXR0aW5ncy54bWxQSwECAAAUAAIACAAae8hQ5EAhAGADAACqDAAAKgAAAAAAAAABAAAAAADpDgAAdW5pdmVyc2FsLW5vLXZpZGVvL2ZsYXNoX3NraW5fc2V0dGluZ3MueG1sUEsBAgAAFAACAAgAGnvIUMVtJx2tBAAALBgAAC8AAAAAAAAAAQAAAAAAkRIAAHVuaXZlcnNhbC1uby12aWRlby9odG1sX3B1Ymxpc2hpbmdfc2V0dGluZ3MueG1sUEsBAgAAFAACAAgAGnvIULAtVc6bAQAAawYAACgAAAAAAAAAAQAAAAAAixcAAHVuaXZlcnNhbC1uby12aWRlby9odG1sX3NraW5fc2V0dGluZ3MuanNQSwECAAAUAAIACAAae8hQiRErV2kAAABuAAAAJQAAAAAAAAABAAAAAABsGQAAdW5pdmVyc2FsLW5vLXZpZGVvL2xvY2FsX3NldHRpbmdzLnhtbFBLAQIAABQAAgAIABt7yFAlY/PFEhgAALMsAAAgAAAAAAAAAAAAAAAAABgaAAB1bml2ZXJzYWwtbm8tdmlkZW8vdW5pdmVyc2FsLnBuZ1BLAQIAABQAAgAIABt7yFANc9U7TAAAAGoAAAAkAAAAAAAAAAEAAAAAAGgyAAB1bml2ZXJzYWwtbm8tdmlkZW8vdW5pdmVyc2FsLnBuZy54bWxQSwUGAAAAAAoACgBgAwAA9jIAAAAA"/>
  <p:tag name="ISPRING_LMS_API_VERSION" val="SCORM 1.2"/>
  <p:tag name="ISPRING_ULTRA_SCORM_COURSE_ID" val="72118679-E6D3-4468-B916-2E989D37A48D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CLOUDFOLDERID" val="1"/>
  <p:tag name="ISPRINGONLINEFOLDERID" val="1"/>
  <p:tag name="ISPRING_OUTPUT_FOLDER" val="[[&quot;W\uFFFDQ\uFFFD{7CBB3E97-7BCF-427D-86F0-49FD1C6344AB}&quot;,&quot;\\\\cev-sharepoint2016\\shares\\Current Productions\\ALT Tag PPTs\\RRTL (Really Ready to Load)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-no-video&quot;},&quot;advancedSettings&quot;:{&quot;enableTextAllocation&quot;:&quot;T_TRUE&quot;,&quot;viewingFromLocalDrive&quot;:&quot;T_TRUE&quot;,&quot;contentScale&quot;:75,&quot;contentScaleMode&quot;:&quot;SCAL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QUIZZES" val="0"/>
  <p:tag name="ISPRING_SCORM_PASSING_SCORE" val="100.000000"/>
  <p:tag name="ISPRING_CURRENT_PLAYER_ID" val="universal-no-video"/>
  <p:tag name="ISPRING_PRESENTATION_TITLE" val="iCEV30088_Evaluating_Applications_and_Resumes_LOGO"/>
  <p:tag name="ISPRING_FIRST_PUBLISH" val="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1619</Words>
  <Application>Microsoft Office PowerPoint</Application>
  <PresentationFormat>On-screen Show (4:3)</PresentationFormat>
  <Paragraphs>342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Calibri Light</vt:lpstr>
      <vt:lpstr>Custom Design</vt:lpstr>
      <vt:lpstr>Evaluating Applications and Résumés</vt:lpstr>
      <vt:lpstr>Objectives</vt:lpstr>
      <vt:lpstr>Main Menu</vt:lpstr>
      <vt:lpstr>Hiring</vt:lpstr>
      <vt:lpstr>Hiring</vt:lpstr>
      <vt:lpstr>The Hiring Process</vt:lpstr>
      <vt:lpstr>New Position Need</vt:lpstr>
      <vt:lpstr>Job Analysis</vt:lpstr>
      <vt:lpstr>Job Analysis</vt:lpstr>
      <vt:lpstr>Announce the Need to Job Applicants</vt:lpstr>
      <vt:lpstr>Accept New Résumés</vt:lpstr>
      <vt:lpstr>Interview Applicants</vt:lpstr>
      <vt:lpstr>Pre-Employment Tests</vt:lpstr>
      <vt:lpstr>Pre-Employment Test</vt:lpstr>
      <vt:lpstr>Pre-Employment Test</vt:lpstr>
      <vt:lpstr>Federal Laws </vt:lpstr>
      <vt:lpstr>Hire New Employee</vt:lpstr>
      <vt:lpstr>Applications</vt:lpstr>
      <vt:lpstr>Applications</vt:lpstr>
      <vt:lpstr>Applications</vt:lpstr>
      <vt:lpstr>Job Analysis</vt:lpstr>
      <vt:lpstr>Job Description</vt:lpstr>
      <vt:lpstr>Match Your Résumé </vt:lpstr>
      <vt:lpstr>Common Misrepresentations</vt:lpstr>
      <vt:lpstr>Common Misrepresentations</vt:lpstr>
      <vt:lpstr>Applications</vt:lpstr>
      <vt:lpstr>Applications</vt:lpstr>
      <vt:lpstr>Applications</vt:lpstr>
      <vt:lpstr>Applications</vt:lpstr>
      <vt:lpstr>Résumés and Tips</vt:lpstr>
      <vt:lpstr>Résumé </vt:lpstr>
      <vt:lpstr>Résumé Falsification</vt:lpstr>
      <vt:lpstr>Résumés</vt:lpstr>
      <vt:lpstr>Sample Résumé </vt:lpstr>
      <vt:lpstr>Education Section</vt:lpstr>
      <vt:lpstr>Employment Section</vt:lpstr>
      <vt:lpstr>Employment Section </vt:lpstr>
      <vt:lpstr>Skills &amp; Qualifications Section</vt:lpstr>
      <vt:lpstr>Contact Information </vt:lpstr>
      <vt:lpstr>References</vt:lpstr>
      <vt:lpstr>Overall Format</vt:lpstr>
      <vt:lpstr>Interviewers</vt:lpstr>
      <vt:lpstr>Interviewers</vt:lpstr>
      <vt:lpstr>Interviewers </vt:lpstr>
      <vt:lpstr>Employers</vt:lpstr>
      <vt:lpstr>Resources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iCEV30088_Evaluating_Applications_and_Resumes_LOGO</dc:title>
  <dc:creator>ann</dc:creator>
  <cp:lastModifiedBy>Angela Dehls</cp:lastModifiedBy>
  <cp:revision>92</cp:revision>
  <dcterms:created xsi:type="dcterms:W3CDTF">2008-04-07T18:06:35Z</dcterms:created>
  <dcterms:modified xsi:type="dcterms:W3CDTF">2020-06-08T20:27:14Z</dcterms:modified>
</cp:coreProperties>
</file>