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6"/>
  </p:notesMasterIdLst>
  <p:handoutMasterIdLst>
    <p:handoutMasterId r:id="rId87"/>
  </p:handoutMasterIdLst>
  <p:sldIdLst>
    <p:sldId id="256" r:id="rId2"/>
    <p:sldId id="257" r:id="rId3"/>
    <p:sldId id="332" r:id="rId4"/>
    <p:sldId id="327" r:id="rId5"/>
    <p:sldId id="258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333" r:id="rId29"/>
    <p:sldId id="282" r:id="rId30"/>
    <p:sldId id="283" r:id="rId31"/>
    <p:sldId id="284" r:id="rId32"/>
    <p:sldId id="285" r:id="rId33"/>
    <p:sldId id="355" r:id="rId34"/>
    <p:sldId id="356" r:id="rId35"/>
    <p:sldId id="286" r:id="rId36"/>
    <p:sldId id="350" r:id="rId37"/>
    <p:sldId id="351" r:id="rId38"/>
    <p:sldId id="357" r:id="rId39"/>
    <p:sldId id="352" r:id="rId40"/>
    <p:sldId id="359" r:id="rId41"/>
    <p:sldId id="353" r:id="rId42"/>
    <p:sldId id="360" r:id="rId43"/>
    <p:sldId id="354" r:id="rId44"/>
    <p:sldId id="361" r:id="rId45"/>
    <p:sldId id="358" r:id="rId46"/>
    <p:sldId id="362" r:id="rId47"/>
    <p:sldId id="287" r:id="rId48"/>
    <p:sldId id="288" r:id="rId49"/>
    <p:sldId id="289" r:id="rId50"/>
    <p:sldId id="290" r:id="rId51"/>
    <p:sldId id="291" r:id="rId52"/>
    <p:sldId id="296" r:id="rId53"/>
    <p:sldId id="297" r:id="rId54"/>
    <p:sldId id="298" r:id="rId55"/>
    <p:sldId id="299" r:id="rId56"/>
    <p:sldId id="300" r:id="rId57"/>
    <p:sldId id="301" r:id="rId58"/>
    <p:sldId id="302" r:id="rId59"/>
    <p:sldId id="303" r:id="rId60"/>
    <p:sldId id="304" r:id="rId61"/>
    <p:sldId id="305" r:id="rId62"/>
    <p:sldId id="349" r:id="rId63"/>
    <p:sldId id="307" r:id="rId64"/>
    <p:sldId id="308" r:id="rId65"/>
    <p:sldId id="337" r:id="rId66"/>
    <p:sldId id="309" r:id="rId67"/>
    <p:sldId id="292" r:id="rId68"/>
    <p:sldId id="293" r:id="rId69"/>
    <p:sldId id="294" r:id="rId70"/>
    <p:sldId id="310" r:id="rId71"/>
    <p:sldId id="311" r:id="rId72"/>
    <p:sldId id="312" r:id="rId73"/>
    <p:sldId id="313" r:id="rId74"/>
    <p:sldId id="314" r:id="rId75"/>
    <p:sldId id="315" r:id="rId76"/>
    <p:sldId id="316" r:id="rId77"/>
    <p:sldId id="317" r:id="rId78"/>
    <p:sldId id="318" r:id="rId79"/>
    <p:sldId id="319" r:id="rId80"/>
    <p:sldId id="320" r:id="rId81"/>
    <p:sldId id="321" r:id="rId82"/>
    <p:sldId id="322" r:id="rId83"/>
    <p:sldId id="325" r:id="rId84"/>
    <p:sldId id="295" r:id="rId85"/>
  </p:sldIdLst>
  <p:sldSz cx="9144000" cy="6858000" type="screen4x3"/>
  <p:notesSz cx="7315200" cy="9601200"/>
  <p:custDataLst>
    <p:tags r:id="rId8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8F7B"/>
    <a:srgbClr val="4739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1" autoAdjust="0"/>
    <p:restoredTop sz="96224" autoAdjust="0"/>
  </p:normalViewPr>
  <p:slideViewPr>
    <p:cSldViewPr>
      <p:cViewPr varScale="1">
        <p:scale>
          <a:sx n="78" d="100"/>
          <a:sy n="78" d="100"/>
        </p:scale>
        <p:origin x="1517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135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4" d="100"/>
          <a:sy n="74" d="100"/>
        </p:scale>
        <p:origin x="-2568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gs" Target="tags/tag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handoutMaster" Target="handoutMasters/handout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5959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FDC7772-5DAE-4CA6-9203-1BC16D6989D7}" type="datetimeFigureOut">
              <a:rPr lang="en-US" smtClean="0"/>
              <a:pPr/>
              <a:t>6/25/2020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45A1F85-1334-44FE-B517-87AD97900F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471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323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247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613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146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715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0890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278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2519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310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988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0902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6424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241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0729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3339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321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7074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4633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5240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8775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9558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0864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8030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1758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1510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3295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5817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1254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4419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3186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9435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0435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53325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2445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802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9819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98126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7739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01340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04102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85451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98234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36418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63406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85172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30667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5689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00982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97084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02455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06301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70165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45485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27263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3595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63205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0230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49388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74440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72644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01515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68348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6793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65298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53291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5505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49756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62393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83794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93585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73600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86082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90336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78602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60272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926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26840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83383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709374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31597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712452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24812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90318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1F85-1334-44FE-B517-87AD97900FEC}" type="slidenum">
              <a:rPr lang="en-US" smtClean="0"/>
              <a:pPr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520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2DBE25-9D8F-4CBA-B2CF-FD7A6940D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353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2DBE25-9D8F-4CBA-B2CF-FD7A6940D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664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2DBE25-9D8F-4CBA-B2CF-FD7A6940D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180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2DBE25-9D8F-4CBA-B2CF-FD7A6940D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696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62BCF50-15B3-4610-80B4-B037C15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25" y="6547103"/>
            <a:ext cx="865775" cy="31089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200B32F-66B8-4BB8-9DFB-1AC3DEFF0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19" y="-2346"/>
            <a:ext cx="8229600" cy="120730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DDD3033-DE86-475C-8D4E-63653054C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018" y="1253330"/>
            <a:ext cx="8229599" cy="52937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−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−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B51790-292B-4B0B-A33D-7D1801F2D85E}"/>
              </a:ext>
            </a:extLst>
          </p:cNvPr>
          <p:cNvSpPr txBox="1"/>
          <p:nvPr userDrawn="1"/>
        </p:nvSpPr>
        <p:spPr>
          <a:xfrm>
            <a:off x="6990460" y="6547103"/>
            <a:ext cx="17091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8C58360-7E0F-43A3-B29F-F2B4CB06C34C}" type="slidenum">
              <a:rPr lang="en-US" sz="1400" smtClean="0"/>
              <a:pPr algn="r"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91602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1A4885-5879-47DA-955C-FE7997918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0B9CCD-ED8D-4EFA-B9CE-B206E74C4C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E1B84-CF91-4E73-BB6B-89389624AD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0B60F-F8C0-4E50-B904-C8CDDAD90E58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91A4A-80B3-4B39-BCB1-EEFFFBA6E3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795BBA-3E50-4E83-8588-AA3446674F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0986C-C79E-4522-91CF-DF5EE8732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299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slide" Target="slide65.xml"/><Relationship Id="rId4" Type="http://schemas.openxmlformats.org/officeDocument/2006/relationships/slide" Target="slide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EDE92B6-6FD1-4999-BAB9-CF77E4826FD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57200"/>
            <a:ext cx="9144000" cy="457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Managing People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To gain an insight into human resource management.</a:t>
            </a:r>
          </a:p>
          <a:p>
            <a:pPr lvl="0"/>
            <a:r>
              <a:rPr lang="en-US" dirty="0"/>
              <a:t>To learn the traits of a good manager.</a:t>
            </a:r>
          </a:p>
          <a:p>
            <a:pPr lvl="0"/>
            <a:r>
              <a:rPr lang="en-US" dirty="0"/>
              <a:t>To obtain knowledge concerning various management strategies and theories.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Menu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33562" indent="0">
              <a:spcAft>
                <a:spcPts val="2000"/>
              </a:spcAft>
              <a:buNone/>
            </a:pPr>
            <a:r>
              <a:rPr lang="en-US" dirty="0"/>
              <a:t>Management Overview</a:t>
            </a:r>
          </a:p>
          <a:p>
            <a:pPr marL="1833562" indent="0">
              <a:spcAft>
                <a:spcPts val="2000"/>
              </a:spcAft>
              <a:buNone/>
            </a:pPr>
            <a:r>
              <a:rPr lang="en-US" dirty="0"/>
              <a:t>Employee Management</a:t>
            </a:r>
          </a:p>
          <a:p>
            <a:pPr marL="1833562" indent="0">
              <a:spcAft>
                <a:spcPts val="2000"/>
              </a:spcAft>
              <a:buNone/>
            </a:pPr>
            <a:r>
              <a:rPr lang="en-US" dirty="0"/>
              <a:t>Management Theories</a:t>
            </a:r>
          </a:p>
        </p:txBody>
      </p:sp>
      <p:sp>
        <p:nvSpPr>
          <p:cNvPr id="6" name="Oval 5" descr="Button links to the Management Overview segment">
            <a:hlinkClick r:id="rId3" action="ppaction://hlinksldjump"/>
          </p:cNvPr>
          <p:cNvSpPr/>
          <p:nvPr/>
        </p:nvSpPr>
        <p:spPr>
          <a:xfrm>
            <a:off x="1752600" y="1360967"/>
            <a:ext cx="533400" cy="381000"/>
          </a:xfrm>
          <a:prstGeom prst="ellipse">
            <a:avLst/>
          </a:prstGeom>
          <a:solidFill>
            <a:srgbClr val="A98F7B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 descr="Button links to the Employee Management segment">
            <a:hlinkClick r:id="rId4" action="ppaction://hlinksldjump"/>
          </p:cNvPr>
          <p:cNvSpPr/>
          <p:nvPr/>
        </p:nvSpPr>
        <p:spPr>
          <a:xfrm>
            <a:off x="1752600" y="2089299"/>
            <a:ext cx="533400" cy="381000"/>
          </a:xfrm>
          <a:prstGeom prst="ellipse">
            <a:avLst/>
          </a:prstGeom>
          <a:solidFill>
            <a:srgbClr val="A98F7B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 descr="Button links to the Management Theories segment">
            <a:hlinkClick r:id="rId5" action="ppaction://hlinksldjump"/>
          </p:cNvPr>
          <p:cNvSpPr/>
          <p:nvPr/>
        </p:nvSpPr>
        <p:spPr>
          <a:xfrm>
            <a:off x="1752600" y="2838897"/>
            <a:ext cx="533400" cy="381000"/>
          </a:xfrm>
          <a:prstGeom prst="ellipse">
            <a:avLst/>
          </a:prstGeom>
          <a:solidFill>
            <a:srgbClr val="A98F7B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988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880CC4-48BF-4DCC-9B3E-32296BAA411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57200"/>
            <a:ext cx="9144000" cy="457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Managing People – Management Overview</a:t>
            </a:r>
          </a:p>
        </p:txBody>
      </p:sp>
    </p:spTree>
    <p:extLst>
      <p:ext uri="{BB962C8B-B14F-4D97-AF65-F5344CB8AC3E}">
        <p14:creationId xmlns:p14="http://schemas.microsoft.com/office/powerpoint/2010/main" val="2544834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Resource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a strategic approach to the management of an organization’s most valued assets — the people</a:t>
            </a:r>
          </a:p>
          <a:p>
            <a:pPr lvl="0"/>
            <a:r>
              <a:rPr lang="en-US" dirty="0"/>
              <a:t>Is synonymous with personal management, personnel administration, industrial relations and employee relations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Human Resource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based on the assumption employees are individuals with varying goals and needs</a:t>
            </a:r>
          </a:p>
          <a:p>
            <a:pPr lvl="0"/>
            <a:r>
              <a:rPr lang="en-US" dirty="0"/>
              <a:t>Focuses on the belief employees should not be thought of as basic business resources such as a desk or computer</a:t>
            </a:r>
          </a:p>
          <a:p>
            <a:pPr lvl="0"/>
            <a:r>
              <a:rPr lang="en-US" dirty="0"/>
              <a:t>Takes a positive view of workers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Comprises the directing and controlling of a group of people for the purpose of coordinating and harmonizing the group toward accomplishing a goal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Traits of a Good Manager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Character </a:t>
            </a:r>
          </a:p>
          <a:p>
            <a:pPr lvl="0"/>
            <a:r>
              <a:rPr lang="en-US" dirty="0"/>
              <a:t>Vision</a:t>
            </a:r>
          </a:p>
          <a:p>
            <a:pPr lvl="0"/>
            <a:r>
              <a:rPr lang="en-US" dirty="0"/>
              <a:t>Motivational skills</a:t>
            </a:r>
          </a:p>
          <a:p>
            <a:pPr lvl="0"/>
            <a:r>
              <a:rPr lang="en-US" dirty="0"/>
              <a:t>Knowledge</a:t>
            </a:r>
          </a:p>
          <a:p>
            <a:pPr lvl="0"/>
            <a:r>
              <a:rPr lang="en-US" dirty="0"/>
              <a:t>Communication skills </a:t>
            </a:r>
          </a:p>
          <a:p>
            <a:pPr lvl="0"/>
            <a:r>
              <a:rPr lang="en-US" dirty="0"/>
              <a:t>Personal drive</a:t>
            </a:r>
          </a:p>
          <a:p>
            <a:pPr lvl="0"/>
            <a:r>
              <a:rPr lang="en-US" dirty="0"/>
              <a:t>Interpersonal skills</a:t>
            </a:r>
          </a:p>
          <a:p>
            <a:pPr lvl="0"/>
            <a:r>
              <a:rPr lang="en-US" dirty="0"/>
              <a:t>Planning and organizational skills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Character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Includes displaying honesty, sincerity and candor in all situations</a:t>
            </a:r>
          </a:p>
          <a:p>
            <a:pPr lvl="0"/>
            <a:r>
              <a:rPr lang="en-US" dirty="0"/>
              <a:t>Is always ethical and moral </a:t>
            </a:r>
          </a:p>
          <a:p>
            <a:pPr lvl="0"/>
            <a:r>
              <a:rPr lang="en-US" dirty="0"/>
              <a:t>Inspires employees to trust the manager or leader</a:t>
            </a:r>
          </a:p>
          <a:p>
            <a:pPr lvl="0"/>
            <a:r>
              <a:rPr lang="en-US" dirty="0"/>
              <a:t>Allows managers to lead by example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Involves looking at the small and big picture</a:t>
            </a:r>
          </a:p>
          <a:p>
            <a:pPr lvl="0"/>
            <a:r>
              <a:rPr lang="en-US" dirty="0"/>
              <a:t>Allows for priorities to be established</a:t>
            </a:r>
          </a:p>
          <a:p>
            <a:pPr lvl="0"/>
            <a:r>
              <a:rPr lang="en-US" dirty="0"/>
              <a:t>Consists of not only organizational skills, but also creativity and thinking “outside of the box”</a:t>
            </a:r>
          </a:p>
          <a:p>
            <a:pPr lvl="0"/>
            <a:r>
              <a:rPr lang="en-US" dirty="0"/>
              <a:t>Plays a large role in the inspiration of employees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Motivational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Allow managers to inspire their employees by:</a:t>
            </a:r>
          </a:p>
          <a:p>
            <a:pPr lvl="1"/>
            <a:r>
              <a:rPr lang="en-US" dirty="0"/>
              <a:t>gaining respect</a:t>
            </a:r>
          </a:p>
          <a:p>
            <a:pPr lvl="1"/>
            <a:r>
              <a:rPr lang="en-US" dirty="0"/>
              <a:t>setting an example</a:t>
            </a:r>
          </a:p>
          <a:p>
            <a:pPr lvl="1"/>
            <a:r>
              <a:rPr lang="en-US" dirty="0"/>
              <a:t>conveying ideas</a:t>
            </a:r>
          </a:p>
          <a:p>
            <a:pPr lvl="0"/>
            <a:r>
              <a:rPr lang="en-US" dirty="0"/>
              <a:t>Involve displaying confidence and excitement</a:t>
            </a:r>
          </a:p>
          <a:p>
            <a:pPr lvl="0"/>
            <a:r>
              <a:rPr lang="en-US" dirty="0"/>
              <a:t>Are conveyed through the charisma of an individual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000" dirty="0"/>
              <a:t>Encourages managers and other employees to become life-long learners through the use of:</a:t>
            </a:r>
          </a:p>
          <a:p>
            <a:pPr lvl="1"/>
            <a:r>
              <a:rPr lang="en-US" dirty="0"/>
              <a:t>professional associations, trade journals, workshops and training seminars</a:t>
            </a:r>
          </a:p>
          <a:p>
            <a:pPr lvl="0"/>
            <a:r>
              <a:rPr lang="en-US" sz="3000" dirty="0"/>
              <a:t>Allows leaders to study, prepare and seek challenging assignments</a:t>
            </a:r>
          </a:p>
          <a:p>
            <a:pPr lvl="0"/>
            <a:r>
              <a:rPr lang="en-US" sz="3000" dirty="0"/>
              <a:t>Facilitates quick thinking and problem solving</a:t>
            </a:r>
          </a:p>
          <a:p>
            <a:pPr lvl="0"/>
            <a:r>
              <a:rPr lang="en-US" sz="3000" dirty="0"/>
              <a:t>Enables individuals to be able to logically create ideas and methods to reach other individuals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Allow managers to accurately convey thoughts, feelings, goals and objectives to employees</a:t>
            </a:r>
          </a:p>
          <a:p>
            <a:pPr lvl="0"/>
            <a:r>
              <a:rPr lang="en-US" dirty="0"/>
              <a:t>Facilitate good company morale with clear communication</a:t>
            </a:r>
          </a:p>
          <a:p>
            <a:pPr lvl="0"/>
            <a:r>
              <a:rPr lang="en-US" dirty="0"/>
              <a:t>Involve communicating verbally and non-verbally with others as well as listening</a:t>
            </a:r>
          </a:p>
          <a:p>
            <a:pPr lvl="0"/>
            <a:r>
              <a:rPr lang="en-US" dirty="0"/>
              <a:t>Ensure easy coordination with other departments and employees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Include being able to assume the communication roles of:</a:t>
            </a:r>
          </a:p>
          <a:p>
            <a:pPr lvl="1"/>
            <a:r>
              <a:rPr lang="en-US" dirty="0"/>
              <a:t>mentor: gives advice and support to employees</a:t>
            </a:r>
          </a:p>
          <a:p>
            <a:pPr lvl="1"/>
            <a:r>
              <a:rPr lang="en-US" dirty="0"/>
              <a:t>trainer: explains facets of a job or task</a:t>
            </a:r>
          </a:p>
          <a:p>
            <a:pPr lvl="1"/>
            <a:r>
              <a:rPr lang="en-US" dirty="0"/>
              <a:t>presenter: enlightens employees with information on projects, office policies and other organizational presentations</a:t>
            </a:r>
          </a:p>
          <a:p>
            <a:pPr lvl="1"/>
            <a:r>
              <a:rPr lang="en-US" dirty="0"/>
              <a:t>counselor: serves as an advisor on interoffice problems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Drive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Allows a leader to stay energized </a:t>
            </a:r>
          </a:p>
          <a:p>
            <a:pPr lvl="0"/>
            <a:r>
              <a:rPr lang="en-US" dirty="0"/>
              <a:t>Inspires employees to follow example</a:t>
            </a:r>
          </a:p>
          <a:p>
            <a:pPr lvl="0"/>
            <a:r>
              <a:rPr lang="en-US" dirty="0"/>
              <a:t>Encompasses the idea of being goal oriented</a:t>
            </a:r>
          </a:p>
          <a:p>
            <a:pPr lvl="0"/>
            <a:r>
              <a:rPr lang="en-US" dirty="0"/>
              <a:t>Includes being intrinsically motivated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Interpersonal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Are used in working with others</a:t>
            </a:r>
          </a:p>
          <a:p>
            <a:pPr lvl="0"/>
            <a:r>
              <a:rPr lang="en-US" dirty="0"/>
              <a:t>Are the measures of a person's ability to operate within business organizations through social communication and interactions</a:t>
            </a:r>
          </a:p>
          <a:p>
            <a:pPr lvl="0"/>
            <a:r>
              <a:rPr lang="en-US" dirty="0"/>
              <a:t>Involve the relationships which are established from manager to employee, manager to team and manager to department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&amp; Organizational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Involve the ability to effectively and efficiently:</a:t>
            </a:r>
          </a:p>
          <a:p>
            <a:pPr lvl="1"/>
            <a:r>
              <a:rPr lang="en-US" dirty="0"/>
              <a:t>create and manage teams</a:t>
            </a:r>
          </a:p>
          <a:p>
            <a:pPr lvl="1"/>
            <a:r>
              <a:rPr lang="en-US" dirty="0"/>
              <a:t>coordinate with other departments</a:t>
            </a:r>
          </a:p>
          <a:p>
            <a:pPr lvl="1"/>
            <a:r>
              <a:rPr lang="en-US" dirty="0"/>
              <a:t>control quality of goods and services</a:t>
            </a:r>
          </a:p>
          <a:p>
            <a:pPr lvl="1"/>
            <a:r>
              <a:rPr lang="en-US" dirty="0"/>
              <a:t>strategize</a:t>
            </a:r>
          </a:p>
          <a:p>
            <a:pPr lvl="1"/>
            <a:r>
              <a:rPr lang="en-US" dirty="0"/>
              <a:t>set deadlines</a:t>
            </a:r>
          </a:p>
          <a:p>
            <a:pPr lvl="1"/>
            <a:r>
              <a:rPr lang="en-US" dirty="0"/>
              <a:t>save time and money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What are some additional traits you think are valuable for a manager to possess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Roles of Managers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Can be divided into three main categories:</a:t>
            </a:r>
          </a:p>
          <a:p>
            <a:pPr lvl="1"/>
            <a:r>
              <a:rPr lang="en-US" dirty="0"/>
              <a:t>interpersonal roles</a:t>
            </a:r>
          </a:p>
          <a:p>
            <a:pPr lvl="1"/>
            <a:r>
              <a:rPr lang="en-US" dirty="0"/>
              <a:t>informational roles</a:t>
            </a:r>
          </a:p>
          <a:p>
            <a:pPr lvl="1"/>
            <a:r>
              <a:rPr lang="en-US" dirty="0"/>
              <a:t>decisional roles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Interpersonal Roles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Are concerned with the relationships between individuals</a:t>
            </a:r>
          </a:p>
          <a:p>
            <a:pPr lvl="0"/>
            <a:r>
              <a:rPr lang="en-US" dirty="0"/>
              <a:t>Link all managerial work together</a:t>
            </a:r>
          </a:p>
          <a:p>
            <a:pPr lvl="0"/>
            <a:r>
              <a:rPr lang="en-US" dirty="0"/>
              <a:t>Include these general roles:</a:t>
            </a:r>
          </a:p>
          <a:p>
            <a:pPr lvl="1"/>
            <a:r>
              <a:rPr lang="en-US" dirty="0"/>
              <a:t>figurehead: represents the organization</a:t>
            </a:r>
          </a:p>
          <a:p>
            <a:pPr lvl="1"/>
            <a:r>
              <a:rPr lang="en-US" dirty="0"/>
              <a:t>director: defines the relationships between the manager and employees</a:t>
            </a:r>
          </a:p>
          <a:p>
            <a:pPr lvl="1"/>
            <a:r>
              <a:rPr lang="en-US" dirty="0"/>
              <a:t>liaison: serves as a contact for the organization to the public as well as from department to department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Informational Roles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Are concerned with the information aspects of managerial work</a:t>
            </a:r>
          </a:p>
          <a:p>
            <a:pPr lvl="0"/>
            <a:r>
              <a:rPr lang="en-US" dirty="0"/>
              <a:t>Ensure information is provided to all employees</a:t>
            </a:r>
          </a:p>
          <a:p>
            <a:pPr lvl="0"/>
            <a:r>
              <a:rPr lang="en-US" dirty="0"/>
              <a:t>Include these general roles:</a:t>
            </a:r>
          </a:p>
          <a:p>
            <a:pPr lvl="1"/>
            <a:r>
              <a:rPr lang="en-US" dirty="0"/>
              <a:t>monitor: supervises the quality of the work being completed</a:t>
            </a:r>
          </a:p>
          <a:p>
            <a:pPr lvl="1"/>
            <a:r>
              <a:rPr lang="en-US" dirty="0"/>
              <a:t>distributor: spreads the information to all employees</a:t>
            </a:r>
          </a:p>
          <a:p>
            <a:pPr lvl="1"/>
            <a:r>
              <a:rPr lang="en-US" dirty="0"/>
              <a:t>spokesperson: presents information to higher management or to the public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Decisional Roles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Place the manager at the center of the    decision-making process</a:t>
            </a:r>
          </a:p>
          <a:p>
            <a:pPr lvl="0"/>
            <a:r>
              <a:rPr lang="en-US" dirty="0"/>
              <a:t>Include these general roles:</a:t>
            </a:r>
          </a:p>
          <a:p>
            <a:pPr lvl="1"/>
            <a:r>
              <a:rPr lang="en-US" dirty="0"/>
              <a:t>entrepreneur: initiates change in the organization</a:t>
            </a:r>
          </a:p>
          <a:p>
            <a:pPr lvl="1"/>
            <a:r>
              <a:rPr lang="en-US" dirty="0"/>
              <a:t>disturbance handler: deals with threats to  the organization</a:t>
            </a:r>
          </a:p>
          <a:p>
            <a:pPr lvl="1"/>
            <a:r>
              <a:rPr lang="en-US" dirty="0"/>
              <a:t>resource distributor: chooses where the organization should place its efforts</a:t>
            </a:r>
          </a:p>
          <a:p>
            <a:pPr lvl="1"/>
            <a:r>
              <a:rPr lang="en-US" dirty="0"/>
              <a:t>negotiator: discusses topics on behalf of various departments and individuals in the organization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the Managerial Roles Work Together</a:t>
            </a:r>
          </a:p>
        </p:txBody>
      </p:sp>
      <p:pic>
        <p:nvPicPr>
          <p:cNvPr id="8" name="Picture 7" descr="Image of a flow chart detailing how roles work together.">
            <a:extLst>
              <a:ext uri="{FF2B5EF4-FFF2-40B4-BE49-F238E27FC236}">
                <a16:creationId xmlns:a16="http://schemas.microsoft.com/office/drawing/2014/main" id="{0256D71F-86EB-43BA-A189-9DF22AFA3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45" y="1657741"/>
            <a:ext cx="7535309" cy="428585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Are methods of leadership which are practiced to some degree by most individuals</a:t>
            </a:r>
          </a:p>
          <a:p>
            <a:pPr lvl="0"/>
            <a:r>
              <a:rPr lang="en-US" dirty="0"/>
              <a:t>Include the:</a:t>
            </a:r>
          </a:p>
          <a:p>
            <a:pPr lvl="1"/>
            <a:r>
              <a:rPr lang="en-US" dirty="0"/>
              <a:t>autocratic style</a:t>
            </a:r>
          </a:p>
          <a:p>
            <a:pPr lvl="1"/>
            <a:r>
              <a:rPr lang="en-US" dirty="0"/>
              <a:t>democratic style </a:t>
            </a:r>
          </a:p>
          <a:p>
            <a:pPr lvl="1"/>
            <a:r>
              <a:rPr lang="en-US" dirty="0"/>
              <a:t>laissez-faire style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Autocratic Leaders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Hold all the authority and responsibility </a:t>
            </a:r>
          </a:p>
          <a:p>
            <a:pPr lvl="0"/>
            <a:r>
              <a:rPr lang="en-US" dirty="0"/>
              <a:t>Are normally found in organizations where communication moves from the top to the bottom</a:t>
            </a:r>
          </a:p>
          <a:p>
            <a:pPr lvl="0"/>
            <a:r>
              <a:rPr lang="en-US" dirty="0"/>
              <a:t>Assign employees specific tasks and expect orderly results</a:t>
            </a:r>
          </a:p>
          <a:p>
            <a:pPr lvl="0"/>
            <a:r>
              <a:rPr lang="en-US" dirty="0"/>
              <a:t>Are very directive and military in nature</a:t>
            </a:r>
          </a:p>
          <a:p>
            <a:pPr lvl="0"/>
            <a:r>
              <a:rPr lang="en-US" dirty="0"/>
              <a:t>Exemplify the statement, “my way or the highway”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Democratic Leaders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Hold the final responsibility, but delegate  authority to others</a:t>
            </a:r>
          </a:p>
          <a:p>
            <a:pPr lvl="0"/>
            <a:r>
              <a:rPr lang="en-US" dirty="0"/>
              <a:t>Require active communication throughout the organizational structure</a:t>
            </a:r>
          </a:p>
          <a:p>
            <a:pPr lvl="0"/>
            <a:r>
              <a:rPr lang="en-US" dirty="0"/>
              <a:t>Require employee commitment due to high employee participation in the decision-making process</a:t>
            </a:r>
          </a:p>
          <a:p>
            <a:pPr lvl="0"/>
            <a:r>
              <a:rPr lang="en-US" dirty="0"/>
              <a:t>Exemplify the statement “let’s work together”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Laissez-Faire Leaders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Give authority to employees</a:t>
            </a:r>
          </a:p>
          <a:p>
            <a:pPr lvl="0"/>
            <a:r>
              <a:rPr lang="en-US" dirty="0"/>
              <a:t>Allow employees to work with minimum interference from management</a:t>
            </a:r>
          </a:p>
          <a:p>
            <a:pPr lvl="0"/>
            <a:r>
              <a:rPr lang="en-US" dirty="0"/>
              <a:t>Occur in organizations where communication flows horizontally among group members and leaders</a:t>
            </a:r>
          </a:p>
          <a:p>
            <a:pPr lvl="0"/>
            <a:r>
              <a:rPr lang="en-US" dirty="0"/>
              <a:t>Grant as much freedom to employees as possible</a:t>
            </a:r>
          </a:p>
          <a:p>
            <a:pPr lvl="0"/>
            <a:r>
              <a:rPr lang="en-US" dirty="0"/>
              <a:t>Exemplify the statement “do it your way”</a:t>
            </a:r>
          </a:p>
        </p:txBody>
      </p:sp>
      <p:pic>
        <p:nvPicPr>
          <p:cNvPr id="5" name="Picture 4" descr="Links to Main Menu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00" y="6144768"/>
            <a:ext cx="950976" cy="71323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0B9A3E-35C5-4210-8E0D-D1D6ACB3EC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57200"/>
            <a:ext cx="9144000" cy="457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Managing People – Employee Management</a:t>
            </a:r>
          </a:p>
        </p:txBody>
      </p:sp>
    </p:spTree>
    <p:extLst>
      <p:ext uri="{BB962C8B-B14F-4D97-AF65-F5344CB8AC3E}">
        <p14:creationId xmlns:p14="http://schemas.microsoft.com/office/powerpoint/2010/main" val="7780814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Managing Departments &amp; Teams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vital to the productivity of an organization</a:t>
            </a:r>
          </a:p>
          <a:p>
            <a:pPr lvl="0"/>
            <a:r>
              <a:rPr lang="en-US" dirty="0"/>
              <a:t>Includes these techniques:</a:t>
            </a:r>
          </a:p>
          <a:p>
            <a:pPr lvl="1"/>
            <a:r>
              <a:rPr lang="en-US" dirty="0"/>
              <a:t>matching the personalities of team members</a:t>
            </a:r>
          </a:p>
          <a:p>
            <a:pPr lvl="1"/>
            <a:r>
              <a:rPr lang="en-US" dirty="0"/>
              <a:t>focusing on personal strengths and weaknesses</a:t>
            </a:r>
          </a:p>
          <a:p>
            <a:pPr lvl="1"/>
            <a:r>
              <a:rPr lang="en-US" dirty="0"/>
              <a:t>creating a productive and functional work environment</a:t>
            </a:r>
          </a:p>
          <a:p>
            <a:pPr lvl="1"/>
            <a:r>
              <a:rPr lang="en-US" dirty="0"/>
              <a:t>understanding employee needs</a:t>
            </a:r>
          </a:p>
          <a:p>
            <a:pPr lvl="1"/>
            <a:r>
              <a:rPr lang="en-US" dirty="0"/>
              <a:t>establishing a chain of command</a:t>
            </a:r>
          </a:p>
          <a:p>
            <a:pPr lvl="1"/>
            <a:r>
              <a:rPr lang="en-US" dirty="0"/>
              <a:t>maintaining departmental or team motivation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Employees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a difficult but doable task</a:t>
            </a:r>
          </a:p>
          <a:p>
            <a:pPr lvl="0"/>
            <a:r>
              <a:rPr lang="en-US" dirty="0"/>
              <a:t>Involves dealing with multiple personality types</a:t>
            </a:r>
          </a:p>
          <a:p>
            <a:pPr lvl="0"/>
            <a:r>
              <a:rPr lang="en-US" dirty="0"/>
              <a:t>Is essential for the successful running of a business</a:t>
            </a:r>
          </a:p>
          <a:p>
            <a:pPr lvl="0"/>
            <a:r>
              <a:rPr lang="en-US" dirty="0"/>
              <a:t>Is a key element of management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Tips for Successful Employee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Understand employees’ motivations </a:t>
            </a:r>
          </a:p>
          <a:p>
            <a:pPr lvl="0"/>
            <a:r>
              <a:rPr lang="en-US" dirty="0"/>
              <a:t>Define roles and responsibilities </a:t>
            </a:r>
          </a:p>
          <a:p>
            <a:pPr lvl="0"/>
            <a:r>
              <a:rPr lang="en-US" dirty="0"/>
              <a:t>Set measurable team objectives </a:t>
            </a:r>
          </a:p>
          <a:p>
            <a:pPr lvl="0"/>
            <a:r>
              <a:rPr lang="en-US" dirty="0"/>
              <a:t>Provide a forum for regular feedback </a:t>
            </a:r>
          </a:p>
          <a:p>
            <a:pPr lvl="0"/>
            <a:r>
              <a:rPr lang="en-US" dirty="0"/>
              <a:t>Set and enforce consequences </a:t>
            </a:r>
          </a:p>
          <a:p>
            <a:pPr lvl="0"/>
            <a:r>
              <a:rPr lang="en-US" dirty="0"/>
              <a:t>Show appreciation and recognition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Understanding Employees’ Motivations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a simple strategy which needs to be completed by every manager</a:t>
            </a:r>
          </a:p>
          <a:p>
            <a:pPr lvl="0"/>
            <a:r>
              <a:rPr lang="en-US" dirty="0"/>
              <a:t>Allows managers who frequently write off troublesome employees as "difficult people" to realize no worker is “unmanageable”</a:t>
            </a:r>
          </a:p>
          <a:p>
            <a:pPr lvl="0"/>
            <a:r>
              <a:rPr lang="en-US" dirty="0"/>
              <a:t>Enables managers to view a person who seems problematic as someone they have not taken the time and effort to understand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have a great affect on motivating employees</a:t>
            </a:r>
          </a:p>
          <a:p>
            <a:pPr lvl="1"/>
            <a:r>
              <a:rPr lang="en-US" dirty="0"/>
              <a:t>give direction </a:t>
            </a:r>
          </a:p>
          <a:p>
            <a:pPr lvl="1"/>
            <a:r>
              <a:rPr lang="en-US" dirty="0"/>
              <a:t>energize employees</a:t>
            </a:r>
          </a:p>
          <a:p>
            <a:pPr lvl="1"/>
            <a:r>
              <a:rPr lang="en-US" dirty="0"/>
              <a:t>set challenges </a:t>
            </a:r>
          </a:p>
          <a:p>
            <a:r>
              <a:rPr lang="en-US" dirty="0"/>
              <a:t>Should be SMART</a:t>
            </a:r>
          </a:p>
          <a:p>
            <a:pPr lvl="1"/>
            <a:r>
              <a:rPr lang="en-US" dirty="0"/>
              <a:t>specific</a:t>
            </a:r>
          </a:p>
          <a:p>
            <a:pPr lvl="1"/>
            <a:r>
              <a:rPr lang="en-US" dirty="0"/>
              <a:t>measurable</a:t>
            </a:r>
          </a:p>
          <a:p>
            <a:pPr lvl="1"/>
            <a:r>
              <a:rPr lang="en-US" dirty="0"/>
              <a:t>aggressive </a:t>
            </a:r>
          </a:p>
          <a:p>
            <a:pPr lvl="1"/>
            <a:r>
              <a:rPr lang="en-US" dirty="0"/>
              <a:t>realistic </a:t>
            </a:r>
          </a:p>
          <a:p>
            <a:pPr lvl="1"/>
            <a:r>
              <a:rPr lang="en-US" dirty="0"/>
              <a:t>time-bound </a:t>
            </a:r>
          </a:p>
        </p:txBody>
      </p:sp>
    </p:spTree>
    <p:extLst>
      <p:ext uri="{BB962C8B-B14F-4D97-AF65-F5344CB8AC3E}">
        <p14:creationId xmlns:p14="http://schemas.microsoft.com/office/powerpoint/2010/main" val="29171020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Employee Perception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how one views the company for which they work </a:t>
            </a:r>
          </a:p>
          <a:p>
            <a:pPr lvl="1"/>
            <a:r>
              <a:rPr lang="en-US" dirty="0"/>
              <a:t>includes individual job tasks</a:t>
            </a:r>
          </a:p>
          <a:p>
            <a:r>
              <a:rPr lang="en-US" dirty="0"/>
              <a:t>Has been shown to have an impact on the performance of a company</a:t>
            </a:r>
          </a:p>
          <a:p>
            <a:pPr lvl="1"/>
            <a:r>
              <a:rPr lang="en-US" dirty="0"/>
              <a:t>employees with a favorable attitude toward their job will result in </a:t>
            </a:r>
          </a:p>
          <a:p>
            <a:pPr lvl="2"/>
            <a:r>
              <a:rPr lang="en-US" dirty="0"/>
              <a:t>greater worker retention </a:t>
            </a:r>
          </a:p>
          <a:p>
            <a:pPr lvl="2"/>
            <a:r>
              <a:rPr lang="en-US" dirty="0"/>
              <a:t>loyal customers</a:t>
            </a:r>
          </a:p>
          <a:p>
            <a:pPr lvl="2"/>
            <a:r>
              <a:rPr lang="en-US" dirty="0"/>
              <a:t>better financial performance </a:t>
            </a:r>
          </a:p>
        </p:txBody>
      </p:sp>
    </p:spTree>
    <p:extLst>
      <p:ext uri="{BB962C8B-B14F-4D97-AF65-F5344CB8AC3E}">
        <p14:creationId xmlns:p14="http://schemas.microsoft.com/office/powerpoint/2010/main" val="15476141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Defining Roles &amp; Responsibilities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Ensures everyone knows his or her role and responsibilities</a:t>
            </a:r>
          </a:p>
          <a:p>
            <a:pPr lvl="0"/>
            <a:r>
              <a:rPr lang="en-US" dirty="0"/>
              <a:t>Prevents confusion over responsibilities, which can lead to employee “turf wars” or unfinished tasks</a:t>
            </a:r>
          </a:p>
          <a:p>
            <a:pPr lvl="0"/>
            <a:r>
              <a:rPr lang="en-US" dirty="0"/>
              <a:t>Establishes clear lines of communication</a:t>
            </a:r>
          </a:p>
          <a:p>
            <a:pPr lvl="0"/>
            <a:r>
              <a:rPr lang="en-US" dirty="0"/>
              <a:t>Identifies a chain of command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Authority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Gives the right to make decisions and give orders to subordinates regarding production, sales and finance </a:t>
            </a:r>
          </a:p>
          <a:p>
            <a:r>
              <a:rPr lang="en-US" dirty="0"/>
              <a:t>Pertains to matters directly involving management </a:t>
            </a:r>
          </a:p>
          <a:p>
            <a:pPr lvl="1"/>
            <a:r>
              <a:rPr lang="en-US" dirty="0"/>
              <a:t>production and sales managers exercise this authority </a:t>
            </a:r>
          </a:p>
        </p:txBody>
      </p:sp>
    </p:spTree>
    <p:extLst>
      <p:ext uri="{BB962C8B-B14F-4D97-AF65-F5344CB8AC3E}">
        <p14:creationId xmlns:p14="http://schemas.microsoft.com/office/powerpoint/2010/main" val="25050749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Staff Authority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Consists of the right to advise and assist those who possess line authority</a:t>
            </a:r>
          </a:p>
          <a:p>
            <a:pPr lvl="1"/>
            <a:r>
              <a:rPr lang="en-US" dirty="0"/>
              <a:t>services include budgeting, controlling, pricing and special decisions </a:t>
            </a:r>
          </a:p>
          <a:p>
            <a:r>
              <a:rPr lang="en-US" dirty="0"/>
              <a:t>Can help improve effectiveness of line personnel </a:t>
            </a:r>
          </a:p>
          <a:p>
            <a:pPr lvl="1"/>
            <a:r>
              <a:rPr lang="en-US" dirty="0"/>
              <a:t>purchasing and finance exercise this authority </a:t>
            </a:r>
          </a:p>
        </p:txBody>
      </p:sp>
    </p:spTree>
    <p:extLst>
      <p:ext uri="{BB962C8B-B14F-4D97-AF65-F5344CB8AC3E}">
        <p14:creationId xmlns:p14="http://schemas.microsoft.com/office/powerpoint/2010/main" val="34425075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Span of Control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Determines the number of subordinates a manager can supervise at one time </a:t>
            </a:r>
          </a:p>
          <a:p>
            <a:pPr lvl="1"/>
            <a:r>
              <a:rPr lang="en-US" dirty="0"/>
              <a:t>set by the type of work involved </a:t>
            </a:r>
          </a:p>
          <a:p>
            <a:pPr lvl="2"/>
            <a:r>
              <a:rPr lang="en-US" dirty="0"/>
              <a:t>for example, mass production needs less supervision than craftsmen </a:t>
            </a:r>
          </a:p>
        </p:txBody>
      </p:sp>
    </p:spTree>
    <p:extLst>
      <p:ext uri="{BB962C8B-B14F-4D97-AF65-F5344CB8AC3E}">
        <p14:creationId xmlns:p14="http://schemas.microsoft.com/office/powerpoint/2010/main" val="9944316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Organization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most simple and oldest method </a:t>
            </a:r>
          </a:p>
          <a:p>
            <a:r>
              <a:rPr lang="en-US" dirty="0"/>
              <a:t>Has a superior-subordinate relationship </a:t>
            </a:r>
          </a:p>
          <a:p>
            <a:r>
              <a:rPr lang="en-US" dirty="0"/>
              <a:t>Use a scalar chain of demand</a:t>
            </a:r>
          </a:p>
          <a:p>
            <a:pPr lvl="1"/>
            <a:r>
              <a:rPr lang="en-US" dirty="0"/>
              <a:t>ranges from top authority to the lowest </a:t>
            </a:r>
          </a:p>
        </p:txBody>
      </p:sp>
    </p:spTree>
    <p:extLst>
      <p:ext uri="{BB962C8B-B14F-4D97-AF65-F5344CB8AC3E}">
        <p14:creationId xmlns:p14="http://schemas.microsoft.com/office/powerpoint/2010/main" val="14099058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Organization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Advantages include:</a:t>
            </a:r>
          </a:p>
          <a:p>
            <a:pPr lvl="1"/>
            <a:r>
              <a:rPr lang="en-US" dirty="0"/>
              <a:t>simplicity </a:t>
            </a:r>
          </a:p>
          <a:p>
            <a:pPr lvl="1"/>
            <a:r>
              <a:rPr lang="en-US" dirty="0"/>
              <a:t>fixed responsibilities </a:t>
            </a:r>
          </a:p>
          <a:p>
            <a:pPr lvl="1"/>
            <a:r>
              <a:rPr lang="en-US" dirty="0"/>
              <a:t>unified control </a:t>
            </a:r>
          </a:p>
          <a:p>
            <a:r>
              <a:rPr lang="en-US" dirty="0"/>
              <a:t>Disadvantages include:</a:t>
            </a:r>
          </a:p>
          <a:p>
            <a:pPr lvl="1"/>
            <a:r>
              <a:rPr lang="en-US" dirty="0"/>
              <a:t>overloading</a:t>
            </a:r>
          </a:p>
          <a:p>
            <a:pPr lvl="1"/>
            <a:r>
              <a:rPr lang="en-US" dirty="0"/>
              <a:t>lack of specialization</a:t>
            </a:r>
          </a:p>
          <a:p>
            <a:pPr lvl="1"/>
            <a:r>
              <a:rPr lang="en-US" dirty="0"/>
              <a:t>limited communication </a:t>
            </a:r>
          </a:p>
        </p:txBody>
      </p:sp>
    </p:spTree>
    <p:extLst>
      <p:ext uri="{BB962C8B-B14F-4D97-AF65-F5344CB8AC3E}">
        <p14:creationId xmlns:p14="http://schemas.microsoft.com/office/powerpoint/2010/main" val="33809608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Line-and-Staff Organization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a compromise of line organization </a:t>
            </a:r>
          </a:p>
          <a:p>
            <a:r>
              <a:rPr lang="en-US" dirty="0"/>
              <a:t>Divide the organization into areas to which staff specialists are attached </a:t>
            </a:r>
          </a:p>
          <a:p>
            <a:r>
              <a:rPr lang="en-US" dirty="0"/>
              <a:t>Has both line and staff authority </a:t>
            </a:r>
          </a:p>
        </p:txBody>
      </p:sp>
    </p:spTree>
    <p:extLst>
      <p:ext uri="{BB962C8B-B14F-4D97-AF65-F5344CB8AC3E}">
        <p14:creationId xmlns:p14="http://schemas.microsoft.com/office/powerpoint/2010/main" val="17697225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Line-and-Staff Organization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Advantages include:</a:t>
            </a:r>
          </a:p>
          <a:p>
            <a:pPr lvl="1"/>
            <a:r>
              <a:rPr lang="en-US" dirty="0"/>
              <a:t>improved oversight </a:t>
            </a:r>
          </a:p>
          <a:p>
            <a:pPr lvl="1"/>
            <a:r>
              <a:rPr lang="en-US" dirty="0"/>
              <a:t>relieving management</a:t>
            </a:r>
          </a:p>
          <a:p>
            <a:pPr lvl="1"/>
            <a:r>
              <a:rPr lang="en-US" dirty="0"/>
              <a:t>focus decisions in specific areas</a:t>
            </a:r>
          </a:p>
          <a:p>
            <a:r>
              <a:rPr lang="en-US" dirty="0"/>
              <a:t>Disadvantages include:</a:t>
            </a:r>
          </a:p>
          <a:p>
            <a:pPr lvl="1"/>
            <a:r>
              <a:rPr lang="en-US" dirty="0"/>
              <a:t>overlapping authority </a:t>
            </a:r>
          </a:p>
          <a:p>
            <a:pPr lvl="1"/>
            <a:r>
              <a:rPr lang="en-US" dirty="0"/>
              <a:t>line and staff conflicts</a:t>
            </a:r>
          </a:p>
          <a:p>
            <a:pPr lvl="1"/>
            <a:r>
              <a:rPr lang="en-US" dirty="0"/>
              <a:t>interdependence issues </a:t>
            </a:r>
          </a:p>
        </p:txBody>
      </p:sp>
    </p:spTree>
    <p:extLst>
      <p:ext uri="{BB962C8B-B14F-4D97-AF65-F5344CB8AC3E}">
        <p14:creationId xmlns:p14="http://schemas.microsoft.com/office/powerpoint/2010/main" val="32962973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Organization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an organizational structure where people report to multiple managers who have different roles </a:t>
            </a:r>
          </a:p>
          <a:p>
            <a:r>
              <a:rPr lang="en-US" dirty="0"/>
              <a:t>Can be used when:</a:t>
            </a:r>
          </a:p>
          <a:p>
            <a:pPr lvl="1"/>
            <a:r>
              <a:rPr lang="en-US" dirty="0"/>
              <a:t>a company has multiple products </a:t>
            </a:r>
          </a:p>
          <a:p>
            <a:pPr lvl="1"/>
            <a:r>
              <a:rPr lang="en-US" dirty="0"/>
              <a:t>a company operates internationally </a:t>
            </a:r>
          </a:p>
          <a:p>
            <a:pPr lvl="1"/>
            <a:r>
              <a:rPr lang="en-US" dirty="0"/>
              <a:t>a company works in a changing environment </a:t>
            </a:r>
          </a:p>
        </p:txBody>
      </p:sp>
    </p:spTree>
    <p:extLst>
      <p:ext uri="{BB962C8B-B14F-4D97-AF65-F5344CB8AC3E}">
        <p14:creationId xmlns:p14="http://schemas.microsoft.com/office/powerpoint/2010/main" val="4113525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Organization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Advantages include:</a:t>
            </a:r>
          </a:p>
          <a:p>
            <a:pPr lvl="1"/>
            <a:r>
              <a:rPr lang="en-US" dirty="0"/>
              <a:t>flexible </a:t>
            </a:r>
          </a:p>
          <a:p>
            <a:pPr lvl="1"/>
            <a:r>
              <a:rPr lang="en-US" dirty="0"/>
              <a:t>more efficient </a:t>
            </a:r>
          </a:p>
          <a:p>
            <a:pPr lvl="1"/>
            <a:r>
              <a:rPr lang="en-US" dirty="0"/>
              <a:t>increased motivation </a:t>
            </a:r>
          </a:p>
          <a:p>
            <a:r>
              <a:rPr lang="en-US" dirty="0"/>
              <a:t>Disadvantages include:</a:t>
            </a:r>
          </a:p>
          <a:p>
            <a:pPr lvl="1"/>
            <a:r>
              <a:rPr lang="en-US" dirty="0"/>
              <a:t>ambiguity </a:t>
            </a:r>
          </a:p>
          <a:p>
            <a:pPr lvl="1"/>
            <a:r>
              <a:rPr lang="en-US" dirty="0"/>
              <a:t>conflicting instructions </a:t>
            </a:r>
          </a:p>
          <a:p>
            <a:pPr lvl="1"/>
            <a:r>
              <a:rPr lang="en-US" dirty="0"/>
              <a:t>costly for double management </a:t>
            </a:r>
          </a:p>
        </p:txBody>
      </p:sp>
    </p:spTree>
    <p:extLst>
      <p:ext uri="{BB962C8B-B14F-4D97-AF65-F5344CB8AC3E}">
        <p14:creationId xmlns:p14="http://schemas.microsoft.com/office/powerpoint/2010/main" val="37383715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Quality Management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a management system focused on customers </a:t>
            </a:r>
          </a:p>
          <a:p>
            <a:pPr lvl="1"/>
            <a:r>
              <a:rPr lang="en-US" dirty="0"/>
              <a:t>customer determines quality </a:t>
            </a:r>
          </a:p>
          <a:p>
            <a:r>
              <a:rPr lang="en-US" dirty="0"/>
              <a:t>Involves all employees working toward similar goals </a:t>
            </a:r>
          </a:p>
          <a:p>
            <a:r>
              <a:rPr lang="en-US" dirty="0"/>
              <a:t>Pushes continual improvement throughout the organization </a:t>
            </a:r>
          </a:p>
        </p:txBody>
      </p:sp>
    </p:spTree>
    <p:extLst>
      <p:ext uri="{BB962C8B-B14F-4D97-AF65-F5344CB8AC3E}">
        <p14:creationId xmlns:p14="http://schemas.microsoft.com/office/powerpoint/2010/main" val="5898943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Quality Management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Advantages include:</a:t>
            </a:r>
          </a:p>
          <a:p>
            <a:pPr lvl="1"/>
            <a:r>
              <a:rPr lang="en-US" dirty="0"/>
              <a:t>improves reputation </a:t>
            </a:r>
          </a:p>
          <a:p>
            <a:pPr lvl="1"/>
            <a:r>
              <a:rPr lang="en-US" dirty="0"/>
              <a:t>higher employee morale </a:t>
            </a:r>
          </a:p>
          <a:p>
            <a:pPr lvl="1"/>
            <a:r>
              <a:rPr lang="en-US" dirty="0"/>
              <a:t>higher quality products </a:t>
            </a:r>
          </a:p>
          <a:p>
            <a:r>
              <a:rPr lang="en-US" dirty="0"/>
              <a:t>Disadvantages include:</a:t>
            </a:r>
          </a:p>
          <a:p>
            <a:pPr lvl="1"/>
            <a:r>
              <a:rPr lang="en-US" dirty="0"/>
              <a:t>benefits may not be seen quickly </a:t>
            </a:r>
          </a:p>
          <a:p>
            <a:pPr lvl="1"/>
            <a:r>
              <a:rPr lang="en-US" dirty="0"/>
              <a:t>workers may resist change </a:t>
            </a:r>
          </a:p>
          <a:p>
            <a:pPr lvl="1"/>
            <a:r>
              <a:rPr lang="en-US" dirty="0"/>
              <a:t>high introduction costs </a:t>
            </a:r>
          </a:p>
        </p:txBody>
      </p:sp>
    </p:spTree>
    <p:extLst>
      <p:ext uri="{BB962C8B-B14F-4D97-AF65-F5344CB8AC3E}">
        <p14:creationId xmlns:p14="http://schemas.microsoft.com/office/powerpoint/2010/main" val="2013299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Setting Measurable Team Objectives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Creates quantifiable objectives and milestones everyone will understand and want to accomplish</a:t>
            </a:r>
          </a:p>
          <a:p>
            <a:pPr lvl="0"/>
            <a:r>
              <a:rPr lang="en-US" dirty="0"/>
              <a:t>Allows your team to work toward a well-defined collective goal</a:t>
            </a:r>
          </a:p>
          <a:p>
            <a:pPr lvl="0"/>
            <a:r>
              <a:rPr lang="en-US" dirty="0"/>
              <a:t>Decreases the likelihood of individuals sinking into spitefulness</a:t>
            </a:r>
          </a:p>
          <a:p>
            <a:pPr lvl="0"/>
            <a:r>
              <a:rPr lang="en-US" dirty="0"/>
              <a:t>Enhances the feeling of accomplishment when goals are met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Providing a Forum for Regular Feedback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Allows managers to detect brewing conflicts </a:t>
            </a:r>
          </a:p>
          <a:p>
            <a:pPr lvl="0"/>
            <a:r>
              <a:rPr lang="en-US" dirty="0"/>
              <a:t>Enables leaders to make changes to policies or practices which are hindering or helping an organization</a:t>
            </a:r>
          </a:p>
          <a:p>
            <a:pPr lvl="0"/>
            <a:r>
              <a:rPr lang="en-US" dirty="0"/>
              <a:t>Can be structured as department meetings, team meetings, individual meetings, comment cards, etc.</a:t>
            </a:r>
          </a:p>
          <a:p>
            <a:pPr lvl="0"/>
            <a:r>
              <a:rPr lang="en-US" dirty="0"/>
              <a:t>Gives “problem team members” a chance to explain or talk about their actions and feelings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Setting &amp; Enforcing Consequences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Enables managers to have a functional set of rules at their disposal</a:t>
            </a:r>
          </a:p>
          <a:p>
            <a:pPr lvl="0"/>
            <a:r>
              <a:rPr lang="en-US" dirty="0"/>
              <a:t>Creates the limits employees should abide by</a:t>
            </a:r>
          </a:p>
          <a:p>
            <a:pPr lvl="0"/>
            <a:r>
              <a:rPr lang="en-US" dirty="0"/>
              <a:t>Decreases the likelihood for team resentment as everyone will be held to the same limitations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Showing Appreciation &amp; Recognition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Demonstrates to employees the manager cares about them</a:t>
            </a:r>
          </a:p>
          <a:p>
            <a:pPr lvl="0"/>
            <a:r>
              <a:rPr lang="en-US" dirty="0"/>
              <a:t>Can prevent group animosity toward the manager</a:t>
            </a:r>
          </a:p>
          <a:p>
            <a:pPr lvl="0"/>
            <a:r>
              <a:rPr lang="en-US" dirty="0"/>
              <a:t>Examples include:</a:t>
            </a:r>
          </a:p>
          <a:p>
            <a:pPr lvl="1"/>
            <a:r>
              <a:rPr lang="en-US" dirty="0"/>
              <a:t>coming in on Friday with a cup of coffee </a:t>
            </a:r>
          </a:p>
          <a:p>
            <a:pPr lvl="1"/>
            <a:r>
              <a:rPr lang="en-US" dirty="0"/>
              <a:t>taking the team out to lunch </a:t>
            </a:r>
          </a:p>
          <a:p>
            <a:pPr lvl="1"/>
            <a:r>
              <a:rPr lang="en-US" dirty="0"/>
              <a:t>sending an appreciation e-mail to members of the team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Employee Personality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Vary from individual to individual</a:t>
            </a:r>
          </a:p>
          <a:p>
            <a:pPr lvl="0"/>
            <a:r>
              <a:rPr lang="en-US" dirty="0"/>
              <a:t>Play a vital role in inter-office relationships </a:t>
            </a:r>
          </a:p>
          <a:p>
            <a:pPr lvl="0"/>
            <a:r>
              <a:rPr lang="en-US" dirty="0"/>
              <a:t>Are a key component to managing people</a:t>
            </a:r>
          </a:p>
          <a:p>
            <a:pPr lvl="1"/>
            <a:r>
              <a:rPr lang="en-US" dirty="0"/>
              <a:t>each personality type should be</a:t>
            </a:r>
          </a:p>
          <a:p>
            <a:pPr lvl="2"/>
            <a:r>
              <a:rPr lang="en-US" dirty="0"/>
              <a:t>considered when placing employees into teams, departments and management positions </a:t>
            </a:r>
          </a:p>
          <a:p>
            <a:pPr lvl="2"/>
            <a:r>
              <a:rPr lang="en-US" dirty="0"/>
              <a:t>dealt with individually </a:t>
            </a:r>
          </a:p>
          <a:p>
            <a:pPr lvl="0"/>
            <a:r>
              <a:rPr lang="en-US" dirty="0"/>
              <a:t>Can be determined by personality tests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Understanding Employee Personality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Allows for higher-performing and more satisfied employees if their personality type is compatible with their job</a:t>
            </a:r>
          </a:p>
          <a:p>
            <a:pPr lvl="0"/>
            <a:r>
              <a:rPr lang="en-US" dirty="0"/>
              <a:t>Enables a manager to recognize the strengths and weaknesses of each individual in order to compile functional teams and departments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Employee Personality Measures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Are the general characteristics which contribute to employee performance</a:t>
            </a:r>
          </a:p>
          <a:p>
            <a:pPr lvl="0"/>
            <a:r>
              <a:rPr lang="en-US" dirty="0"/>
              <a:t>Include:</a:t>
            </a:r>
          </a:p>
          <a:p>
            <a:pPr lvl="1"/>
            <a:r>
              <a:rPr lang="en-US" dirty="0"/>
              <a:t>locus of control</a:t>
            </a:r>
          </a:p>
          <a:p>
            <a:pPr lvl="1"/>
            <a:r>
              <a:rPr lang="en-US" dirty="0"/>
              <a:t>Machiavellianism</a:t>
            </a:r>
          </a:p>
          <a:p>
            <a:pPr lvl="1"/>
            <a:r>
              <a:rPr lang="en-US" dirty="0"/>
              <a:t>self-monitoring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Locus of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the source of control over an individual’s behavior</a:t>
            </a:r>
          </a:p>
          <a:p>
            <a:pPr lvl="0"/>
            <a:r>
              <a:rPr lang="en-US" dirty="0"/>
              <a:t>Is either:</a:t>
            </a:r>
          </a:p>
          <a:p>
            <a:pPr lvl="1"/>
            <a:r>
              <a:rPr lang="en-US" dirty="0"/>
              <a:t>internal - possessed by individuals who believe they control their own fate</a:t>
            </a:r>
          </a:p>
          <a:p>
            <a:pPr lvl="1"/>
            <a:r>
              <a:rPr lang="en-US" dirty="0"/>
              <a:t>external - possessed by individuals who believe their lives are controlled by outside forces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Individuals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Are driven and likely to work for achievement</a:t>
            </a:r>
          </a:p>
          <a:p>
            <a:pPr lvl="0"/>
            <a:r>
              <a:rPr lang="en-US" dirty="0"/>
              <a:t>Plan for long-term goals and rewards</a:t>
            </a:r>
          </a:p>
          <a:p>
            <a:pPr lvl="0"/>
            <a:r>
              <a:rPr lang="en-US" dirty="0"/>
              <a:t>Are less likely to take risks </a:t>
            </a:r>
          </a:p>
          <a:p>
            <a:pPr lvl="0"/>
            <a:r>
              <a:rPr lang="en-US" dirty="0"/>
              <a:t>Are extremely hard on themselves</a:t>
            </a:r>
          </a:p>
          <a:p>
            <a:pPr lvl="0"/>
            <a:r>
              <a:rPr lang="en-US" dirty="0"/>
              <a:t>Re-evaluate for future performance and are likely to lower their goals after failing an assignment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Individuals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Are happiest in jobs where:</a:t>
            </a:r>
          </a:p>
          <a:p>
            <a:pPr lvl="1"/>
            <a:r>
              <a:rPr lang="en-US" dirty="0"/>
              <a:t>goals can be set</a:t>
            </a:r>
          </a:p>
          <a:p>
            <a:pPr lvl="1"/>
            <a:r>
              <a:rPr lang="en-US" dirty="0"/>
              <a:t>risks are small or can be avoided</a:t>
            </a:r>
          </a:p>
          <a:p>
            <a:pPr lvl="1"/>
            <a:r>
              <a:rPr lang="en-US" dirty="0"/>
              <a:t>achievement can be reached</a:t>
            </a:r>
          </a:p>
          <a:p>
            <a:pPr lvl="1"/>
            <a:r>
              <a:rPr lang="en-US" dirty="0"/>
              <a:t>others can praise their work </a:t>
            </a:r>
          </a:p>
          <a:p>
            <a:pPr lvl="1"/>
            <a:r>
              <a:rPr lang="en-US" dirty="0"/>
              <a:t>they have control over personal space and work</a:t>
            </a:r>
          </a:p>
          <a:p>
            <a:pPr lvl="0"/>
            <a:r>
              <a:rPr lang="en-US" dirty="0"/>
              <a:t>Need:</a:t>
            </a:r>
          </a:p>
          <a:p>
            <a:pPr lvl="1"/>
            <a:r>
              <a:rPr lang="en-US" dirty="0"/>
              <a:t>democratic or laissez-faire leadership</a:t>
            </a:r>
          </a:p>
          <a:p>
            <a:pPr lvl="1"/>
            <a:r>
              <a:rPr lang="en-US" dirty="0"/>
              <a:t>personal space</a:t>
            </a:r>
          </a:p>
          <a:p>
            <a:pPr lvl="1"/>
            <a:r>
              <a:rPr lang="en-US" dirty="0"/>
              <a:t>tasks which require thinking, reasoning and creativity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Individuals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Are often less satisfied with their jobs</a:t>
            </a:r>
          </a:p>
          <a:p>
            <a:pPr lvl="0"/>
            <a:r>
              <a:rPr lang="en-US" dirty="0"/>
              <a:t>Place the blame on others rather than themselves</a:t>
            </a:r>
          </a:p>
          <a:p>
            <a:pPr lvl="0"/>
            <a:r>
              <a:rPr lang="en-US" dirty="0"/>
              <a:t>Are very focused on how they are viewed by others</a:t>
            </a:r>
          </a:p>
          <a:p>
            <a:pPr lvl="0"/>
            <a:r>
              <a:rPr lang="en-US" dirty="0"/>
              <a:t>Are normally outgoing</a:t>
            </a:r>
          </a:p>
          <a:p>
            <a:pPr lvl="0"/>
            <a:r>
              <a:rPr lang="en-US" dirty="0"/>
              <a:t>Are more likely to take risks</a:t>
            </a:r>
          </a:p>
          <a:p>
            <a:pPr lvl="0"/>
            <a:r>
              <a:rPr lang="en-US" dirty="0"/>
              <a:t>Do not deal well with vague situations</a:t>
            </a:r>
          </a:p>
          <a:p>
            <a:pPr lvl="0"/>
            <a:r>
              <a:rPr lang="en-US" dirty="0"/>
              <a:t>Re-evaluate the situation and normally raise standards after failing an assignment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External Individuals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Are happiest in jobs where:</a:t>
            </a:r>
          </a:p>
          <a:p>
            <a:pPr lvl="1"/>
            <a:r>
              <a:rPr lang="en-US" dirty="0"/>
              <a:t>goals are short-term</a:t>
            </a:r>
          </a:p>
          <a:p>
            <a:pPr lvl="1"/>
            <a:r>
              <a:rPr lang="en-US" dirty="0"/>
              <a:t>achievement can be reached in short periods of time</a:t>
            </a:r>
          </a:p>
          <a:p>
            <a:pPr lvl="1"/>
            <a:r>
              <a:rPr lang="en-US" dirty="0"/>
              <a:t>they are surrounded by other individuals</a:t>
            </a:r>
          </a:p>
          <a:p>
            <a:pPr lvl="1"/>
            <a:r>
              <a:rPr lang="en-US" dirty="0"/>
              <a:t>risks can be taken</a:t>
            </a:r>
          </a:p>
          <a:p>
            <a:pPr lvl="1"/>
            <a:r>
              <a:rPr lang="en-US" dirty="0"/>
              <a:t>the job is very planned and not ambiguous</a:t>
            </a:r>
          </a:p>
          <a:p>
            <a:pPr lvl="0"/>
            <a:r>
              <a:rPr lang="en-US" dirty="0"/>
              <a:t>Need:</a:t>
            </a:r>
          </a:p>
          <a:p>
            <a:pPr lvl="1"/>
            <a:r>
              <a:rPr lang="en-US" dirty="0"/>
              <a:t>autocratic or democratic leadership</a:t>
            </a:r>
          </a:p>
          <a:p>
            <a:pPr lvl="1"/>
            <a:r>
              <a:rPr lang="en-US" dirty="0"/>
              <a:t>group involvement</a:t>
            </a:r>
          </a:p>
          <a:p>
            <a:pPr lvl="1"/>
            <a:r>
              <a:rPr lang="en-US" dirty="0"/>
              <a:t>an open communication channel with all employees and supervisors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Machiavellianism Tendencies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Are manipulative behavioral traits based on the belief the ends can justify the means</a:t>
            </a:r>
          </a:p>
          <a:p>
            <a:pPr lvl="1"/>
            <a:r>
              <a:rPr lang="en-US" dirty="0"/>
              <a:t>individuals who possess these traits can be viewed as ruthless, cutthroat, unfeeling or uncaring</a:t>
            </a:r>
          </a:p>
          <a:p>
            <a:pPr lvl="1"/>
            <a:r>
              <a:rPr lang="en-US" dirty="0"/>
              <a:t>individuals are:</a:t>
            </a:r>
          </a:p>
          <a:p>
            <a:pPr lvl="2"/>
            <a:r>
              <a:rPr lang="en-US" dirty="0"/>
              <a:t>motivated on jobs which require   bargaining or where there are substantial rewards for winning </a:t>
            </a:r>
          </a:p>
          <a:p>
            <a:pPr lvl="2"/>
            <a:r>
              <a:rPr lang="en-US" dirty="0"/>
              <a:t>frustrated on jobs where specific rules  must be followed or where rewards are based more on using the proper means than on the achievement of the outcome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the ability to adjust behavior to external situational factors</a:t>
            </a:r>
          </a:p>
          <a:p>
            <a:pPr lvl="1"/>
            <a:r>
              <a:rPr lang="en-US" dirty="0"/>
              <a:t>if the ability is high, they can easily behave according to the situation, but their true feelings are not always known</a:t>
            </a:r>
          </a:p>
          <a:p>
            <a:pPr lvl="2"/>
            <a:r>
              <a:rPr lang="en-US" dirty="0"/>
              <a:t>these individuals can play multiple roles in office work groups</a:t>
            </a:r>
          </a:p>
          <a:p>
            <a:pPr lvl="1"/>
            <a:r>
              <a:rPr lang="en-US" dirty="0"/>
              <a:t>if the ability is low, they do not disguise their feelings or beliefs and very rarely conform to their surroundings</a:t>
            </a:r>
          </a:p>
          <a:p>
            <a:pPr lvl="2"/>
            <a:r>
              <a:rPr lang="en-US" dirty="0"/>
              <a:t>these individuals can be viewed as abrasive, but it will always be clear as to where they stand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Difficult Workplace Personalities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May include:</a:t>
            </a:r>
          </a:p>
          <a:p>
            <a:pPr lvl="1"/>
            <a:r>
              <a:rPr lang="en-US" dirty="0"/>
              <a:t>the aggressive employee</a:t>
            </a:r>
          </a:p>
          <a:p>
            <a:pPr lvl="1"/>
            <a:r>
              <a:rPr lang="en-US" dirty="0"/>
              <a:t>the “talker”</a:t>
            </a:r>
          </a:p>
          <a:p>
            <a:pPr lvl="1"/>
            <a:r>
              <a:rPr lang="en-US" dirty="0"/>
              <a:t>the overwhelmed/stressed employee</a:t>
            </a:r>
          </a:p>
          <a:p>
            <a:pPr lvl="1"/>
            <a:r>
              <a:rPr lang="en-US" dirty="0"/>
              <a:t>the lazy employee</a:t>
            </a:r>
          </a:p>
          <a:p>
            <a:pPr lvl="1"/>
            <a:r>
              <a:rPr lang="en-US" dirty="0"/>
              <a:t>the “gossip”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valuable strategies for managing employees with difficult personality traits</a:t>
            </a:r>
          </a:p>
        </p:txBody>
      </p:sp>
    </p:spTree>
    <p:extLst>
      <p:ext uri="{BB962C8B-B14F-4D97-AF65-F5344CB8AC3E}">
        <p14:creationId xmlns:p14="http://schemas.microsoft.com/office/powerpoint/2010/main" val="3731827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for Employee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Handle discipline matters privately</a:t>
            </a:r>
          </a:p>
          <a:p>
            <a:pPr lvl="0"/>
            <a:r>
              <a:rPr lang="en-US" dirty="0"/>
              <a:t>Schedule break times to prevent constant employee chatting</a:t>
            </a:r>
          </a:p>
          <a:p>
            <a:pPr lvl="0"/>
            <a:r>
              <a:rPr lang="en-US" dirty="0"/>
              <a:t>Give detailed deadlines to all employees</a:t>
            </a:r>
          </a:p>
          <a:p>
            <a:pPr lvl="0"/>
            <a:r>
              <a:rPr lang="en-US" dirty="0"/>
              <a:t>Hold individual meetings with employees to discuss quality of work, work habits, suggestions and concerns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for Employee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Schedule company social activities during “off hours” to encourage networking outside the office</a:t>
            </a:r>
          </a:p>
          <a:p>
            <a:pPr lvl="0"/>
            <a:r>
              <a:rPr lang="en-US" dirty="0"/>
              <a:t>Establish positive work environments</a:t>
            </a:r>
          </a:p>
          <a:p>
            <a:pPr lvl="0"/>
            <a:r>
              <a:rPr lang="en-US" dirty="0"/>
              <a:t>Lead by example</a:t>
            </a:r>
          </a:p>
        </p:txBody>
      </p:sp>
      <p:pic>
        <p:nvPicPr>
          <p:cNvPr id="5" name="Picture 4" descr="Links to Main Menu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00" y="6144768"/>
            <a:ext cx="950976" cy="713232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28F3F3-D4CA-47BC-9491-CC3225D3BE9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57200"/>
            <a:ext cx="9144000" cy="457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Managing People – Management Theories</a:t>
            </a:r>
          </a:p>
        </p:txBody>
      </p:sp>
    </p:spTree>
    <p:extLst>
      <p:ext uri="{BB962C8B-B14F-4D97-AF65-F5344CB8AC3E}">
        <p14:creationId xmlns:p14="http://schemas.microsoft.com/office/powerpoint/2010/main" val="167900954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Theories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Are ideas associated with successful management techniques</a:t>
            </a:r>
          </a:p>
          <a:p>
            <a:pPr lvl="0"/>
            <a:r>
              <a:rPr lang="en-US" dirty="0"/>
              <a:t>Give managers prospective ideas on how to complete tasks</a:t>
            </a:r>
          </a:p>
          <a:p>
            <a:pPr lvl="0"/>
            <a:r>
              <a:rPr lang="en-US" dirty="0"/>
              <a:t>Vary by organization and business structure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Theories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Include</a:t>
            </a:r>
          </a:p>
          <a:p>
            <a:pPr lvl="1"/>
            <a:r>
              <a:rPr lang="en-US" dirty="0"/>
              <a:t>Theory X-Theory Y</a:t>
            </a:r>
          </a:p>
          <a:p>
            <a:pPr lvl="1"/>
            <a:r>
              <a:rPr lang="en-US" dirty="0"/>
              <a:t>Motivation-Hygiene Theory</a:t>
            </a:r>
          </a:p>
          <a:p>
            <a:pPr lvl="1"/>
            <a:r>
              <a:rPr lang="en-US" dirty="0"/>
              <a:t>Maslow’s Hierarchy of Needs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Theory X-Theory 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an idea created by Douglas McGregor</a:t>
            </a:r>
          </a:p>
          <a:p>
            <a:pPr lvl="0"/>
            <a:r>
              <a:rPr lang="en-US" dirty="0"/>
              <a:t>Are two contrasting theories</a:t>
            </a:r>
          </a:p>
          <a:p>
            <a:pPr lvl="0"/>
            <a:r>
              <a:rPr lang="en-US" dirty="0"/>
              <a:t>Explain a supervisor’s view of human nature is based on certain groupings of assumptions 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Theory 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States the four assumptions which are held by supervisors:</a:t>
            </a:r>
          </a:p>
          <a:p>
            <a:pPr lvl="1"/>
            <a:r>
              <a:rPr lang="en-US" dirty="0"/>
              <a:t>employees inherently dislike work and when possible will try to avoid it</a:t>
            </a:r>
          </a:p>
          <a:p>
            <a:pPr lvl="1"/>
            <a:r>
              <a:rPr lang="en-US" dirty="0"/>
              <a:t>since employees dislike work, they must be coerced, controlled or threatened with punishment to achieve the desired goals</a:t>
            </a:r>
          </a:p>
          <a:p>
            <a:pPr lvl="1"/>
            <a:r>
              <a:rPr lang="en-US" dirty="0"/>
              <a:t>employees will shrink responsibilities and seek formal direction whenever possible</a:t>
            </a:r>
          </a:p>
          <a:p>
            <a:pPr lvl="1"/>
            <a:r>
              <a:rPr lang="en-US" dirty="0"/>
              <a:t>most workers place security above all other factors associated with work and will display little ambition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Theory 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Contrasts the negative views of Theory X:</a:t>
            </a:r>
          </a:p>
          <a:p>
            <a:pPr lvl="1"/>
            <a:r>
              <a:rPr lang="en-US" dirty="0"/>
              <a:t>employees view work as being as natural as play</a:t>
            </a:r>
          </a:p>
          <a:p>
            <a:pPr lvl="1"/>
            <a:r>
              <a:rPr lang="en-US" dirty="0"/>
              <a:t>a person will exercise self-direction and self-control if he or she is committed to the objectives</a:t>
            </a:r>
          </a:p>
          <a:p>
            <a:pPr lvl="1"/>
            <a:r>
              <a:rPr lang="en-US" dirty="0"/>
              <a:t>the average person can learn to accept, even seek, responsibility</a:t>
            </a:r>
          </a:p>
          <a:p>
            <a:pPr lvl="1"/>
            <a:r>
              <a:rPr lang="en-US" dirty="0"/>
              <a:t>the ability to make good decisions is widely dispersed throughout the population and is not necessarily the sole responsibility of supervisors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Theory X-Theory 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suggested as a theory of employee management, but is not confirmed by any evidence for either to be solely correct</a:t>
            </a:r>
          </a:p>
          <a:p>
            <a:pPr lvl="0"/>
            <a:r>
              <a:rPr lang="en-US" dirty="0"/>
              <a:t>Can both be considered correct assumptions to make regarding various employees’ motivation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Motivation-Hygiene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an idea created by Frederick Herzberg</a:t>
            </a:r>
          </a:p>
          <a:p>
            <a:pPr lvl="0"/>
            <a:r>
              <a:rPr lang="en-US" dirty="0"/>
              <a:t>States the opposite of satisfaction is not dissatisfaction but no satisfaction, and the opposite of dissatisfaction is not satisfaction but no dissatisfaction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Motivation-Hygiene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Suggests the factors leading to job satisfaction are separate from those which lead to job dissatisfaction</a:t>
            </a:r>
          </a:p>
          <a:p>
            <a:pPr lvl="0"/>
            <a:r>
              <a:rPr lang="en-US" dirty="0"/>
              <a:t>States supervisors who remove factors which causes dissatisfaction may create peace, but do not necessarily motivate employees or increase worker satisfaction </a:t>
            </a:r>
          </a:p>
          <a:p>
            <a:pPr lvl="0"/>
            <a:r>
              <a:rPr lang="en-US" dirty="0"/>
              <a:t>Introduces hygiene factors 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Hygiene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Are factors which when adequate may eliminate job dissatisfaction, but do not increase job satisfaction</a:t>
            </a:r>
          </a:p>
          <a:p>
            <a:pPr lvl="1"/>
            <a:r>
              <a:rPr lang="en-US" dirty="0"/>
              <a:t>examples include:</a:t>
            </a:r>
          </a:p>
          <a:p>
            <a:pPr lvl="2"/>
            <a:r>
              <a:rPr lang="en-US" dirty="0"/>
              <a:t>salary</a:t>
            </a:r>
          </a:p>
          <a:p>
            <a:pPr lvl="2"/>
            <a:r>
              <a:rPr lang="en-US" dirty="0"/>
              <a:t>company policies</a:t>
            </a:r>
          </a:p>
          <a:p>
            <a:pPr lvl="2"/>
            <a:r>
              <a:rPr lang="en-US" dirty="0"/>
              <a:t>administration</a:t>
            </a:r>
          </a:p>
          <a:p>
            <a:pPr lvl="2"/>
            <a:r>
              <a:rPr lang="en-US" dirty="0"/>
              <a:t>interpersonal relations</a:t>
            </a:r>
          </a:p>
          <a:p>
            <a:pPr lvl="2"/>
            <a:r>
              <a:rPr lang="en-US" dirty="0"/>
              <a:t>working conditions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Motivation-Hygiene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Suggests emphasizing achievement, recognition, work, responsibilities and growth</a:t>
            </a:r>
          </a:p>
          <a:p>
            <a:pPr lvl="1"/>
            <a:r>
              <a:rPr lang="en-US" dirty="0"/>
              <a:t>these factors are commonly associated with being rewarding to individuals and thus serve as a strong personal motivator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Motivation-Hygiene Theory Graphic</a:t>
            </a:r>
          </a:p>
        </p:txBody>
      </p:sp>
      <p:pic>
        <p:nvPicPr>
          <p:cNvPr id="8" name="Picture 7" descr="Image of the satisfaction and dissatisfaction ratios for the traditional view and the motivational-hygiene theory.">
            <a:extLst>
              <a:ext uri="{FF2B5EF4-FFF2-40B4-BE49-F238E27FC236}">
                <a16:creationId xmlns:a16="http://schemas.microsoft.com/office/drawing/2014/main" id="{A67340EA-33D6-4374-A24C-50C91B15D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18" y="1416881"/>
            <a:ext cx="7614564" cy="5060119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Maslow’s Hierarchy of Needs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Was developed by Abraham Maslow</a:t>
            </a:r>
          </a:p>
          <a:p>
            <a:pPr lvl="0"/>
            <a:r>
              <a:rPr lang="en-US" dirty="0"/>
              <a:t>Identifies the five basic needs of individuals which are:</a:t>
            </a:r>
          </a:p>
          <a:p>
            <a:pPr lvl="1"/>
            <a:r>
              <a:rPr lang="en-US" dirty="0"/>
              <a:t>physiological</a:t>
            </a:r>
          </a:p>
          <a:p>
            <a:pPr lvl="1"/>
            <a:r>
              <a:rPr lang="en-US" dirty="0"/>
              <a:t>safety</a:t>
            </a:r>
          </a:p>
          <a:p>
            <a:pPr lvl="1"/>
            <a:r>
              <a:rPr lang="en-US" dirty="0"/>
              <a:t>social</a:t>
            </a:r>
          </a:p>
          <a:p>
            <a:pPr lvl="1"/>
            <a:r>
              <a:rPr lang="en-US" dirty="0"/>
              <a:t>esteem</a:t>
            </a:r>
          </a:p>
          <a:p>
            <a:pPr lvl="1"/>
            <a:r>
              <a:rPr lang="en-US" dirty="0"/>
              <a:t>self-actualization</a:t>
            </a:r>
          </a:p>
          <a:p>
            <a:pPr lvl="0"/>
            <a:r>
              <a:rPr lang="en-US" dirty="0"/>
              <a:t>States once a need is satisfied it no longer creates tension and therefore does not motivate the individual 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Maslow’s Hierarchy of Needs Theory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C2C596-CE0E-4F15-B6EE-D29D37D89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ea typeface="Times New Roman" pitchFamily="18" charset="0"/>
              </a:rPr>
              <a:t>Once a need becomes satisfied, the next need becomes dominant and the individual moves up the steps</a:t>
            </a:r>
            <a:endParaRPr lang="en-US" dirty="0"/>
          </a:p>
        </p:txBody>
      </p:sp>
      <p:pic>
        <p:nvPicPr>
          <p:cNvPr id="10" name="Picture 9" descr="Maslow's Hierarchy chart. ">
            <a:extLst>
              <a:ext uri="{FF2B5EF4-FFF2-40B4-BE49-F238E27FC236}">
                <a16:creationId xmlns:a16="http://schemas.microsoft.com/office/drawing/2014/main" id="{848EC613-8B52-4A41-B1DD-23C6A6E691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187" y="3009900"/>
            <a:ext cx="4619625" cy="331470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Maslow’s Hierarchy of Needs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not the same for every person</a:t>
            </a:r>
          </a:p>
          <a:p>
            <a:pPr lvl="0"/>
            <a:r>
              <a:rPr lang="en-US" dirty="0"/>
              <a:t>Understands each need is never fully gratified, but a need which is considerably satisfied no longer causes motivation</a:t>
            </a:r>
          </a:p>
          <a:p>
            <a:pPr lvl="0"/>
            <a:r>
              <a:rPr lang="en-US" dirty="0"/>
              <a:t>Is not the best guide for motivating employees due to the variation of need priority from person to person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Theory is Best?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No one style is better than the others</a:t>
            </a:r>
          </a:p>
          <a:p>
            <a:pPr lvl="0"/>
            <a:r>
              <a:rPr lang="en-US" dirty="0"/>
              <a:t>It is recommended management should be situational, meaning the management style, methods and theories should all relate to the specific task or environment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People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a vital function of human resource management</a:t>
            </a:r>
          </a:p>
          <a:p>
            <a:pPr lvl="0"/>
            <a:r>
              <a:rPr lang="en-US" dirty="0"/>
              <a:t>Enables managers to create conditions in the workplace which will allow employees to work effectively and efficiently</a:t>
            </a:r>
          </a:p>
          <a:p>
            <a:pPr lvl="0"/>
            <a:r>
              <a:rPr lang="en-US" dirty="0"/>
              <a:t>Helps an organization to run smoothly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People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It is important to remember a business is not made by the product it produces, but the people producing the product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www.businessknowhow.com</a:t>
            </a:r>
          </a:p>
          <a:p>
            <a:r>
              <a:rPr lang="en-US" sz="2000" dirty="0"/>
              <a:t>www.techtarget.com/tip</a:t>
            </a:r>
          </a:p>
          <a:p>
            <a:r>
              <a:rPr lang="en-US" sz="2000" dirty="0"/>
              <a:t>www.businessballs.com</a:t>
            </a:r>
          </a:p>
          <a:p>
            <a:r>
              <a:rPr lang="en-US" sz="2000" dirty="0"/>
              <a:t>www.ifma.com/daily_articles</a:t>
            </a:r>
          </a:p>
          <a:p>
            <a:r>
              <a:rPr lang="en-US" sz="2000" dirty="0"/>
              <a:t>www.industrialrelations.nsw.gov.au</a:t>
            </a:r>
          </a:p>
          <a:p>
            <a:r>
              <a:rPr lang="en-US" sz="2000" dirty="0"/>
              <a:t>abcnews.go.com/Business/SmallBiz</a:t>
            </a:r>
          </a:p>
          <a:p>
            <a:r>
              <a:rPr lang="en-US" sz="2000" dirty="0"/>
              <a:t>www.work911.com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7795B63-8555-4261-B105-A90A3BB23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en-US" sz="2000" b="1" dirty="0"/>
              <a:t>Production Coordinators</a:t>
            </a:r>
          </a:p>
          <a:p>
            <a:pPr marL="0" indent="0">
              <a:buNone/>
            </a:pPr>
            <a:r>
              <a:rPr lang="en-US" sz="2000" dirty="0"/>
              <a:t>Amy Hogan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Brand Manager</a:t>
            </a:r>
          </a:p>
          <a:p>
            <a:pPr marL="0" indent="0">
              <a:buNone/>
            </a:pPr>
            <a:r>
              <a:rPr lang="en-US" sz="2000" dirty="0"/>
              <a:t>Megan O’Quinn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Technical Writer</a:t>
            </a:r>
          </a:p>
          <a:p>
            <a:pPr marL="0" indent="0">
              <a:buNone/>
            </a:pPr>
            <a:r>
              <a:rPr lang="en-US" sz="2000" dirty="0"/>
              <a:t>Jessica Odom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V.P. of Brand Management</a:t>
            </a:r>
          </a:p>
          <a:p>
            <a:pPr marL="0" indent="0">
              <a:buNone/>
            </a:pPr>
            <a:r>
              <a:rPr lang="en-US" sz="2000" dirty="0"/>
              <a:t>Clayton Franklin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 algn="r">
              <a:buNone/>
            </a:pPr>
            <a:r>
              <a:rPr lang="en-US" sz="2000" b="1" dirty="0"/>
              <a:t>Executive Producer</a:t>
            </a:r>
          </a:p>
          <a:p>
            <a:pPr marL="0" indent="0" algn="r">
              <a:buNone/>
            </a:pPr>
            <a:r>
              <a:rPr lang="en-US" sz="2000" dirty="0"/>
              <a:t>Gordon W. Davis, Ph.D.</a:t>
            </a:r>
          </a:p>
        </p:txBody>
      </p:sp>
      <p:sp>
        <p:nvSpPr>
          <p:cNvPr id="14" name="TextBox 10"/>
          <p:cNvSpPr txBox="1"/>
          <p:nvPr/>
        </p:nvSpPr>
        <p:spPr>
          <a:xfrm>
            <a:off x="3276600" y="6089861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MMXIV</a:t>
            </a:r>
          </a:p>
          <a:p>
            <a:pPr algn="ctr"/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CEV Multimedia, Ltd.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ER_PHOTO_0" val="png|iVBORw0KGgoAAAANSUhEUgAAAH4AAAA3CAYAAADKdP4sAAAAAXNSR0IArs4c6QAAAARnQU1BAACx&#10;jwv8YQUAAAAJcEhZcwAADsQAAA7EAZUrDhsAAB1NSURBVHhe7XwJVFRXtnZFqSoH1OCQqNFEbefZ&#10;gCII3Lq3oMABWw1EIwIK1MBQzMhMMckoIihQVRRFMVPMsyAqTpk7wXSS7nS/9dJ5/fdbr7vfn/5X&#10;p/O60yvp7H+fy5VGLRAQfJ3hW+tb995zzt733L332eecqlvFGy9UH7kLUlspv4xeJv5cN51/4Zak&#10;Lr1TFM1V/4jvK9I6KLuCN1zgwh1nyLspgZL3D0J6JxPKVU8Myqr5/ED9NoGs1NVMXioXSEuT+DLt&#10;Bb5MrRZI1eUCmbrcTKbR8qWay8gcgUybYCZV+wvkWjezoNJ9Qv+yNTyZZg6nzSSwvTW2cxRKNdNH&#10;f6RCy7A3DLy0SBCgPyCUFptuO5JBFY5mPmorVm6KYOZbuIfoNXm/YWLf0CazpBqKE3s8UjpFccTh&#10;qe0iSOuk4Vw3A6o+aitXPTaUBUKhQs/wFWUZfEXpLb6s9A94BEFQJQiCa0AQUgt8PJpmLbYhxHbK&#10;KuAHlANfpvkaA+V3fLn2Dl+uK0ae5gcYtuCdnhm6IY/Hl2t+xQ+tB36gYRpZAYKwRjCTlsh5AZfN&#10;sT9fCkLqQIB1Y1JZDXyF7luBvGQd190ngkCm2SjwL2PtY/J+IxnZAnxpSRon+ngkt9FXsq87QUo7&#10;DZm9YkhpE32qGqDMuGqTEPhp1/MV+mx8yH8nRuITB6Oz+dhJNBJx4MRJ5OSlqEM/pIsEBAkQUhZY&#10;+QuhTKtk7y3T3mOdIyP3mS5qQICBKJBrPuepBsz4floP4vihvppqf59Yj7bAgKlnDfWEwCxZy9p2&#10;zPtiXQBrjz/wvMtncaJjI6bLzkLVJvom744L5A5IoOi9Q8TxzVz1o/DKewGdq8a08pUwtA6EgeUg&#10;lGuml5hBhBGN5AF7SRewbBBTn+m2U80wzCx+6gxyX4FUc0+gxExGgmIskv4GYPD6aXcSuckCs8Zm&#10;gb/+H0SfyfuMoJAEh1Ttx4k+HqktjptSO+me5HZRRXI7nZd1TRKv6mBe5qofAI7I0+jo/56FxpgV&#10;oEOH4A0V2qfDEBz5Mk0j6cdshWZwbnAVzPEvnX4G6WGWv+7vvDMFS3DuthFiymX7YypIRpL0V6ru&#10;Zg03SQikxUZhaK1p/SOJthDK1B/weDA8HU4ZBArtpdlhdTBHaUCDaB810HgYcJ86jty1qbYPkxiA&#10;c/xc/9LBeWHVYB6km34GIiONgCm3mtwbDdw+O6wWZqPzZ6MdRmcpzA6uBFzI2hG5iYKvKN46K0D/&#10;7Wy0k2n994n3CakGssDjRMeH6AbHBWl9TqtVXdTOc70SOr6VEmHxA5EjlGsN5lGNaIgyMEdHmQeO&#10;g2w7HcwLqYB54bVgHlEPc9Fgc0MqYS4GD0tyHloD5uF1bD1pNy+0EsyVelb2AX1Yd9/xWDdoEVUL&#10;z4boH0uL0HJYGF4xaVogF0VUYd9wBPuWbscdx4uzA8u/NsdMMBefcSya4/NioNxmjThBCP1Kmohd&#10;TOn9J7Ws7WbJ1V2c2Pig6rCcE98s+nVKp/hrTO+Q9/p+SGwVGblqFpiuUs2jm4acoUTHP5bo7OBy&#10;mBeJjg6tBozY32BUGmfJS2P5Cs0JEplmQYX7CGfidgm3cUfNZFoFBlfmLIWuGdt/PCdQ93fziDqY&#10;F2WEeRE1GDwGVh9OLazjn1WWDS6NNcLzERVjMxKdho63CC772iJY/wRE+ci6f+Cisp/cX+invjgv&#10;quHR7PAIy2AuBuxMmdqFyI0bZ0p2YGb9lrW5Sb0c0c5zleXf4By/kZMcH+KaHfemXnGCpA4xJLbR&#10;kHFNAkkt9GtcNdk/7puPkW4RVmFyND1MC+TCKHQYjlpMU00zpTrJuFeZI+GnXS0IKHObFVB2EefY&#10;d+cF6b+ySOrGyC5lF3eLwwyDa1TNsCqmekyuSWwADJLf8dzyN/D8ClcTvU9CspNh+3ey2GJ2oP7z&#10;BeFVMD+4DKkfhWWwAO2BKfl9Vm6cwCzRsuBsAytvWi8h6o5pglk4BXNi40eckYlO73eGuGYGEtrE&#10;EN/CfB3dSq3iqnmYrt9ZEtsIi8PKkYYxuSQcj3EkMxg+nOlbSqaLqQMafXZ4jb9AoY4gly9EVQxu&#10;zWiHTar6Mbn1XCssCTP8htUxxcA5P3hhbBMsQtssJNPJKCT1FtENuMIveZUTHRs+xbvm48BZRKYa&#10;E/ruc1FUNTq//E88z0uLOMnxI9oo6kvpcYLYRhpUXU4Q00TjynAIM33U4ufQ6cvPVsOyqKoxuTyq&#10;EpYltsDcQH0Pz11lzqmYNqyOrRm0vtADlpnNY9I6rwteiKr8jMdzF3CiUwdKZTY/qOyTZXGNw9OK&#10;SWLdsjgcvUG6XxEZTnpUzFFoOpYmtIytkzCxlSwwJ/7patRdW5xC6T/Ft4ohpoGGtF4JCYAirpq3&#10;QKmrWJPaMZQ2Y8cgSamqFpin1A/yNqum3sAmsCGpftBJcw1EFzvHpFPJVcAgmR7HIwS+atdlCc3w&#10;YmwNrIyuHpUvoo1eSGrDlfdj9tnexZbPna2Dl2JrTeoZYhWsSmomo/7XPEsZn5McPyIaxaL4Dic4&#10;28hANDo+uUcCMfWUO1uJCpdFVny2Ka0F1ifWjclNKiOsiDMC71SBLSv7FLDzXNOgW/VdOFx6dUy6&#10;Vd2GtQm1n3Ji0wILpe76hvQOWBtfg6wdlRtSWsi081sc9aOueeYHarvXP0bX+oQ6WJPSBrPlJT/l&#10;xCaGiDo6OemKM0Qa0fHNYogyMn8/W0WtYCuPX1q/Jq7m2x3nmmFrasOo3JZqhB3ZnbAoWPcWK/eU&#10;YJPbNihvexe8a2+OSWnT62CV2fzF0rByzYsxVcU48ibEVUlNJRb+unDutqbhfXnnqgS0RVoTbE6u&#10;RxpNckuKETZm4gJVpjWtz6twz6rERtia1mhSfoj1sC2nG54LNwxwUhNHeC1zM65dAhH1DLBHI/0e&#10;V8WbiVuu7VkdsCenFayyWkblnuwW2JXXB3MU2gRO9KlAXNg9mDDwEYR3vQ0Rj2P3OxDe/zFEXEPi&#10;kZyPh6Rt9OufwYakunvcbUfFouCyMsuLV+Hlc02wawzuPt+Jab/mjzzL6AWc6DAWh+ivWOX3jqnD&#10;KrsVSBbmn75k8pPVxyLMKFkYWsN8EdngCBgAkNDtDOF1dAFXzcM9ovvegj6g8jvA/kL7qCTz6M7c&#10;buCdLnLlRJ8KjhuuDxo++R1ceueXUPD2L+HiW7+AfOSFNz+GvDceJCkjdaQNaUtkLr/7CRT97BMo&#10;Zvkr9rwIy4b0cbpQtmDwN+iI5lvcbUfH0fRlG1Ia/+JQ2AOYjUblvvNtsPfydZgXoE3hJIfgeclm&#10;WyaxdadJOUJbpH3JACyLMJRzUhNHSI3IObpVAmHodMJYHPGh1aLhOQP3iScZ9Q1wKb4CkqKeUXlQ&#10;0wcvZ3cA70S+NSf6VLAl2TgoUV8Hm5w2sMxohh2YHrekNLBbuA2J9Q+sQcg1Kd+S3MC2I+2JnCi/&#10;E1zwGY7gWsCjcgCkDXcgrOMtSLz6PmTd+ZANjpp//wM6q/3xjkcsVpbHi0tvg+OlLhAXjk4XTT9s&#10;Tmn4gmejeo4T5a2IqrjqrLtlsj0hg3TRXIVdGS1f8g5nL+fEJo6gKjorusMZQqoZCK8XA47+vwU0&#10;UEu5at6CoNJj+8tuwTH9NTiiuzoq3Stu4JapE3ju5y050aeDM8WDPJ9SwPkVWUQyzggWD/EMd2Q5&#10;op60J3JeD5GUYduZfiXs5/ALg/XwElk9K/XjcjzvJe9ZuCb6jCw6D2n74BAOClN0xbqDlW/gukif&#10;z8p5Xrazv4z2LLtmsj0hkXGtehOWhpcnsjKTRWAF81Z4kwSCqhiIaJaAsop+m6tiIZSXOh0x3MYF&#10;0i04VT0wKs/U3wYnHHm8ExedONGnAoFMPci+eGDi68knJV+qBjM/NczwLQGevBxm+paMz/EIi2Dd&#10;iQPld8EDbUNsd99+r1XegOMV14douA5e9Xdg7/mOv/FWBi7HRV+7Z9O7/6x/mNjeu/EtsM5u+y1v&#10;Rdhs7lYTR8Blaql/BfPXoBoxBFYyENnuTI45XPUQThZYulfchGBMff7Nr49KZdsbcKb1fTAPKj/L&#10;ST4VTMjxcu3Q2yuTYUQzCKSaCX3cOkuuefP52EbYmFQP9nntcAwzow8OkMDWNyAIqWi+CzKcVnyb&#10;yAg23MOp5isF2tLXeNsk5U13wbPpZyRDnORuMTkoDPThkEYJoPNZhuLI968SH+Sqh7Bd8dwrZf3/&#10;kzzwc4i+8u4DjEEmXH0PUm/cg9SBexBz7UNYE1v9QMaYbozb8fJS4ri/8v3UPTiSuybMwAo8arK4&#10;244PPmqbGYpy4PlgxsDpxgwzCJk2SCA44lxNtplkt5HU/x4Ed70H4V3vsGsLUwxFxt/8JVkUPrl9&#10;pQamIKTZGeQGBgKqxYCB8KWyzGUJVz2Mg+re9wre/xTO3fwAzt36AHLufsiuivNxlRzX9zM4gSmI&#10;bD0WhxpASN5K8S05wIlOO8bt+KF3+Kb1AxxTIC9QkHcNSR8wcIamDXbNUcSWLY+sZFfpJBMk9r/P&#10;2jbrzs8h5cYgJF17f5gZtz+EgM73YNaZy5P6Tv8B+OjoQf9aJ5CWMxBklIBUz9zlqh7ArvTGTO0n&#10;v4fKjz+Fio8+hWxc6XrifLU9tRHMA3TcIqmIfSjWwArd7+Z4pC/jxKcVE3T8ZzzZzyb+0eYTQCgv&#10;WSXw1/1NoNA90ifMJPAMyQbEfj7FsCS0HPZhEPg3vc5uP0vv/Ru7vSQDrOTj/wT7863sV9FPBP8i&#10;+5Vnypi/+5aLwacMHd/oDH5lDPs+2SM4nLs5qhcj7/o93P60wrxAdDa7+i3Cla/6oQfCazInKso+&#10;EvpeXstpmDZM2PHuDU/lO4SRIO/psW/lmurXCD5DsgGxK2aE5REVcKikF9JwCm3/7e8B7f8VT6xa&#10;w6mcPLw1zAlZrTOcLmXgjI4Bea0EMANIuOpHMFehbeYFVAPP85IJZz9EjGTW+f76z3H0+3AqnhzK&#10;AqGZv343P7AyFUdLKima+IjXPNURz8JHN48v1/4X6YPJvj1E7CebAYitMWhg76XrsDO9MZvT9mTw&#10;1DAaKTreS4uO1zuCt5b+88kaOwuu+lGcKlzNl+v+KgjQm+zso0Tn+2Pb4Goy+t8V+htks8KLVnLa&#10;xgdl1XziaKFcH4Sp0shXlP6G6BSebUfjqHtIkwk5XqqZlu/jxwO+tNjv/lw/EeLzk8z6B95a5XxO&#10;1RPhmZPF9Meny50AAwB8qyQkAG5ydaNihl+JF/ujh3G84vsAyQ8SyHvx8tL/wes3cVulEci00ei8&#10;M8jjfD/tqzN8dJ7kXXm+TJuOdZXY5nUcJb9nf0DA/sgCA4gEHbslqyajgp3vxu14sqqXqf+Gzh/A&#10;bHHjiamsHkB9E/gOHJ7BTPgB++MSU/0bjez7+2oZp+TJcOoytdajhPnmlFoMeAS/Gmc4paYf/Mx4&#10;FAikJfHsfKVAh5BRbaqzo5EscO4HAfurGXTm8F4Zz0eWB2E74nTi6If1TMbxhEQXMfxUMKoVdZYY&#10;WKOME0KZWiwIwmc19UymSO4jVf+cp1LN4FQ8GdyKRL6nq13Ao9QRvPQS8K3ZDyeLGJqrfizwAZSY&#10;Or9lH8JUh6ebk3X8VJIEqbSkhDXIBIDZopOVNaVzJLkPm4RS9ajrrgnjlUu0zkPv9Ln7JdFnx0vE&#10;Hxy/TPd6FLhMaA4x8yu2Fyj0H7Cjf5yLlinjd9jxKEt+//a1qe3dA0T9fL8Sdh3zRMjrlSzM6Rr6&#10;8mWPymX+T/OpZ91VT/gakrtKgHvUSL6//v+wCxeSmti51MSDTBWJwSJagC9X95EufNccT8CXlhQO&#10;be9GmSrJGsq/7BvysylOZPIgP3zM6nLYlN1NHcq76rCNK54ayLIW8HHVjkFwGx3/NWsUQuIQ4qjx&#10;zmn3SdqTACJzPNFB5v9/BtafcZ1wiywGya2/i44nb8MKZKV/Ync9j+jGYCBB4acefudxSpDfSj2L&#10;zj+S00PFZHdRr2X0iyf+Su4YEARq1/MDdFJ0EFmZf4Ar9D+zzidOux8Qwz+JHklSThZ12G5o6vgG&#10;Zf+IegYFcl0DHuOFCr3znIDLw18ZE+CK9zNBZDMn/xQZ3UEcX8V1Y8IQSDUhgkhcIJKAHqk3vJEE&#10;/pc8mWYx13RqkY8BkNUj8j7fz1RevOlYePEm46RSjf1z6MnAXFm2hB9QvhN3AfvJDy3RmaEY1XG4&#10;rUrGrVsKXidgdEeTrdwMaak3GuSwmb/GVhhQuhYf/pHXkh4Gto/kBxjyUd/TZXB1vkBWPPRC6mSg&#10;GjDDRXKgUKZTCqWaILRJKD5LGAZ/GC7oxr3QnjSUPS7C89eY0xeui69euMbcO99P6/DomnlnjA9z&#10;fsT3C+ev07Y5vbQup4/+bW4f/cecfuY6BkU8njtk9Ts+dvR9rwC8Z8hOx8vAvHBCS2957TJl98ol&#10;6pBbgcjD7aIo4EghFXU4T5TkeoFJO3ieynLJpbJdckQZTjlUiiSLinHMooLE2SIPJt1hv326/R77&#10;NPvVe1R7puTTt2mDqmrP/Kweyi3nCl2f20v/Fzr+HzlX6f/OvUrfzb4iKsTg8Mrpo3YWvDWxLeC/&#10;CiIqneb6VVErfCrEu3zLxS4+erHPaR2d4K1jir1KmTZPDf32KTXzmUcJ81fPUkfwrnSBM7X74Uz9&#10;AfCuOwieNQfAo2I/vKpzhmMlTuBawMCBPBqcc0TfOmVT3zhmOnzDIOkMCkTnHIBKd4B9qfZf26Q4&#10;fLE32f4/rJPs37RKsq95OcE+cXuCw7EtCQ6bXlJRE/9d4XTiXDvzfPYV+jAGwsWcK6K3s3tFf87p&#10;YwDLIPMK/f8yekQfZfaIWpEZmd20F7azS+uhf/K/kSFUDZR5VJvj8rBq8baQOrEIeTy4igkJrGZy&#10;AirpKv8K5rrCQH8sN9D/V24QQ1CDMwS3H4DQnkMQ2u0KyvZDIDe6gHeZI6DjP/copn9+spjpOlHE&#10;FLsVMfFuhSLfo5eYo0cvMk5HLlJ2RwuovQfyRdYsz9O2h7DsYC4l2p9rzzjl2Eucshz2O2Y7HGbS&#10;KXcqjfK0S6P8bVKoGGuVXY5Vop1hV7xd17Y4+zvb4u3e3hptd3tzlG3zxuh92euj7DzXhdE7lsks&#10;x/zjp6eGzC47i6xr9nuye2kfHP15Ob2ibjz/RRYGAAYB5PSLIfeamP3vnPQu+ivkf6Z104NpnXRP&#10;egdtSGujzqd00DHJ7bS/qoU6pWqljiS2ipxTOkRUYrton6qZ2pvY4bA7sRnZJbJObHGwiW9xtItv&#10;FIvimkTOsY30segGxi+6ThQd1cDkRhkZfaSR7oioY95E/jq0lv48rJb59myLBOJ79kNC/0FIuu4K&#10;iTdcIbbvEER27IegOieQGZi/yMrpX/nqmX6fMrr0tJ5OOFMm9vLS0RJPnaPVmTJms3e5ZKOPzmnr&#10;ab3Dbi8dQ3tqxT89pRV7eGkY+Um1KPhEMRPhViQ661bIRGAwhB4pZIJcL9Ay1/PU6f059ElM/Sdc&#10;cih35yz6mCSbOsIg6Wz6MGYCV1Gm6KBDBn1gH04DtqkOB3YnOhzdlWB3anu8nXJTzL6UjZF2F9dF&#10;2BSvDrfNfyliX+yKMJsTy4Jpy+WBu6d0BzYpqEA1I2eAWnphwNEq74b4lQsD4jBcGJ7HbFCZ2Uv3&#10;nOth3sropn/JOr+T/ktaBw1ZfRgYNyRw4Y4L5N/dD/mv74cLyLy7LpB7G3nLBbJvOkP2gDNkccwc&#10;2A9ZN4eYc/sA5N49CLlvHILsN1wh4/YhSL1+ABK6nOFsoyOg478Mq6X/I7SGfie4hmlXVtElgVVM&#10;UmCNWBZYKX4loMpRHFjhYBNY62gVVMPsCapzsA+oFbtg+avyCkeprEIc7mcQJ2D6T/YuZ5KQZ71K&#10;xf5eWvo1T62j86sah92vlTiuO1Xs9Jybce/kX3ZEuDe4z6RUlLmNyuY5axW1yjrVYdNuFbVzVzpl&#10;tT1RZG0ZK9q3KcbOcW2Y7SurwvZ5rQix8VkWuPfkEoWNs4Xf7i0L/HHx7e4+k1P3v4uCHpf5hbec&#10;VmfcEFmf7xcfwiA4nd0vDsvsEydn9DI5GVeYwrQuugQDoTS1XaRPaaMNyW10laqNqU1so+uTWkUN&#10;SS10U0KLqCW+mW5NaKFbYpuYhrgmui62UVQR0yTSRhvpvLN1VOJZIxMU3SD2imwSvxLVKD4UaRS7&#10;nG1mnCIbnSQRRvHByHrxK5FG5lRkPSMPrxOHh9cx8cF1TFpwrThdWcukYkDEB1SLghUVtKe8gj4g&#10;xZHtV+m0Wqb511jEWsos+dti7CzWKvesWBdqt2Zj+O71a4Jttq4MtLVa6m+1e5HCdsMiH9t5XPN/&#10;PahUvBlkvs+9Tr+U3ue0M/uqI5Xew7ie66ROpHdRp9M7GAUGgzK5TRSS3EaFJbczEaoOOpIwqUkU&#10;kdgmCk/C8sQWUXgCHhOaqbBYLI9roqJiGqjYGCOVGN1IJ0cRNtAJkQ3MWRIU6HzvMCNzNMzoSJE5&#10;X4mLuQBcA3Dd+s6CzPsrwvYuXBxnv2yZbN+L6PzlC7ypZ3nKtUKsnvo/PHoKeIZ8pqAaoMxVRslC&#10;VbPTc+nN9stw3l+h6nB8Mb6Jfim+VbLyLF7HYXms0W6Jqspl/uP+g+97DxxYrNOVLt9Zx/+IH/Ej&#10;fsQYsLS05L/88ss/4S7HBZQR7dmzxwePbnhJ3myZsWvXLhcrKytXjo7IDXv37l3ICiCw7Rzk8L9J&#10;2djY7Nq+ffvwDx0JsB97STvuchioayXeb747twLfvXv3+m3btk3643C8x4s7d+5cMrI/Pzjgwy9G&#10;g7Nv29437FjAtgFIFRrfBo8ylM9Bp2/HowHpRIjl9iQAsE08J0bkPLCO/e9cAjzvxbLhf5jasWPH&#10;Frz+gjiZKxoGtg3DINqGzvfFds9i0NhiW/Y3ByP7vHnz5gfejUA5U28DP0P0kT6izuF/pn5Y9nsP&#10;iqLM0RBaNIS/tbV1NJ7boSPFaGD237rISEaDrybnWPcitism5/eBZcTRzsgQrogF6jUjbdGg7C4A&#10;zy+gnqF/CEHgdSrKGokjuetQZBuS4BApw/rFpC947YEBcQzZgtfHkTZYtxHLSRDKkLFYdgr1Ex3s&#10;/+Lg8SheEwdHPv/883NxhO/A80QkaV+KfBkdv488G57G4TEQj0dR9IexuEMDzsEHbsXRuZREPZ6n&#10;If2wXEHq8TybBAd3TiMjyflIoFHXYXkXOiYKDRiF5x6kHHUo8VxCdOP5Az80wfIoLCOBdgQdMBuv&#10;iVNC8ZpkDfalVUzna9Ch4SjvgUFJskoMSfHYLgDvdRivDWTE4zlxZhKRwfbnkC5Yl48yz2PdcaIP&#10;y5LxuNjFxUWIbeuQ5FlCsBybWO3GOhLUlaQvRM/3HmjURfjgKu6SOCQYaY0MxXIyV7Nv6RCggzdj&#10;+XnukgUazB35GpaTgJihGnqblR01aPh1KB9FdBBnkLL7wPZpeO+deIzAulN4JI4gI1iCwcP+Wnjd&#10;unUv4HUgkce2W/A+4StWrJiN9b54/lOsY1/NxvMjeE5G6/1g88djER69SdCQdngdQ+oJuDYkS/mj&#10;7t3IWGznjeUaDPJ/rS96pgv4sGTEDxDDIpfi+aW1a9eSUeGMdb1kEcQ1ZYHlmcQRpBwdJsY2xMB7&#10;kYVYvoaQpE+S6rn2hchuopNVwAHLLpEUTJyM569j0Qw8kmxjj8zDkbcQjyTFZ+N9zuD5NqQKr1fi&#10;MRDv64ZHdpRjX17DNmyAYnkyCTKsSydOxKM9lpHASMXyTeQZ8foK13clMhcD1BLLF2Gbtoef93sL&#10;fHA+GuEYGUVogHB8ePaPgPDwE+Tw//jcB3EgyihwgUXSNOFiYmA8hqFTSAoOIPUj5nayUj/CCo8A&#10;MTyZWtDQJCscJmVksWVrazsPZWjsC0nDp7BsD15jht9mgdcOqMsNnbQTuR7l2L+Ew/JNZHFIzrGc&#10;tOEjRUQHHpX4bPO5gInEtmeQZL2wkughsngeie1I1iIL0B/uSp9ss9AA59ApO7iiH/FDABnVJNVy&#10;lz9w8Hj/H73jms9cQS8ZAAAAAElFTkSuQmCC"/>
  <p:tag name="ISPRING_COMPANY_LOGO" val="ISPRING_PRESENTER_PHOTO_0"/>
  <p:tag name="ISPRING_PRESENTATION_COURSE_TITLE" val="iCEV30188_Managing_People_LOGO"/>
  <p:tag name="ISPRING_PLAYERS_CUSTOMIZATION_2" val="UEsDBBQAAgAIALJUk0/W9W53OQMAAFkJAAAdAAAAdW5pdmVyc2FsLW5vLXZpZGVvL3BsYXllci54bWylVclu2zAQPbtfIfBu0o6bNjEkB2kAo4emCOCm7c2gpbHEWiJVkorifH25SLLlJW3QgwxrOO9xljej8Oa5yIMnkIoJHqExHqEAeCwSxtMIPX6bD6/QzSwsc7oFGSSgYslKbXwfqM4itGfAhggFLIlQxZklpPmQi+ETS0CgoJRMSKa3EZqMzBXdhRPzYoBcRSjTupwSUtc1Zsr481SJvLLUCseiIKUEBVyDJD6aBjgt9duxRG9LUC3DPxCYpxC8D3tWrAesJ1jIlFyMRmPy8/7LIs6goEPGlaY8BjR7N3B1XNF4cy+SKgdlTIPQUy9Aa3urNQ1CPWXjKx4oGUfIny8LUIqmoHDOU0Rat5awhXtIa11Sniw5fWIptaksVePletVxqExIHVe6AW9guxJUJsvOvnMPyXG04TqnKvNkaj8Lx71hTRrOa2nfT4XhcqlWOVOZOdlH7Kwnwye9K8PCFdbJ8LGV4dzyoEDC74pJSNzr907xozEKbFRzGmsht3fm1IixEQHuhIO9cLB1xZ3CcXfJYkeBfPidk0saqzpGTaproLqS0FRpELoZ+UqldF2aaVlBSA6MHkl60JD4dH1nujaEmS7yy782xHod9OOXeqUdzv//u/HZ0LSFYDyB5zkzLhoKU2ANpvLWhnWZY3thF4+qVsVuaHqWneZNf0wKgaYyBTPUCdWU7OzkDBIkVcYjruQBdO/gHDZjaZabR58kODw9x1JQuTlJsHdwDpuLeHMC2ZnP4VZS1CY7VZWlGfPjuh2ft60gB73oy7AVX0iOl10YV0qLgr04Te8vQT118jXfCXhiUC96AzRsrLg0q6+b49uSdVP8cfT6fPfnsRdFO51rdLx67b/+vrWWB7sT2m1pDcvSWw7WKuiq9E7tlFVl3yWBNa1yfbcfT3+TO+RBvCeX+CmqH2aWRL1gLxBkYGUYoQ9XExTULLEf7/HElK0jMIIxW6x3uTOduW8teFsCjIl787+ulM3HoumqU8OZ1odNbx3Az+ono5lUioonB41z/ffUKjfr8VYC7TL7OL5GQQ5r83d8YbQsygi9v+iSvb68bqAupAd/q4/jDdJpot2Jhnipt0mEzb6Z/QFQSwMEFAACAAgAi6TZUNharxY4BQAAMBQAACYAAAB1bml2ZXJzYWwtbm8tdmlkZW8vY29tbW9uX21lc3NhZ2VzLmxuZ61Y627bNhT+X6DvQAgosAFd2g5oMAyJA1piYiGy5Ip00m4YBFaibSKS6OriJPu1p9mD7Ul2SMmO3TaQlBSwDZPS+c455Hcu5MnZXZaijShKqfJT693RWwuJPFaJzJen1pyd//KbhcqK5wlPVS5OrVxZ6Gz08sVJyvNlzZcC/r98gdBJJsoShuVIjx7GSCan1mwcjbF9GbEgwrNZNJ4zFviRh8fEs0ZjHt+cvGlff0TaDqYz7H+KvOAiiMbuhTWyVbbm+T3y1FL99Ovx8d2798c/D4KhU+x5h0DIIL1/2wPIZ2HgRYBGvMgnH5k10r/D5II581yfWKP2zzDpWUiurJH+dYM57ZSdhyHxWUQ91yGRSyM/YGY9PMKIY40+qRqt+EagSqGNFLeoWglgQiULgcpUJuZBrGAir0WXMieYYtePQkJZ6NrMDXxrRFVR3L82sLyuVqoAdSVKZMk/pyIxOoFz5vm6ECWo5hVwEsGnWkl4U2Vc5kfdqq99L8COIdqUUIovYIHZzilAOoC/ldUKniVCvQYVt3mqeIIWhQDAgCK+Xqcybt6UdF1oC2cpv++0IsTXrn8BhA88GhHf2c5YI5InyCm4dnYgSogpCQGg4KUoniAbGb4bcYTTdBjCxL2YePBl2oSJXK5S+FZD7ZgRYMJM5F1SwFQSAs8pvQ5CRy8aqEIcrXlZ3qoiOWDp/n52Abu+HUAg2GwPnGmMLTDwQ0L+KwoRV91gYCU2/G7jClwFAkbMJAQdUlldVhA22ToVlTDWSu0Kjw2lPouFgvhKBd803AftJtg6ae7huW9PojHbpVGP13m86ikHwfnd+NiPhhposs/5TptatGgcfITsAgkxGCIRXEIevBwi8YlQWGTSmfp8fOVeYLNLkPe2SWmb9GKuc0x6j3gcg5xm00aquoQZvSSQmsyOlEfD1FDyYQ4sdrH3SG5tUIEOZrSUGwF2FIkoOhVByreJo4Pqw9z9IzrHrkec71CP36NcVYgnG57HAsgWc72n9/AskYl5pmlv9H+p5d+IV22qf9VWCd8hH18NteegsDwSEbyqRLauulTrBWvNf4oVOsQfNaGP60/TT23i49ANfszOlDKr06YCPXt/dpYN3aNOI565Uv1360dbQptSQ6Bh0cUReoy0v9REqx27ga6Iiegv5/rnIDNr6hYUNjdfqP7SftAC+Ao9FYNOYI2N5RRanQyqUH/ZK/D6wPwrXTD6y1+TMXUZVJ1r8bmUVadmE8+966sJ56cX1r2e9aDYMJd5YLIPgMu2HyxRKjOwP+mBOZ+S7Qo0JeLAk2tVp4kJ/1TemDIBa1tn4ttueFGozMymvNzSvylTZ8+xonEubJTOBvRTuwjuvT97Afz0XaIEh9DG2Ni3de9j62hPewpB+Oil8Bjdtk4QRxmv4hWU44Wq86QnUHMMc8g5BrDWZyp4Ea/+++ffnhhfWdLMonb290EguqmDPEp2YH/6qhLlX4NBtCc7DNqc/cRd1Q00Hxsi0Sg4P4dmbrHokmB4fGiyGfSRak/MW7meB2jmQgD8kFMpb+pipjKYOurWC8vS8gUzhu3JFEKQmohTdQF95xCELePsYB7Cqa4NXhuAoIdgskoFIndch9wQ1CkOLyE5m3OaNZry4kY7zpRKBxlndlCHVDXMqYe7kLpKZT7I9OcVVu0xc2cRdhxzMQRLCWf+m6aPSODQGbc3RKla9gazJ9iHyvEVnkhkNRQwJGR38aMvNswlgqe4vqHrkWdMsd7mZUh9zfgh8W2+rd27UWnu9k7e7F31/Q9QSwMEFAACAAgAi6TZUMVNadukAAAAfgEAADcAAAB1bml2ZXJzYWwtbm8tdmlkZW8vcGxheWJhY2tfYW5kX25hdmlnYXRpb25fc2V0dGluZ3MueG1sdZBNCoMwEIX3nsIbFLoOga5Li1AvMOIogSQTMqPg7ZtItMXa5bzvvflTjCLGj6yrulYwCb0EomiJE6rLp86UYcabNw7EkE+yIBffGckJSxSaiIxeVlTsP/I2u7Gw7H1YD2C5bHEg54HWONTXs8BKcsjDbMZVa5eAeoiYBhzE7EMPncU7Lh1B7J+7oVzwF+dsumxy+KAedYjkgqjLl1Sld20/fwNQSwMEFAACAAgAi6TZUNoL02+yBAAAohgAADAAAAB1bml2ZXJzYWwtbm8tdmlkZW8vZmxhc2hfcHVibGlzaGluZ19zZXR0aW5ncy54bWzlWd1y2jgUvucpNN7pZXHoJjTJGDIUzIQpf4udtpmdnYywBdZGlryWDKVX+zT7YPske2QTAglJRLZ00vYik1g+5ztH3/nRkeOcfY4ZmpFUUsFrVqV8YCHCAxFSPq1ZF3779bGFpMI8xExwUrO4sNBZveQk2ZhRGXlEKRCVCGC4PE1UzYqUSk5tez6fl6lMUv1WsEwBviwHIraTlEjCFUnthOEF/FKLhEhriWAAAD+x4Eu1eqmEkFMg9USYMYJoCJ5zqjeFWZthGVl2ITbGwfU0FRkPm4KJFKXTcc36peJWD0+qNzIFVIvGhGtOZB0W9bI6xWFItReYefQLQRGh0wjcrbw5tNCchiqqWfCnrRUc+z5MDl7sHWuYpgASuFrix0ThECtcPBYGFfms5M1CsRQuOI5p4MMbpAmoWS3/yut2Wu5Vf+C73tW53+sWPuyg5Luf/B2U/I7fdXeRN4VvDnrDRv/y6qP7zuv4ZibOL4fuqNvpv7/yB4Ou3xneakEUNkh07E2WHYiGyNKArEh2VJTFY44pg8S+Q70kCkqD4XRKfNGmEPkJZpJY6M+ETH/LMKNqAdlwABV0TUjSkAkJ1EiHumapNCPWLVwBCI5B/Fd5dHSySqO3xxtbtwvrt9va6qUDdZFgvuiKqfjGrleOqrclUK0+7vw2Nx2sFA4iKBbYT+6bY68v3YhR3TdwoOgMKpHc2eUkY8zLkkSkqq69zk2vL65ceADGmQi+EXX9jMaChSvCSDwmYR/HZK3FeNeUt0GyYqEJ5CcDKgcJ4cjDHNoaVUBvsAKQ2VgqqvJ21l5KN1KKGQI86LsE9bx7dAcRTuVGQq4iq3tJUP+9LxSRfxRkF0sPinqMghVdFkbyLg9RK8VzaMMm4kPCTcTOIXGYTh6SGjmRYrmDJGowZiL8UWQsRAuRIUavgROBoCNkMfwVEbTeq9EkFXG+CseJQjKncEbJnIRnJoYuwUScgaZOfkZUYeGvjH5BYzIRKeASPAOKYZ3KAr+8E3CCpbwFxTc+vio6cKffcj+90hvE4QzzYEdwKEUSJ2ov+HiBuFA3ekBHgDOIoA5KSMP8ncneys8Pw6obQJy/UjQ28CWNM4a/JvyKkDXoPYZ8P1Z2CfyTHhibjfAsL3RdvDk0lDiFkBSY8CKATk758vQwAAwwR4KzBcIBDBJSt40ZFZmElaJBFNDy+R4W+pCm+dMUTh2wmIYkNYI8qLz59fCo+vb45LRs//v3P68fVVqOWEOGtblixmo+OPeZad2Z/p5QemQGfELzkUnwnm5bpLFO8fCeu9snYgP1Tt93R42m3/nQ8S+3AOS83z/JHVtPGduHjnz2eqkzh+c2Rs1zNHK9i67vnZrkYl9A2asggmye6FuY0UAxcj90BheeET6QblRmrhncwERq8N5EalQMFsO1ocLIBTgopkXjg6OC0ZhC0n0XZW9UR8/qGN9H7f7vC0NR/HuqXYLTIIK02Fsq/RwNdp8x+oFpf9mX6R/5xtvD6bW+efhCMGl0umWKUU6+aZ/YzDjP7XXeDbqtn6Atv1AGi6fVR9SNr6aOvfWbtn4TU05joFVfX1YfwutHhweOvf1VqQRom/9XqJf+A1BLAwQUAAIACACLpNlQ5EAhAGADAACqDAAAKgAAAHVuaXZlcnNhbC1uby12aWRlby9mbGFzaF9za2luX3NldHRpbmdzLnhtbJVX227iMBB971dE2ffSm9hdKURqKStV222rLeLdSQawcOzIdujy9+tbEhuShmIh4Zlz7BnP8VgkYodptAcuMKOz+CZOL6IoyWvOgcollBVBEiKKSpjFL/AR4fliFb0RdAAeTyyWEcbfQUpMN0JbGluEi1mc1VIyepkzKtWCl5TxEpE4/fbLfJKJQY6xmIrvXM4a5dBtc72Y3v2cnkNxe/yYPtze3Q4RclZWiB6e2YZdZijfbTiraTEa2vZQASeY7kY3IFjIJwnlF2IKKRUHIaAYTb1lEZQBaXa6Mp8zOd1Wn2d/RNtjgaWh3V/rMUSr0AbCQ/48I1UYtXpYle96fE6Q8E+Or20E/6XFWVVXX9FIxdlGH2jImS70GOUQhgp1/RTh8UqPUYJOSG80qi5BcKHKwHhhBLK40mMI7M7y7lEPD+R++k0i0XebM/Kmi3DUPbRCMgKp5DUkk2ZmfWLLPl5rqS4TpGtEhAL4pg6ke9QbqkUA64wd8C98YFr4KGfpICtG6hLmNmIfGTo6wnz+YFqLj21tXowc9s5ocz0ydsgXdbInSM/YId91wV4pOZzAjz2W00jiAbl6egVw0QcVUG6gSE0Lt3Qza7x6q2d904W3tzM0mJIVkBppLXEJunLJxNhsTJOToBKK9niDpHqk/mhcdjDZiGRy5HBq69dWIrEk0Ce5nNVcqGCUexUm3+OxFPt4iHv5DGvZoENjVxX9YvjHoafjYnertcdm55FUz4m+yyDU4wj8ia5ZHDnmLDaR2Lf5lFQivgO+ZIwIj6L3HmIgKVG+LdVO4txNKJNwNpjZmzsQTXuitrD99UvcGn2FpXWZAV8oPWBoBBnaLG6LN1uivnKF4QOKkDDgtEy5VctRhFu9ewYnAEA83zbltxPrKWsiMYE9EOf1DCbhocwSodTfl69WVyhJz3KkRw/gCdL1oE5bQQMNHD2ElYqrn2E9F6MNJpEoEya1oKWMNf2mUWrt+SBrcGIKllb+vkNU5QpOFNWSvUvEpStRN3fpoz3cU1yaHqQcspVNn8dyCGOVOxjjdIQTcxeBfrnatdoEezxDFN1o05s+ivEcd9mlupzpmgP4HdYYL7w34DccMoZ48dJCgkehx23ZKkf1bpqGrVp9Wclk4plsbdoqqN/qP0r6H1BLAwQUAAIACACLpNlQxW0nHa0EAAAsGAAALwAAAHVuaXZlcnNhbC1uby12aWRlby9odG1sX3B1Ymxpc2hpbmdfc2V0dGluZ3MueG1s3VhfU9s4EH/nU2h808fG0KMpME6YNDFDpvl3sWnL3Nwwiq3EOmTJteSk6dN9mvtg90luZYVAIIDCEDr0IRNb3v3tand/q7W94+8pQ1OSSyp4zdmr7DqI8EjElE9qzll48vbAQVJhHmMmOKk5XDjouL7jZcWIUZkERCkQlQhguDzKVM1JlMqOXHc2m1WozHL9VLBCAb6sRCJ1s5xIwhXJ3YzhOfypeUaks0CwAIBfKvhCrb6zg5BnkLoiLhhBNAbPOdWbwuxUpcxxjdQIR5eTXBQ8bgomcpRPRjXntz2/un9YvZIxSC2aEq5DIuuwqJfVEY5jqp3ALKA/CEoInSTg7d67fQfNaKySmgOXrlbw3LswJbjZOtYwTQEx4GqBnxKFY6ywuTUGFfmu5NWCWYrnHKc0CuEJ0vuvOa3wIui0W/5Frx/6wcVp2O0YHzZQCv2v4QZKYTvs+JvI28I3+91Bo3d+8cX/GLRDOxOn5wN/2Gn3Pl2E/X4nbA+utSALK0H03NUoe5ANUeQRWQbZU0mRjjimDOr6VuglUcAMhvMJCcUJhcyPMZPEQX9nZPJHgRlVc6iGXSDQJSFZQ2YkUkOd6pqj8oI413AGEByD/C/r6P3hsow+HKxs3TXWr7e11ksPaJFhPu+IiXhh1/feV68pUK0+7Pw6Nz2sFI4SIAvsp/TNc28uXYlR3TZwpOgUmEhu7XJcMBYUWSZyVddel6ZvLi5duAfGGwu+knV9j0aCxcuAkXRE4h5OofYGJ9xBYyhIBrHrZ4SjAHNoY1RBPKOlhixGUlFVtq+ThXQjp5ghaFHQZwnqBnfiGyU4lysVuEylbh5R/c+eUET+ZaJrlu4VDRgFK5oHVvI+j1ErxzNouzbiA8JtxE6hUpiuFpJbOZFjuYEkajBmI/xFFCxGc1EgRi8hJgJBCyhSuEoIutmc0TgXabnKsFRIliGcUjIj8bGNoXMwkRagqaudEWUsfCvoDzQiY5EDLsFTCDGsU2nwKxsBZ1jKa1B85eMb03LbvZb/9Y3eII6nmEcbggP3SJqpreDjOeJCXelBOCJcQAZ1UmIal89s9lZ5ehqW9Ic8P1M2VvAlTQuGnxN+GZAb0FtM+XasbJL4Rz2wNpvgaUl0Td4SGihOISUGEx5E0OQpXxwXFoAR5khwNkc4gslB6rYxpaKQsGIahIGWT/fQ6EOZlncTGGTBYh6T3Apyd+/d7/vvqx8ODo8q7n///Pv2QaXFTDVgWJszQ1Xz3kHPTuvWuPeI0gND3yOaD4x+d3RPRJ7qEo/vuLt+BLZQb/dCf9hohu3P7fB8DUAZ97snuefqsWL9lFEOW7eGjNHPmzICvzFsnqKhH5x1wuDIpvp6AoiuogTqd6xftKxGiKH/ud0/C6zwIcxWxPLt4Po2Uv1PNlJDM0oMbowRVi7A0TAxrQ4OB0ZTCmX2KohuxZwn9YjXwda17wT0Qboagm+JrQTnUQKFsLXiecVN9Oel5ReO9FoCyHUHFgpISrXSC51cv/JLbBfnl/plIhSCSavjq1CMcvKibWG12gK/2/7Y77S2WnbUru5eBdefN3zmbvkVdOWzp+eu/Si9A+urX/jrO/8DUEsDBBQAAgAIAIuk2VCwLVXOmwEAAGsGAAAoAAAAdW5pdmVyc2FsLW5vLXZpZGVvL2h0bWxfc2tpbl9zZXR0aW5ncy5qc42UX2/CIBTF3/0UDXtdGo2m+/O2RZcs8WHJfFv2QNtrbaRAgHZ2xu++glEphWnvi5z8PHAv4exHUfehDEXP0d78NuuP/tpooDUlarjv6ySgV1pHkpQ5rMoKSEkBOUijkTUmEs764YL4nBE1rmn7qX2lZYjY2cwSuU8UHl/pAxsP+OMDdz7x9/TvkdXYsSlr1GmtFKNxxqgCqmLKRIUNg+7ezGf36MCsAXEFXeMMeqaTRTJ7SkLkxfExeZ3OpjaXsYpj2i5ZweIUZ9tCsJrmof03LQfRXfo2ZEdKqd4VVNc37pNcgJSQh7o5wwSnQCzfsfn+QXvGw4YcuillqU70y0SXTXNcwGBKw9N2A+28BtN80DXkFOxU0IngFsQtVozX/IYL5IIVeiIDNFno8qKE4bykxZGbj3V5OX1YbRu6cZMaccpEfrq9xViXzVyGMZvrQr1nxpxntvE85SqUL75scDTlfdzS2XXpywXiE6lPvD3SnCQ9nUe5YaPXX13nWGxBrBgjXYR2+9TKxHP0bceC95xZsCNnQE1/QKPDH1BLAwQUAAIACACLpNlQiRErV2kAAABuAAAAJQAAAHVuaXZlcnNhbC1uby12aWRlby9sb2NhbF9zZXR0aW5ncy54bWyzsa/IzVEoSy0qzszPs1Uy1DNQUkjNS85PycxLt1UKDXHTtVBSKC5JzEtJzMnPS7VVystXUrC347LJyU9OzAlOLSkBKixWKMhJrEwtCknNBTJKUv0Sc4Eq/VLLFTKdXcMUAsCSSvp2XABQSwMEFAACAAgAjKTZULtVRxQiGAAAaScAACAAAAB1bml2ZXJzYWwtbm8tdmlkZW8vdW5pdmVyc2FsLnBuZ+1aaVySabunssaamnFsnMo0cyat1DJTTA11tHlbLJdUMNyoSE1wN0tUoMisdya1cssNnMpMUEhJDRdopglSEnxLxIXEhoQSVwhJ2Q7aNPOeOe853863PvCD+8/9XPe1Pdd1/Xn4Z4DfgTWrTFcBAIA1hw7+EAgALPMCAJa+MFyhR3q2rLTSvy1JDTzgDSBzzN7qFwYxXr76HQ35n6tPLNevVyYdhKYCAMZnFl5LhqMt0gEAa+2hH7yC0yMnBBGkBwOl66a1W+TLf193xeJ7UCf0WsUXnW+3jHhtMQqw/Mzys5wlGyzXgp4++23dzeNn1m/Zb73rxpuqC7EGF31z3rzzGj96xWDry8rJOE2iagzagQef6xgnRoBV8xHT8BCehj6Z8aNUVzeoarr88zBWp7l8TohWvqo8N4x69xNMvRQAGJkMvnuIfoizQfrYqPASKXcJADAZIfPjwQ0zpjqUxbb6Le1fd7rnW74JYczzUvQGnS+xnpMAYReXAQCtB7WoiYkWYeROAwAgPfYGNjJsR7/sn/5ZJ7dWBzNC0d8U8mIMAY+aVnr51G7ljVGr6jz2AQDkiddGdwoD23wMlwISSvUf3TJXegEe7ViLKwyMsbc0BDyM8r4WODZuZbAE0HLEMNCnsiN7M2Ck2Nxcv2GsJxSdAwCEl+uvaz1WvyjPV78nog5CsAQA+NYG26t3QkhcI0BkDkN9mNztPqcTJ7v8FnGpiqBTS74UamdbLOjTl+xB85PnGKpfjKt7d/SNORqcVzUjvGk7laM85VuPc1/hMNMXLUBZChJMM23vl1sY2BK2IHNyiLhktFVQEiKsUQniDOff+mPnp7sTMfJXLwjad7vVX1O9fF4mLGj1EEYSr014Mubexu6+VJVdlsWLN0mHNJIDx5yRig1LH2lCgfgkW8jUQETCtwaa9yxPjLp1qMZDURvVM7CVul/R5l3q7nMtQ6Pge/a3BY6FNs2vXjJCry/zJ7PRKAW6lcvzDtBcv8jFzFLZx6mHNV7ZcTAKegIJy1wdKMqw+sVmaMspq81WZlZOen/A/q47KNNwcP67z9peK3HGx8XTgapOWS9daFFmdT6XeuDX64GS+oXAKeN551MiaPZY2W1P2E7pSQxhUm5n+abHM2XX4aeHTg+CoRCpODm6mDmRXwS9/Wzb9mpO0F8npcCyq0ThIAPzvdKCgdLs0qyXE9eIxxXV9ui3DnHdqr0Qeui50+CHGxnPSzbz3tr3jZYlvlVSUjxlkQdH0U4rpgTlrsESAStN7PmgIXEOwnO+3SDGbhSprPnTxhhK/IIT0WHAKr6MoJWWf+mpIXiG7WxLc52q0CEGGlJgCVYG6Cl/XdzcfHX31Av0TlPcWQ2eY9cda/prUPQJ41CE50qr2C3y0DLe+DkQx/L5DxaBrvxxT2kNdAcKc/p85soih7aiaHcRPjNQRFB64QLAl24R60okbd5S+qjKBk4lybSH0smp3VwQhXJKPOdwQQpBflRKlTVzjq6cplHQMTQ7SswcYsCDoJa1FPsqQzA6Vb6Y7z+TiX03L0qGQKQWNhJNL7pQUBLkHYDr95x/rHt/HdnV4WJ9jD4jSUS/nqOgxS3F+fbxevenzpRW1W++YT1VS7UWjXNtHt0pPVKAX/H+WtIDhaKtoZFSltxPDIdxbMXI+pFgR5+jF771TemA5CYjBNZ8pwRHSF7RaBMG3MxuvHq4MqyPFJ3lEUnkRIE3UHkzpEa7IQ6r1pRVc1X0IFHV0Oj36ztyV7OrkFjHMHFqLo6BQT3w3PehzF1T1Igixcm6uaZwdl//8L7FdE8krThDcOJbqHIpjN3y6xKUpnfXtQmI5bbcOUEF4TFZVPn7N94By6sqDg+sqrNlaMux09cl8GlX/jHzk4uGGTlxen/QxrjnDgtOe1aPSU+LdLIpkhMxdteLY/mww25nnBFqmCqiCMmlk2i++9ydaagKTa/MlBRqL3ORBvOcryvkoO7Z9cMIWFO+HUXaBYypMB5BoPKuK4JchRnhRfyTYFdhRG4GJ7adPg5fbQLFp5JGoXvYtgYTQxjyIJ/cpenSEpnweoRQdvWVCwQVLip0GHDj25WzdnBZxyuRrltOC1P+zdhBkrg1+gJzV4CjPQpd0d0pXekbK6BGePsBp6H4qNinjj9dT7vdzHYbIEdfYe6CUGKGxu3F9yFMUVEF6+GUW0KnPLRYgSi2UnVqER0gStpZc2zJYhYsfWNjh1HLhe+nzVIsmPINLGflz95xfWwk3NCUYi+N9hQd621cz0raJNr3bCG1N+Gep0Me9SMCCIGxwdL1baayetMWzzvGVbP1YXx37tevm1b5b8inHSXfZRCba6Wh8QXiTBKUPFLahWEGFPr035N2ylyPcCyRdTMCcRdGPJGCNrFLMYdfuZnfoU+EFPcwyY2uBuMMUiOGuYNfwlK0610kKLdjO3wngSj3cpHl7Xik+ZSUbOQ0PATiaqdoC7VY0AJe1upf9sppKPYmi69jCjU1lOwLTo91MqHuzdHiEGqF2IUrzwB2DuzMX2vHLL2LuCtNLpuvW6cAsVP8YgeRUFzALCHKNq19pmkQVhlibsuWOUqKkPc0fNQoKuJcpP/Bp8iV68Mk92+oUuIMuxp240lRcEAlxZVCIf981fI0pmKi0fdUhc2RqKzdK5rs4Gefhcj+yLVCH/iePdckdatWNSCZJ0nPK6KHaHNCMG8kgWdTd4cZ7eLJYro0IfJS6zLim7rHsoxXyTL6utN4zqh4DwpK5ZD1WtL38KrEuW+sItA13w0z/CVcrwCifF+zBalPCNxbMlK4azekj0u3eXin0S+CSx+tNSW004E/HaMGwAFmyoIu+cygzUFh6l/phCiUU02F6rq76Ql32P1Jkphu58K4kBO1s2HShPiQ7rms8bLcexJqXXk8k//8fj51u2u+0ztUBUGEyvVKAp3tvsLLYHWhXa0MzHdPyoH5bIiqf5UX/P4GZRA8ECJq56o9Xkqg3j0uLxpJh9AIK3WvA/Ou4pqPqHSCueIMCdF3Qhp6FihF1S89hOkTEe0I5SIzUmRYfEEUdGtRKvEuSFp9iMKqpf3LL3eoZswWV6s2u9gVLqLlAqeoNpKjLK5L9N3b5O0SKMvtlKrhbD2hS2U/9GzqpzrYCQqRY9WUiAKTX107T0iuT+VyUQJZFr05gn/G/o+2ZtqDJh7123yPNVcasMv5eWnnoaSn8qdxXsAu+ItwRCVKfDz8XNPL/oqYoYp9lSyIvCPUY9KWKR0IxYbbS/BGhUhXq9WjdME+QyLLYXIru5Hwr/cm7Ys3B97KINcRmLoMRSZCs9czZGcOVs95zAqYA0Xg+uhNgaj66GWQNQqiK4fGQ0KxX1gNwNDxNj9H4WmdHlIX0v69lNH14DSGzFH1clWm3lowdX3q9FNaPjUNVaEqQl9VuZ5REVtzUM53Jx+3E4IjCUJbkftAC6hIfgjQdZNzIZasj2HssD8CU//rrDv/j0Hje+WGjaOrzIFhu52fQ5uBt4PyDzezjwREWuQ3JLY1WHIbKw5j8rq1PnkOlIKR3SvuV/hHhEWnMynNUR1limPLrzyNC551ZdCtlKOBjLVOMLkLnoTsN8liLhrPdAA9+RDsAJtcpGlrPQXiXv28LlrnsGdORWzeaw0Cv/F50Yq4r+99bxq2U0rzQ7E8Qwtj3O4ckcOLYyG7nsqSIbdM37r5zVLtDaobGYjJFgSohWYzEjxakTrZhMH5Mb/jwjex0EPcotTa86WDq76vHc9st2jStcaoiiXuAWzkCvJSuKaOmAmTlEhEtFGJGtPZyqKXJNb/WRi4/dti7n7nm3jpYsN1DnfevMrpSSyTdHRTuXi385s5HwHiJe8sfF/kL8i4d+c25IekuIu0LMoj8GZi1XXk4V1doplW1uYb0w6f5aBTYH4rvVyVV4dcpDfkG7Eh2yQw5ZYUTloHLWdVWhRIGZEPb7d3Fadf3Tf5JG5hhInTNyVkWS/tKNqn+l9HbpeJqbPmqff7iU6VTS/J4oyQKI1Ts6jhNtFU6NTo4NxTWyHJIkMTPfJnBDavez1euOR3n1n+UzKqz9PZgIdUTYIj5KcF2DyY5Ia8LOZwI0h0g9CkSdeomi1spXnUUyLXXKYDJQmvkYDE0OYINrKCpSpVnuT8vClG46Ychw+fYzb3Qc33ciX8yX9zz3sTipMaGGQc+wiJ2lRj6Xc74sStpU/ePzzVhhhZW9YYMctIbNOXoeS8UvToDIjqaJof0pjAAQ4x+58dmGjJC1JtouyVhEh/y6KrXtMrjHEnPc7iOtM1cvdD9zdyKcW8ptfJO4YULo35g/55IartotbLNxfmwjBDvU9IObJeHypB7JCLngX6LCsTy28SN1Te1Cm117rm7sTak9BxO/Y2M0cKV4BU9YBgIP5F+3gPEXBubBY+2pq6E35cP8DtuqwfrFjkCYl+gpDASUwEX6vcIQSnDTdIh2MIbbP6dsrKFJf9ef9nFjEzvzArXe4aZf17mT6ka7zsP2TxvgBtiKr30fX9DjpbAvP+7FcoPD8/PoBkvA0BUwbADVtPWZ2KTPnmW6Xjz+nk7Ftmql43K0PhyVHTSfQ32/5NfGlu2S9XnmXEdRu8JArWWb5x4ZrijLNsksyej+gDrgZedOqK+4VOQZgHiviVkz/vNMc16kfQ1O6lE8TxNvpSCD/YUtn7fXlXpnj7kNBn1HSnq5YL/jjtdoQoeO3zqyBL/9WxvOop+itcnrzOclvR/es916PPgWPVY7ZH4W/+6dQdW4z8Zjt1RWwFNQEjxnIdHycd4SXjd6umK4qQFCnjhyh1nvnjmmBzSns2E6YBf+wOhdKuRZnjltuW1Hh3uxQEXbhbnCvL0EweXPq95vkc4uWN0ZUuK30HzoYk3VNQ8YFj7R8tD/jIF6iXq9T+OrNgyIW7mBY4foO+uv4a5H04OhHiuD8M0XePjgFTQp7qyRblYxJ2pdHsKXR/JWrWqHAQKJIXeqZcK8Ub3MkuV+M7yUlNbCvGybvB/AU+liSErNnGH6W3z+tDZmO57cJ3F2qWHlzKdtU+/YU8uCfznbG27GZgy7G/85BwK4NqhJi5+mqgfcvfj6WF6mldh/rv4g/8SfYEDPDarrSH9hbmF/ctMMyfePryChgZzN5c3fsEoR/FAUnxC0Ty5IIvAA+bb+8L0EBjqwsHwQrXhkXI2fLg9rRZYxzgfNgCb+REehsBktgL1w8c/hs53etqUL+tev4vErtAOt1rIYTlUR9OOnB5s54bZ1rrSSug3tALAPjeVi8N0POjkZ4bP/h2ETYzwWFkBQQAACAoBJ8dSDljGNrxBQCQtOZ/7PxfBHyCP8Gf4E/wJ/gT/An+BH+CP8Gf4E/wJ/j/A+6iZi9wurCZvrDEHVR28e0F9FHHWpwehCx8VWViaQgAnP6HnisCQr/6CJ9fqybppm9fhum6PdPfvy5hKKZnuFjRK76HPKzdiEagUWgMGpekwt7TzTAws9NPhJphkfZkGigvCF6a3P2ezERb6OWOHCSoJqbsyh0j7wqmeKrjBAv6jPgxCyOSstEpmzYIr8oR6pYFbQ8cfNyEYKYP+MU+cCx4MLhOUpQcmav7ZkGEIWxOM2W/0SGyWaDkqU6wEZ7hzI9XGeEyjHEJQ/plxdc42ecHUd+9XneDM/PTeQU7ZkBSyxAYAKbNsqvw2VVDzaa6HQcuV+0ZzpLeYowUoSXrSfBlC89gewuMzgxBRIzRN0bvzLBrRnsZj5YAkmK9A/y9e+LDcnXFt/f1pKpLGWbwtDjAeeTaP480M8dBPuvI5jUsWWDSY4cMW+NJM8KUYqMHJO2sp7aFrfiywc158dGx+0qvlnigNmznNzi88fmTi4L2njOc1+YPq6syM9Kz2kMvS9fi8OLnU3Le+0TaQcP5z4TagtEM1jHzjYCRQc4GnHbYc070ZWvN5csEDaHFQjsvnKsczbCF6fZg5/uPMBnaVwT3WZjDpChRq8HOvnI7Kn3tSWIpZFnhlNfroRS8runJVI5OjlXCNpWgxRbaVwfy9lBKoly5oZtQeD5LMRaeMj6juDfBjNf2hWifXOYXRbkS4MyZgBYjHDMTP7OphNefL2pOg6XaS+faKSBK1AZhRjv74cRO2lZUfshoByN0KnjB/utGhZ9XCHtYoR80N8E9t80F7rmlujMXDp6/v8o29vg5Xr/d1u/riKYCnXadTjUzp/YlODWDUaBNieH2/GawqIlPqyuTEs22ch1z4PCIInllC5oYZuglcidQGpgYsxa0Ejh1obed0iqE0hWbiKYtL3czvsSXrdu/oECfUeHrCKB2GejJWD8AwD9LNnpH0A3BsnqA7iDOlbq+gcA1yfMUpxL443J+I6f/UZ8bnAFxtG6K52wfKkQEkqBkTXH2reBmtnwmvclv/pdVNnItcjXTWn3TqDD5cK6qezb12N7LYZ971YYjd7CbaiCWp/no7o7aR0EqYrwso/hA/B5OeJ6KJDK/NQklDu+R3NenXsznXopoEnZ1bXh/rdfpDwlwwJC43zFtDGsWsg/k/KtJEvErv4uhYOkPYOD9NA/SyFdAUUGqOYyS0zz/iDfDZKK0BF2y9dtrqbXENORqcdLZlS1f48Yk74drGyxY8UJ0blllJz3F0+Z+HjU1Kg2bXySvh99hKqeC6phYNtS7p6IZidjtVyn+EBi8KY65fzd4jaaB+FXkpaoyaCiwXoSUHwnQKj3z2ekJQGRQd3LZAJH2lT/vbBq+TcvH0vPcSsCiSLAEuKIuPDOCayUINOx6Jnhf1GRH0qtQz0yR0vdfGhiM6cBGk1SZPyZ71s5l+TUsWL/Sy3alZ82KqmMfz7Y5cucssPzyvRyXXOQmvrwXER1NTp69UzZKk2XUB124XTZZ5rWecoK3hY/K7Z67V8xvGAuHSENyfVOXM4hujNS2aqNCB+KMv5V6IS3PPkXnvhuHT4y9ClEqg03aAyXvQwX6WzTczqDerIATwloBeNhck1OVPHuLjnsQmkhAXGF1aZlG920NumEWpGjX7tPN20W00WSbn225tllXhYahwM40PCnAcSeF2c6JasKA8xzpeId66NXeoF9Hd7Z8g2NKaMOmqmTBFzTKdeWzY224U+bfNYVi7plh1T7hk0JEB3zB7dRLVep9ULR7Qsjz8I+m/26m+zxyTVJGHSJBItxRVt6H+PFFQa40YXn+0e6TUQzeb3kqKLCTd5zLsmsizJe93G557+oS+XbhwVDaEyMnzkjvsx4bg/iX/GSLJgwCiFnwdIZFNcfkWIi+iC08HjsON+riggj8/MXSNGFmue1EVZkuGNjEurnx9yLwi9A1bxq6U3otHhHRzxx9SKJc31nQ4105xWWV9/QJ0+OE1dhSuh1NoQxESIAbb0dO1b1rUMcTrGF+a4nJfpsqiQL1MjW7yq2ml3w860d9uUI1l1bNrKn8nCOfZzFCsR+T+8eGWv96rQTNJlriJ1ZZ8S7y+NeYzDN1NNSmffuJ0YldZGsa3a3EJ7VS0zdXI04Kzp17r/JL44ieeU3c7qvdfC2Npal8XJ9T5RoQUxnaPEXvk8XBTpwSCNXDGQhD02XJCIwO9EQfZZB0yiDX63Qdr3WxpA/RvAOevRq5qTOBAX+jRvgiux/dGeiO66JHo4Idl5OqGnhb8qkecLDRxiizMRf4aBbTwZRFsRGlx1WBftMftz5zfAav9++MMqVRg8AqtPf4BGNcitBGcFcM/a0mVN8SYtZ4NbRuICkgi4mVmlPllCOyfzc1f+ldybdr0kzf7sZWxjuT22z7n6nC61O/0JfQSSg63r5IqXa4oDPSFylZneXpCow5smnyQ43iGP2mMfrQVkBhhoMm5wNJisWsdba8t9XyTXP9Qi5hzScD/kPTanDEYhOt/ugU/63ZcTWz54o/86j5T61rOF1e/xNnRZTQlbmogrWBYovBy2Z9OF3dDJ58KUyXvyqAaftkBvhvVc/oISwDwMPlf/XEAv0Y8X3In+sPjZqhPECxL9/1sVGzPHW5o3QXyl9N/unUToqpvpEHYWI0rtqq9TWao8DFKQGmfjm1o9zh45RwWOfl4Ke7jdAf8milbO+3poKSHUploXC5acTYlz/OPPAk/p8/UbfPzg4l2q8DAADtTp2elA7VZBv7kn5l7yvjIqcYOm2KpX4GOlyglg8+1tlSvRYWJYKCjNVetTCtrIRt8vEPZJcttymGM6fc2+WcvexcvYRJX5lvCgfGe/xYt9wMdeDhnuKpN3oYcOgffj+QvY/j/gtQSwMEFAACAAgAjKTZUCEHvKxMAAAAagAAACQAAAB1bml2ZXJzYWwtbm8tdmlkZW8vdW5pdmVyc2FsLnBuZy54bWyzsa/IzVEoSy0qzszPs1Uy1DNQsrfj5bIpKEoty0wtV6gAihnpGUCAkkKlrZIZErc8M6Ukw1bJwsASIZaRmpmeUQJUZ2AOF9QHGgkAUEsBAgAAFAACAAgAslSTT9b1bnc5AwAAWQkAAB0AAAAAAAAAAQAAAAAAAAAAAHVuaXZlcnNhbC1uby12aWRlby9wbGF5ZXIueG1sUEsBAgAAFAACAAgAi6TZUNharxY4BQAAMBQAACYAAAAAAAAAAQAAAAAAdAMAAHVuaXZlcnNhbC1uby12aWRlby9jb21tb25fbWVzc2FnZXMubG5nUEsBAgAAFAACAAgAi6TZUMVNadukAAAAfgEAADcAAAAAAAAAAQAAAAAA8AgAAHVuaXZlcnNhbC1uby12aWRlby9wbGF5YmFja19hbmRfbmF2aWdhdGlvbl9zZXR0aW5ncy54bWxQSwECAAAUAAIACACLpNlQ2gvTb7IEAACiGAAAMAAAAAAAAAABAAAAAADpCQAAdW5pdmVyc2FsLW5vLXZpZGVvL2ZsYXNoX3B1Ymxpc2hpbmdfc2V0dGluZ3MueG1sUEsBAgAAFAACAAgAi6TZUORAIQBgAwAAqgwAACoAAAAAAAAAAQAAAAAA6Q4AAHVuaXZlcnNhbC1uby12aWRlby9mbGFzaF9za2luX3NldHRpbmdzLnhtbFBLAQIAABQAAgAIAIuk2VDFbScdrQQAACwYAAAvAAAAAAAAAAEAAAAAAJESAAB1bml2ZXJzYWwtbm8tdmlkZW8vaHRtbF9wdWJsaXNoaW5nX3NldHRpbmdzLnhtbFBLAQIAABQAAgAIAIuk2VCwLVXOmwEAAGsGAAAoAAAAAAAAAAEAAAAAAIsXAAB1bml2ZXJzYWwtbm8tdmlkZW8vaHRtbF9za2luX3NldHRpbmdzLmpzUEsBAgAAFAACAAgAi6TZUIkRK1dpAAAAbgAAACUAAAAAAAAAAQAAAAAAbBkAAHVuaXZlcnNhbC1uby12aWRlby9sb2NhbF9zZXR0aW5ncy54bWxQSwECAAAUAAIACACMpNlQu1VHFCIYAABpJwAAIAAAAAAAAAAAAAAAAAAYGgAAdW5pdmVyc2FsLW5vLXZpZGVvL3VuaXZlcnNhbC5wbmdQSwECAAAUAAIACACMpNlQIQe8rEwAAABqAAAAJAAAAAAAAAABAAAAAAB4MgAAdW5pdmVyc2FsLW5vLXZpZGVvL3VuaXZlcnNhbC5wbmcueG1sUEsFBgAAAAAKAAoAYAMAAAYzAAAAAA=="/>
  <p:tag name="ISPRING_LMS_API_VERSION" val="SCORM 1.2"/>
  <p:tag name="ISPRING_ULTRA_SCORM_COURSE_ID" val="FB0ADD7F-37CE-454F-AA57-8D5B548BAE63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CLOUDFOLDERID" val="1"/>
  <p:tag name="ISPRINGONLINEFOLDERID" val="1"/>
  <p:tag name="ISPRING_OUTPUT_FOLDER" val="[[&quot;\u0018{\uFFFD\uFFFD{4C164EFE-55ED-4573-8385-AFC332AEAD2A}&quot;,&quot;S:\\Current Productions\\ALT Tag PPTs\\RRTL (Really Ready to Load)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-no-video&quot;},&quot;advancedSettings&quot;:{&quot;enableTextAllocation&quot;:&quot;T_TRUE&quot;,&quot;viewingFromLocalDrive&quot;:&quot;T_TRUE&quot;,&quot;contentScale&quot;:75,&quot;contentScaleMode&quot;:&quot;SCALE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QUIZZES" val="0"/>
  <p:tag name="ISPRING_SCORM_PASSING_SCORE" val="100.000000"/>
  <p:tag name="ISPRING_CURRENT_PLAYER_ID" val="universal-no-video"/>
  <p:tag name="ISPRING_PRESENTATION_TITLE" val="iCEV30188_Managing_People_LOGO"/>
  <p:tag name="ISPRING_FIRST_PUBLISH" val="1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1627</TotalTime>
  <Words>3036</Words>
  <Application>Microsoft Office PowerPoint</Application>
  <PresentationFormat>On-screen Show (4:3)</PresentationFormat>
  <Paragraphs>561</Paragraphs>
  <Slides>84</Slides>
  <Notes>84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88" baseType="lpstr">
      <vt:lpstr>Arial</vt:lpstr>
      <vt:lpstr>Calibri</vt:lpstr>
      <vt:lpstr>Calibri Light</vt:lpstr>
      <vt:lpstr>Custom Design</vt:lpstr>
      <vt:lpstr>Managing People</vt:lpstr>
      <vt:lpstr>Objectives</vt:lpstr>
      <vt:lpstr>Main Menu</vt:lpstr>
      <vt:lpstr>Managing People – Management Overview</vt:lpstr>
      <vt:lpstr>Human Resource Management</vt:lpstr>
      <vt:lpstr>Human Resource Management</vt:lpstr>
      <vt:lpstr>Management</vt:lpstr>
      <vt:lpstr>Traits of a Good Manager </vt:lpstr>
      <vt:lpstr>Character</vt:lpstr>
      <vt:lpstr>Vision</vt:lpstr>
      <vt:lpstr>Motivational Skills</vt:lpstr>
      <vt:lpstr>Knowledge</vt:lpstr>
      <vt:lpstr>Communication Skills</vt:lpstr>
      <vt:lpstr>Communication Skills</vt:lpstr>
      <vt:lpstr>Personal Drive</vt:lpstr>
      <vt:lpstr>Interpersonal Skills</vt:lpstr>
      <vt:lpstr>Planning &amp; Organizational Skills</vt:lpstr>
      <vt:lpstr>Activity</vt:lpstr>
      <vt:lpstr>The Roles of Managers</vt:lpstr>
      <vt:lpstr>Interpersonal Roles</vt:lpstr>
      <vt:lpstr>Informational Roles</vt:lpstr>
      <vt:lpstr>Decisional Roles</vt:lpstr>
      <vt:lpstr>How the Managerial Roles Work Together</vt:lpstr>
      <vt:lpstr>Management Styles</vt:lpstr>
      <vt:lpstr>Autocratic Leaders</vt:lpstr>
      <vt:lpstr>Democratic Leaders</vt:lpstr>
      <vt:lpstr>Laissez-Faire Leaders</vt:lpstr>
      <vt:lpstr>Managing People – Employee Management</vt:lpstr>
      <vt:lpstr>Managing Departments &amp; Teams</vt:lpstr>
      <vt:lpstr>Managing Employees</vt:lpstr>
      <vt:lpstr>Tips for Successful Employee Management</vt:lpstr>
      <vt:lpstr>Understanding Employees’ Motivations </vt:lpstr>
      <vt:lpstr>Goals</vt:lpstr>
      <vt:lpstr>Employee Perception </vt:lpstr>
      <vt:lpstr>Defining Roles &amp; Responsibilities</vt:lpstr>
      <vt:lpstr>Line Authority</vt:lpstr>
      <vt:lpstr>Staff Authority </vt:lpstr>
      <vt:lpstr>Span of Control </vt:lpstr>
      <vt:lpstr>Line Organization </vt:lpstr>
      <vt:lpstr>Line Organization </vt:lpstr>
      <vt:lpstr>Line-and-Staff Organization</vt:lpstr>
      <vt:lpstr>Line-and-Staff Organization  </vt:lpstr>
      <vt:lpstr>Matrix Organization </vt:lpstr>
      <vt:lpstr>Matrix Organization </vt:lpstr>
      <vt:lpstr>Total Quality Management </vt:lpstr>
      <vt:lpstr>Total Quality Management </vt:lpstr>
      <vt:lpstr>Setting Measurable Team Objectives </vt:lpstr>
      <vt:lpstr>Providing a Forum for Regular Feedback </vt:lpstr>
      <vt:lpstr>Setting &amp; Enforcing Consequences </vt:lpstr>
      <vt:lpstr>Showing Appreciation &amp; Recognition </vt:lpstr>
      <vt:lpstr>Employee Personality Types</vt:lpstr>
      <vt:lpstr>Understanding Employee Personality Types</vt:lpstr>
      <vt:lpstr>Employee Personality Measures</vt:lpstr>
      <vt:lpstr>Locus of Control</vt:lpstr>
      <vt:lpstr>Internal Individuals</vt:lpstr>
      <vt:lpstr>Internal Individuals</vt:lpstr>
      <vt:lpstr>External Individuals</vt:lpstr>
      <vt:lpstr>External Individuals</vt:lpstr>
      <vt:lpstr>Machiavellianism Tendencies</vt:lpstr>
      <vt:lpstr>Self-Monitoring</vt:lpstr>
      <vt:lpstr>Difficult Workplace Personalities</vt:lpstr>
      <vt:lpstr>Activity</vt:lpstr>
      <vt:lpstr>Tips for Employee Management</vt:lpstr>
      <vt:lpstr>Tips for Employee Management</vt:lpstr>
      <vt:lpstr>Managing People – Management Theories</vt:lpstr>
      <vt:lpstr>Management Theories</vt:lpstr>
      <vt:lpstr>Management Theories</vt:lpstr>
      <vt:lpstr>Theory X-Theory Y</vt:lpstr>
      <vt:lpstr>Theory X</vt:lpstr>
      <vt:lpstr>Theory Y</vt:lpstr>
      <vt:lpstr>Theory X-Theory Y</vt:lpstr>
      <vt:lpstr>Motivation-Hygiene Theory</vt:lpstr>
      <vt:lpstr>Motivation-Hygiene Theory</vt:lpstr>
      <vt:lpstr>Hygiene Factors</vt:lpstr>
      <vt:lpstr>Motivation-Hygiene Theory</vt:lpstr>
      <vt:lpstr>Motivation-Hygiene Theory Graphic</vt:lpstr>
      <vt:lpstr>Maslow’s Hierarchy of Needs Theory</vt:lpstr>
      <vt:lpstr>Maslow’s Hierarchy of Needs Theory</vt:lpstr>
      <vt:lpstr>Maslow’s Hierarchy of Needs Theory</vt:lpstr>
      <vt:lpstr>Which Theory is Best?</vt:lpstr>
      <vt:lpstr>Managing People</vt:lpstr>
      <vt:lpstr>Managing People</vt:lpstr>
      <vt:lpstr>Resources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iCEV30188_Managing_People_LOGO</dc:title>
  <dc:creator>ann</dc:creator>
  <cp:lastModifiedBy>Angela Dehls</cp:lastModifiedBy>
  <cp:revision>126</cp:revision>
  <cp:lastPrinted>2016-02-16T17:34:44Z</cp:lastPrinted>
  <dcterms:created xsi:type="dcterms:W3CDTF">2008-04-07T19:21:17Z</dcterms:created>
  <dcterms:modified xsi:type="dcterms:W3CDTF">2020-06-26T01:39:49Z</dcterms:modified>
</cp:coreProperties>
</file>