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notesMasterIdLst>
    <p:notesMasterId r:id="rId51"/>
  </p:notesMasterIdLst>
  <p:sldIdLst>
    <p:sldId id="256" r:id="rId2"/>
    <p:sldId id="257" r:id="rId3"/>
    <p:sldId id="349" r:id="rId4"/>
    <p:sldId id="402" r:id="rId5"/>
    <p:sldId id="399" r:id="rId6"/>
    <p:sldId id="404" r:id="rId7"/>
    <p:sldId id="405" r:id="rId8"/>
    <p:sldId id="397" r:id="rId9"/>
    <p:sldId id="400" r:id="rId10"/>
    <p:sldId id="409" r:id="rId11"/>
    <p:sldId id="410" r:id="rId12"/>
    <p:sldId id="401" r:id="rId13"/>
    <p:sldId id="406" r:id="rId14"/>
    <p:sldId id="408" r:id="rId15"/>
    <p:sldId id="407" r:id="rId16"/>
    <p:sldId id="411" r:id="rId17"/>
    <p:sldId id="412" r:id="rId18"/>
    <p:sldId id="414" r:id="rId19"/>
    <p:sldId id="413" r:id="rId20"/>
    <p:sldId id="418" r:id="rId21"/>
    <p:sldId id="419" r:id="rId22"/>
    <p:sldId id="416" r:id="rId23"/>
    <p:sldId id="417" r:id="rId24"/>
    <p:sldId id="421" r:id="rId25"/>
    <p:sldId id="422" r:id="rId26"/>
    <p:sldId id="423" r:id="rId27"/>
    <p:sldId id="424" r:id="rId28"/>
    <p:sldId id="396" r:id="rId29"/>
    <p:sldId id="426" r:id="rId30"/>
    <p:sldId id="427" r:id="rId31"/>
    <p:sldId id="428" r:id="rId32"/>
    <p:sldId id="429" r:id="rId33"/>
    <p:sldId id="430" r:id="rId34"/>
    <p:sldId id="437" r:id="rId35"/>
    <p:sldId id="438" r:id="rId36"/>
    <p:sldId id="443" r:id="rId37"/>
    <p:sldId id="431" r:id="rId38"/>
    <p:sldId id="432" r:id="rId39"/>
    <p:sldId id="439" r:id="rId40"/>
    <p:sldId id="440" r:id="rId41"/>
    <p:sldId id="433" r:id="rId42"/>
    <p:sldId id="434" r:id="rId43"/>
    <p:sldId id="435" r:id="rId44"/>
    <p:sldId id="441" r:id="rId45"/>
    <p:sldId id="442" r:id="rId46"/>
    <p:sldId id="398" r:id="rId47"/>
    <p:sldId id="420" r:id="rId48"/>
    <p:sldId id="425" r:id="rId49"/>
    <p:sldId id="291" r:id="rId50"/>
  </p:sldIdLst>
  <p:sldSz cx="9144000" cy="6858000" type="screen4x3"/>
  <p:notesSz cx="6858000" cy="9144000"/>
  <p:custDataLst>
    <p:tags r:id="rId5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w Harris" initials="AH" lastIdx="1" clrIdx="0">
    <p:extLst>
      <p:ext uri="{19B8F6BF-5375-455C-9EA6-DF929625EA0E}">
        <p15:presenceInfo xmlns:p15="http://schemas.microsoft.com/office/powerpoint/2012/main" userId="S::andrew.harris@cevmultimedia.com::85ad116a-d147-4cda-a409-7d80bc76426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515AA"/>
    <a:srgbClr val="F27EA2"/>
    <a:srgbClr val="62C7C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1" autoAdjust="0"/>
    <p:restoredTop sz="96224" autoAdjust="0"/>
  </p:normalViewPr>
  <p:slideViewPr>
    <p:cSldViewPr>
      <p:cViewPr varScale="1">
        <p:scale>
          <a:sx n="104" d="100"/>
          <a:sy n="104" d="100"/>
        </p:scale>
        <p:origin x="1740" y="12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27852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commentAuthors" Target="commentAuthor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ABA287-D4F3-49BA-9B2A-7341F8ABC070}" type="datetimeFigureOut">
              <a:rPr lang="en-US" smtClean="0"/>
              <a:t>3/31/2022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4D6C19-6C4A-4AFD-A0D4-AA9A491C014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89832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4D6C19-6C4A-4AFD-A0D4-AA9A491C0142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67389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4D6C19-6C4A-4AFD-A0D4-AA9A491C0142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08872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4D6C19-6C4A-4AFD-A0D4-AA9A491C0142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17971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4D6C19-6C4A-4AFD-A0D4-AA9A491C0142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63520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4D6C19-6C4A-4AFD-A0D4-AA9A491C0142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42284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4D6C19-6C4A-4AFD-A0D4-AA9A491C0142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95862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4D6C19-6C4A-4AFD-A0D4-AA9A491C0142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31055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4D6C19-6C4A-4AFD-A0D4-AA9A491C0142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629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4D6C19-6C4A-4AFD-A0D4-AA9A491C0142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47443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4D6C19-6C4A-4AFD-A0D4-AA9A491C0142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46886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4D6C19-6C4A-4AFD-A0D4-AA9A491C0142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94341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4D6C19-6C4A-4AFD-A0D4-AA9A491C0142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82652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4D6C19-6C4A-4AFD-A0D4-AA9A491C0142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47643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4D6C19-6C4A-4AFD-A0D4-AA9A491C0142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32799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4D6C19-6C4A-4AFD-A0D4-AA9A491C0142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950918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4D6C19-6C4A-4AFD-A0D4-AA9A491C0142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851941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4D6C19-6C4A-4AFD-A0D4-AA9A491C0142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676406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4D6C19-6C4A-4AFD-A0D4-AA9A491C0142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405588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4D6C19-6C4A-4AFD-A0D4-AA9A491C0142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970368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4D6C19-6C4A-4AFD-A0D4-AA9A491C0142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348166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4D6C19-6C4A-4AFD-A0D4-AA9A491C0142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652845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4D6C19-6C4A-4AFD-A0D4-AA9A491C0142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059350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4D6C19-6C4A-4AFD-A0D4-AA9A491C0142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01597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4D6C19-6C4A-4AFD-A0D4-AA9A491C0142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586498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4D6C19-6C4A-4AFD-A0D4-AA9A491C0142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572633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4D6C19-6C4A-4AFD-A0D4-AA9A491C0142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238567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4D6C19-6C4A-4AFD-A0D4-AA9A491C0142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267713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4D6C19-6C4A-4AFD-A0D4-AA9A491C0142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606558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4D6C19-6C4A-4AFD-A0D4-AA9A491C0142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47514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4D6C19-6C4A-4AFD-A0D4-AA9A491C0142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305051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4D6C19-6C4A-4AFD-A0D4-AA9A491C0142}" type="slidenum">
              <a:rPr lang="en-US" smtClean="0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572664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4D6C19-6C4A-4AFD-A0D4-AA9A491C0142}" type="slidenum">
              <a:rPr lang="en-US" smtClean="0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009366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4D6C19-6C4A-4AFD-A0D4-AA9A491C0142}" type="slidenum">
              <a:rPr lang="en-US" smtClean="0"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220011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4D6C19-6C4A-4AFD-A0D4-AA9A491C0142}" type="slidenum">
              <a:rPr lang="en-US" smtClean="0"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86188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4D6C19-6C4A-4AFD-A0D4-AA9A491C0142}" type="slidenum">
              <a:rPr lang="en-US" smtClean="0"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556440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4D6C19-6C4A-4AFD-A0D4-AA9A491C0142}" type="slidenum">
              <a:rPr lang="en-US" smtClean="0"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063018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4D6C19-6C4A-4AFD-A0D4-AA9A491C0142}" type="slidenum">
              <a:rPr lang="en-US" smtClean="0"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01520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4D6C19-6C4A-4AFD-A0D4-AA9A491C0142}" type="slidenum">
              <a:rPr lang="en-US" smtClean="0"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340936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4D6C19-6C4A-4AFD-A0D4-AA9A491C0142}" type="slidenum">
              <a:rPr lang="en-US" smtClean="0"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869778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4D6C19-6C4A-4AFD-A0D4-AA9A491C0142}" type="slidenum">
              <a:rPr lang="en-US" smtClean="0"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950814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4D6C19-6C4A-4AFD-A0D4-AA9A491C0142}" type="slidenum">
              <a:rPr lang="en-US" smtClean="0"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468758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4D6C19-6C4A-4AFD-A0D4-AA9A491C0142}" type="slidenum">
              <a:rPr lang="en-US" smtClean="0"/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269169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4D6C19-6C4A-4AFD-A0D4-AA9A491C0142}" type="slidenum">
              <a:rPr lang="en-US" smtClean="0"/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694938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4D6C19-6C4A-4AFD-A0D4-AA9A491C0142}" type="slidenum">
              <a:rPr lang="en-US" smtClean="0"/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131057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4D6C19-6C4A-4AFD-A0D4-AA9A491C0142}" type="slidenum">
              <a:rPr lang="en-US" smtClean="0"/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718137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4D6C19-6C4A-4AFD-A0D4-AA9A491C0142}" type="slidenum">
              <a:rPr lang="en-US" smtClean="0"/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8444957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4D6C19-6C4A-4AFD-A0D4-AA9A491C0142}" type="slidenum">
              <a:rPr lang="en-US" smtClean="0"/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1095628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4D6C19-6C4A-4AFD-A0D4-AA9A491C0142}" type="slidenum">
              <a:rPr lang="en-US" smtClean="0"/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8969622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4D6C19-6C4A-4AFD-A0D4-AA9A491C0142}" type="slidenum">
              <a:rPr lang="en-US" smtClean="0"/>
              <a:t>49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62210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6B842AB-A970-49D7-8F46-CB2D764E5B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8225" y="0"/>
            <a:ext cx="865775" cy="310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6180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6B842AB-A970-49D7-8F46-CB2D764E5B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8225" y="0"/>
            <a:ext cx="865775" cy="310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3265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6B842AB-A970-49D7-8F46-CB2D764E5B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8225" y="0"/>
            <a:ext cx="865775" cy="310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8814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3DB3089A-9955-44C3-A298-6DF2746D37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825" y="6547103"/>
            <a:ext cx="865775" cy="310897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DFD6DFE1-C5F2-4CB8-BB58-F282E91F04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019" y="-2346"/>
            <a:ext cx="8229600" cy="1207303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F69CBDF7-F8BB-428F-AB8F-0855438E2C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018" y="1253330"/>
            <a:ext cx="8229599" cy="5293773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−"/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0"/>
              </a:spcBef>
              <a:defRPr sz="2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−"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lnSpc>
                <a:spcPct val="100000"/>
              </a:lnSpc>
              <a:spcBef>
                <a:spcPts val="0"/>
              </a:spcBef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A1FC74E-10B1-4ADC-9E4A-291C8C5E60D4}"/>
              </a:ext>
            </a:extLst>
          </p:cNvPr>
          <p:cNvSpPr txBox="1"/>
          <p:nvPr userDrawn="1"/>
        </p:nvSpPr>
        <p:spPr>
          <a:xfrm>
            <a:off x="6990460" y="6547103"/>
            <a:ext cx="17091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8C58360-7E0F-43A3-B29F-F2B4CB06C34C}" type="slidenum">
              <a:rPr lang="en-US" sz="1400" smtClean="0"/>
              <a:pPr algn="r"/>
              <a:t>‹#›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92783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43C6F4C-8753-47F5-8E45-4BF7304FA4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0769C3-F63D-4900-9D8D-BC391420CE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158853-D271-4A1C-9DF8-15D5D23F96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89CCD2-9E2F-470B-9BB3-1CB01BD895E9}" type="datetimeFigureOut">
              <a:rPr lang="en-US" smtClean="0"/>
              <a:t>3/31/2022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455E0B-09B5-4C20-85E7-2C70A30C2E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EDE3D0-A6AB-43DB-9168-BDD5F41DCF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135CD5-03C4-4008-B155-A8F4526033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784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4" r:id="rId2"/>
    <p:sldLayoutId id="2147483655" r:id="rId3"/>
    <p:sldLayoutId id="2147483653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slide" Target="slide2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F23AFC5-D4AD-49FC-A322-117693AA3ED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-457200"/>
            <a:ext cx="9144000" cy="45720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Workplace Communication</a:t>
            </a:r>
          </a:p>
        </p:txBody>
      </p:sp>
    </p:spTree>
    <p:extLst>
      <p:ext uri="{BB962C8B-B14F-4D97-AF65-F5344CB8AC3E}">
        <p14:creationId xmlns:p14="http://schemas.microsoft.com/office/powerpoint/2010/main" val="33674547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 demonstrate an understanding of appropriate communication with managers.</a:t>
            </a:r>
          </a:p>
          <a:p>
            <a:r>
              <a:rPr lang="en-US" dirty="0"/>
              <a:t>To demonstrate an understanding of appropriate communication with coworkers.</a:t>
            </a:r>
          </a:p>
          <a:p>
            <a:r>
              <a:rPr lang="en-US" dirty="0"/>
              <a:t>To demonstrate an understanding of appropriate communication with clients and customers.</a:t>
            </a:r>
          </a:p>
          <a:p>
            <a:r>
              <a:rPr lang="en-US" dirty="0"/>
              <a:t>To learn to communicate through verbal, nonverbal and digital means. </a:t>
            </a:r>
          </a:p>
        </p:txBody>
      </p:sp>
    </p:spTree>
    <p:extLst>
      <p:ext uri="{BB962C8B-B14F-4D97-AF65-F5344CB8AC3E}">
        <p14:creationId xmlns:p14="http://schemas.microsoft.com/office/powerpoint/2010/main" val="4254608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Main Menu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833562" indent="0">
              <a:spcAft>
                <a:spcPts val="2000"/>
              </a:spcAft>
              <a:buNone/>
            </a:pPr>
            <a:r>
              <a:rPr lang="en-US" altLang="zh-CN" dirty="0"/>
              <a:t>Communicating with Managers &amp; Coworkers</a:t>
            </a:r>
          </a:p>
          <a:p>
            <a:pPr marL="1833562" indent="0">
              <a:spcAft>
                <a:spcPts val="2000"/>
              </a:spcAft>
              <a:buNone/>
            </a:pPr>
            <a:r>
              <a:rPr lang="en-US" dirty="0"/>
              <a:t>Communicating with Clients &amp; Customers </a:t>
            </a:r>
          </a:p>
        </p:txBody>
      </p:sp>
      <p:sp>
        <p:nvSpPr>
          <p:cNvPr id="5" name="Right Arrow 4" descr="Button links to the Communicating with Managers and Coworkers segment">
            <a:hlinkClick r:id="rId3" action="ppaction://hlinksldjump"/>
          </p:cNvPr>
          <p:cNvSpPr/>
          <p:nvPr/>
        </p:nvSpPr>
        <p:spPr>
          <a:xfrm>
            <a:off x="1524000" y="1278139"/>
            <a:ext cx="738554" cy="530002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6515AA"/>
            </a:solidFill>
          </a:ln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ight Arrow 5" descr="Button links to the Communicating with Clients and Customers segmemt">
            <a:hlinkClick r:id="rId4" action="ppaction://hlinksldjump"/>
          </p:cNvPr>
          <p:cNvSpPr/>
          <p:nvPr/>
        </p:nvSpPr>
        <p:spPr>
          <a:xfrm>
            <a:off x="1524000" y="2507365"/>
            <a:ext cx="738554" cy="530002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6515AA"/>
            </a:solidFill>
          </a:ln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3646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EF938A9-57EF-43A1-A6D2-60D42F56C4D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-457200"/>
            <a:ext cx="9144000" cy="45720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Communicating with Managers and Coworkers</a:t>
            </a:r>
          </a:p>
        </p:txBody>
      </p:sp>
    </p:spTree>
    <p:extLst>
      <p:ext uri="{BB962C8B-B14F-4D97-AF65-F5344CB8AC3E}">
        <p14:creationId xmlns:p14="http://schemas.microsoft.com/office/powerpoint/2010/main" val="7046147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6909C2-90D2-434A-A054-8529A748E3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Workplace Communication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B4C736-FFEA-483A-9801-EB5C7CACE2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Is the process of exchanging information, using verbal, nonverbal and digital means, within an organization </a:t>
            </a:r>
          </a:p>
          <a:p>
            <a:r>
              <a:rPr lang="en-US" dirty="0"/>
              <a:t>When effective, is important as it:</a:t>
            </a:r>
          </a:p>
          <a:p>
            <a:pPr lvl="1"/>
            <a:r>
              <a:rPr lang="en-US" dirty="0"/>
              <a:t>improves productivity</a:t>
            </a:r>
          </a:p>
          <a:p>
            <a:pPr lvl="1"/>
            <a:r>
              <a:rPr lang="en-US" dirty="0"/>
              <a:t>increases employee </a:t>
            </a:r>
            <a:br>
              <a:rPr lang="en-US" dirty="0"/>
            </a:br>
            <a:r>
              <a:rPr lang="en-US" dirty="0"/>
              <a:t>job satisfaction </a:t>
            </a:r>
          </a:p>
          <a:p>
            <a:pPr lvl="1"/>
            <a:r>
              <a:rPr lang="en-US" dirty="0"/>
              <a:t>has a positive effect </a:t>
            </a:r>
            <a:br>
              <a:rPr lang="en-US" dirty="0"/>
            </a:br>
            <a:r>
              <a:rPr lang="en-US" dirty="0"/>
              <a:t>on absenteeism and </a:t>
            </a:r>
            <a:br>
              <a:rPr lang="en-US" dirty="0"/>
            </a:br>
            <a:r>
              <a:rPr lang="en-US" dirty="0"/>
              <a:t>turnover rates</a:t>
            </a:r>
          </a:p>
        </p:txBody>
      </p:sp>
      <p:pic>
        <p:nvPicPr>
          <p:cNvPr id="5" name="Picture 4" descr="Image of a group of people at an office meeting. ">
            <a:extLst>
              <a:ext uri="{FF2B5EF4-FFF2-40B4-BE49-F238E27FC236}">
                <a16:creationId xmlns:a16="http://schemas.microsoft.com/office/drawing/2014/main" id="{4D19D4DD-6449-4839-936E-1F1053C21D0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3429000"/>
            <a:ext cx="3962400" cy="2644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20431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9DBAE7-336B-48A3-B097-5EE714686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Verbal Communication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7EA56E-48FF-4C14-B861-68422E0FB8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Relies on spoken or written words to share information with others </a:t>
            </a:r>
          </a:p>
          <a:p>
            <a:pPr lvl="1"/>
            <a:r>
              <a:rPr lang="en-US" dirty="0"/>
              <a:t>dialogue is a form of verbal communication </a:t>
            </a:r>
          </a:p>
          <a:p>
            <a:r>
              <a:rPr lang="en-US" dirty="0"/>
              <a:t>Which is successful must involve:</a:t>
            </a:r>
          </a:p>
          <a:p>
            <a:pPr lvl="1"/>
            <a:r>
              <a:rPr lang="en-US" dirty="0"/>
              <a:t>engaging motivated people</a:t>
            </a:r>
          </a:p>
          <a:p>
            <a:pPr lvl="1"/>
            <a:r>
              <a:rPr lang="en-US" dirty="0"/>
              <a:t>letting the process move at its own pace– do not try to rush it</a:t>
            </a:r>
          </a:p>
          <a:p>
            <a:pPr lvl="1"/>
            <a:r>
              <a:rPr lang="en-US" dirty="0"/>
              <a:t>focusing on understanding the issue and not on developing an end product </a:t>
            </a:r>
          </a:p>
          <a:p>
            <a:pPr lvl="1"/>
            <a:r>
              <a:rPr lang="en-US" dirty="0"/>
              <a:t>allowing time to get to know each other </a:t>
            </a:r>
          </a:p>
        </p:txBody>
      </p:sp>
    </p:spTree>
    <p:extLst>
      <p:ext uri="{BB962C8B-B14F-4D97-AF65-F5344CB8AC3E}">
        <p14:creationId xmlns:p14="http://schemas.microsoft.com/office/powerpoint/2010/main" val="15752021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3FD0CF-4472-410C-A14C-ABC5B33779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Various Forms of Communication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017716-0FCE-4969-AC8C-F023379369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Include:</a:t>
            </a:r>
          </a:p>
          <a:p>
            <a:pPr lvl="1"/>
            <a:r>
              <a:rPr lang="en-US" dirty="0"/>
              <a:t>oral communication </a:t>
            </a:r>
          </a:p>
          <a:p>
            <a:pPr lvl="2"/>
            <a:r>
              <a:rPr lang="en-US" dirty="0"/>
              <a:t>is information-rich, allows for emotions to be transmitted and immediate feedback provided</a:t>
            </a:r>
          </a:p>
          <a:p>
            <a:pPr lvl="1"/>
            <a:r>
              <a:rPr lang="en-US" dirty="0"/>
              <a:t>written communication </a:t>
            </a:r>
          </a:p>
          <a:p>
            <a:pPr lvl="2"/>
            <a:r>
              <a:rPr lang="en-US" dirty="0"/>
              <a:t>more appropriate for describing details, especially of a technical nature </a:t>
            </a:r>
          </a:p>
          <a:p>
            <a:pPr lvl="3"/>
            <a:r>
              <a:rPr lang="en-US" dirty="0"/>
              <a:t>for example:</a:t>
            </a:r>
          </a:p>
          <a:p>
            <a:pPr lvl="4"/>
            <a:r>
              <a:rPr lang="en-US" dirty="0"/>
              <a:t>monitoring a </a:t>
            </a:r>
            <a:br>
              <a:rPr lang="en-US" dirty="0"/>
            </a:br>
            <a:r>
              <a:rPr lang="en-US" dirty="0"/>
              <a:t>patient’s complex </a:t>
            </a:r>
            <a:br>
              <a:rPr lang="en-US" dirty="0"/>
            </a:br>
            <a:r>
              <a:rPr lang="en-US" dirty="0"/>
              <a:t>medical condition</a:t>
            </a:r>
          </a:p>
        </p:txBody>
      </p:sp>
      <p:pic>
        <p:nvPicPr>
          <p:cNvPr id="5" name="Picture 4" descr="Image of a nurse taking care of a patient. ">
            <a:extLst>
              <a:ext uri="{FF2B5EF4-FFF2-40B4-BE49-F238E27FC236}">
                <a16:creationId xmlns:a16="http://schemas.microsoft.com/office/drawing/2014/main" id="{04E26FB9-4A1D-4C38-ACC0-86AFFA6B3BD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6546" y="4267200"/>
            <a:ext cx="3406539" cy="2271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9283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22B495-004B-45F0-9722-3E8D0E6B42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Effective Oral Communication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9EC445-B566-4B50-9388-781654BB70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018" y="1253330"/>
            <a:ext cx="8445382" cy="5293773"/>
          </a:xfrm>
        </p:spPr>
        <p:txBody>
          <a:bodyPr/>
          <a:lstStyle/>
          <a:p>
            <a:r>
              <a:rPr lang="en-US" sz="3000" dirty="0"/>
              <a:t>Involves:</a:t>
            </a:r>
          </a:p>
          <a:p>
            <a:pPr lvl="1"/>
            <a:r>
              <a:rPr lang="en-US" sz="2600" dirty="0"/>
              <a:t>speaking clearly and listening carefully to ensure information is understood</a:t>
            </a:r>
          </a:p>
          <a:p>
            <a:pPr lvl="1"/>
            <a:r>
              <a:rPr lang="en-US" sz="2600" dirty="0"/>
              <a:t>asking questions and confirming the meaning of information to avoid misunderstandings</a:t>
            </a:r>
          </a:p>
          <a:p>
            <a:pPr lvl="1"/>
            <a:r>
              <a:rPr lang="en-US" sz="2600" dirty="0"/>
              <a:t>letting others talk– a conversation is two-way communication</a:t>
            </a:r>
          </a:p>
          <a:p>
            <a:pPr lvl="1"/>
            <a:r>
              <a:rPr lang="en-US" sz="2600" dirty="0"/>
              <a:t>engaging in difficult conversations when necessary– not saying something to avoid a difficult conversation usually makes things worse</a:t>
            </a:r>
          </a:p>
          <a:p>
            <a:pPr lvl="1"/>
            <a:r>
              <a:rPr lang="en-US" sz="2600" dirty="0"/>
              <a:t>ensuring the tone used is open and nonconfrontational and encourages feedback</a:t>
            </a:r>
          </a:p>
        </p:txBody>
      </p:sp>
    </p:spTree>
    <p:extLst>
      <p:ext uri="{BB962C8B-B14F-4D97-AF65-F5344CB8AC3E}">
        <p14:creationId xmlns:p14="http://schemas.microsoft.com/office/powerpoint/2010/main" val="30330424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724DF9-4F5F-4646-BA2B-8CA02EC1C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Effective Written Communication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C67A3D-59E4-4962-97DD-D6A32FA535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Involves making sure the contents:</a:t>
            </a:r>
          </a:p>
          <a:p>
            <a:pPr lvl="1"/>
            <a:r>
              <a:rPr lang="en-US" dirty="0"/>
              <a:t>are simple and easy to understand</a:t>
            </a:r>
          </a:p>
          <a:p>
            <a:pPr lvl="1"/>
            <a:r>
              <a:rPr lang="en-US" dirty="0"/>
              <a:t>are polite and concise</a:t>
            </a:r>
          </a:p>
          <a:p>
            <a:pPr lvl="1"/>
            <a:r>
              <a:rPr lang="en-US" dirty="0"/>
              <a:t>use the correct spelling, grammar and tone</a:t>
            </a:r>
          </a:p>
          <a:p>
            <a:pPr lvl="1"/>
            <a:r>
              <a:rPr lang="en-US" dirty="0"/>
              <a:t>are to the point and avoid unnecessary repetition or long rambling sentences</a:t>
            </a:r>
          </a:p>
          <a:p>
            <a:pPr lvl="1"/>
            <a:r>
              <a:rPr lang="en-US" dirty="0"/>
              <a:t>avoid too many technical terms</a:t>
            </a:r>
          </a:p>
          <a:p>
            <a:pPr lvl="1"/>
            <a:r>
              <a:rPr lang="en-US" dirty="0"/>
              <a:t>avoid slang, offensive language and discriminatory, racist or sexist language</a:t>
            </a:r>
          </a:p>
        </p:txBody>
      </p:sp>
    </p:spTree>
    <p:extLst>
      <p:ext uri="{BB962C8B-B14F-4D97-AF65-F5344CB8AC3E}">
        <p14:creationId xmlns:p14="http://schemas.microsoft.com/office/powerpoint/2010/main" val="4864974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199725-EBBD-41BC-A289-5D88CACDE9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Electronic Mail (Email)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0DAC9F-9160-4205-BDE2-5C614B26A7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Allows messages to be rapidly created, changed, saved and sent to many people at the same time</a:t>
            </a:r>
          </a:p>
          <a:p>
            <a:r>
              <a:rPr lang="en-US" dirty="0"/>
              <a:t>Has revolutionized the way people communicate</a:t>
            </a:r>
          </a:p>
          <a:p>
            <a:r>
              <a:rPr lang="en-US" dirty="0"/>
              <a:t>Is a preferred channel for coordinating work and schedules </a:t>
            </a:r>
          </a:p>
          <a:p>
            <a:pPr lvl="1"/>
            <a:r>
              <a:rPr lang="en-US" dirty="0"/>
              <a:t>for example:</a:t>
            </a:r>
          </a:p>
          <a:p>
            <a:pPr lvl="2"/>
            <a:r>
              <a:rPr lang="en-US" dirty="0"/>
              <a:t>an email can be sent to all group members indicating a meeting starts promptly at 10 a.m. </a:t>
            </a:r>
          </a:p>
        </p:txBody>
      </p:sp>
    </p:spTree>
    <p:extLst>
      <p:ext uri="{BB962C8B-B14F-4D97-AF65-F5344CB8AC3E}">
        <p14:creationId xmlns:p14="http://schemas.microsoft.com/office/powerpoint/2010/main" val="9747595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3EAE08-5EB1-4338-BC6A-5F8D9A61D9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Electronic Mail (Email)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EC9468-DA27-42E0-A585-6A330F7F25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Has several problems:</a:t>
            </a:r>
          </a:p>
          <a:p>
            <a:pPr lvl="1"/>
            <a:r>
              <a:rPr lang="en-US" dirty="0"/>
              <a:t>information overload </a:t>
            </a:r>
          </a:p>
          <a:p>
            <a:pPr lvl="2"/>
            <a:r>
              <a:rPr lang="en-US" dirty="0"/>
              <a:t>users are overwhelmed by the number of messages received on a daily basis, many are unnecessary to the receiver</a:t>
            </a:r>
          </a:p>
          <a:p>
            <a:pPr lvl="1"/>
            <a:r>
              <a:rPr lang="en-US" dirty="0"/>
              <a:t>computer viruses </a:t>
            </a:r>
          </a:p>
          <a:p>
            <a:pPr lvl="2"/>
            <a:r>
              <a:rPr lang="en-US" dirty="0"/>
              <a:t>have caused major damage to computers and interruptions in workflow</a:t>
            </a:r>
          </a:p>
          <a:p>
            <a:pPr lvl="1"/>
            <a:r>
              <a:rPr lang="en-US" dirty="0"/>
              <a:t>ineffectiveness to communicate emotion </a:t>
            </a:r>
          </a:p>
          <a:p>
            <a:pPr lvl="2"/>
            <a:r>
              <a:rPr lang="en-US" dirty="0"/>
              <a:t>tones of messages are easily misinterpreted, causing misunderstandings between sender and receiver</a:t>
            </a:r>
          </a:p>
        </p:txBody>
      </p:sp>
    </p:spTree>
    <p:extLst>
      <p:ext uri="{BB962C8B-B14F-4D97-AF65-F5344CB8AC3E}">
        <p14:creationId xmlns:p14="http://schemas.microsoft.com/office/powerpoint/2010/main" val="12634402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BDCF6-B515-4291-ABAB-29C1979AF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Effective Email Communication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D5C8CE-026A-4281-A112-DA3FBB1178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Involves making sure of the following:</a:t>
            </a:r>
          </a:p>
          <a:p>
            <a:pPr lvl="1"/>
            <a:r>
              <a:rPr lang="en-US" dirty="0"/>
              <a:t>always reading, then re-reading an email before sending</a:t>
            </a:r>
          </a:p>
          <a:p>
            <a:pPr lvl="1"/>
            <a:r>
              <a:rPr lang="en-US" dirty="0"/>
              <a:t>ensuring the content of the email is relevant and has an appropriate subject heading </a:t>
            </a:r>
          </a:p>
          <a:p>
            <a:pPr lvl="1"/>
            <a:r>
              <a:rPr lang="en-US" dirty="0"/>
              <a:t>ensuring contact details are affixed to the email, so those reading it can contact the sender if required</a:t>
            </a:r>
          </a:p>
          <a:p>
            <a:pPr lvl="1"/>
            <a:r>
              <a:rPr lang="en-US" dirty="0"/>
              <a:t>avoid sending the email to anyone who does not need it</a:t>
            </a:r>
          </a:p>
          <a:p>
            <a:pPr lvl="1"/>
            <a:r>
              <a:rPr lang="en-US" dirty="0"/>
              <a:t>avoid using email to discuss confidential information</a:t>
            </a:r>
          </a:p>
        </p:txBody>
      </p:sp>
    </p:spTree>
    <p:extLst>
      <p:ext uri="{BB962C8B-B14F-4D97-AF65-F5344CB8AC3E}">
        <p14:creationId xmlns:p14="http://schemas.microsoft.com/office/powerpoint/2010/main" val="22412703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73BBE-DDDF-4629-B4D1-986F2852E9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Nonverbal Communication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3875B2-8759-45F2-ADEA-D52E99F4C8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Is sharing information without using words to encode messages</a:t>
            </a:r>
          </a:p>
          <a:p>
            <a:r>
              <a:rPr lang="en-US" dirty="0"/>
              <a:t>Sends about 75 percent of all messages in the communication process </a:t>
            </a:r>
          </a:p>
          <a:p>
            <a:r>
              <a:rPr lang="en-US" dirty="0"/>
              <a:t>Include four basic forms:</a:t>
            </a:r>
          </a:p>
          <a:p>
            <a:pPr lvl="1"/>
            <a:r>
              <a:rPr lang="en-US" dirty="0"/>
              <a:t>proxemics</a:t>
            </a:r>
          </a:p>
          <a:p>
            <a:pPr lvl="1"/>
            <a:r>
              <a:rPr lang="en-US" dirty="0"/>
              <a:t>kinesics</a:t>
            </a:r>
          </a:p>
          <a:p>
            <a:pPr lvl="1"/>
            <a:r>
              <a:rPr lang="en-US" dirty="0"/>
              <a:t>facial and </a:t>
            </a:r>
            <a:br>
              <a:rPr lang="en-US" dirty="0"/>
            </a:br>
            <a:r>
              <a:rPr lang="en-US" dirty="0"/>
              <a:t>eye behavior </a:t>
            </a:r>
          </a:p>
          <a:p>
            <a:pPr lvl="1"/>
            <a:r>
              <a:rPr lang="en-US" dirty="0"/>
              <a:t>paralanguage </a:t>
            </a:r>
          </a:p>
        </p:txBody>
      </p:sp>
      <p:pic>
        <p:nvPicPr>
          <p:cNvPr id="5" name="Picture 4" descr="Image of two women shaking hands in an office setting. ">
            <a:extLst>
              <a:ext uri="{FF2B5EF4-FFF2-40B4-BE49-F238E27FC236}">
                <a16:creationId xmlns:a16="http://schemas.microsoft.com/office/drawing/2014/main" id="{9F72364D-6CC1-4572-8EC2-C1241E1DE59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3733800"/>
            <a:ext cx="4096294" cy="2731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7127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EB4437-EDEB-48F6-B6CF-D3BCFB2FD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Proxemics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1C77C8-B1EB-483E-BAFA-8C125BB5D6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Is the study of an individual’s perception and use of space</a:t>
            </a:r>
          </a:p>
          <a:p>
            <a:r>
              <a:rPr lang="en-US" dirty="0"/>
              <a:t>Examples include territorial space and seating arrangement</a:t>
            </a:r>
          </a:p>
          <a:p>
            <a:pPr lvl="1"/>
            <a:r>
              <a:rPr lang="en-US" dirty="0"/>
              <a:t>for example:</a:t>
            </a:r>
          </a:p>
          <a:p>
            <a:pPr lvl="2"/>
            <a:r>
              <a:rPr lang="en-US" dirty="0"/>
              <a:t>to encourage cooperation, coworkers working together on a quality control report should sit next to each other</a:t>
            </a:r>
          </a:p>
          <a:p>
            <a:pPr lvl="2"/>
            <a:r>
              <a:rPr lang="en-US" dirty="0"/>
              <a:t>to facilitate communication, a manager should seat a subordinate at a 90-degree angle in order to discuss resolving staff complaints</a:t>
            </a:r>
          </a:p>
        </p:txBody>
      </p:sp>
    </p:spTree>
    <p:extLst>
      <p:ext uri="{BB962C8B-B14F-4D97-AF65-F5344CB8AC3E}">
        <p14:creationId xmlns:p14="http://schemas.microsoft.com/office/powerpoint/2010/main" val="37365618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67EC10-5C41-48D0-80A2-46AC968D13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Kinesics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E6D8B2-AAC1-4097-8423-23283F6CAF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Refers to body language, which is used to convey meanings and messages</a:t>
            </a:r>
          </a:p>
          <a:p>
            <a:r>
              <a:rPr lang="en-US" dirty="0"/>
              <a:t>Examples include:</a:t>
            </a:r>
          </a:p>
          <a:p>
            <a:pPr lvl="1"/>
            <a:r>
              <a:rPr lang="en-US" dirty="0"/>
              <a:t>pacing and drumming fingers are signs of nervousness</a:t>
            </a:r>
          </a:p>
          <a:p>
            <a:pPr lvl="1"/>
            <a:r>
              <a:rPr lang="en-US" dirty="0"/>
              <a:t>wringing of the hands </a:t>
            </a:r>
            <a:br>
              <a:rPr lang="en-US" dirty="0"/>
            </a:br>
            <a:r>
              <a:rPr lang="en-US" dirty="0"/>
              <a:t>and rubbing temples </a:t>
            </a:r>
            <a:br>
              <a:rPr lang="en-US" dirty="0"/>
            </a:br>
            <a:r>
              <a:rPr lang="en-US" dirty="0"/>
              <a:t>signals stress</a:t>
            </a:r>
          </a:p>
        </p:txBody>
      </p:sp>
      <p:pic>
        <p:nvPicPr>
          <p:cNvPr id="5" name="Picture 4" descr="Image of a woman running the coffee shop. ">
            <a:extLst>
              <a:ext uri="{FF2B5EF4-FFF2-40B4-BE49-F238E27FC236}">
                <a16:creationId xmlns:a16="http://schemas.microsoft.com/office/drawing/2014/main" id="{250B7FA1-A1CC-4F55-8B0F-7898D18358D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9605" y="3352800"/>
            <a:ext cx="3996503" cy="266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25546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AC8A8B-81AE-4180-AD84-0166B4FBC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Facial &amp; Eye Behavior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FF5D97-1C0A-4F69-9F31-9A1773742C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Refers to:</a:t>
            </a:r>
          </a:p>
          <a:p>
            <a:pPr lvl="1"/>
            <a:r>
              <a:rPr lang="en-US" dirty="0"/>
              <a:t>motion or position of the muscles beneath the skin of the face (facial behavior) </a:t>
            </a:r>
          </a:p>
          <a:p>
            <a:pPr lvl="1"/>
            <a:r>
              <a:rPr lang="en-US" dirty="0"/>
              <a:t>eye contact and movements (eye behavior)</a:t>
            </a:r>
          </a:p>
          <a:p>
            <a:r>
              <a:rPr lang="en-US" dirty="0"/>
              <a:t>Includes smiling, frowning, eye rolling, making eye contact, scowling, etc.</a:t>
            </a:r>
          </a:p>
          <a:p>
            <a:r>
              <a:rPr lang="en-US" dirty="0"/>
              <a:t>Examples include:</a:t>
            </a:r>
          </a:p>
          <a:p>
            <a:pPr lvl="1"/>
            <a:r>
              <a:rPr lang="en-US" dirty="0"/>
              <a:t>avoiding eye contact to close communication</a:t>
            </a:r>
          </a:p>
          <a:p>
            <a:pPr lvl="1"/>
            <a:r>
              <a:rPr lang="en-US" dirty="0"/>
              <a:t>too much direct eye contact can be intimidating </a:t>
            </a:r>
          </a:p>
        </p:txBody>
      </p:sp>
    </p:spTree>
    <p:extLst>
      <p:ext uri="{BB962C8B-B14F-4D97-AF65-F5344CB8AC3E}">
        <p14:creationId xmlns:p14="http://schemas.microsoft.com/office/powerpoint/2010/main" val="15269024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043C09-506A-4D66-9903-21630AA3AC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Paralanguage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044E6A-1ED2-44B2-9A8E-BB51C7DCD0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Refers to the non-lexical component of communication by speech </a:t>
            </a:r>
          </a:p>
          <a:p>
            <a:r>
              <a:rPr lang="en-US" dirty="0"/>
              <a:t>Consists of voice quality, volume, speech rate and pitch </a:t>
            </a:r>
          </a:p>
          <a:p>
            <a:r>
              <a:rPr lang="en-US" dirty="0"/>
              <a:t>Delivers 38 percent of the meaning of the communication </a:t>
            </a:r>
          </a:p>
          <a:p>
            <a:r>
              <a:rPr lang="en-US" dirty="0"/>
              <a:t>Example includes:</a:t>
            </a:r>
          </a:p>
          <a:p>
            <a:pPr lvl="1"/>
            <a:r>
              <a:rPr lang="en-US" dirty="0"/>
              <a:t>rapid and loud speech may be taken as a sign of anger or nervousness </a:t>
            </a:r>
          </a:p>
        </p:txBody>
      </p:sp>
    </p:spTree>
    <p:extLst>
      <p:ext uri="{BB962C8B-B14F-4D97-AF65-F5344CB8AC3E}">
        <p14:creationId xmlns:p14="http://schemas.microsoft.com/office/powerpoint/2010/main" val="10296825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5B0BFA-16DB-4665-8F7D-9C2AB0F9F2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Nonverbal Communication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F285FE-14B1-446E-98EA-67EAE95287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Can:</a:t>
            </a:r>
          </a:p>
          <a:p>
            <a:pPr lvl="1"/>
            <a:r>
              <a:rPr lang="en-US" dirty="0"/>
              <a:t>repeat the message the person is making verbally </a:t>
            </a:r>
          </a:p>
          <a:p>
            <a:pPr lvl="2"/>
            <a:r>
              <a:rPr lang="en-US" dirty="0"/>
              <a:t>smiling while congratulating someone repeats the message, “I am happy for you”</a:t>
            </a:r>
          </a:p>
          <a:p>
            <a:pPr lvl="1"/>
            <a:r>
              <a:rPr lang="en-US" dirty="0"/>
              <a:t>contradict a message the individual is trying to convey</a:t>
            </a:r>
          </a:p>
          <a:p>
            <a:pPr lvl="2"/>
            <a:r>
              <a:rPr lang="en-US" dirty="0"/>
              <a:t>frowning while congratulating someone would contradict the verbal message being given</a:t>
            </a:r>
          </a:p>
          <a:p>
            <a:pPr lvl="1"/>
            <a:r>
              <a:rPr lang="en-US" dirty="0"/>
              <a:t>substitute for a verbal message</a:t>
            </a:r>
          </a:p>
          <a:p>
            <a:pPr lvl="2"/>
            <a:r>
              <a:rPr lang="en-US" dirty="0"/>
              <a:t>waving at someone could replace the verbal message of saying hello</a:t>
            </a:r>
          </a:p>
        </p:txBody>
      </p:sp>
    </p:spTree>
    <p:extLst>
      <p:ext uri="{BB962C8B-B14F-4D97-AF65-F5344CB8AC3E}">
        <p14:creationId xmlns:p14="http://schemas.microsoft.com/office/powerpoint/2010/main" val="34526733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6C49B8-4DE6-4987-AD82-2969C35121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Nonverbal Communication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A410A1-2606-450A-88FE-B9E4ABFB90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Can:</a:t>
            </a:r>
          </a:p>
          <a:p>
            <a:pPr lvl="1"/>
            <a:r>
              <a:rPr lang="en-US" dirty="0"/>
              <a:t>add or complement a verbal message</a:t>
            </a:r>
          </a:p>
          <a:p>
            <a:pPr lvl="2"/>
            <a:r>
              <a:rPr lang="en-US" dirty="0"/>
              <a:t>shaking hands when meeting someone creates a bond of trust and complements the introduction</a:t>
            </a:r>
          </a:p>
          <a:p>
            <a:pPr lvl="1"/>
            <a:r>
              <a:rPr lang="en-US" dirty="0"/>
              <a:t>accent or underline a verbal message</a:t>
            </a:r>
          </a:p>
          <a:p>
            <a:pPr lvl="2"/>
            <a:r>
              <a:rPr lang="en-US" dirty="0"/>
              <a:t>making eye contact during important parts of a speech or discussion can help emphasize a point which is being made verbally</a:t>
            </a:r>
          </a:p>
        </p:txBody>
      </p:sp>
    </p:spTree>
    <p:extLst>
      <p:ext uri="{BB962C8B-B14F-4D97-AF65-F5344CB8AC3E}">
        <p14:creationId xmlns:p14="http://schemas.microsoft.com/office/powerpoint/2010/main" val="31763740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C4034F-7632-43CC-AD53-E0204B337A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346"/>
            <a:ext cx="9143999" cy="1207303"/>
          </a:xfrm>
        </p:spPr>
        <p:txBody>
          <a:bodyPr>
            <a:normAutofit fontScale="90000"/>
          </a:bodyPr>
          <a:lstStyle/>
          <a:p>
            <a:r>
              <a:rPr lang="en-US" dirty="0"/>
              <a:t>General Guidelines for Communicating with Your Supervisor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220289-3B1F-4A18-B2AC-25CA3CC421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Includes:</a:t>
            </a:r>
          </a:p>
          <a:p>
            <a:pPr lvl="1"/>
            <a:r>
              <a:rPr lang="en-US" dirty="0"/>
              <a:t>writing down the topics which need to be discussed before speaking with a supervisor</a:t>
            </a:r>
          </a:p>
          <a:p>
            <a:pPr lvl="1"/>
            <a:r>
              <a:rPr lang="en-US" dirty="0"/>
              <a:t>being clear to a manager about what is needed</a:t>
            </a:r>
          </a:p>
          <a:p>
            <a:pPr lvl="1"/>
            <a:r>
              <a:rPr lang="en-US" dirty="0"/>
              <a:t>making “I” statements such as “I need guidance,” instead of “you” statements such as “you need to give me guidance”</a:t>
            </a:r>
          </a:p>
          <a:p>
            <a:pPr lvl="1"/>
            <a:r>
              <a:rPr lang="en-US" dirty="0"/>
              <a:t>avoid going to supervisors when emotional; a cooling-off period to collect thoughts and composure is best</a:t>
            </a:r>
          </a:p>
        </p:txBody>
      </p:sp>
    </p:spTree>
    <p:extLst>
      <p:ext uri="{BB962C8B-B14F-4D97-AF65-F5344CB8AC3E}">
        <p14:creationId xmlns:p14="http://schemas.microsoft.com/office/powerpoint/2010/main" val="39718116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20CBF8-D47B-473A-B5D5-405DFF68F3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346"/>
            <a:ext cx="9143999" cy="1207303"/>
          </a:xfrm>
        </p:spPr>
        <p:txBody>
          <a:bodyPr>
            <a:normAutofit fontScale="90000"/>
          </a:bodyPr>
          <a:lstStyle/>
          <a:p>
            <a:r>
              <a:rPr lang="en-US" dirty="0"/>
              <a:t>General Guidelines for Communicating with Your Supervisor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EA984D-26E3-4DF3-AEB8-722918F4D0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Involves:</a:t>
            </a:r>
          </a:p>
          <a:p>
            <a:pPr lvl="1"/>
            <a:r>
              <a:rPr lang="en-US" dirty="0"/>
              <a:t>talking to a manager before issues become heated</a:t>
            </a:r>
          </a:p>
          <a:p>
            <a:pPr lvl="1"/>
            <a:r>
              <a:rPr lang="en-US" dirty="0"/>
              <a:t>learning to become an active listener; asking for clarification </a:t>
            </a:r>
          </a:p>
          <a:p>
            <a:pPr lvl="1"/>
            <a:r>
              <a:rPr lang="en-US" dirty="0"/>
              <a:t>trying to repeat the points a supervisor makes to show understanding</a:t>
            </a:r>
          </a:p>
          <a:p>
            <a:pPr lvl="1"/>
            <a:r>
              <a:rPr lang="en-US" dirty="0"/>
              <a:t>practicing good body language</a:t>
            </a:r>
          </a:p>
          <a:p>
            <a:pPr lvl="1"/>
            <a:r>
              <a:rPr lang="en-US" dirty="0"/>
              <a:t>keeping an open mind and being open to compromise </a:t>
            </a:r>
          </a:p>
          <a:p>
            <a:pPr lvl="1"/>
            <a:r>
              <a:rPr lang="en-US" dirty="0"/>
              <a:t>being assertive, not aggressive </a:t>
            </a:r>
          </a:p>
        </p:txBody>
      </p:sp>
    </p:spTree>
    <p:extLst>
      <p:ext uri="{BB962C8B-B14F-4D97-AF65-F5344CB8AC3E}">
        <p14:creationId xmlns:p14="http://schemas.microsoft.com/office/powerpoint/2010/main" val="35120799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F9F2C9-6F4E-4207-8DA0-D4F31B893E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Accepting Instruction From Your Supervisor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59BC66-8BAE-4AD7-ACFB-926F9373A4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Involves:</a:t>
            </a:r>
          </a:p>
          <a:p>
            <a:pPr lvl="1"/>
            <a:r>
              <a:rPr lang="en-US" dirty="0"/>
              <a:t>keeping a positive attitude </a:t>
            </a:r>
          </a:p>
          <a:p>
            <a:pPr lvl="1"/>
            <a:r>
              <a:rPr lang="en-US" dirty="0"/>
              <a:t>taking notes if necessary</a:t>
            </a:r>
          </a:p>
          <a:p>
            <a:pPr lvl="1"/>
            <a:r>
              <a:rPr lang="en-US" dirty="0"/>
              <a:t>asking probing questions when an explanation is given</a:t>
            </a:r>
          </a:p>
          <a:p>
            <a:pPr lvl="1"/>
            <a:r>
              <a:rPr lang="en-US" dirty="0"/>
              <a:t>asking for resources such as manuals, other people and websites</a:t>
            </a:r>
          </a:p>
          <a:p>
            <a:pPr lvl="1"/>
            <a:r>
              <a:rPr lang="en-US" dirty="0"/>
              <a:t>conducting research if questions are met with unclear answers and explanations </a:t>
            </a:r>
          </a:p>
        </p:txBody>
      </p:sp>
    </p:spTree>
    <p:extLst>
      <p:ext uri="{BB962C8B-B14F-4D97-AF65-F5344CB8AC3E}">
        <p14:creationId xmlns:p14="http://schemas.microsoft.com/office/powerpoint/2010/main" val="10672275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11219A-C8B0-45E8-B430-3BA4DCD0C6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Explaining a Problem to Your Supervisor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C78F52-BD12-4C29-8549-1FB17107BF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Involves:</a:t>
            </a:r>
          </a:p>
          <a:p>
            <a:pPr lvl="1"/>
            <a:r>
              <a:rPr lang="en-US" dirty="0"/>
              <a:t>asking a supervisor if he or she has time to talk and estimating the amount of time needed</a:t>
            </a:r>
          </a:p>
          <a:p>
            <a:pPr lvl="1"/>
            <a:r>
              <a:rPr lang="en-US" dirty="0"/>
              <a:t>stating the problem </a:t>
            </a:r>
            <a:br>
              <a:rPr lang="en-US" dirty="0"/>
            </a:br>
            <a:r>
              <a:rPr lang="en-US" dirty="0"/>
              <a:t>calmly and clearly </a:t>
            </a:r>
          </a:p>
          <a:p>
            <a:pPr lvl="1"/>
            <a:r>
              <a:rPr lang="en-US" dirty="0"/>
              <a:t>making a request</a:t>
            </a:r>
          </a:p>
          <a:p>
            <a:pPr lvl="1"/>
            <a:r>
              <a:rPr lang="en-US" dirty="0"/>
              <a:t>getting feedback</a:t>
            </a:r>
          </a:p>
          <a:p>
            <a:pPr lvl="1"/>
            <a:r>
              <a:rPr lang="en-US" dirty="0"/>
              <a:t>considering the </a:t>
            </a:r>
            <a:br>
              <a:rPr lang="en-US" dirty="0"/>
            </a:br>
            <a:r>
              <a:rPr lang="en-US" dirty="0"/>
              <a:t>next step </a:t>
            </a:r>
          </a:p>
          <a:p>
            <a:pPr lvl="1"/>
            <a:r>
              <a:rPr lang="en-US" dirty="0"/>
              <a:t>following up </a:t>
            </a:r>
          </a:p>
        </p:txBody>
      </p:sp>
      <p:pic>
        <p:nvPicPr>
          <p:cNvPr id="5" name="Picture 4" descr="Image of two women talking over paperwork. ">
            <a:extLst>
              <a:ext uri="{FF2B5EF4-FFF2-40B4-BE49-F238E27FC236}">
                <a16:creationId xmlns:a16="http://schemas.microsoft.com/office/drawing/2014/main" id="{F4DEDCB0-8A7B-42AE-9207-0B9099222CD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759843"/>
            <a:ext cx="4419600" cy="2946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28345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B71C74-E831-474B-A49A-491CE2616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General Guidelines when Communicating with Coworkers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868AE0-383F-4BF4-9688-8A5AB226F6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Involve:</a:t>
            </a:r>
          </a:p>
          <a:p>
            <a:pPr lvl="1"/>
            <a:r>
              <a:rPr lang="en-US" dirty="0"/>
              <a:t>understanding diversity– be sensitive to different cultural backgrounds, sexual orientations, marriage statuses and age groups </a:t>
            </a:r>
          </a:p>
          <a:p>
            <a:pPr lvl="1"/>
            <a:r>
              <a:rPr lang="en-US" dirty="0"/>
              <a:t>respecting other people’s understanding of working relationships– some people may enjoy forming friendships, while others like to keep a professional distance </a:t>
            </a:r>
          </a:p>
          <a:p>
            <a:pPr lvl="1"/>
            <a:r>
              <a:rPr lang="en-US" dirty="0"/>
              <a:t>keeping a positive attitude– avoid negative communication and words </a:t>
            </a:r>
          </a:p>
        </p:txBody>
      </p:sp>
    </p:spTree>
    <p:extLst>
      <p:ext uri="{BB962C8B-B14F-4D97-AF65-F5344CB8AC3E}">
        <p14:creationId xmlns:p14="http://schemas.microsoft.com/office/powerpoint/2010/main" val="1127901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20617C-BFF0-4BC9-8E0F-4A18C72F9E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General Guidelines when Communicating with Coworkers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3C4760-1A6A-4268-B524-BE107BA0C6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018" y="1253330"/>
            <a:ext cx="8445382" cy="5293773"/>
          </a:xfrm>
        </p:spPr>
        <p:txBody>
          <a:bodyPr/>
          <a:lstStyle/>
          <a:p>
            <a:r>
              <a:rPr lang="en-US" dirty="0"/>
              <a:t>Involve:</a:t>
            </a:r>
          </a:p>
          <a:p>
            <a:pPr lvl="1"/>
            <a:r>
              <a:rPr lang="en-US" dirty="0"/>
              <a:t>treating everyone with respect– learn from others of their talents, knowledge and techniques </a:t>
            </a:r>
          </a:p>
          <a:p>
            <a:pPr lvl="1"/>
            <a:r>
              <a:rPr lang="en-US" dirty="0"/>
              <a:t>building positive relationships– small talk makes people feel more comfortable with one another</a:t>
            </a:r>
          </a:p>
          <a:p>
            <a:pPr lvl="1"/>
            <a:r>
              <a:rPr lang="en-US" dirty="0"/>
              <a:t>remaining objective and honest– make the effort to focus on business, not a person and always be honest to each other </a:t>
            </a:r>
          </a:p>
          <a:p>
            <a:pPr lvl="1"/>
            <a:r>
              <a:rPr lang="en-US" dirty="0"/>
              <a:t>creating a smooth communication channel– clear out expected obstacles and know who to contact in particular circumstances</a:t>
            </a:r>
          </a:p>
        </p:txBody>
      </p:sp>
    </p:spTree>
    <p:extLst>
      <p:ext uri="{BB962C8B-B14F-4D97-AF65-F5344CB8AC3E}">
        <p14:creationId xmlns:p14="http://schemas.microsoft.com/office/powerpoint/2010/main" val="204636424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4B9549-D378-4268-BDF3-5C7FEE3744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Asking for Help from a Coworker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DB00C6-31AC-40C4-95EF-6271703A76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Involves:</a:t>
            </a:r>
          </a:p>
          <a:p>
            <a:pPr lvl="1"/>
            <a:r>
              <a:rPr lang="en-US" dirty="0"/>
              <a:t>understanding if coworkers are busy with their own tasks</a:t>
            </a:r>
          </a:p>
          <a:p>
            <a:pPr lvl="1"/>
            <a:r>
              <a:rPr lang="en-US" dirty="0"/>
              <a:t>asking if they have time to talk about something being worked on</a:t>
            </a:r>
          </a:p>
          <a:p>
            <a:pPr lvl="1"/>
            <a:r>
              <a:rPr lang="en-US" dirty="0"/>
              <a:t>avoid asking for too much time– 15 minute maximum</a:t>
            </a:r>
          </a:p>
          <a:p>
            <a:pPr lvl="1"/>
            <a:r>
              <a:rPr lang="en-US" dirty="0"/>
              <a:t>being specific in the request for help</a:t>
            </a:r>
          </a:p>
          <a:p>
            <a:pPr lvl="1"/>
            <a:r>
              <a:rPr lang="en-US" dirty="0"/>
              <a:t>thanking the coworker for his or her help</a:t>
            </a:r>
          </a:p>
          <a:p>
            <a:pPr lvl="1"/>
            <a:r>
              <a:rPr lang="en-US" dirty="0"/>
              <a:t>trying to return the favor, such as offering expertise on a project</a:t>
            </a:r>
          </a:p>
        </p:txBody>
      </p:sp>
    </p:spTree>
    <p:extLst>
      <p:ext uri="{BB962C8B-B14F-4D97-AF65-F5344CB8AC3E}">
        <p14:creationId xmlns:p14="http://schemas.microsoft.com/office/powerpoint/2010/main" val="36359654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830FF1-1137-4519-89DE-6F735B94D5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Accepting Constructive Feedback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3BC350-8E2C-485A-B4FE-2933889FAA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Involves:</a:t>
            </a:r>
          </a:p>
          <a:p>
            <a:pPr lvl="1"/>
            <a:r>
              <a:rPr lang="en-US" dirty="0"/>
              <a:t>learning how to accept critical feedback without becoming defensive– constructive criticism seeks to analyze, evaluate and improve work</a:t>
            </a:r>
          </a:p>
          <a:p>
            <a:pPr lvl="1"/>
            <a:r>
              <a:rPr lang="en-US" dirty="0"/>
              <a:t>listening attentively– letting the person finish talking before asking questions</a:t>
            </a:r>
          </a:p>
          <a:p>
            <a:pPr lvl="1"/>
            <a:r>
              <a:rPr lang="en-US" dirty="0"/>
              <a:t>answer any questions the critic may have honestly</a:t>
            </a:r>
          </a:p>
          <a:p>
            <a:pPr lvl="1"/>
            <a:r>
              <a:rPr lang="en-US" dirty="0"/>
              <a:t>offering explanations if necessary </a:t>
            </a:r>
          </a:p>
          <a:p>
            <a:pPr lvl="1"/>
            <a:r>
              <a:rPr lang="en-US" dirty="0"/>
              <a:t>seeking ways to improve work based on the critic’s suggestions </a:t>
            </a:r>
          </a:p>
        </p:txBody>
      </p:sp>
      <p:pic>
        <p:nvPicPr>
          <p:cNvPr id="4" name="Picture 3" descr="Links to Main Menu">
            <a:hlinkClick r:id="rId3" action="ppaction://hlinksldjump"/>
            <a:extLst>
              <a:ext uri="{FF2B5EF4-FFF2-40B4-BE49-F238E27FC236}">
                <a16:creationId xmlns:a16="http://schemas.microsoft.com/office/drawing/2014/main" id="{B9E3716C-0376-457B-AE37-7CDAD1F2CE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30795" y="6172102"/>
            <a:ext cx="917466" cy="688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719984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DC8AB33-FE12-4AED-9981-7013EA13DA6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-533400"/>
            <a:ext cx="9144000" cy="53340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Communicating with Clients and Customers</a:t>
            </a:r>
          </a:p>
        </p:txBody>
      </p:sp>
    </p:spTree>
    <p:extLst>
      <p:ext uri="{BB962C8B-B14F-4D97-AF65-F5344CB8AC3E}">
        <p14:creationId xmlns:p14="http://schemas.microsoft.com/office/powerpoint/2010/main" val="13508175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AE9C3-B35F-4B7F-ACD6-411E02AAE5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Communicating with Clients &amp; Customers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B0653-F4A0-4AD2-AC73-F225FC1BE6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Creates relationships which can be sustained over time by satisfying customers wants and needs </a:t>
            </a:r>
          </a:p>
          <a:p>
            <a:r>
              <a:rPr lang="en-US" dirty="0"/>
              <a:t>Is vital for an organization </a:t>
            </a:r>
          </a:p>
          <a:p>
            <a:pPr lvl="1"/>
            <a:r>
              <a:rPr lang="en-US" dirty="0"/>
              <a:t>78 percent of consumers end a relationship with a business due to poor service </a:t>
            </a:r>
          </a:p>
          <a:p>
            <a:pPr lvl="1"/>
            <a:r>
              <a:rPr lang="en-US" dirty="0"/>
              <a:t>$84 billion in revenue is lost annually due to poor encounters with sales associates, with 61 percent of consumers switching to the competition </a:t>
            </a:r>
          </a:p>
          <a:p>
            <a:pPr lvl="1"/>
            <a:r>
              <a:rPr lang="en-US" dirty="0"/>
              <a:t>nine out of ten consumers would pay a higher price for good customer service </a:t>
            </a:r>
          </a:p>
        </p:txBody>
      </p:sp>
    </p:spTree>
    <p:extLst>
      <p:ext uri="{BB962C8B-B14F-4D97-AF65-F5344CB8AC3E}">
        <p14:creationId xmlns:p14="http://schemas.microsoft.com/office/powerpoint/2010/main" val="80607429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A5F52F-1E27-40F8-8340-72307ED0BC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Good Communication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44D209-7EF6-4215-AD47-A2BF5CE501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With clients and customers includes:</a:t>
            </a:r>
          </a:p>
          <a:p>
            <a:pPr lvl="1"/>
            <a:r>
              <a:rPr lang="en-US" dirty="0"/>
              <a:t>creating an experience which leaves a customer feeling valued </a:t>
            </a:r>
          </a:p>
          <a:p>
            <a:pPr lvl="1"/>
            <a:r>
              <a:rPr lang="en-US" dirty="0"/>
              <a:t>providing convenient and personalized assistance </a:t>
            </a:r>
          </a:p>
          <a:p>
            <a:pPr lvl="1"/>
            <a:r>
              <a:rPr lang="en-US" dirty="0"/>
              <a:t>responding promptly to the customer’s individual needs</a:t>
            </a:r>
          </a:p>
          <a:p>
            <a:pPr lvl="1"/>
            <a:r>
              <a:rPr lang="en-US" dirty="0"/>
              <a:t>being able to discern each customer’s desires and expectations </a:t>
            </a:r>
          </a:p>
          <a:p>
            <a:pPr lvl="1"/>
            <a:r>
              <a:rPr lang="en-US" dirty="0"/>
              <a:t>establishing a rapport with a client which communicates a willingness to serve </a:t>
            </a:r>
          </a:p>
        </p:txBody>
      </p:sp>
    </p:spTree>
    <p:extLst>
      <p:ext uri="{BB962C8B-B14F-4D97-AF65-F5344CB8AC3E}">
        <p14:creationId xmlns:p14="http://schemas.microsoft.com/office/powerpoint/2010/main" val="266450656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03B08B-DC53-4DB2-8956-F35BCEBBB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Bad Communication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DEB874-1EB3-497A-A3F6-F97E585359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With clients and customers includes:</a:t>
            </a:r>
          </a:p>
          <a:p>
            <a:pPr lvl="1"/>
            <a:r>
              <a:rPr lang="en-US" dirty="0"/>
              <a:t>leaving the customer waiting too long </a:t>
            </a:r>
          </a:p>
          <a:p>
            <a:pPr lvl="1"/>
            <a:r>
              <a:rPr lang="en-US" dirty="0"/>
              <a:t>not having enough knowledge of the products or service process</a:t>
            </a:r>
          </a:p>
          <a:p>
            <a:pPr lvl="1"/>
            <a:r>
              <a:rPr lang="en-US" dirty="0"/>
              <a:t>failing to satisfy the customers wants or needs</a:t>
            </a:r>
          </a:p>
          <a:p>
            <a:pPr lvl="1"/>
            <a:r>
              <a:rPr lang="en-US" dirty="0"/>
              <a:t>being overly attentive </a:t>
            </a:r>
            <a:br>
              <a:rPr lang="en-US" dirty="0"/>
            </a:br>
            <a:r>
              <a:rPr lang="en-US" dirty="0"/>
              <a:t>or not attentive enough</a:t>
            </a:r>
          </a:p>
          <a:p>
            <a:pPr lvl="1"/>
            <a:r>
              <a:rPr lang="en-US" dirty="0"/>
              <a:t>using inappropriate </a:t>
            </a:r>
            <a:br>
              <a:rPr lang="en-US" dirty="0"/>
            </a:br>
            <a:r>
              <a:rPr lang="en-US" dirty="0"/>
              <a:t>words or having a </a:t>
            </a:r>
            <a:br>
              <a:rPr lang="en-US" dirty="0"/>
            </a:br>
            <a:r>
              <a:rPr lang="en-US" dirty="0"/>
              <a:t>negative attitude </a:t>
            </a:r>
          </a:p>
        </p:txBody>
      </p:sp>
      <p:pic>
        <p:nvPicPr>
          <p:cNvPr id="5" name="Picture 4" descr="Image of a customer getting mad at the waiter. ">
            <a:extLst>
              <a:ext uri="{FF2B5EF4-FFF2-40B4-BE49-F238E27FC236}">
                <a16:creationId xmlns:a16="http://schemas.microsoft.com/office/drawing/2014/main" id="{9FB82F96-DE2E-42F7-B4D0-B39545258C3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09" r="3637"/>
          <a:stretch/>
        </p:blipFill>
        <p:spPr>
          <a:xfrm>
            <a:off x="5181600" y="3606800"/>
            <a:ext cx="3581400" cy="279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04547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AB2798-CAD7-4FF0-9FEB-6A024EFFF7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Signs of Bad Customer Service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B44935-2ECC-4C24-9E42-B152C9C256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Includes:</a:t>
            </a:r>
          </a:p>
          <a:p>
            <a:pPr lvl="1"/>
            <a:r>
              <a:rPr lang="en-US" dirty="0"/>
              <a:t>failing to properly greet customers upon the first contact</a:t>
            </a:r>
          </a:p>
          <a:p>
            <a:pPr lvl="1"/>
            <a:r>
              <a:rPr lang="en-US" dirty="0"/>
              <a:t>forcing customers to wait for long periods of time without apology or explanation </a:t>
            </a:r>
          </a:p>
          <a:p>
            <a:pPr lvl="1"/>
            <a:r>
              <a:rPr lang="en-US" dirty="0"/>
              <a:t>forgetting to use courteous speech</a:t>
            </a:r>
          </a:p>
          <a:p>
            <a:pPr lvl="1"/>
            <a:r>
              <a:rPr lang="en-US" dirty="0"/>
              <a:t>transferring customers to other service representatives without helping to answer their concerns </a:t>
            </a:r>
          </a:p>
          <a:p>
            <a:pPr lvl="1"/>
            <a:r>
              <a:rPr lang="en-US" dirty="0"/>
              <a:t>not giving full attention to customers </a:t>
            </a:r>
          </a:p>
          <a:p>
            <a:pPr lvl="1"/>
            <a:r>
              <a:rPr lang="en-US" dirty="0"/>
              <a:t>communicating in ways which can be easily misunderstood</a:t>
            </a:r>
          </a:p>
        </p:txBody>
      </p:sp>
    </p:spTree>
    <p:extLst>
      <p:ext uri="{BB962C8B-B14F-4D97-AF65-F5344CB8AC3E}">
        <p14:creationId xmlns:p14="http://schemas.microsoft.com/office/powerpoint/2010/main" val="328562503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3AB29C-622C-410C-8951-F268729157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Signs of Bad Customer Service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C8CFDF-895D-43C3-8D66-920E1305E6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Includes:</a:t>
            </a:r>
          </a:p>
          <a:p>
            <a:pPr lvl="1"/>
            <a:r>
              <a:rPr lang="en-US" dirty="0"/>
              <a:t>demonstrating an incomplete knowledge of the product or service</a:t>
            </a:r>
          </a:p>
          <a:p>
            <a:pPr lvl="1"/>
            <a:r>
              <a:rPr lang="en-US" dirty="0"/>
              <a:t>criticizing the company, competitors or other customers</a:t>
            </a:r>
          </a:p>
          <a:p>
            <a:pPr lvl="1"/>
            <a:r>
              <a:rPr lang="en-US" dirty="0"/>
              <a:t>avoiding eye contact</a:t>
            </a:r>
          </a:p>
          <a:p>
            <a:pPr lvl="1"/>
            <a:r>
              <a:rPr lang="en-US" dirty="0"/>
              <a:t>making excuses</a:t>
            </a:r>
          </a:p>
          <a:p>
            <a:pPr lvl="1"/>
            <a:r>
              <a:rPr lang="en-US" dirty="0"/>
              <a:t>showing signs of impatience </a:t>
            </a:r>
          </a:p>
          <a:p>
            <a:pPr lvl="1"/>
            <a:r>
              <a:rPr lang="en-US" dirty="0"/>
              <a:t>talking down to customers</a:t>
            </a:r>
          </a:p>
          <a:p>
            <a:pPr lvl="1"/>
            <a:r>
              <a:rPr lang="en-US" dirty="0"/>
              <a:t>failing to properly thank a customer for their business </a:t>
            </a:r>
          </a:p>
        </p:txBody>
      </p:sp>
    </p:spTree>
    <p:extLst>
      <p:ext uri="{BB962C8B-B14F-4D97-AF65-F5344CB8AC3E}">
        <p14:creationId xmlns:p14="http://schemas.microsoft.com/office/powerpoint/2010/main" val="36613137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8C79F9-F6EB-4ACA-B35A-6C654B7BB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Barriers to Effective Communication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8E76A8-5A37-4B9A-8C5E-A5E13A77A6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Includes:</a:t>
            </a:r>
          </a:p>
          <a:p>
            <a:pPr lvl="1"/>
            <a:r>
              <a:rPr lang="en-US" dirty="0"/>
              <a:t>poor listening skills </a:t>
            </a:r>
          </a:p>
          <a:p>
            <a:pPr lvl="2"/>
            <a:r>
              <a:rPr lang="en-US" dirty="0"/>
              <a:t>many people only focus on speaking and ignore listening </a:t>
            </a:r>
          </a:p>
          <a:p>
            <a:pPr lvl="1"/>
            <a:r>
              <a:rPr lang="en-US" dirty="0"/>
              <a:t>language barriers </a:t>
            </a:r>
          </a:p>
          <a:p>
            <a:pPr lvl="2"/>
            <a:r>
              <a:rPr lang="en-US" dirty="0"/>
              <a:t>can include the use of foreign languages, poor use of language by the communicator or a lack of understanding of the language and its context</a:t>
            </a:r>
          </a:p>
          <a:p>
            <a:pPr lvl="1"/>
            <a:r>
              <a:rPr lang="en-US" dirty="0"/>
              <a:t>emotional barriers </a:t>
            </a:r>
          </a:p>
          <a:p>
            <a:pPr lvl="2"/>
            <a:r>
              <a:rPr lang="en-US" dirty="0"/>
              <a:t>potential for misunderstanding to happen when emotions are involved</a:t>
            </a:r>
          </a:p>
        </p:txBody>
      </p:sp>
    </p:spTree>
    <p:extLst>
      <p:ext uri="{BB962C8B-B14F-4D97-AF65-F5344CB8AC3E}">
        <p14:creationId xmlns:p14="http://schemas.microsoft.com/office/powerpoint/2010/main" val="90690346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8616D8-EBDC-4AC5-B824-6451E34FA4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Barriers to Effective Communication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61C887-E1CA-445C-80F1-C77C665856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Includes:</a:t>
            </a:r>
          </a:p>
          <a:p>
            <a:pPr lvl="1"/>
            <a:r>
              <a:rPr lang="en-US" dirty="0"/>
              <a:t>environmental barriers </a:t>
            </a:r>
          </a:p>
          <a:p>
            <a:pPr lvl="2"/>
            <a:r>
              <a:rPr lang="en-US" dirty="0"/>
              <a:t>this can include interruptions, distractions, physical environment issues (lighting, noise, comfort), talking too loudly or too softly, physical distance, etc.</a:t>
            </a:r>
          </a:p>
          <a:p>
            <a:pPr lvl="1"/>
            <a:r>
              <a:rPr lang="en-US" dirty="0"/>
              <a:t>timing barriers </a:t>
            </a:r>
          </a:p>
          <a:p>
            <a:pPr lvl="2"/>
            <a:r>
              <a:rPr lang="en-US" dirty="0"/>
              <a:t>there may not be enough time to communicate the message fully or too late in the day to maintain people’s full attention</a:t>
            </a:r>
          </a:p>
        </p:txBody>
      </p:sp>
    </p:spTree>
    <p:extLst>
      <p:ext uri="{BB962C8B-B14F-4D97-AF65-F5344CB8AC3E}">
        <p14:creationId xmlns:p14="http://schemas.microsoft.com/office/powerpoint/2010/main" val="219388960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8616D8-EBDC-4AC5-B824-6451E34FA4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Barriers to Effective Communication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61C887-E1CA-445C-80F1-C77C665856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Includes:</a:t>
            </a:r>
          </a:p>
          <a:p>
            <a:pPr lvl="1"/>
            <a:r>
              <a:rPr lang="en-US" dirty="0"/>
              <a:t>perceptual barriers </a:t>
            </a:r>
          </a:p>
          <a:p>
            <a:pPr lvl="2"/>
            <a:r>
              <a:rPr lang="en-US" dirty="0"/>
              <a:t>messages might be perceived differently between different people; variables include age, education, gender, social and economic status, etc.</a:t>
            </a:r>
          </a:p>
        </p:txBody>
      </p:sp>
      <p:pic>
        <p:nvPicPr>
          <p:cNvPr id="5" name="Picture 4" descr="Image of a full classroom with the teacher up front. ">
            <a:extLst>
              <a:ext uri="{FF2B5EF4-FFF2-40B4-BE49-F238E27FC236}">
                <a16:creationId xmlns:a16="http://schemas.microsoft.com/office/drawing/2014/main" id="{D4725DAD-68CD-4A70-BC1C-2EFBD9BFDCB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3581400"/>
            <a:ext cx="41148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140604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5ED397-5F60-4EB6-BC83-95F69A46AE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Effective Communication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F38B8E-28D1-4A40-8BA6-3122907EE2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With clients and customers involves paying attention to:</a:t>
            </a:r>
          </a:p>
          <a:p>
            <a:pPr lvl="1"/>
            <a:r>
              <a:rPr lang="en-US" dirty="0"/>
              <a:t>speaking skills</a:t>
            </a:r>
          </a:p>
          <a:p>
            <a:pPr lvl="1"/>
            <a:r>
              <a:rPr lang="en-US" dirty="0"/>
              <a:t>listening skills</a:t>
            </a:r>
          </a:p>
          <a:p>
            <a:pPr lvl="1"/>
            <a:r>
              <a:rPr lang="en-US" dirty="0"/>
              <a:t>nonverbal </a:t>
            </a:r>
            <a:br>
              <a:rPr lang="en-US" dirty="0"/>
            </a:br>
            <a:r>
              <a:rPr lang="en-US" dirty="0"/>
              <a:t>communication</a:t>
            </a:r>
          </a:p>
        </p:txBody>
      </p:sp>
      <p:pic>
        <p:nvPicPr>
          <p:cNvPr id="5" name="Picture 4" descr="Image of a woman buying pills from a pharmacies. ">
            <a:extLst>
              <a:ext uri="{FF2B5EF4-FFF2-40B4-BE49-F238E27FC236}">
                <a16:creationId xmlns:a16="http://schemas.microsoft.com/office/drawing/2014/main" id="{EF46D797-5F5A-462C-B89F-2CE7403C77E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2442774"/>
            <a:ext cx="4191000" cy="2795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22681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8C17EC-6A98-4B91-9A7F-34B94A90FE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Speaking Skills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A13341-2C36-47F0-9864-7ECC7A4298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Include:</a:t>
            </a:r>
          </a:p>
          <a:p>
            <a:pPr lvl="1"/>
            <a:r>
              <a:rPr lang="en-US" dirty="0"/>
              <a:t>speaking clearly and at a rate preferred by the customer</a:t>
            </a:r>
          </a:p>
          <a:p>
            <a:pPr lvl="1"/>
            <a:r>
              <a:rPr lang="en-US" dirty="0"/>
              <a:t>keeping it short and simple– the message must be clear, concise and complete</a:t>
            </a:r>
          </a:p>
          <a:p>
            <a:pPr lvl="1"/>
            <a:r>
              <a:rPr lang="en-US" dirty="0"/>
              <a:t>keeping the content of the message factually accurate and relevant to the concerns of the customer</a:t>
            </a:r>
          </a:p>
          <a:p>
            <a:pPr lvl="1"/>
            <a:r>
              <a:rPr lang="en-US" dirty="0"/>
              <a:t>avoiding technical jargon unless talking to another professional </a:t>
            </a:r>
          </a:p>
          <a:p>
            <a:pPr lvl="1"/>
            <a:r>
              <a:rPr lang="en-US" dirty="0"/>
              <a:t>focusing on solutions instead of problems</a:t>
            </a:r>
          </a:p>
        </p:txBody>
      </p:sp>
    </p:spTree>
    <p:extLst>
      <p:ext uri="{BB962C8B-B14F-4D97-AF65-F5344CB8AC3E}">
        <p14:creationId xmlns:p14="http://schemas.microsoft.com/office/powerpoint/2010/main" val="414336250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F9F906-98C9-4D28-89D6-D26F8165CE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Speaking Skills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254907-0097-466D-923C-54B3BAED7F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Include:</a:t>
            </a:r>
          </a:p>
          <a:p>
            <a:pPr lvl="1"/>
            <a:r>
              <a:rPr lang="en-US" dirty="0"/>
              <a:t>making sure to have the customer’s attention before speaking</a:t>
            </a:r>
          </a:p>
          <a:p>
            <a:pPr lvl="1"/>
            <a:r>
              <a:rPr lang="en-US" dirty="0"/>
              <a:t>using the customer’s name– this makes them feel special and valued</a:t>
            </a:r>
          </a:p>
          <a:p>
            <a:pPr lvl="1"/>
            <a:r>
              <a:rPr lang="en-US" dirty="0"/>
              <a:t>being organized and presenting information in a structured manner</a:t>
            </a:r>
          </a:p>
          <a:p>
            <a:pPr lvl="1"/>
            <a:r>
              <a:rPr lang="en-US" dirty="0"/>
              <a:t>using “I” phrases which focus on feelings, creating less defensiveness and helping the customer understand different points of view </a:t>
            </a:r>
          </a:p>
          <a:p>
            <a:pPr lvl="1"/>
            <a:r>
              <a:rPr lang="en-US" dirty="0"/>
              <a:t>speaking in a way appropriate for the customer</a:t>
            </a:r>
          </a:p>
        </p:txBody>
      </p:sp>
    </p:spTree>
    <p:extLst>
      <p:ext uri="{BB962C8B-B14F-4D97-AF65-F5344CB8AC3E}">
        <p14:creationId xmlns:p14="http://schemas.microsoft.com/office/powerpoint/2010/main" val="239788552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6D2BAA-DDAB-4FB1-B488-A50ACAC471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Speaking Skills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E35F92-41EA-43AF-9711-EC1947781B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Include:</a:t>
            </a:r>
          </a:p>
          <a:p>
            <a:pPr lvl="1"/>
            <a:r>
              <a:rPr lang="en-US" dirty="0"/>
              <a:t>avoiding generalizing statements such as “always,” “ever” or “never”</a:t>
            </a:r>
          </a:p>
          <a:p>
            <a:pPr lvl="1"/>
            <a:r>
              <a:rPr lang="en-US" dirty="0"/>
              <a:t>remaining calm and respectful by always using professional words, especially when facing an angry customer</a:t>
            </a:r>
          </a:p>
          <a:p>
            <a:pPr lvl="1"/>
            <a:r>
              <a:rPr lang="en-US" dirty="0"/>
              <a:t>focusing on the customer’s positive points; be specific and generous with praise</a:t>
            </a:r>
          </a:p>
          <a:p>
            <a:pPr lvl="1"/>
            <a:r>
              <a:rPr lang="en-US" dirty="0"/>
              <a:t>asking for help from a supervisor if unable to come to an agreement or the discussion is escalating into anger </a:t>
            </a:r>
          </a:p>
        </p:txBody>
      </p:sp>
    </p:spTree>
    <p:extLst>
      <p:ext uri="{BB962C8B-B14F-4D97-AF65-F5344CB8AC3E}">
        <p14:creationId xmlns:p14="http://schemas.microsoft.com/office/powerpoint/2010/main" val="290680786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4A1993-4DE2-4C48-856D-5663AD82D7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Listening Skills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E1285B-E18E-4D82-A73C-8F1DD7637D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Are just as important as speaking in the communication process</a:t>
            </a:r>
          </a:p>
          <a:p>
            <a:r>
              <a:rPr lang="en-US" dirty="0"/>
              <a:t>Allow full understanding of the other party and what their response is </a:t>
            </a:r>
          </a:p>
          <a:p>
            <a:r>
              <a:rPr lang="en-US" dirty="0"/>
              <a:t>Are vital for building strong relationships </a:t>
            </a:r>
          </a:p>
          <a:p>
            <a:r>
              <a:rPr lang="en-US" dirty="0"/>
              <a:t>Involve fully understanding and constructively responding to what the other party is communicating </a:t>
            </a:r>
          </a:p>
        </p:txBody>
      </p:sp>
    </p:spTree>
    <p:extLst>
      <p:ext uri="{BB962C8B-B14F-4D97-AF65-F5344CB8AC3E}">
        <p14:creationId xmlns:p14="http://schemas.microsoft.com/office/powerpoint/2010/main" val="243536479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3D59EC-87BF-4596-B2B7-72FEB73BCA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Core Listening Skills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C9D546-92E3-40CB-9E79-372A4B62F4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Include:</a:t>
            </a:r>
          </a:p>
          <a:p>
            <a:pPr lvl="1"/>
            <a:r>
              <a:rPr lang="en-US" dirty="0"/>
              <a:t>giving the customer undivided attention </a:t>
            </a:r>
          </a:p>
          <a:p>
            <a:pPr lvl="1"/>
            <a:r>
              <a:rPr lang="en-US" dirty="0"/>
              <a:t>trying to understand the customer’s body language</a:t>
            </a:r>
          </a:p>
          <a:p>
            <a:pPr lvl="1"/>
            <a:r>
              <a:rPr lang="en-US" dirty="0"/>
              <a:t>encouraging them to speak and asking </a:t>
            </a:r>
            <a:br>
              <a:rPr lang="en-US" dirty="0"/>
            </a:br>
            <a:r>
              <a:rPr lang="en-US" dirty="0"/>
              <a:t>open-ended questions</a:t>
            </a:r>
          </a:p>
          <a:p>
            <a:pPr lvl="1"/>
            <a:r>
              <a:rPr lang="en-US" dirty="0"/>
              <a:t>genuinely listening by nodding and repeating back what is said </a:t>
            </a:r>
          </a:p>
          <a:p>
            <a:pPr lvl="1"/>
            <a:r>
              <a:rPr lang="en-US" dirty="0"/>
              <a:t>acknowledging their feelings– “it must be difficult for you when…”</a:t>
            </a:r>
          </a:p>
        </p:txBody>
      </p:sp>
    </p:spTree>
    <p:extLst>
      <p:ext uri="{BB962C8B-B14F-4D97-AF65-F5344CB8AC3E}">
        <p14:creationId xmlns:p14="http://schemas.microsoft.com/office/powerpoint/2010/main" val="157419196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E55C4A-99D4-44DA-9301-AF8A3FEEE4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Core Listening Skills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D65DB6-857E-48F2-B857-8032309989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Include:</a:t>
            </a:r>
          </a:p>
          <a:p>
            <a:pPr lvl="1"/>
            <a:r>
              <a:rPr lang="en-US" dirty="0"/>
              <a:t>asking for clarification</a:t>
            </a:r>
          </a:p>
          <a:p>
            <a:pPr lvl="1"/>
            <a:r>
              <a:rPr lang="en-US" dirty="0"/>
              <a:t>not judging and trying to understand their point of view, rather than immediately applying preconceptions about the respondent</a:t>
            </a:r>
          </a:p>
          <a:p>
            <a:pPr lvl="1"/>
            <a:r>
              <a:rPr lang="en-US" dirty="0"/>
              <a:t>not interrupting and letting the customer give their response fully before reacting</a:t>
            </a:r>
          </a:p>
          <a:p>
            <a:pPr lvl="1"/>
            <a:r>
              <a:rPr lang="en-US" dirty="0"/>
              <a:t>being timely in reactions to the customer’s responses to messages</a:t>
            </a:r>
          </a:p>
          <a:p>
            <a:pPr lvl="1"/>
            <a:r>
              <a:rPr lang="en-US" dirty="0"/>
              <a:t>taking a genuine interest in the customer’s needs to build rapport and trust </a:t>
            </a:r>
          </a:p>
        </p:txBody>
      </p:sp>
    </p:spTree>
    <p:extLst>
      <p:ext uri="{BB962C8B-B14F-4D97-AF65-F5344CB8AC3E}">
        <p14:creationId xmlns:p14="http://schemas.microsoft.com/office/powerpoint/2010/main" val="89386316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238830-122F-4279-B29C-39645CEBE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Effective Nonverbal Communication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D1FB5C-6784-4C50-95AF-D06A5E9A77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With clients and customers involves:</a:t>
            </a:r>
          </a:p>
          <a:p>
            <a:pPr lvl="1"/>
            <a:r>
              <a:rPr lang="en-US" dirty="0"/>
              <a:t>caring about appearance– dressing properly with clothes in good condition will create a professional image</a:t>
            </a:r>
          </a:p>
          <a:p>
            <a:pPr lvl="1"/>
            <a:r>
              <a:rPr lang="en-US" dirty="0"/>
              <a:t>maintaining proper eye contact– do not look at other people while talking to the customer</a:t>
            </a:r>
          </a:p>
          <a:p>
            <a:pPr lvl="1"/>
            <a:r>
              <a:rPr lang="en-US" dirty="0"/>
              <a:t>smiling– a warm smile makes communication with the customer much easier </a:t>
            </a:r>
          </a:p>
          <a:p>
            <a:pPr lvl="1"/>
            <a:r>
              <a:rPr lang="en-US" dirty="0"/>
              <a:t>making sure to display positive and appropriate posture at all times– it will create a professional image</a:t>
            </a:r>
          </a:p>
        </p:txBody>
      </p:sp>
    </p:spTree>
    <p:extLst>
      <p:ext uri="{BB962C8B-B14F-4D97-AF65-F5344CB8AC3E}">
        <p14:creationId xmlns:p14="http://schemas.microsoft.com/office/powerpoint/2010/main" val="149231667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C9723B-CB07-4106-A417-C2CD5C6A70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Effective Nonverbal Communication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7C788E-50E0-4132-B22C-055C45AE1D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Involves:</a:t>
            </a:r>
          </a:p>
          <a:p>
            <a:pPr lvl="1"/>
            <a:r>
              <a:rPr lang="en-US" dirty="0"/>
              <a:t>using appropriate gestures– some people prefer not to be touched or use different greeting gestures based on their culture, background or personality</a:t>
            </a:r>
          </a:p>
          <a:p>
            <a:pPr lvl="1"/>
            <a:r>
              <a:rPr lang="en-US" dirty="0"/>
              <a:t>avoiding crossing arms– is a sign of defensiveness or being impatient </a:t>
            </a:r>
          </a:p>
          <a:p>
            <a:pPr lvl="1"/>
            <a:r>
              <a:rPr lang="en-US" dirty="0"/>
              <a:t>adjusting actions based on the customer’s nonverbal cues– speaking faster when a customer shows he or she is in a hurry, slowing speech to calm an angry customer </a:t>
            </a:r>
          </a:p>
        </p:txBody>
      </p:sp>
    </p:spTree>
    <p:extLst>
      <p:ext uri="{BB962C8B-B14F-4D97-AF65-F5344CB8AC3E}">
        <p14:creationId xmlns:p14="http://schemas.microsoft.com/office/powerpoint/2010/main" val="320032135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3D2074-7A63-445A-9ED2-EECC0F3A25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4C2A69-38DA-43E4-B238-0A7B51F028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https://www.businessnewsdaily.com/10343-workplace-digital-communication-etiquette.html</a:t>
            </a:r>
          </a:p>
          <a:p>
            <a:r>
              <a:rPr lang="en-US" sz="2000" dirty="0"/>
              <a:t>https://www.inc.com/lolly-daskal/how-to-improve-communication-with-your-boss.html</a:t>
            </a:r>
          </a:p>
          <a:p>
            <a:r>
              <a:rPr lang="en-US" sz="2000" dirty="0"/>
              <a:t>https://www.thebalancecareers.com/nonverbal-communication-in-the-workplace-1918470</a:t>
            </a:r>
          </a:p>
          <a:p>
            <a:r>
              <a:rPr lang="en-US" sz="2000" dirty="0"/>
              <a:t>http://www.free-management-ebooks.com/faqcm/effective-06.htm</a:t>
            </a:r>
          </a:p>
          <a:p>
            <a:r>
              <a:rPr lang="en-US" sz="2000" dirty="0"/>
              <a:t>https://edu.gcfglobal.org/en/jobsuccess/common-workplace-communication/print/</a:t>
            </a:r>
          </a:p>
          <a:p>
            <a:r>
              <a:rPr lang="en-US" sz="2000" dirty="0"/>
              <a:t>https://www.eannc.com/employees/tips-for-communicating-effectively-with-your-boss/</a:t>
            </a:r>
          </a:p>
          <a:p>
            <a:r>
              <a:rPr lang="en-US" sz="2000" dirty="0"/>
              <a:t>http://www.reedinpartnership.co.uk/media/111847/3.1.1%20workbook%201%20-%20customer%20services.pdf</a:t>
            </a:r>
          </a:p>
        </p:txBody>
      </p:sp>
    </p:spTree>
    <p:extLst>
      <p:ext uri="{BB962C8B-B14F-4D97-AF65-F5344CB8AC3E}">
        <p14:creationId xmlns:p14="http://schemas.microsoft.com/office/powerpoint/2010/main" val="303362826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D0DD2B-108C-46D5-8068-385ABEE1D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AD06F1-18D5-4AE9-968D-CB7811D480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https://www.samepage.io/blog/7-ways-communicate-better-your-coworkers</a:t>
            </a:r>
          </a:p>
          <a:p>
            <a:r>
              <a:rPr lang="en-US" sz="2000" dirty="0"/>
              <a:t>https://www.livestrong.com/article/104296-effective-communication-coworkers/#</a:t>
            </a:r>
          </a:p>
          <a:p>
            <a:r>
              <a:rPr lang="en-US" sz="2000" dirty="0"/>
              <a:t>https://www.upliftevents.com.au/blog/communicate-effectively-colleagues/</a:t>
            </a:r>
          </a:p>
          <a:p>
            <a:r>
              <a:rPr lang="en-US" sz="2000" dirty="0"/>
              <a:t>http://www.cengage.com/milady/blog/5-tips-for-communicating-more-effectively-with-coworkers/</a:t>
            </a:r>
          </a:p>
          <a:p>
            <a:r>
              <a:rPr lang="en-US" sz="2000" dirty="0"/>
              <a:t>https://mashable.com/2017/02/14/5-ways-to-improve-coworker-communication/#LZC._vRaYmqQ</a:t>
            </a:r>
          </a:p>
          <a:p>
            <a:r>
              <a:rPr lang="en-US" sz="2000" dirty="0"/>
              <a:t>https://www.macquarie.com/au/advisers/expertise/smart-practice/improve-client-communication</a:t>
            </a:r>
          </a:p>
        </p:txBody>
      </p:sp>
    </p:spTree>
    <p:extLst>
      <p:ext uri="{BB962C8B-B14F-4D97-AF65-F5344CB8AC3E}">
        <p14:creationId xmlns:p14="http://schemas.microsoft.com/office/powerpoint/2010/main" val="374044295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9E722F-3F0E-47CE-A0D3-2D3E8FAA1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399F9F-A40A-4117-B4C7-947547406E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http://www.nationalarchives.gov.uk/documents/archives/effective-communications.pdf</a:t>
            </a:r>
          </a:p>
          <a:p>
            <a:r>
              <a:rPr lang="en-US" sz="2000" dirty="0"/>
              <a:t>https://www.ciosummits.com/media/pdf/solution_spotlight/pitney-bowes_customer-communication-management.pdf</a:t>
            </a:r>
          </a:p>
          <a:p>
            <a:r>
              <a:rPr lang="en-US" sz="2000" dirty="0"/>
              <a:t>https://www.onefpa.org/business-success/ResearchandPracticeInstitute/Documents/FPA_RPI_Q_Report.pdf</a:t>
            </a:r>
          </a:p>
          <a:p>
            <a:r>
              <a:rPr lang="en-US" sz="2000" dirty="0"/>
              <a:t>https://www.salesforce.com/hub/service/effects-of-bad-customer-service/</a:t>
            </a:r>
          </a:p>
          <a:p>
            <a:r>
              <a:rPr lang="en-US" sz="2000" dirty="0"/>
              <a:t>http://www.wfm.noaa.gov/workplace/EffectivePresentation_Handout_1.pdf</a:t>
            </a:r>
          </a:p>
          <a:p>
            <a:r>
              <a:rPr lang="en-US" sz="2000" dirty="0"/>
              <a:t>https://www.ciosummits.com/media/pdf/solution_spotlight/pitney-bowes_customer-communication-management.pdf</a:t>
            </a:r>
          </a:p>
        </p:txBody>
      </p:sp>
    </p:spTree>
    <p:extLst>
      <p:ext uri="{BB962C8B-B14F-4D97-AF65-F5344CB8AC3E}">
        <p14:creationId xmlns:p14="http://schemas.microsoft.com/office/powerpoint/2010/main" val="241151750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Acknowledgements 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/>
        <p:txBody>
          <a:bodyPr numCol="2"/>
          <a:lstStyle/>
          <a:p>
            <a:pPr marL="0" indent="0">
              <a:buNone/>
            </a:pPr>
            <a:r>
              <a:rPr lang="en-US" sz="2000" b="1" dirty="0"/>
              <a:t>Assistant Brand Manager</a:t>
            </a:r>
          </a:p>
          <a:p>
            <a:pPr marL="0" indent="0">
              <a:buNone/>
            </a:pPr>
            <a:r>
              <a:rPr lang="en-US" sz="2000" dirty="0"/>
              <a:t>Caroline Huang-Loggains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b="1" dirty="0"/>
              <a:t>Director of Brand Management</a:t>
            </a:r>
          </a:p>
          <a:p>
            <a:pPr marL="0" indent="0">
              <a:buNone/>
            </a:pPr>
            <a:r>
              <a:rPr lang="en-US" sz="2000" dirty="0"/>
              <a:t>Megan O’Quinn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r>
              <a:rPr lang="en-US" sz="2000" b="1" dirty="0"/>
              <a:t>Quality Control Director</a:t>
            </a:r>
          </a:p>
          <a:p>
            <a:pPr marL="0" indent="0">
              <a:buNone/>
            </a:pPr>
            <a:r>
              <a:rPr lang="en-US" sz="2000" dirty="0"/>
              <a:t>Angela Dehls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 algn="r">
              <a:buNone/>
            </a:pPr>
            <a:r>
              <a:rPr lang="en-US" sz="2000" b="1" dirty="0"/>
              <a:t>V.P. of Brand Management</a:t>
            </a:r>
          </a:p>
          <a:p>
            <a:pPr marL="0" indent="0" algn="r">
              <a:buNone/>
            </a:pPr>
            <a:r>
              <a:rPr lang="en-US" sz="2000" dirty="0"/>
              <a:t>Clayton Franklin</a:t>
            </a:r>
          </a:p>
          <a:p>
            <a:pPr marL="0" indent="0" algn="r">
              <a:buNone/>
            </a:pPr>
            <a:endParaRPr lang="en-US" sz="2000" dirty="0"/>
          </a:p>
          <a:p>
            <a:pPr marL="0" indent="0" algn="r">
              <a:buNone/>
            </a:pPr>
            <a:r>
              <a:rPr lang="en-US" sz="2000" b="1" dirty="0"/>
              <a:t>Executive Producer</a:t>
            </a:r>
          </a:p>
          <a:p>
            <a:pPr marL="0" indent="0" algn="r">
              <a:buNone/>
            </a:pPr>
            <a:r>
              <a:rPr lang="en-US" sz="2000" dirty="0"/>
              <a:t>Gordon W. Davis, Ph.D.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352800" y="6163821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rial" pitchFamily="34" charset="0"/>
                <a:cs typeface="Arial" pitchFamily="34" charset="0"/>
              </a:rPr>
              <a:t>© MMXIX</a:t>
            </a:r>
          </a:p>
          <a:p>
            <a:pPr algn="ctr"/>
            <a:r>
              <a:rPr lang="en-US" dirty="0">
                <a:latin typeface="Arial" pitchFamily="34" charset="0"/>
                <a:cs typeface="Arial" pitchFamily="34" charset="0"/>
              </a:rPr>
              <a:t>CEV Multimedia, Ltd.</a:t>
            </a:r>
          </a:p>
        </p:txBody>
      </p:sp>
      <p:sp>
        <p:nvSpPr>
          <p:cNvPr id="6" name="TextBox 3">
            <a:extLst>
              <a:ext uri="{FF2B5EF4-FFF2-40B4-BE49-F238E27FC236}">
                <a16:creationId xmlns:a16="http://schemas.microsoft.com/office/drawing/2014/main" id="{D51AF70B-2DE7-48CA-87FB-5B853F4BA6AB}"/>
              </a:ext>
            </a:extLst>
          </p:cNvPr>
          <p:cNvSpPr txBox="1"/>
          <p:nvPr/>
        </p:nvSpPr>
        <p:spPr>
          <a:xfrm>
            <a:off x="7330546" y="6642556"/>
            <a:ext cx="8931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800" dirty="0"/>
              <a:t>10_8_21</a:t>
            </a:r>
          </a:p>
        </p:txBody>
      </p:sp>
    </p:spTree>
    <p:extLst>
      <p:ext uri="{BB962C8B-B14F-4D97-AF65-F5344CB8AC3E}">
        <p14:creationId xmlns:p14="http://schemas.microsoft.com/office/powerpoint/2010/main" val="177593281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CORM_RATE_SLIDES" val="1"/>
  <p:tag name="ISPRING_SCORM_PASSING_SCORE" val="100.000000"/>
  <p:tag name="ISPRING_ULTRA_SCORM_COURSE_ID" val="30C3299E-4090-4099-9CA9-CF63C90C7A83"/>
  <p:tag name="ISPRING_FIRST_PUBLISH" val="1"/>
  <p:tag name="ISPRING_PRESENTER_PHOTO_0" val="png|iVBORw0KGgoAAAANSUhEUgAAAH4AAAA3CAYAAADKdP4sAAAAAXNSR0IArs4c6QAAAARnQU1BAACx&#10;jwv8YQUAAAAJcEhZcwAADsQAAA7EAZUrDhsAAB1NSURBVHhe7XwJVFRXtnZFqSoH1OCQqNFEbefZ&#10;gCII3Lq3oMABWw1EIwIK1MBQzMhMMckoIihQVRRFMVPMsyAqTpk7wXSS7nS/9dJ5/fdbr7vfn/5X&#10;p/O60yvp7H+fy5VGLRAQfJ3hW+tb995zzt733L332eecqlvFGy9UH7kLUlspv4xeJv5cN51/4Zak&#10;Lr1TFM1V/4jvK9I6KLuCN1zgwh1nyLspgZL3D0J6JxPKVU8Myqr5/ED9NoGs1NVMXioXSEuT+DLt&#10;Bb5MrRZI1eUCmbrcTKbR8qWay8gcgUybYCZV+wvkWjezoNJ9Qv+yNTyZZg6nzSSwvTW2cxRKNdNH&#10;f6RCy7A3DLy0SBCgPyCUFptuO5JBFY5mPmorVm6KYOZbuIfoNXm/YWLf0CazpBqKE3s8UjpFccTh&#10;qe0iSOuk4Vw3A6o+aitXPTaUBUKhQs/wFWUZfEXpLb6s9A94BEFQJQiCa0AQUgt8PJpmLbYhxHbK&#10;KuAHlANfpvkaA+V3fLn2Dl+uK0ae5gcYtuCdnhm6IY/Hl2t+xQ+tB36gYRpZAYKwRjCTlsh5AZfN&#10;sT9fCkLqQIB1Y1JZDXyF7luBvGQd190ngkCm2SjwL2PtY/J+IxnZAnxpSRon+ngkt9FXsq87QUo7&#10;DZm9YkhpE32qGqDMuGqTEPhp1/MV+mx8yH8nRuITB6Oz+dhJNBJx4MRJ5OSlqEM/pIsEBAkQUhZY&#10;+QuhTKtk7y3T3mOdIyP3mS5qQICBKJBrPuepBsz4floP4vihvppqf59Yj7bAgKlnDfWEwCxZy9p2&#10;zPtiXQBrjz/wvMtncaJjI6bLzkLVJvom744L5A5IoOi9Q8TxzVz1o/DKewGdq8a08pUwtA6EgeUg&#10;lGuml5hBhBGN5AF7SRewbBBTn+m2U80wzCx+6gxyX4FUc0+gxExGgmIskv4GYPD6aXcSuckCs8Zm&#10;gb/+H0SfyfuMoJAEh1Ttx4k+HqktjptSO+me5HZRRXI7nZd1TRKv6mBe5qofAI7I0+jo/56FxpgV&#10;oEOH4A0V2qfDEBz5Mk0j6cdshWZwbnAVzPEvnX4G6WGWv+7vvDMFS3DuthFiymX7YypIRpL0V6ru&#10;Zg03SQikxUZhaK1p/SOJthDK1B/weDA8HU4ZBArtpdlhdTBHaUCDaB810HgYcJ86jty1qbYPkxiA&#10;c/xc/9LBeWHVYB6km34GIiONgCm3mtwbDdw+O6wWZqPzZ6MdRmcpzA6uBFzI2hG5iYKvKN46K0D/&#10;7Wy0k2n994n3CakGssDjRMeH6AbHBWl9TqtVXdTOc70SOr6VEmHxA5EjlGsN5lGNaIgyMEdHmQeO&#10;g2w7HcwLqYB54bVgHlEPc9Fgc0MqYS4GD0tyHloD5uF1bD1pNy+0EsyVelb2AX1Yd9/xWDdoEVUL&#10;z4boH0uL0HJYGF4xaVogF0VUYd9wBPuWbscdx4uzA8u/NsdMMBefcSya4/NioNxmjThBCP1Kmohd&#10;TOn9J7Ws7WbJ1V2c2Pig6rCcE98s+nVKp/hrTO+Q9/p+SGwVGblqFpiuUs2jm4acoUTHP5bo7OBy&#10;mBeJjg6tBozY32BUGmfJS2P5Cs0JEplmQYX7CGfidgm3cUfNZFoFBlfmLIWuGdt/PCdQ93fziDqY&#10;F2WEeRE1GDwGVh9OLazjn1WWDS6NNcLzERVjMxKdho63CC772iJY/wRE+ci6f+Cisp/cX+invjgv&#10;quHR7PAIy2AuBuxMmdqFyI0bZ0p2YGb9lrW5Sb0c0c5zleXf4By/kZMcH+KaHfemXnGCpA4xJLbR&#10;kHFNAkkt9GtcNdk/7puPkW4RVmFyND1MC+TCKHQYjlpMU00zpTrJuFeZI+GnXS0IKHObFVB2EefY&#10;d+cF6b+ySOrGyC5lF3eLwwyDa1TNsCqmekyuSWwADJLf8dzyN/D8ClcTvU9CspNh+3ey2GJ2oP7z&#10;BeFVMD+4DKkfhWWwAO2BKfl9Vm6cwCzRsuBsAytvWi8h6o5pglk4BXNi40eckYlO73eGuGYGEtrE&#10;EN/CfB3dSq3iqnmYrt9ZEtsIi8PKkYYxuSQcj3EkMxg+nOlbSqaLqQMafXZ4jb9AoY4gly9EVQxu&#10;zWiHTar6Mbn1XCssCTP8htUxxcA5P3hhbBMsQtssJNPJKCT1FtENuMIveZUTHRs+xbvm48BZRKYa&#10;E/ruc1FUNTq//E88z0uLOMnxI9oo6kvpcYLYRhpUXU4Q00TjynAIM33U4ufQ6cvPVsOyqKoxuTyq&#10;EpYltsDcQH0Pz11lzqmYNqyOrRm0vtADlpnNY9I6rwteiKr8jMdzF3CiUwdKZTY/qOyTZXGNw9OK&#10;SWLdsjgcvUG6XxEZTnpUzFFoOpYmtIytkzCxlSwwJ/7patRdW5xC6T/Ft4ohpoGGtF4JCYAirpq3&#10;QKmrWJPaMZQ2Y8cgSamqFpin1A/yNqum3sAmsCGpftBJcw1EFzvHpFPJVcAgmR7HIwS+atdlCc3w&#10;YmwNrIyuHpUvoo1eSGrDlfdj9tnexZbPna2Dl2JrTeoZYhWsSmomo/7XPEsZn5McPyIaxaL4Dic4&#10;28hANDo+uUcCMfWUO1uJCpdFVny2Ka0F1ifWjclNKiOsiDMC71SBLSv7FLDzXNOgW/VdOFx6dUy6&#10;Vd2GtQm1n3Ji0wILpe76hvQOWBtfg6wdlRtSWsi081sc9aOueeYHarvXP0bX+oQ6WJPSBrPlJT/l&#10;xCaGiDo6OemKM0Qa0fHNYogyMn8/W0WtYCuPX1q/Jq7m2x3nmmFrasOo3JZqhB3ZnbAoWPcWK/eU&#10;YJPbNihvexe8a2+OSWnT62CV2fzF0rByzYsxVcU48ibEVUlNJRb+unDutqbhfXnnqgS0RVoTbE6u&#10;RxpNckuKETZm4gJVpjWtz6twz6rERtia1mhSfoj1sC2nG54LNwxwUhNHeC1zM65dAhH1DLBHI/0e&#10;V8WbiVuu7VkdsCenFayyWkblnuwW2JXXB3MU2gRO9KlAXNg9mDDwEYR3vQ0Rj2P3OxDe/zFEXEPi&#10;kZyPh6Rt9OufwYakunvcbUfFouCyMsuLV+Hlc02wawzuPt+Jab/mjzzL6AWc6DAWh+ivWOX3jqnD&#10;KrsVSBbmn75k8pPVxyLMKFkYWsN8EdngCBgAkNDtDOF1dAFXzcM9ovvegj6g8jvA/kL7qCTz6M7c&#10;buCdLnLlRJ8KjhuuDxo++R1ceueXUPD2L+HiW7+AfOSFNz+GvDceJCkjdaQNaUtkLr/7CRT97BMo&#10;Zvkr9rwIy4b0cbpQtmDwN+iI5lvcbUfH0fRlG1Ia/+JQ2AOYjUblvvNtsPfydZgXoE3hJIfgeclm&#10;WyaxdadJOUJbpH3JACyLMJRzUhNHSI3IObpVAmHodMJYHPGh1aLhOQP3iScZ9Q1wKb4CkqKeUXlQ&#10;0wcvZ3cA70S+NSf6VLAl2TgoUV8Hm5w2sMxohh2YHrekNLBbuA2J9Q+sQcg1Kd+S3MC2I+2JnCi/&#10;E1zwGY7gWsCjcgCkDXcgrOMtSLz6PmTd+ZANjpp//wM6q/3xjkcsVpbHi0tvg+OlLhAXjk4XTT9s&#10;Tmn4gmejeo4T5a2IqrjqrLtlsj0hg3TRXIVdGS1f8g5nL+fEJo6gKjorusMZQqoZCK8XA47+vwU0&#10;UEu5at6CoNJj+8tuwTH9NTiiuzoq3Stu4JapE3ju5y050aeDM8WDPJ9SwPkVWUQyzggWD/EMd2Q5&#10;op60J3JeD5GUYduZfiXs5/ALg/XwElk9K/XjcjzvJe9ZuCb6jCw6D2n74BAOClN0xbqDlW/gukif&#10;z8p5Xrazv4z2LLtmsj0hkXGtehOWhpcnsjKTRWAF81Z4kwSCqhiIaJaAsop+m6tiIZSXOh0x3MYF&#10;0i04VT0wKs/U3wYnHHm8ExedONGnAoFMPci+eGDi68knJV+qBjM/NczwLQGevBxm+paMz/EIi2Dd&#10;iQPld8EDbUNsd99+r1XegOMV14douA5e9Xdg7/mOv/FWBi7HRV+7Z9O7/6x/mNjeu/EtsM5u+y1v&#10;Rdhs7lYTR8Blaql/BfPXoBoxBFYyENnuTI45XPUQThZYulfchGBMff7Nr49KZdsbcKb1fTAPKj/L&#10;ST4VTMjxcu3Q2yuTYUQzCKSaCX3cOkuuefP52EbYmFQP9nntcAwzow8OkMDWNyAIqWi+CzKcVnyb&#10;yAg23MOp5isF2tLXeNsk5U13wbPpZyRDnORuMTkoDPThkEYJoPNZhuLI968SH+Sqh7Bd8dwrZf3/&#10;kzzwc4i+8u4DjEEmXH0PUm/cg9SBexBz7UNYE1v9QMaYbozb8fJS4ri/8v3UPTiSuybMwAo8arK4&#10;244PPmqbGYpy4PlgxsDpxgwzCJk2SCA44lxNtplkt5HU/x4Ed70H4V3vsGsLUwxFxt/8JVkUPrl9&#10;pQamIKTZGeQGBgKqxYCB8KWyzGUJVz2Mg+re9wre/xTO3fwAzt36AHLufsiuivNxlRzX9zM4gSmI&#10;bD0WhxpASN5K8S05wIlOO8bt+KF3+Kb1AxxTIC9QkHcNSR8wcIamDXbNUcSWLY+sZFfpJBMk9r/P&#10;2jbrzs8h5cYgJF17f5gZtz+EgM73YNaZy5P6Tv8B+OjoQf9aJ5CWMxBklIBUz9zlqh7ArvTGTO0n&#10;v4fKjz+Fio8+hWxc6XrifLU9tRHMA3TcIqmIfSjWwArd7+Z4pC/jxKcVE3T8ZzzZzyb+0eYTQCgv&#10;WSXw1/1NoNA90ifMJPAMyQbEfj7FsCS0HPZhEPg3vc5uP0vv/Ru7vSQDrOTj/wT7863sV9FPBP8i&#10;+5Vnypi/+5aLwacMHd/oDH5lDPs+2SM4nLs5qhcj7/o93P60wrxAdDa7+i3Cla/6oQfCazInKso+&#10;EvpeXstpmDZM2PHuDU/lO4SRIO/psW/lmurXCD5DsgGxK2aE5REVcKikF9JwCm3/7e8B7f8VT6xa&#10;w6mcPLw1zAlZrTOcLmXgjI4Bea0EMANIuOpHMFehbeYFVAPP85IJZz9EjGTW+f76z3H0+3AqnhzK&#10;AqGZv343P7AyFUdLKima+IjXPNURz8JHN48v1/4X6YPJvj1E7CebAYitMWhg76XrsDO9MZvT9mTw&#10;1DAaKTreS4uO1zuCt5b+88kaOwuu+lGcKlzNl+v+KgjQm+zso0Tn+2Pb4Goy+t8V+htks8KLVnLa&#10;xgdl1XziaKFcH4Sp0shXlP6G6BSebUfjqHtIkwk5XqqZlu/jxwO+tNjv/lw/EeLzk8z6B95a5XxO&#10;1RPhmZPF9Meny50AAwB8qyQkAG5ydaNihl+JF/ujh3G84vsAyQ8SyHvx8tL/wes3cVulEci00ei8&#10;M8jjfD/tqzN8dJ7kXXm+TJuOdZXY5nUcJb9nf0DA/sgCA4gEHbslqyajgp3vxu14sqqXqf+Gzh/A&#10;bHHjiamsHkB9E/gOHJ7BTPgB++MSU/0bjez7+2oZp+TJcOoytdajhPnmlFoMeAS/Gmc4paYf/Mx4&#10;FAikJfHsfKVAh5BRbaqzo5EscO4HAfurGXTm8F4Zz0eWB2E74nTi6If1TMbxhEQXMfxUMKoVdZYY&#10;WKOME0KZWiwIwmc19UymSO4jVf+cp1LN4FQ8GdyKRL6nq13Ao9QRvPQS8K3ZDyeLGJqrfizwAZSY&#10;Or9lH8JUh6ebk3X8VJIEqbSkhDXIBIDZopOVNaVzJLkPm4RS9ajrrgnjlUu0zkPv9Ln7JdFnx0vE&#10;Hxy/TPd6FLhMaA4x8yu2Fyj0H7Cjf5yLlinjd9jxKEt+//a1qe3dA0T9fL8Sdh3zRMjrlSzM6Rr6&#10;8mWPymX+T/OpZ91VT/gakrtKgHvUSL6//v+wCxeSmti51MSDTBWJwSJagC9X95EufNccT8CXlhQO&#10;be9GmSrJGsq/7BvysylOZPIgP3zM6nLYlN1NHcq76rCNK54ayLIW8HHVjkFwGx3/NWsUQuIQ4qjx&#10;zmn3SdqTACJzPNFB5v9/BtafcZ1wiywGya2/i44nb8MKZKV/Ync9j+jGYCBB4acefudxSpDfSj2L&#10;zj+S00PFZHdRr2X0iyf+Su4YEARq1/MDdFJ0EFmZf4Ar9D+zzidOux8Qwz+JHklSThZ12G5o6vgG&#10;Zf+IegYFcl0DHuOFCr3znIDLw18ZE+CK9zNBZDMn/xQZ3UEcX8V1Y8IQSDUhgkhcIJKAHqk3vJEE&#10;/pc8mWYx13RqkY8BkNUj8j7fz1RevOlYePEm46RSjf1z6MnAXFm2hB9QvhN3AfvJDy3RmaEY1XG4&#10;rUrGrVsKXidgdEeTrdwMaak3GuSwmb/GVhhQuhYf/pHXkh4Gto/kBxjyUd/TZXB1vkBWPPRC6mSg&#10;GjDDRXKgUKZTCqWaILRJKD5LGAZ/GC7oxr3QnjSUPS7C89eY0xeui69euMbcO99P6/DomnlnjA9z&#10;fsT3C+ev07Y5vbQup4/+bW4f/cecfuY6BkU8njtk9Ts+dvR9rwC8Z8hOx8vAvHBCS2957TJl98ol&#10;6pBbgcjD7aIo4EghFXU4T5TkeoFJO3ieynLJpbJdckQZTjlUiiSLinHMooLE2SIPJt1hv326/R77&#10;NPvVe1R7puTTt2mDqmrP/Kweyi3nCl2f20v/Fzr+HzlX6f/OvUrfzb4iKsTg8Mrpo3YWvDWxLeC/&#10;CiIqneb6VVErfCrEu3zLxS4+erHPaR2d4K1jir1KmTZPDf32KTXzmUcJ81fPUkfwrnSBM7X74Uz9&#10;AfCuOwieNQfAo2I/vKpzhmMlTuBawMCBPBqcc0TfOmVT3zhmOnzDIOkMCkTnHIBKd4B9qfZf26Q4&#10;fLE32f4/rJPs37RKsq95OcE+cXuCw7EtCQ6bXlJRE/9d4XTiXDvzfPYV+jAGwsWcK6K3s3tFf87p&#10;YwDLIPMK/f8yekQfZfaIWpEZmd20F7azS+uhf/K/kSFUDZR5VJvj8rBq8baQOrEIeTy4igkJrGZy&#10;AirpKv8K5rrCQH8sN9D/V24QQ1CDMwS3H4DQnkMQ2u0KyvZDIDe6gHeZI6DjP/copn9+spjpOlHE&#10;FLsVMfFuhSLfo5eYo0cvMk5HLlJ2RwuovQfyRdYsz9O2h7DsYC4l2p9rzzjl2Eucshz2O2Y7HGbS&#10;KXcqjfK0S6P8bVKoGGuVXY5Vop1hV7xd17Y4+zvb4u3e3hptd3tzlG3zxuh92euj7DzXhdE7lsks&#10;x/zjp6eGzC47i6xr9nuye2kfHP15Ob2ibjz/RRYGAAYB5PSLIfeamP3vnPQu+ivkf6Z104NpnXRP&#10;egdtSGujzqd00DHJ7bS/qoU6pWqljiS2ipxTOkRUYrton6qZ2pvY4bA7sRnZJbJObHGwiW9xtItv&#10;FIvimkTOsY30segGxi+6ThQd1cDkRhkZfaSR7oioY95E/jq0lv48rJb59myLBOJ79kNC/0FIuu4K&#10;iTdcIbbvEER27IegOieQGZi/yMrpX/nqmX6fMrr0tJ5OOFMm9vLS0RJPnaPVmTJms3e5ZKOPzmnr&#10;ab3Dbi8dQ3tqxT89pRV7eGkY+Um1KPhEMRPhViQ661bIRGAwhB4pZIJcL9Ay1/PU6f059ElM/Sdc&#10;cih35yz6mCSbOsIg6Wz6MGYCV1Gm6KBDBn1gH04DtqkOB3YnOhzdlWB3anu8nXJTzL6UjZF2F9dF&#10;2BSvDrfNfyliX+yKMJsTy4Jpy+WBu6d0BzYpqEA1I2eAWnphwNEq74b4lQsD4jBcGJ7HbFCZ2Uv3&#10;nOth3sropn/JOr+T/ktaBw1ZfRgYNyRw4Y4L5N/dD/mv74cLyLy7LpB7G3nLBbJvOkP2gDNkccwc&#10;2A9ZN4eYc/sA5N49CLlvHILsN1wh4/YhSL1+ABK6nOFsoyOg478Mq6X/I7SGfie4hmlXVtElgVVM&#10;UmCNWBZYKX4loMpRHFjhYBNY62gVVMPsCapzsA+oFbtg+avyCkeprEIc7mcQJ2D6T/YuZ5KQZ71K&#10;xf5eWvo1T62j86sah92vlTiuO1Xs9Jybce/kX3ZEuDe4z6RUlLmNyuY5axW1yjrVYdNuFbVzVzpl&#10;tT1RZG0ZK9q3KcbOcW2Y7SurwvZ5rQix8VkWuPfkEoWNs4Xf7i0L/HHx7e4+k1P3v4uCHpf5hbec&#10;VmfcEFmf7xcfwiA4nd0vDsvsEydn9DI5GVeYwrQuugQDoTS1XaRPaaMNyW10laqNqU1so+uTWkUN&#10;SS10U0KLqCW+mW5NaKFbYpuYhrgmui62UVQR0yTSRhvpvLN1VOJZIxMU3SD2imwSvxLVKD4UaRS7&#10;nG1mnCIbnSQRRvHByHrxK5FG5lRkPSMPrxOHh9cx8cF1TFpwrThdWcukYkDEB1SLghUVtKe8gj4g&#10;xZHtV+m0Wqb511jEWsos+dti7CzWKvesWBdqt2Zj+O71a4Jttq4MtLVa6m+1e5HCdsMiH9t5XPN/&#10;PahUvBlkvs+9Tr+U3ue0M/uqI5Xew7ie66ROpHdRp9M7GAUGgzK5TRSS3EaFJbczEaoOOpIwqUkU&#10;kdgmCk/C8sQWUXgCHhOaqbBYLI9roqJiGqjYGCOVGN1IJ0cRNtAJkQ3MWRIU6HzvMCNzNMzoSJE5&#10;X4mLuQBcA3Dd+s6CzPsrwvYuXBxnv2yZbN+L6PzlC7ypZ3nKtUKsnvo/PHoKeIZ8pqAaoMxVRslC&#10;VbPTc+nN9stw3l+h6nB8Mb6Jfim+VbLyLF7HYXms0W6Jqspl/uP+g+97DxxYrNOVLt9Zx/+IH/Ej&#10;fsQYsLS05L/88ss/4S7HBZQR7dmzxwePbnhJ3myZsWvXLhcrKytXjo7IDXv37l3ICiCw7Rzk8L9J&#10;2djY7Nq+ffvwDx0JsB97STvuchioayXeb747twLfvXv3+m3btk3643C8x4s7d+5cMrI/Pzjgwy9G&#10;g7Nv29437FjAtgFIFRrfBo8ylM9Bp2/HowHpRIjl9iQAsE08J0bkPLCO/e9cAjzvxbLhf5jasWPH&#10;Frz+gjiZKxoGtg3DINqGzvfFds9i0NhiW/Y3ByP7vHnz5gfejUA5U28DP0P0kT6izuF/pn5Y9nsP&#10;iqLM0RBaNIS/tbV1NJ7boSPFaGD237rISEaDrybnWPcitism5/eBZcTRzsgQrogF6jUjbdGg7C4A&#10;zy+gnqF/CEHgdSrKGokjuetQZBuS4BApw/rFpC947YEBcQzZgtfHkTZYtxHLSRDKkLFYdgr1Ex3s&#10;/+Lg8SheEwdHPv/883NxhO/A80QkaV+KfBkdv488G57G4TEQj0dR9IexuEMDzsEHbsXRuZREPZ6n&#10;If2wXEHq8TybBAd3TiMjyflIoFHXYXkXOiYKDRiF5x6kHHUo8VxCdOP5Az80wfIoLCOBdgQdMBuv&#10;iVNC8ZpkDfalVUzna9Ch4SjvgUFJskoMSfHYLgDvdRivDWTE4zlxZhKRwfbnkC5Yl48yz2PdcaIP&#10;y5LxuNjFxUWIbeuQ5FlCsBybWO3GOhLUlaQvRM/3HmjURfjgKu6SOCQYaY0MxXIyV7Nv6RCggzdj&#10;+XnukgUazB35GpaTgJihGnqblR01aPh1KB9FdBBnkLL7wPZpeO+deIzAulN4JI4gI1iCwcP+Wnjd&#10;unUv4HUgkce2W/A+4StWrJiN9b54/lOsY1/NxvMjeE5G6/1g88djER69SdCQdngdQ+oJuDYkS/mj&#10;7t3IWGznjeUaDPJ/rS96pgv4sGTEDxDDIpfi+aW1a9eSUeGMdb1kEcQ1ZYHlmcQRpBwdJsY2xMB7&#10;kYVYvoaQpE+S6rn2hchuopNVwAHLLpEUTJyM569j0Qw8kmxjj8zDkbcQjyTFZ+N9zuD5NqQKr1fi&#10;MRDv64ZHdpRjX17DNmyAYnkyCTKsSydOxKM9lpHASMXyTeQZ8foK13clMhcD1BLLF2Gbtoef93sL&#10;fHA+GuEYGUVogHB8ePaPgPDwE+Tw//jcB3EgyihwgUXSNOFiYmA8hqFTSAoOIPUj5nayUj/CCo8A&#10;MTyZWtDQJCscJmVksWVrazsPZWjsC0nDp7BsD15jht9mgdcOqMsNnbQTuR7l2L+Ew/JNZHFIzrGc&#10;tOEjRUQHHpX4bPO5gInEtmeQZL2wkughsngeie1I1iIL0B/uSp9ss9AA59ApO7iiH/FDABnVJNVy&#10;lz9w8Hj/H73jms9cQS8ZAAAAAElFTkSuQmCC"/>
  <p:tag name="ISPRING_COMPANY_LOGO" val="ISPRING_PRESENTER_PHOTO_0"/>
  <p:tag name="ISPRING_PRESENTATION_COURSE_TITLE" val="CEV71012_Workplace_Communication_LOGO"/>
  <p:tag name="ISPRING_PLAYERS_CUSTOMIZATION_2" val="UEsDBBQAAgAIALJUk0/W9W53OQMAAFkJAAAdAAAAdW5pdmVyc2FsLW5vLXZpZGVvL3BsYXllci54bWylVclu2zAQPbtfIfBu0o6bNjEkB2kAo4emCOCm7c2gpbHEWiJVkorifH25SLLlJW3QgwxrOO9xljej8Oa5yIMnkIoJHqExHqEAeCwSxtMIPX6bD6/QzSwsc7oFGSSgYslKbXwfqM4itGfAhggFLIlQxZklpPmQi+ETS0CgoJRMSKa3EZqMzBXdhRPzYoBcRSjTupwSUtc1Zsr481SJvLLUCseiIKUEBVyDJD6aBjgt9duxRG9LUC3DPxCYpxC8D3tWrAesJ1jIlFyMRmPy8/7LIs6goEPGlaY8BjR7N3B1XNF4cy+SKgdlTIPQUy9Aa3urNQ1CPWXjKx4oGUfIny8LUIqmoHDOU0Rat5awhXtIa11Sniw5fWIptaksVePletVxqExIHVe6AW9guxJUJsvOvnMPyXG04TqnKvNkaj8Lx71hTRrOa2nfT4XhcqlWOVOZOdlH7Kwnwye9K8PCFdbJ8LGV4dzyoEDC74pJSNzr907xozEKbFRzGmsht3fm1IixEQHuhIO9cLB1xZ3CcXfJYkeBfPidk0saqzpGTaproLqS0FRpELoZ+UqldF2aaVlBSA6MHkl60JD4dH1nujaEmS7yy782xHod9OOXeqUdzv//u/HZ0LSFYDyB5zkzLhoKU2ANpvLWhnWZY3thF4+qVsVuaHqWneZNf0wKgaYyBTPUCdWU7OzkDBIkVcYjruQBdO/gHDZjaZabR58kODw9x1JQuTlJsHdwDpuLeHMC2ZnP4VZS1CY7VZWlGfPjuh2ft60gB73oy7AVX0iOl10YV0qLgr04Te8vQT118jXfCXhiUC96AzRsrLg0q6+b49uSdVP8cfT6fPfnsRdFO51rdLx67b/+vrWWB7sT2m1pDcvSWw7WKuiq9E7tlFVl3yWBNa1yfbcfT3+TO+RBvCeX+CmqH2aWRL1gLxBkYGUYoQ9XExTULLEf7/HElK0jMIIxW6x3uTOduW8teFsCjIl787+ulM3HoumqU8OZ1odNbx3Az+ono5lUioonB41z/ffUKjfr8VYC7TL7OL5GQQ5r83d8YbQsygi9v+iSvb68bqAupAd/q4/jDdJpot2Jhnipt0mEzb6Z/QFQSwMEFAACAAgA1KHYUNharxY4BQAAMBQAACYAAAB1bml2ZXJzYWwtbm8tdmlkZW8vY29tbW9uX21lc3NhZ2VzLmxuZ61Y627bNhT+X6DvQAgosAFd2g5oMAyJA1piYiGy5Ip00m4YBFaibSKS6OriJPu1p9mD7Ul2SMmO3TaQlBSwDZPS+c455Hcu5MnZXZaijShKqfJT693RWwuJPFaJzJen1pyd//KbhcqK5wlPVS5OrVxZ6Gz08sVJyvNlzZcC/r98gdBJJsoShuVIjx7GSCan1mwcjbF9GbEgwrNZNJ4zFviRh8fEs0ZjHt+cvGlff0TaDqYz7H+KvOAiiMbuhTWyVbbm+T3y1FL99Ovx8d2798c/D4KhU+x5h0DIIL1/2wPIZ2HgRYBGvMgnH5k10r/D5II581yfWKP2zzDpWUiurJH+dYM57ZSdhyHxWUQ91yGRSyM/YGY9PMKIY40+qRqt+EagSqGNFLeoWglgQiULgcpUJuZBrGAir0WXMieYYtePQkJZ6NrMDXxrRFVR3L82sLyuVqoAdSVKZMk/pyIxOoFz5vm6ECWo5hVwEsGnWkl4U2Vc5kfdqq99L8COIdqUUIovYIHZzilAOoC/ldUKniVCvQYVt3mqeIIWhQDAgCK+Xqcybt6UdF1oC2cpv++0IsTXrn8BhA88GhHf2c5YI5InyCm4dnYgSogpCQGg4KUoniAbGb4bcYTTdBjCxL2YePBl2oSJXK5S+FZD7ZgRYMJM5F1SwFQSAs8pvQ5CRy8aqEIcrXlZ3qoiOWDp/n52Abu+HUAg2GwPnGmMLTDwQ0L+KwoRV91gYCU2/G7jClwFAkbMJAQdUlldVhA22ToVlTDWSu0Kjw2lPouFgvhKBd803AftJtg6ae7huW9PojHbpVGP13m86ikHwfnd+NiPhhposs/5TptatGgcfITsAgkxGCIRXEIevBwi8YlQWGTSmfp8fOVeYLNLkPe2SWmb9GKuc0x6j3gcg5xm00aquoQZvSSQmsyOlEfD1FDyYQ4sdrH3SG5tUIEOZrSUGwF2FIkoOhVByreJo4Pqw9z9IzrHrkec71CP36NcVYgnG57HAsgWc72n9/AskYl5pmlv9H+p5d+IV22qf9VWCd8hH18NteegsDwSEbyqRLauulTrBWvNf4oVOsQfNaGP60/TT23i49ANfszOlDKr06YCPXt/dpYN3aNOI565Uv1360dbQptSQ6Bh0cUReoy0v9REqx27ga6Iiegv5/rnIDNr6hYUNjdfqP7SftAC+Ao9FYNOYI2N5RRanQyqUH/ZK/D6wPwrXTD6y1+TMXUZVJ1r8bmUVadmE8+966sJ56cX1r2e9aDYMJd5YLIPgMu2HyxRKjOwP+mBOZ+S7Qo0JeLAk2tVp4kJ/1TemDIBa1tn4ttueFGozMymvNzSvylTZ8+xonEubJTOBvRTuwjuvT97Afz0XaIEh9DG2Ni3de9j62hPewpB+Oil8Bjdtk4QRxmv4hWU44Wq86QnUHMMc8g5BrDWZyp4Ea/+++ffnhhfWdLMonb290EguqmDPEp2YH/6qhLlX4NBtCc7DNqc/cRd1Q00Hxsi0Sg4P4dmbrHokmB4fGiyGfSRak/MW7meB2jmQgD8kFMpb+pipjKYOurWC8vS8gUzhu3JFEKQmohTdQF95xCELePsYB7Cqa4NXhuAoIdgskoFIndch9wQ1CkOLyE5m3OaNZry4kY7zpRKBxlndlCHVDXMqYe7kLpKZT7I9OcVVu0xc2cRdhxzMQRLCWf+m6aPSODQGbc3RKla9gazJ9iHyvEVnkhkNRQwJGR38aMvNswlgqe4vqHrkWdMsd7mZUh9zfgh8W2+rd27UWnu9k7e7F31/Q9QSwMEFAACAAgA1KHYUMVNadukAAAAfgEAADcAAAB1bml2ZXJzYWwtbm8tdmlkZW8vcGxheWJhY2tfYW5kX25hdmlnYXRpb25fc2V0dGluZ3MueG1sdZBNCoMwEIX3nsIbFLoOga5Li1AvMOIogSQTMqPg7ZtItMXa5bzvvflTjCLGj6yrulYwCb0EomiJE6rLp86UYcabNw7EkE+yIBffGckJSxSaiIxeVlTsP/I2u7Gw7H1YD2C5bHEg54HWONTXs8BKcsjDbMZVa5eAeoiYBhzE7EMPncU7Lh1B7J+7oVzwF+dsumxy+KAedYjkgqjLl1Sld20/fwNQSwMEFAACAAgA1KHYUNoL02+yBAAAohgAADAAAAB1bml2ZXJzYWwtbm8tdmlkZW8vZmxhc2hfcHVibGlzaGluZ19zZXR0aW5ncy54bWzlWd1y2jgUvucpNN7pZXHoJjTJGDIUzIQpf4udtpmdnYywBdZGlryWDKVX+zT7YPske2QTAglJRLZ00vYik1g+5ztH3/nRkeOcfY4ZmpFUUsFrVqV8YCHCAxFSPq1ZF3779bGFpMI8xExwUrO4sNBZveQk2ZhRGXlEKRCVCGC4PE1UzYqUSk5tez6fl6lMUv1WsEwBviwHIraTlEjCFUnthOEF/FKLhEhriWAAAD+x4Eu1eqmEkFMg9USYMYJoCJ5zqjeFWZthGVl2ITbGwfU0FRkPm4KJFKXTcc36peJWD0+qNzIFVIvGhGtOZB0W9bI6xWFItReYefQLQRGh0wjcrbw5tNCchiqqWfCnrRUc+z5MDl7sHWuYpgASuFrix0ThECtcPBYGFfms5M1CsRQuOI5p4MMbpAmoWS3/yut2Wu5Vf+C73tW53+sWPuyg5Luf/B2U/I7fdXeRN4VvDnrDRv/y6qP7zuv4ZibOL4fuqNvpv7/yB4Ou3xneakEUNkh07E2WHYiGyNKArEh2VJTFY44pg8S+Q70kCkqD4XRKfNGmEPkJZpJY6M+ETH/LMKNqAdlwABV0TUjSkAkJ1EiHumapNCPWLVwBCI5B/Fd5dHSySqO3xxtbtwvrt9va6qUDdZFgvuiKqfjGrleOqrclUK0+7vw2Nx2sFA4iKBbYT+6bY68v3YhR3TdwoOgMKpHc2eUkY8zLkkSkqq69zk2vL65ceADGmQi+EXX9jMaChSvCSDwmYR/HZK3FeNeUt0GyYqEJ5CcDKgcJ4cjDHNoaVUBvsAKQ2VgqqvJ21l5KN1KKGQI86LsE9bx7dAcRTuVGQq4iq3tJUP+9LxSRfxRkF0sPinqMghVdFkbyLg9RK8VzaMMm4kPCTcTOIXGYTh6SGjmRYrmDJGowZiL8UWQsRAuRIUavgROBoCNkMfwVEbTeq9EkFXG+CseJQjKncEbJnIRnJoYuwUScgaZOfkZUYeGvjH5BYzIRKeASPAOKYZ3KAr+8E3CCpbwFxTc+vio6cKffcj+90hvE4QzzYEdwKEUSJ2ov+HiBuFA3ekBHgDOIoA5KSMP8ncneys8Pw6obQJy/UjQ28CWNM4a/JvyKkDXoPYZ8P1Z2CfyTHhibjfAsL3RdvDk0lDiFkBSY8CKATk758vQwAAwwR4KzBcIBDBJSt40ZFZmElaJBFNDy+R4W+pCm+dMUTh2wmIYkNYI8qLz59fCo+vb45LRs//v3P68fVVqOWEOGtblixmo+OPeZad2Z/p5QemQGfELzkUnwnm5bpLFO8fCeu9snYgP1Tt93R42m3/nQ8S+3AOS83z/JHVtPGduHjnz2eqkzh+c2Rs1zNHK9i67vnZrkYl9A2asggmye6FuY0UAxcj90BheeET6QblRmrhncwERq8N5EalQMFsO1ocLIBTgopkXjg6OC0ZhC0n0XZW9UR8/qGN9H7f7vC0NR/HuqXYLTIIK02Fsq/RwNdp8x+oFpf9mX6R/5xtvD6bW+efhCMGl0umWKUU6+aZ/YzDjP7XXeDbqtn6Atv1AGi6fVR9SNr6aOvfWbtn4TU05joFVfX1YfwutHhweOvf1VqQRom/9XqJf+A1BLAwQUAAIACADUodhQ5EAhAGADAACqDAAAKgAAAHVuaXZlcnNhbC1uby12aWRlby9mbGFzaF9za2luX3NldHRpbmdzLnhtbJVX227iMBB971dE2ffSm9hdKURqKStV222rLeLdSQawcOzIdujy9+tbEhuShmIh4Zlz7BnP8VgkYodptAcuMKOz+CZOL6IoyWvOgcollBVBEiKKSpjFL/AR4fliFb0RdAAeTyyWEcbfQUpMN0JbGluEi1mc1VIyepkzKtWCl5TxEpE4/fbLfJKJQY6xmIrvXM4a5dBtc72Y3v2cnkNxe/yYPtze3Q4RclZWiB6e2YZdZijfbTiraTEa2vZQASeY7kY3IFjIJwnlF2IKKRUHIaAYTb1lEZQBaXa6Mp8zOd1Wn2d/RNtjgaWh3V/rMUSr0AbCQ/48I1UYtXpYle96fE6Q8E+Or20E/6XFWVVXX9FIxdlGH2jImS70GOUQhgp1/RTh8UqPUYJOSG80qi5BcKHKwHhhBLK40mMI7M7y7lEPD+R++k0i0XebM/Kmi3DUPbRCMgKp5DUkk2ZmfWLLPl5rqS4TpGtEhAL4pg6ke9QbqkUA64wd8C98YFr4KGfpICtG6hLmNmIfGTo6wnz+YFqLj21tXowc9s5ocz0ydsgXdbInSM/YId91wV4pOZzAjz2W00jiAbl6egVw0QcVUG6gSE0Lt3Qza7x6q2d904W3tzM0mJIVkBppLXEJunLJxNhsTJOToBKK9niDpHqk/mhcdjDZiGRy5HBq69dWIrEk0Ce5nNVcqGCUexUm3+OxFPt4iHv5DGvZoENjVxX9YvjHoafjYnertcdm55FUz4m+yyDU4wj8ia5ZHDnmLDaR2Lf5lFQivgO+ZIwIj6L3HmIgKVG+LdVO4txNKJNwNpjZmzsQTXuitrD99UvcGn2FpXWZAV8oPWBoBBnaLG6LN1uivnKF4QOKkDDgtEy5VctRhFu9ewYnAEA83zbltxPrKWsiMYE9EOf1DCbhocwSodTfl69WVyhJz3KkRw/gCdL1oE5bQQMNHD2ElYqrn2E9F6MNJpEoEya1oKWMNf2mUWrt+SBrcGIKllb+vkNU5QpOFNWSvUvEpStRN3fpoz3cU1yaHqQcspVNn8dyCGOVOxjjdIQTcxeBfrnatdoEezxDFN1o05s+ivEcd9mlupzpmgP4HdYYL7w34DccMoZ48dJCgkehx23ZKkf1bpqGrVp9Wclk4plsbdoqqN/qP0r6H1BLAwQUAAIACADUodhQxW0nHa0EAAAsGAAALwAAAHVuaXZlcnNhbC1uby12aWRlby9odG1sX3B1Ymxpc2hpbmdfc2V0dGluZ3MueG1s3VhfU9s4EH/nU2h808fG0KMpME6YNDFDpvl3sWnL3Nwwiq3EOmTJteSk6dN9mvtg90luZYVAIIDCEDr0IRNb3v3tand/q7W94+8pQ1OSSyp4zdmr7DqI8EjElE9qzll48vbAQVJhHmMmOKk5XDjouL7jZcWIUZkERCkQlQhguDzKVM1JlMqOXHc2m1WozHL9VLBCAb6sRCJ1s5xIwhXJ3YzhOfypeUaks0CwAIBfKvhCrb6zg5BnkLoiLhhBNAbPOdWbwuxUpcxxjdQIR5eTXBQ8bgomcpRPRjXntz2/un9YvZIxSC2aEq5DIuuwqJfVEY5jqp3ALKA/CEoInSTg7d67fQfNaKySmgOXrlbw3LswJbjZOtYwTQEx4GqBnxKFY6ywuTUGFfmu5NWCWYrnHKc0CuEJ0vuvOa3wIui0W/5Frx/6wcVp2O0YHzZQCv2v4QZKYTvs+JvI28I3+91Bo3d+8cX/GLRDOxOn5wN/2Gn3Pl2E/X4nbA+utSALK0H03NUoe5ANUeQRWQbZU0mRjjimDOr6VuglUcAMhvMJCcUJhcyPMZPEQX9nZPJHgRlVc6iGXSDQJSFZQ2YkUkOd6pqj8oI413AGEByD/C/r6P3hsow+HKxs3TXWr7e11ksPaJFhPu+IiXhh1/feV68pUK0+7Pw6Nz2sFI4SIAvsp/TNc28uXYlR3TZwpOgUmEhu7XJcMBYUWSZyVddel6ZvLi5duAfGGwu+knV9j0aCxcuAkXRE4h5OofYGJ9xBYyhIBrHrZ4SjAHNoY1RBPKOlhixGUlFVtq+ThXQjp5ghaFHQZwnqBnfiGyU4lysVuEylbh5R/c+eUET+ZaJrlu4VDRgFK5oHVvI+j1ErxzNouzbiA8JtxE6hUpiuFpJbOZFjuYEkajBmI/xFFCxGc1EgRi8hJgJBCyhSuEoIutmc0TgXabnKsFRIliGcUjIj8bGNoXMwkRagqaudEWUsfCvoDzQiY5EDLsFTCDGsU2nwKxsBZ1jKa1B85eMb03LbvZb/9Y3eII6nmEcbggP3SJqpreDjOeJCXelBOCJcQAZ1UmIal89s9lZ5ehqW9Ic8P1M2VvAlTQuGnxN+GZAb0FtM+XasbJL4Rz2wNpvgaUl0Td4SGihOISUGEx5E0OQpXxwXFoAR5khwNkc4gslB6rYxpaKQsGIahIGWT/fQ6EOZlncTGGTBYh6T3Apyd+/d7/vvqx8ODo8q7n///Pv2QaXFTDVgWJszQ1Xz3kHPTuvWuPeI0gND3yOaD4x+d3RPRJ7qEo/vuLt+BLZQb/dCf9hohu3P7fB8DUAZ97snuefqsWL9lFEOW7eGjNHPmzICvzFsnqKhH5x1wuDIpvp6AoiuogTqd6xftKxGiKH/ud0/C6zwIcxWxPLt4Po2Uv1PNlJDM0oMbowRVi7A0TAxrQ4OB0ZTCmX2KohuxZwn9YjXwda17wT0Qboagm+JrQTnUQKFsLXiecVN9Oel5ReO9FoCyHUHFgpISrXSC51cv/JLbBfnl/plIhSCSavjq1CMcvKibWG12gK/2/7Y77S2WnbUru5eBdefN3zmbvkVdOWzp+eu/Si9A+urX/jrO/8DUEsDBBQAAgAIANSh2FCwLVXOmwEAAGsGAAAoAAAAdW5pdmVyc2FsLW5vLXZpZGVvL2h0bWxfc2tpbl9zZXR0aW5ncy5qc42UX2/CIBTF3/0UDXtdGo2m+/O2RZcs8WHJfFv2QNtrbaRAgHZ2xu++glEphWnvi5z8PHAv4exHUfehDEXP0d78NuuP/tpooDUlarjv6ySgV1pHkpQ5rMoKSEkBOUijkTUmEs764YL4nBE1rmn7qX2lZYjY2cwSuU8UHl/pAxsP+OMDdz7x9/TvkdXYsSlr1GmtFKNxxqgCqmLKRIUNg+7ezGf36MCsAXEFXeMMeqaTRTJ7SkLkxfExeZ3OpjaXsYpj2i5ZweIUZ9tCsJrmof03LQfRXfo2ZEdKqd4VVNc37pNcgJSQh7o5wwSnQCzfsfn+QXvGw4YcuillqU70y0SXTXNcwGBKw9N2A+28BtN80DXkFOxU0IngFsQtVozX/IYL5IIVeiIDNFno8qKE4bykxZGbj3V5OX1YbRu6cZMaccpEfrq9xViXzVyGMZvrQr1nxpxntvE85SqUL75scDTlfdzS2XXpywXiE6lPvD3SnCQ9nUe5YaPXX13nWGxBrBgjXYR2+9TKxHP0bceC95xZsCNnQE1/QKPDH1BLAwQUAAIACADUodhQiRErV2kAAABuAAAAJQAAAHVuaXZlcnNhbC1uby12aWRlby9sb2NhbF9zZXR0aW5ncy54bWyzsa/IzVEoSy0qzszPs1Uy1DNQUkjNS85PycxLt1UKDXHTtVBSKC5JzEtJzMnPS7VVystXUrC347LJyU9OzAlOLSkBKixWKMhJrEwtCknNBTJKUv0Sc4Eq/VLLFTKdXcMUAsCSSvp2XABQSwMEFAACAAgA1aHYULtVRxQiGAAAaScAACAAAAB1bml2ZXJzYWwtbm8tdmlkZW8vdW5pdmVyc2FsLnBuZ+1aaVySabunssaamnFsnMo0cyat1DJTTA11tHlbLJdUMNyoSE1wN0tUoMisdya1cssNnMpMUEhJDRdopglSEnxLxIXEhoQSVwhJ2Q7aNPOeOe853863PvCD+8/9XPe1Pdd1/Xn4Z4DfgTWrTFcBAIA1hw7+EAgALPMCAJa+MFyhR3q2rLTSvy1JDTzgDSBzzN7qFwYxXr76HQ35n6tPLNevVyYdhKYCAMZnFl5LhqMt0gEAa+2hH7yC0yMnBBGkBwOl66a1W+TLf193xeJ7UCf0WsUXnW+3jHhtMQqw/Mzys5wlGyzXgp4++23dzeNn1m/Zb73rxpuqC7EGF31z3rzzGj96xWDry8rJOE2iagzagQef6xgnRoBV8xHT8BCehj6Z8aNUVzeoarr88zBWp7l8TohWvqo8N4x69xNMvRQAGJkMvnuIfoizQfrYqPASKXcJADAZIfPjwQ0zpjqUxbb6Le1fd7rnW74JYczzUvQGnS+xnpMAYReXAQCtB7WoiYkWYeROAwAgPfYGNjJsR7/sn/5ZJ7dWBzNC0d8U8mIMAY+aVnr51G7ljVGr6jz2AQDkiddGdwoD23wMlwISSvUf3TJXegEe7ViLKwyMsbc0BDyM8r4WODZuZbAE0HLEMNCnsiN7M2Ck2Nxcv2GsJxSdAwCEl+uvaz1WvyjPV78nog5CsAQA+NYG26t3QkhcI0BkDkN9mNztPqcTJ7v8FnGpiqBTS74UamdbLOjTl+xB85PnGKpfjKt7d/SNORqcVzUjvGk7laM85VuPc1/hMNMXLUBZChJMM23vl1sY2BK2IHNyiLhktFVQEiKsUQniDOff+mPnp7sTMfJXLwjad7vVX1O9fF4mLGj1EEYSr014Mubexu6+VJVdlsWLN0mHNJIDx5yRig1LH2lCgfgkW8jUQETCtwaa9yxPjLp1qMZDURvVM7CVul/R5l3q7nMtQ6Pge/a3BY6FNs2vXjJCry/zJ7PRKAW6lcvzDtBcv8jFzFLZx6mHNV7ZcTAKegIJy1wdKMqw+sVmaMspq81WZlZOen/A/q47KNNwcP67z9peK3HGx8XTgapOWS9daFFmdT6XeuDX64GS+oXAKeN551MiaPZY2W1P2E7pSQxhUm5n+abHM2XX4aeHTg+CoRCpODm6mDmRXwS9/Wzb9mpO0F8npcCyq0ThIAPzvdKCgdLs0qyXE9eIxxXV9ui3DnHdqr0Qeui50+CHGxnPSzbz3tr3jZYlvlVSUjxlkQdH0U4rpgTlrsESAStN7PmgIXEOwnO+3SDGbhSprPnTxhhK/IIT0WHAKr6MoJWWf+mpIXiG7WxLc52q0CEGGlJgCVYG6Cl/XdzcfHX31Av0TlPcWQ2eY9cda/prUPQJ41CE50qr2C3y0DLe+DkQx/L5DxaBrvxxT2kNdAcKc/p85soih7aiaHcRPjNQRFB64QLAl24R60okbd5S+qjKBk4lybSH0smp3VwQhXJKPOdwQQpBflRKlTVzjq6cplHQMTQ7SswcYsCDoJa1FPsqQzA6Vb6Y7z+TiX03L0qGQKQWNhJNL7pQUBLkHYDr95x/rHt/HdnV4WJ9jD4jSUS/nqOgxS3F+fbxevenzpRW1W++YT1VS7UWjXNtHt0pPVKAX/H+WtIDhaKtoZFSltxPDIdxbMXI+pFgR5+jF771TemA5CYjBNZ8pwRHSF7RaBMG3MxuvHq4MqyPFJ3lEUnkRIE3UHkzpEa7IQ6r1pRVc1X0IFHV0Oj36ztyV7OrkFjHMHFqLo6BQT3w3PehzF1T1Igixcm6uaZwdl//8L7FdE8krThDcOJbqHIpjN3y6xKUpnfXtQmI5bbcOUEF4TFZVPn7N94By6sqDg+sqrNlaMux09cl8GlX/jHzk4uGGTlxen/QxrjnDgtOe1aPSU+LdLIpkhMxdteLY/mww25nnBFqmCqiCMmlk2i++9ydaagKTa/MlBRqL3ORBvOcryvkoO7Z9cMIWFO+HUXaBYypMB5BoPKuK4JchRnhRfyTYFdhRG4GJ7adPg5fbQLFp5JGoXvYtgYTQxjyIJ/cpenSEpnweoRQdvWVCwQVLip0GHDj25WzdnBZxyuRrltOC1P+zdhBkrg1+gJzV4CjPQpd0d0pXekbK6BGePsBp6H4qNinjj9dT7vdzHYbIEdfYe6CUGKGxu3F9yFMUVEF6+GUW0KnPLRYgSi2UnVqER0gStpZc2zJYhYsfWNjh1HLhe+nzVIsmPINLGflz95xfWwk3NCUYi+N9hQd621cz0raJNr3bCG1N+Gep0Me9SMCCIGxwdL1baayetMWzzvGVbP1YXx37tevm1b5b8inHSXfZRCba6Wh8QXiTBKUPFLahWEGFPr035N2ylyPcCyRdTMCcRdGPJGCNrFLMYdfuZnfoU+EFPcwyY2uBuMMUiOGuYNfwlK0610kKLdjO3wngSj3cpHl7Xik+ZSUbOQ0PATiaqdoC7VY0AJe1upf9sppKPYmi69jCjU1lOwLTo91MqHuzdHiEGqF2IUrzwB2DuzMX2vHLL2LuCtNLpuvW6cAsVP8YgeRUFzALCHKNq19pmkQVhlibsuWOUqKkPc0fNQoKuJcpP/Bp8iV68Mk92+oUuIMuxp240lRcEAlxZVCIf981fI0pmKi0fdUhc2RqKzdK5rs4Gefhcj+yLVCH/iePdckdatWNSCZJ0nPK6KHaHNCMG8kgWdTd4cZ7eLJYro0IfJS6zLim7rHsoxXyTL6utN4zqh4DwpK5ZD1WtL38KrEuW+sItA13w0z/CVcrwCifF+zBalPCNxbMlK4azekj0u3eXin0S+CSx+tNSW004E/HaMGwAFmyoIu+cygzUFh6l/phCiUU02F6rq76Ql32P1Jkphu58K4kBO1s2HShPiQ7rms8bLcexJqXXk8k//8fj51u2u+0ztUBUGEyvVKAp3tvsLLYHWhXa0MzHdPyoH5bIiqf5UX/P4GZRA8ECJq56o9Xkqg3j0uLxpJh9AIK3WvA/Ou4pqPqHSCueIMCdF3Qhp6FihF1S89hOkTEe0I5SIzUmRYfEEUdGtRKvEuSFp9iMKqpf3LL3eoZswWV6s2u9gVLqLlAqeoNpKjLK5L9N3b5O0SKMvtlKrhbD2hS2U/9GzqpzrYCQqRY9WUiAKTX107T0iuT+VyUQJZFr05gn/G/o+2ZtqDJh7123yPNVcasMv5eWnnoaSn8qdxXsAu+ItwRCVKfDz8XNPL/oqYoYp9lSyIvCPUY9KWKR0IxYbbS/BGhUhXq9WjdME+QyLLYXIru5Hwr/cm7Ys3B97KINcRmLoMRSZCs9czZGcOVs95zAqYA0Xg+uhNgaj66GWQNQqiK4fGQ0KxX1gNwNDxNj9H4WmdHlIX0v69lNH14DSGzFH1clWm3lowdX3q9FNaPjUNVaEqQl9VuZ5REVtzUM53Jx+3E4IjCUJbkftAC6hIfgjQdZNzIZasj2HssD8CU//rrDv/j0Hje+WGjaOrzIFhu52fQ5uBt4PyDzezjwREWuQ3JLY1WHIbKw5j8rq1PnkOlIKR3SvuV/hHhEWnMynNUR1limPLrzyNC551ZdCtlKOBjLVOMLkLnoTsN8liLhrPdAA9+RDsAJtcpGlrPQXiXv28LlrnsGdORWzeaw0Cv/F50Yq4r+99bxq2U0rzQ7E8Qwtj3O4ckcOLYyG7nsqSIbdM37r5zVLtDaobGYjJFgSohWYzEjxakTrZhMH5Mb/jwjex0EPcotTa86WDq76vHc9st2jStcaoiiXuAWzkCvJSuKaOmAmTlEhEtFGJGtPZyqKXJNb/WRi4/dti7n7nm3jpYsN1DnfevMrpSSyTdHRTuXi385s5HwHiJe8sfF/kL8i4d+c25IekuIu0LMoj8GZi1XXk4V1doplW1uYb0w6f5aBTYH4rvVyVV4dcpDfkG7Eh2yQw5ZYUTloHLWdVWhRIGZEPb7d3Fadf3Tf5JG5hhInTNyVkWS/tKNqn+l9HbpeJqbPmqff7iU6VTS/J4oyQKI1Ts6jhNtFU6NTo4NxTWyHJIkMTPfJnBDavez1euOR3n1n+UzKqz9PZgIdUTYIj5KcF2DyY5Ia8LOZwI0h0g9CkSdeomi1spXnUUyLXXKYDJQmvkYDE0OYINrKCpSpVnuT8vClG46Ychw+fYzb3Qc33ciX8yX9zz3sTipMaGGQc+wiJ2lRj6Xc74sStpU/ePzzVhhhZW9YYMctIbNOXoeS8UvToDIjqaJof0pjAAQ4x+58dmGjJC1JtouyVhEh/y6KrXtMrjHEnPc7iOtM1cvdD9zdyKcW8ptfJO4YULo35g/55IartotbLNxfmwjBDvU9IObJeHypB7JCLngX6LCsTy28SN1Te1Cm117rm7sTak9BxO/Y2M0cKV4BU9YBgIP5F+3gPEXBubBY+2pq6E35cP8DtuqwfrFjkCYl+gpDASUwEX6vcIQSnDTdIh2MIbbP6dsrKFJf9ef9nFjEzvzArXe4aZf17mT6ka7zsP2TxvgBtiKr30fX9DjpbAvP+7FcoPD8/PoBkvA0BUwbADVtPWZ2KTPnmW6Xjz+nk7Ftmql43K0PhyVHTSfQ32/5NfGlu2S9XnmXEdRu8JArWWb5x4ZrijLNsksyej+gDrgZedOqK+4VOQZgHiviVkz/vNMc16kfQ1O6lE8TxNvpSCD/YUtn7fXlXpnj7kNBn1HSnq5YL/jjtdoQoeO3zqyBL/9WxvOop+itcnrzOclvR/es916PPgWPVY7ZH4W/+6dQdW4z8Zjt1RWwFNQEjxnIdHycd4SXjd6umK4qQFCnjhyh1nvnjmmBzSns2E6YBf+wOhdKuRZnjltuW1Hh3uxQEXbhbnCvL0EweXPq95vkc4uWN0ZUuK30HzoYk3VNQ8YFj7R8tD/jIF6iXq9T+OrNgyIW7mBY4foO+uv4a5H04OhHiuD8M0XePjgFTQp7qyRblYxJ2pdHsKXR/JWrWqHAQKJIXeqZcK8Ub3MkuV+M7yUlNbCvGybvB/AU+liSErNnGH6W3z+tDZmO57cJ3F2qWHlzKdtU+/YU8uCfznbG27GZgy7G/85BwK4NqhJi5+mqgfcvfj6WF6mldh/rv4g/8SfYEDPDarrSH9hbmF/ctMMyfePryChgZzN5c3fsEoR/FAUnxC0Ty5IIvAA+bb+8L0EBjqwsHwQrXhkXI2fLg9rRZYxzgfNgCb+REehsBktgL1w8c/hs53etqUL+tev4vErtAOt1rIYTlUR9OOnB5s54bZ1rrSSug3tALAPjeVi8N0POjkZ4bP/h2ETYzwWFkBQQAACAoBJ8dSDljGNrxBQCQtOZ/7PxfBHyCP8Gf4E/wJ/gT/An+BH+CP8Gf4E/wJ/j/A+6iZi9wurCZvrDEHVR28e0F9FHHWpwehCx8VWViaQgAnP6HnisCQr/6CJ9fqybppm9fhum6PdPfvy5hKKZnuFjRK76HPKzdiEagUWgMGpekwt7TzTAws9NPhJphkfZkGigvCF6a3P2ezERb6OWOHCSoJqbsyh0j7wqmeKrjBAv6jPgxCyOSstEpmzYIr8oR6pYFbQ8cfNyEYKYP+MU+cCx4MLhOUpQcmav7ZkGEIWxOM2W/0SGyWaDkqU6wEZ7hzI9XGeEyjHEJQ/plxdc42ecHUd+9XneDM/PTeQU7ZkBSyxAYAKbNsqvw2VVDzaa6HQcuV+0ZzpLeYowUoSXrSfBlC89gewuMzgxBRIzRN0bvzLBrRnsZj5YAkmK9A/y9e+LDcnXFt/f1pKpLGWbwtDjAeeTaP480M8dBPuvI5jUsWWDSY4cMW+NJM8KUYqMHJO2sp7aFrfiywc158dGx+0qvlnigNmznNzi88fmTi4L2njOc1+YPq6syM9Kz2kMvS9fi8OLnU3Le+0TaQcP5z4TagtEM1jHzjYCRQc4GnHbYc070ZWvN5csEDaHFQjsvnKsczbCF6fZg5/uPMBnaVwT3WZjDpChRq8HOvnI7Kn3tSWIpZFnhlNfroRS8runJVI5OjlXCNpWgxRbaVwfy9lBKoly5oZtQeD5LMRaeMj6juDfBjNf2hWifXOYXRbkS4MyZgBYjHDMTP7OphNefL2pOg6XaS+faKSBK1AZhRjv74cRO2lZUfshoByN0KnjB/utGhZ9XCHtYoR80N8E9t80F7rmlujMXDp6/v8o29vg5Xr/d1u/riKYCnXadTjUzp/YlODWDUaBNieH2/GawqIlPqyuTEs22ch1z4PCIInllC5oYZuglcidQGpgYsxa0Ejh1obed0iqE0hWbiKYtL3czvsSXrdu/oECfUeHrCKB2GejJWD8AwD9LNnpH0A3BsnqA7iDOlbq+gcA1yfMUpxL443J+I6f/UZ8bnAFxtG6K52wfKkQEkqBkTXH2reBmtnwmvclv/pdVNnItcjXTWn3TqDD5cK6qezb12N7LYZ971YYjd7CbaiCWp/no7o7aR0EqYrwso/hA/B5OeJ6KJDK/NQklDu+R3NenXsznXopoEnZ1bXh/rdfpDwlwwJC43zFtDGsWsg/k/KtJEvErv4uhYOkPYOD9NA/SyFdAUUGqOYyS0zz/iDfDZKK0BF2y9dtrqbXENORqcdLZlS1f48Yk74drGyxY8UJ0blllJz3F0+Z+HjU1Kg2bXySvh99hKqeC6phYNtS7p6IZidjtVyn+EBi8KY65fzd4jaaB+FXkpaoyaCiwXoSUHwnQKj3z2ekJQGRQd3LZAJH2lT/vbBq+TcvH0vPcSsCiSLAEuKIuPDOCayUINOx6Jnhf1GRH0qtQz0yR0vdfGhiM6cBGk1SZPyZ71s5l+TUsWL/Sy3alZ82KqmMfz7Y5cucssPzyvRyXXOQmvrwXER1NTp69UzZKk2XUB124XTZZ5rWecoK3hY/K7Z67V8xvGAuHSENyfVOXM4hujNS2aqNCB+KMv5V6IS3PPkXnvhuHT4y9ClEqg03aAyXvQwX6WzTczqDerIATwloBeNhck1OVPHuLjnsQmkhAXGF1aZlG920NumEWpGjX7tPN20W00WSbn225tllXhYahwM40PCnAcSeF2c6JasKA8xzpeId66NXeoF9Hd7Z8g2NKaMOmqmTBFzTKdeWzY224U+bfNYVi7plh1T7hk0JEB3zB7dRLVep9ULR7Qsjz8I+m/26m+zxyTVJGHSJBItxRVt6H+PFFQa40YXn+0e6TUQzeb3kqKLCTd5zLsmsizJe93G557+oS+XbhwVDaEyMnzkjvsx4bg/iX/GSLJgwCiFnwdIZFNcfkWIi+iC08HjsON+riggj8/MXSNGFmue1EVZkuGNjEurnx9yLwi9A1bxq6U3otHhHRzxx9SKJc31nQ4105xWWV9/QJ0+OE1dhSuh1NoQxESIAbb0dO1b1rUMcTrGF+a4nJfpsqiQL1MjW7yq2ml3w860d9uUI1l1bNrKn8nCOfZzFCsR+T+8eGWv96rQTNJlriJ1ZZ8S7y+NeYzDN1NNSmffuJ0YldZGsa3a3EJ7VS0zdXI04Kzp17r/JL44ieeU3c7qvdfC2Npal8XJ9T5RoQUxnaPEXvk8XBTpwSCNXDGQhD02XJCIwO9EQfZZB0yiDX63Qdr3WxpA/RvAOevRq5qTOBAX+jRvgiux/dGeiO66JHo4Idl5OqGnhb8qkecLDRxiizMRf4aBbTwZRFsRGlx1WBftMftz5zfAav9++MMqVRg8AqtPf4BGNcitBGcFcM/a0mVN8SYtZ4NbRuICkgi4mVmlPllCOyfzc1f+ldybdr0kzf7sZWxjuT22z7n6nC61O/0JfQSSg63r5IqXa4oDPSFylZneXpCow5smnyQ43iGP2mMfrQVkBhhoMm5wNJisWsdba8t9XyTXP9Qi5hzScD/kPTanDEYhOt/ugU/63ZcTWz54o/86j5T61rOF1e/xNnRZTQlbmogrWBYovBy2Z9OF3dDJ58KUyXvyqAaftkBvhvVc/oISwDwMPlf/XEAv0Y8X3In+sPjZqhPECxL9/1sVGzPHW5o3QXyl9N/unUToqpvpEHYWI0rtqq9TWao8DFKQGmfjm1o9zh45RwWOfl4Ke7jdAf8milbO+3poKSHUploXC5acTYlz/OPPAk/p8/UbfPzg4l2q8DAADtTp2elA7VZBv7kn5l7yvjIqcYOm2KpX4GOlyglg8+1tlSvRYWJYKCjNVetTCtrIRt8vEPZJcttymGM6fc2+WcvexcvYRJX5lvCgfGe/xYt9wMdeDhnuKpN3oYcOgffj+QvY/j/gtQSwMEFAACAAgA1aHYUCEHvKxMAAAAagAAACQAAAB1bml2ZXJzYWwtbm8tdmlkZW8vdW5pdmVyc2FsLnBuZy54bWyzsa/IzVEoSy0qzszPs1Uy1DNQsrfj5bIpKEoty0wtV6gAihnpGUCAkkKlrZIZErc8M6Ukw1bJwsASIZaRmpmeUQJUZ2AOF9QHGgkAUEsBAgAAFAACAAgAslSTT9b1bnc5AwAAWQkAAB0AAAAAAAAAAQAAAAAAAAAAAHVuaXZlcnNhbC1uby12aWRlby9wbGF5ZXIueG1sUEsBAgAAFAACAAgA1KHYUNharxY4BQAAMBQAACYAAAAAAAAAAQAAAAAAdAMAAHVuaXZlcnNhbC1uby12aWRlby9jb21tb25fbWVzc2FnZXMubG5nUEsBAgAAFAACAAgA1KHYUMVNadukAAAAfgEAADcAAAAAAAAAAQAAAAAA8AgAAHVuaXZlcnNhbC1uby12aWRlby9wbGF5YmFja19hbmRfbmF2aWdhdGlvbl9zZXR0aW5ncy54bWxQSwECAAAUAAIACADUodhQ2gvTb7IEAACiGAAAMAAAAAAAAAABAAAAAADpCQAAdW5pdmVyc2FsLW5vLXZpZGVvL2ZsYXNoX3B1Ymxpc2hpbmdfc2V0dGluZ3MueG1sUEsBAgAAFAACAAgA1KHYUORAIQBgAwAAqgwAACoAAAAAAAAAAQAAAAAA6Q4AAHVuaXZlcnNhbC1uby12aWRlby9mbGFzaF9za2luX3NldHRpbmdzLnhtbFBLAQIAABQAAgAIANSh2FDFbScdrQQAACwYAAAvAAAAAAAAAAEAAAAAAJESAAB1bml2ZXJzYWwtbm8tdmlkZW8vaHRtbF9wdWJsaXNoaW5nX3NldHRpbmdzLnhtbFBLAQIAABQAAgAIANSh2FCwLVXOmwEAAGsGAAAoAAAAAAAAAAEAAAAAAIsXAAB1bml2ZXJzYWwtbm8tdmlkZW8vaHRtbF9za2luX3NldHRpbmdzLmpzUEsBAgAAFAACAAgA1KHYUIkRK1dpAAAAbgAAACUAAAAAAAAAAQAAAAAAbBkAAHVuaXZlcnNhbC1uby12aWRlby9sb2NhbF9zZXR0aW5ncy54bWxQSwECAAAUAAIACADVodhQu1VHFCIYAABpJwAAIAAAAAAAAAAAAAAAAAAYGgAAdW5pdmVyc2FsLW5vLXZpZGVvL3VuaXZlcnNhbC5wbmdQSwECAAAUAAIACADVodhQIQe8rEwAAABqAAAAJAAAAAAAAAABAAAAAAB4MgAAdW5pdmVyc2FsLW5vLXZpZGVvL3VuaXZlcnNhbC5wbmcueG1sUEsFBgAAAAAKAAoAYAMAAAYzAAAAAA=="/>
  <p:tag name="ISPRING_LMS_API_VERSION" val="SCORM 1.2"/>
  <p:tag name="ISPRING_ULTRA_SCORM_COURCE_TITLE" val="CEV71012_Workplace_Communication_LOGO"/>
  <p:tag name="ISPRING_CMI5_LAUNCH_METHOD" val="any window"/>
  <p:tag name="ISPRINGCLOUDFOLDERID" val="1"/>
  <p:tag name="ISPRINGONLINEFOLDERID" val="1"/>
  <p:tag name="ISPRING_PUBLISH_SETTINGS" val="{&quot;commonSettings&quot;:{&quot;webSettings&quot;:{&quot;useMobileViewer&quot;:&quot;T_FALSE&quot;},&quot;lmsSettings&quot;:{&quot;useMobileViewer&quot;:&quot;T_FALSE&quot;},&quot;cloudSettings&quot;:{&quot;useMobileViewer&quot;:&quot;T_FALSE&quot;},&quot;ispringLmsSettings&quot;:{&quot;useMobileViewer&quot;:&quot;T_FALSE&quot;},&quot;playerId&quot;:&quot;universal-no-video&quot;},&quot;advancedSettings&quot;:{&quot;enableTextAllocation&quot;:&quot;T_TRUE&quot;,&quot;viewingFromLocalDrive&quot;:&quot;T_TRUE&quot;,&quot;contentScale&quot;:75,&quot;contentScaleMode&quot;:&quot;SCALE&quot;},&quot;accessibilitySettings&quot;:{&quot;enabled&quot;:&quot;T_FALSE&quot;},&quot;compressionSettings&quot;:{&quot;imageSettings&quot;:{&quot;jpegQuality&quot;:70,&quot;optimizeImageForResolution&quot;:&quot;T_FALSE&quot;},&quot;audioQuality&quot;:70,&quot;videoQuality&quot;:65},&quot;protectionSettings&quot;:{&quot;watermarkEnabled&quot;:&quot;T_FALSE&quot;,&quot;watermarkPosition&quot;:&quot;MIDDLE_CENTER&quot;,&quot;openWatermarkUrl&quot;:&quot;T_FALSE&quot;,&quot;openWatermarkWebPageInNewWindow&quot;:&quot;T_FALSE&quot;,&quot;displayAfterEnabled&quot;:&quot;T_FALSE&quot;,&quot;displayUntilEnabled&quot;:&quot;T_FALSE&quot;,&quot;domainRestrictionEnabled&quot;:&quot;T_FALSE&quot;,&quot;enablePassword&quot;:&quot;T_FALSE&quot;},&quot;videoSettings&quot;:{&quot;videoCompressionSettings&quot;:{&quot;audioQuality&quot;:70,&quot;videoQuality&quot;:75},&quot;secondsOnEachSlide&quot;:5,&quot;hostingSettings&quot;:{}},&quot;ispringOnlineSettings&quot;:{&quot;onlineDestinationFolderId&quot;:&quot;1&quot;},&quot;cloudSettings&quot;:{&quot;onlineDestinationFolderId&quot;:&quot;1&quot;},&quot;wordSettings&quot;:{&quot;printCopies&quot;:1}}"/>
  <p:tag name="ISPRING_CURRENT_PLAYER_ID" val="universal-no-video"/>
  <p:tag name="ISPRING_PRESENTATION_TITLE" val="CEV71012_Workplace_Communication_LOGO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OUTPUT_FOLDER" val="[[&quot;9mA\uFFFD{19ADE637-E430-4F7E-9B98-70C3A6788E49}&quot;,&quot;S:\\Current Productions\\A 2021 AUDIT CHANGES\\NEW LP FORMAT\\CEV71012 Workplace Communication\\HTML5&quot;],[&quot;\u0018{\uFFFD\uFFFD{4C164EFE-55ED-4573-8385-AFC332AEAD2A}&quot;,&quot;S:\\Current Productions\\A 2021 AUDIT CHANGES\\SWA AUDIT\\CEV71012 Workplace Communication\\HTML5&quot;]]"/>
  <p:tag name="ISPRING_SCORM_RATE_QUIZZES" val="0"/>
</p:tagLst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98781</TotalTime>
  <Words>2703</Words>
  <Application>Microsoft Office PowerPoint</Application>
  <PresentationFormat>On-screen Show (4:3)</PresentationFormat>
  <Paragraphs>391</Paragraphs>
  <Slides>49</Slides>
  <Notes>49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3" baseType="lpstr">
      <vt:lpstr>Arial</vt:lpstr>
      <vt:lpstr>Calibri</vt:lpstr>
      <vt:lpstr>Calibri Light</vt:lpstr>
      <vt:lpstr>Custom Design</vt:lpstr>
      <vt:lpstr>Workplace Communication</vt:lpstr>
      <vt:lpstr>Objectives</vt:lpstr>
      <vt:lpstr>Main Menu</vt:lpstr>
      <vt:lpstr>Communicating with Managers and Coworkers</vt:lpstr>
      <vt:lpstr>Workplace Communication</vt:lpstr>
      <vt:lpstr>Verbal Communication </vt:lpstr>
      <vt:lpstr>Various Forms of Communication</vt:lpstr>
      <vt:lpstr>Effective Oral Communication</vt:lpstr>
      <vt:lpstr>Effective Written Communication</vt:lpstr>
      <vt:lpstr>Electronic Mail (Email)</vt:lpstr>
      <vt:lpstr>Electronic Mail (Email)</vt:lpstr>
      <vt:lpstr>Effective Email Communication</vt:lpstr>
      <vt:lpstr>Nonverbal Communication</vt:lpstr>
      <vt:lpstr>Proxemics </vt:lpstr>
      <vt:lpstr>Kinesics </vt:lpstr>
      <vt:lpstr>Facial &amp; Eye Behavior </vt:lpstr>
      <vt:lpstr>Paralanguage</vt:lpstr>
      <vt:lpstr>Nonverbal Communication </vt:lpstr>
      <vt:lpstr>Nonverbal Communication </vt:lpstr>
      <vt:lpstr>General Guidelines for Communicating with Your Supervisor</vt:lpstr>
      <vt:lpstr>General Guidelines for Communicating with Your Supervisor </vt:lpstr>
      <vt:lpstr>Accepting Instruction From Your Supervisor</vt:lpstr>
      <vt:lpstr>Explaining a Problem to Your Supervisor </vt:lpstr>
      <vt:lpstr>General Guidelines when Communicating with Coworkers </vt:lpstr>
      <vt:lpstr>General Guidelines when Communicating with Coworkers </vt:lpstr>
      <vt:lpstr>Asking for Help from a Coworker</vt:lpstr>
      <vt:lpstr>Accepting Constructive Feedback</vt:lpstr>
      <vt:lpstr>Communicating with Clients and Customers</vt:lpstr>
      <vt:lpstr>Communicating with Clients &amp; Customers</vt:lpstr>
      <vt:lpstr>Good Communication</vt:lpstr>
      <vt:lpstr>Bad Communication</vt:lpstr>
      <vt:lpstr>Signs of Bad Customer Service</vt:lpstr>
      <vt:lpstr>Signs of Bad Customer Service</vt:lpstr>
      <vt:lpstr>Barriers to Effective Communication</vt:lpstr>
      <vt:lpstr>Barriers to Effective Communication</vt:lpstr>
      <vt:lpstr>Barriers to Effective Communication</vt:lpstr>
      <vt:lpstr>Effective Communication </vt:lpstr>
      <vt:lpstr>Speaking Skills</vt:lpstr>
      <vt:lpstr>Speaking Skills</vt:lpstr>
      <vt:lpstr>Speaking Skills</vt:lpstr>
      <vt:lpstr>Listening Skills</vt:lpstr>
      <vt:lpstr>Core Listening Skills </vt:lpstr>
      <vt:lpstr>Core Listening Skills</vt:lpstr>
      <vt:lpstr>Effective Nonverbal Communication</vt:lpstr>
      <vt:lpstr>Effective Nonverbal Communication</vt:lpstr>
      <vt:lpstr>References</vt:lpstr>
      <vt:lpstr>References</vt:lpstr>
      <vt:lpstr>References</vt:lpstr>
      <vt:lpstr>Acknowledgements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CEV71012_Workplace_Communication_LOGO</dc:title>
  <dc:creator>Stevie Huffaker</dc:creator>
  <cp:lastModifiedBy>Sara Allen</cp:lastModifiedBy>
  <cp:revision>609</cp:revision>
  <dcterms:created xsi:type="dcterms:W3CDTF">2014-08-14T19:08:52Z</dcterms:created>
  <dcterms:modified xsi:type="dcterms:W3CDTF">2022-03-31T21:56:23Z</dcterms:modified>
</cp:coreProperties>
</file>