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4"/>
  </p:sldMasterIdLst>
  <p:notesMasterIdLst>
    <p:notesMasterId r:id="rId67"/>
  </p:notesMasterIdLst>
  <p:handoutMasterIdLst>
    <p:handoutMasterId r:id="rId68"/>
  </p:handoutMasterIdLst>
  <p:sldIdLst>
    <p:sldId id="257" r:id="rId5"/>
    <p:sldId id="259" r:id="rId6"/>
    <p:sldId id="260" r:id="rId7"/>
    <p:sldId id="262" r:id="rId8"/>
    <p:sldId id="263" r:id="rId9"/>
    <p:sldId id="265" r:id="rId10"/>
    <p:sldId id="266" r:id="rId11"/>
    <p:sldId id="267" r:id="rId12"/>
    <p:sldId id="268" r:id="rId13"/>
    <p:sldId id="270" r:id="rId14"/>
    <p:sldId id="269" r:id="rId15"/>
    <p:sldId id="271" r:id="rId16"/>
    <p:sldId id="272" r:id="rId17"/>
    <p:sldId id="273" r:id="rId18"/>
    <p:sldId id="274" r:id="rId19"/>
    <p:sldId id="275" r:id="rId20"/>
    <p:sldId id="276" r:id="rId21"/>
    <p:sldId id="277" r:id="rId22"/>
    <p:sldId id="278" r:id="rId23"/>
    <p:sldId id="331"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8" r:id="rId39"/>
    <p:sldId id="299" r:id="rId40"/>
    <p:sldId id="303" r:id="rId41"/>
    <p:sldId id="300" r:id="rId42"/>
    <p:sldId id="301"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8" r:id="rId57"/>
    <p:sldId id="319" r:id="rId58"/>
    <p:sldId id="320" r:id="rId59"/>
    <p:sldId id="321" r:id="rId60"/>
    <p:sldId id="324" r:id="rId61"/>
    <p:sldId id="325" r:id="rId62"/>
    <p:sldId id="326" r:id="rId63"/>
    <p:sldId id="327" r:id="rId64"/>
    <p:sldId id="328" r:id="rId65"/>
    <p:sldId id="329" r:id="rId66"/>
  </p:sldIdLst>
  <p:sldSz cx="12192000" cy="6858000"/>
  <p:notesSz cx="6858000" cy="9144000"/>
  <p:custDataLst>
    <p:tags r:id="rId69"/>
  </p:custDataLst>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885A23-13C7-34FB-A67E-7E214A416D86}" name="Moeckel, Ian" initials="MI" userId="S::ian.moeckel@cengage.com::ea31412a-7e8c-4124-bb63-858f1fa40e3a" providerId="AD"/>
  <p188:author id="{1F608D55-60B1-3B9C-96BB-0A8BA602E604}" name="Navaneeta Harish" initials="NH" userId="Navaneeta Harish" providerId="None"/>
  <p188:author id="{EDBED482-5A80-D5F8-1DD8-77BF76558F43}" name="ansrsource 2" initials="ansr" userId="ansrsource 2" providerId="None"/>
  <p188:author id="{96A00893-395F-B9F5-E1D7-FBB8B98E97EB}" name="ansrsource1" initials="ansr1" userId="ansrsource1" providerId="None"/>
  <p188:author id="{F7184EAC-5405-7AC9-6E94-ED9EAE5DEA1D}" name="Binny Alexander" initials="BA" userId="S::binny.alexander@ansrsource.com::ae396039-7e0e-4526-82c1-b2ef28305aed" providerId="AD"/>
  <p188:author id="{062669C0-3EDA-EE98-F723-B0C99583702B}" name="Bernie Hill" initials="BH" userId="fad672007c334516" providerId="Windows Live"/>
  <p188:author id="{6D3075F4-92A0-53E2-C15C-1D3E7FB01F76}" name="ansrsource" initials="ansr" userId="ansrsourc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N Williams" initials="NW" lastIdx="1" clrIdx="1">
    <p:extLst>
      <p:ext uri="{19B8F6BF-5375-455C-9EA6-DF929625EA0E}">
        <p15:presenceInfo xmlns:p15="http://schemas.microsoft.com/office/powerpoint/2012/main" userId="N William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F7C"/>
    <a:srgbClr val="F2F2F2"/>
    <a:srgbClr val="0098D4"/>
    <a:srgbClr val="003865"/>
    <a:srgbClr val="000000"/>
    <a:srgbClr val="004A78"/>
    <a:srgbClr val="006298"/>
    <a:srgbClr val="FF6300"/>
    <a:srgbClr val="E9255F"/>
    <a:srgbClr val="00B8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588" autoAdjust="0"/>
    <p:restoredTop sz="93878" autoAdjust="0"/>
  </p:normalViewPr>
  <p:slideViewPr>
    <p:cSldViewPr snapToGrid="0" snapToObjects="1">
      <p:cViewPr varScale="1">
        <p:scale>
          <a:sx n="68" d="100"/>
          <a:sy n="68" d="100"/>
        </p:scale>
        <p:origin x="510" y="72"/>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50" d="100"/>
          <a:sy n="50" d="100"/>
        </p:scale>
        <p:origin x="2886" y="3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tags" Target="tags/tag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commentAuthors" Target="commentAuthors.xml"/><Relationship Id="rId75"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microsoft.com/office/2018/10/relationships/authors" Target="authors.xml"/><Relationship Id="rId7" Type="http://schemas.openxmlformats.org/officeDocument/2006/relationships/slide" Target="slides/slide3.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mrata Shukla" userId="9666b2d1-521d-4a18-92c1-cc26136ab064" providerId="ADAL" clId="{E5DDFE40-60E3-4013-85AF-41F4098E859A}"/>
    <pc:docChg chg="modSld">
      <pc:chgData name="Namrata Shukla" userId="9666b2d1-521d-4a18-92c1-cc26136ab064" providerId="ADAL" clId="{E5DDFE40-60E3-4013-85AF-41F4098E859A}" dt="2023-10-11T12:29:21.297" v="2" actId="13926"/>
      <pc:docMkLst>
        <pc:docMk/>
      </pc:docMkLst>
      <pc:sldChg chg="modSp mod">
        <pc:chgData name="Namrata Shukla" userId="9666b2d1-521d-4a18-92c1-cc26136ab064" providerId="ADAL" clId="{E5DDFE40-60E3-4013-85AF-41F4098E859A}" dt="2023-10-11T12:28:46.939" v="0" actId="13926"/>
        <pc:sldMkLst>
          <pc:docMk/>
          <pc:sldMk cId="2259640993" sldId="265"/>
        </pc:sldMkLst>
        <pc:spChg chg="mod">
          <ac:chgData name="Namrata Shukla" userId="9666b2d1-521d-4a18-92c1-cc26136ab064" providerId="ADAL" clId="{E5DDFE40-60E3-4013-85AF-41F4098E859A}" dt="2023-10-11T12:28:46.939" v="0" actId="13926"/>
          <ac:spMkLst>
            <pc:docMk/>
            <pc:sldMk cId="2259640993" sldId="265"/>
            <ac:spMk id="3" creationId="{9D90C228-E25D-052A-7381-078E525F8E76}"/>
          </ac:spMkLst>
        </pc:spChg>
      </pc:sldChg>
      <pc:sldChg chg="modSp mod">
        <pc:chgData name="Namrata Shukla" userId="9666b2d1-521d-4a18-92c1-cc26136ab064" providerId="ADAL" clId="{E5DDFE40-60E3-4013-85AF-41F4098E859A}" dt="2023-10-11T12:29:02.961" v="1" actId="13926"/>
        <pc:sldMkLst>
          <pc:docMk/>
          <pc:sldMk cId="3448168251" sldId="272"/>
        </pc:sldMkLst>
        <pc:spChg chg="mod">
          <ac:chgData name="Namrata Shukla" userId="9666b2d1-521d-4a18-92c1-cc26136ab064" providerId="ADAL" clId="{E5DDFE40-60E3-4013-85AF-41F4098E859A}" dt="2023-10-11T12:29:02.961" v="1" actId="13926"/>
          <ac:spMkLst>
            <pc:docMk/>
            <pc:sldMk cId="3448168251" sldId="272"/>
            <ac:spMk id="3" creationId="{E5D441DF-8FC1-9BC6-2498-21B792E9D663}"/>
          </ac:spMkLst>
        </pc:spChg>
      </pc:sldChg>
      <pc:sldChg chg="modSp mod">
        <pc:chgData name="Namrata Shukla" userId="9666b2d1-521d-4a18-92c1-cc26136ab064" providerId="ADAL" clId="{E5DDFE40-60E3-4013-85AF-41F4098E859A}" dt="2023-10-11T12:29:21.297" v="2" actId="13926"/>
        <pc:sldMkLst>
          <pc:docMk/>
          <pc:sldMk cId="1825389985" sldId="296"/>
        </pc:sldMkLst>
        <pc:spChg chg="mod">
          <ac:chgData name="Namrata Shukla" userId="9666b2d1-521d-4a18-92c1-cc26136ab064" providerId="ADAL" clId="{E5DDFE40-60E3-4013-85AF-41F4098E859A}" dt="2023-10-11T12:29:21.297" v="2" actId="13926"/>
          <ac:spMkLst>
            <pc:docMk/>
            <pc:sldMk cId="1825389985" sldId="296"/>
            <ac:spMk id="3" creationId="{746AEC63-4D40-865C-EE66-280273A9B9D6}"/>
          </ac:spMkLst>
        </pc:spChg>
      </pc:sldChg>
    </pc:docChg>
  </pc:docChgLst>
</pc:chgInfo>
</file>

<file path=ppt/handoutMasters/_rels/handoutMaster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ags" Target="../tags/tag16.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075504" y="8685213"/>
            <a:ext cx="646682" cy="458787"/>
          </a:xfrm>
          <a:prstGeom prst="rect">
            <a:avLst/>
          </a:prstGeom>
        </p:spPr>
        <p:txBody>
          <a:bodyPr vert="horz" lIns="91440" tIns="45720" rIns="91440" bIns="45720" rtlCol="0" anchor="b"/>
          <a:lstStyle>
            <a:lvl1pPr algn="r">
              <a:defRPr sz="1200"/>
            </a:lvl1pPr>
          </a:lstStyle>
          <a:p>
            <a:fld id="{6767803E-66EE-42CE-8DFB-98553954E472}" type="slidenum">
              <a:rPr lang="en-US" sz="1000" smtClean="0">
                <a:solidFill>
                  <a:schemeClr val="bg1">
                    <a:lumMod val="50000"/>
                  </a:schemeClr>
                </a:solidFill>
                <a:latin typeface="Arial" panose="020B0604020202020204" pitchFamily="34" charset="0"/>
                <a:cs typeface="Arial" panose="020B0604020202020204" pitchFamily="34" charset="0"/>
              </a:rP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55392BA-16D5-4BCB-8BB3-D7B53B67DB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947FD3A-2300-48D5-81E3-9406328116EE}"/>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custDataLst>
      <p:tags r:id="rId2"/>
    </p:custDataLst>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630237"/>
            <a:ext cx="3778647" cy="2125489"/>
          </a:xfrm>
          <a:prstGeom prst="rect">
            <a:avLst/>
          </a:prstGeom>
          <a:noFill/>
          <a:ln w="12700">
            <a:solidFill>
              <a:schemeClr val="bg1">
                <a:lumMod val="65000"/>
              </a:schemeClr>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2993721"/>
            <a:ext cx="5486400" cy="5520042"/>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6063017" y="8685213"/>
            <a:ext cx="684212" cy="458787"/>
          </a:xfrm>
          <a:prstGeom prst="rect">
            <a:avLst/>
          </a:prstGeom>
        </p:spPr>
        <p:txBody>
          <a:bodyPr vert="horz" lIns="91440" tIns="45720" rIns="91440" bIns="45720" rtlCol="0" anchor="b"/>
          <a:lstStyle>
            <a:lvl1pPr algn="r" eaLnBrk="1" fontAlgn="auto" hangingPunct="1">
              <a:spcBef>
                <a:spcPts val="0"/>
              </a:spcBef>
              <a:spcAft>
                <a:spcPts val="0"/>
              </a:spcAft>
              <a:defRPr sz="1000">
                <a:solidFill>
                  <a:schemeClr val="bg1">
                    <a:lumMod val="50000"/>
                  </a:schemeClr>
                </a:solidFill>
                <a:latin typeface="Arial" panose="020B0604020202020204" pitchFamily="34" charset="0"/>
                <a:cs typeface="Arial" panose="020B0604020202020204" pitchFamily="34" charset="0"/>
              </a:defRPr>
            </a:lvl1pPr>
          </a:lstStyle>
          <a:p>
            <a:pPr>
              <a:defRPr/>
            </a:pPr>
            <a:fld id="{91CAE60C-72A0-D14D-8733-C13212F694AD}" type="slidenum">
              <a:rPr lang="en-US" smtClean="0"/>
              <a:pPr>
                <a:defRPr/>
              </a:pPr>
              <a:t>‹#›</a:t>
            </a:fld>
            <a:endParaRPr lang="en-US" dirty="0"/>
          </a:p>
        </p:txBody>
      </p:sp>
      <p:pic>
        <p:nvPicPr>
          <p:cNvPr id="8" name="Picture 7">
            <a:extLst>
              <a:ext uri="{FF2B5EF4-FFF2-40B4-BE49-F238E27FC236}">
                <a16:creationId xmlns:a16="http://schemas.microsoft.com/office/drawing/2014/main" id="{A75DDB2F-32A5-4136-BC2E-0D7E0518B4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037E5B37-4A58-4B32-B9B0-D824A69A3D97}"/>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22542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68897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139825" indent="-225425" algn="l" rtl="0" eaLnBrk="0" fontAlgn="base" hangingPunct="0">
      <a:spcBef>
        <a:spcPct val="30000"/>
      </a:spcBef>
      <a:spcAft>
        <a:spcPct val="0"/>
      </a:spcAft>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4pPr>
    <a:lvl5pPr marL="1603375" indent="-225425" algn="l" rtl="0" eaLnBrk="0" fontAlgn="base" hangingPunct="0">
      <a:spcBef>
        <a:spcPct val="3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dirty="0"/>
          </a:p>
        </p:txBody>
      </p:sp>
    </p:spTree>
    <p:extLst>
      <p:ext uri="{BB962C8B-B14F-4D97-AF65-F5344CB8AC3E}">
        <p14:creationId xmlns:p14="http://schemas.microsoft.com/office/powerpoint/2010/main" val="1075862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N" sz="1200" b="0" i="0" u="none" strike="noStrike" baseline="0" dirty="0">
                <a:solidFill>
                  <a:srgbClr val="00C300"/>
                </a:solidFill>
                <a:latin typeface="HelveticaNeueLTStd-Bd"/>
              </a:rPr>
              <a:t>Enterprise Coverage</a:t>
            </a:r>
            <a:endParaRPr lang="en-US" sz="1200"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Nonprofit organizations include hospital, school for mentally or physically handicapped or gifted children, etc.</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FLSA does not apply to family establishments</a:t>
            </a:r>
          </a:p>
          <a:p>
            <a:endParaRPr lang="en-IN" sz="1200"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a:t>
            </a:fld>
            <a:endParaRPr lang="en-US" dirty="0"/>
          </a:p>
        </p:txBody>
      </p:sp>
    </p:spTree>
    <p:extLst>
      <p:ext uri="{BB962C8B-B14F-4D97-AF65-F5344CB8AC3E}">
        <p14:creationId xmlns:p14="http://schemas.microsoft.com/office/powerpoint/2010/main" val="1513958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mj-lt"/>
              </a:rPr>
              <a:t>Courts have defined “employers” in the broadest sense.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000000"/>
                </a:solidFill>
                <a:latin typeface="+mj-lt"/>
              </a:rPr>
              <a:t>A </a:t>
            </a:r>
            <a:r>
              <a:rPr lang="en-US" sz="1200" b="0" i="0" u="none" strike="noStrike" baseline="0" dirty="0">
                <a:solidFill>
                  <a:srgbClr val="00A6AE"/>
                </a:solidFill>
                <a:latin typeface="+mj-lt"/>
              </a:rPr>
              <a:t>common-law relationship </a:t>
            </a:r>
            <a:r>
              <a:rPr lang="en-US" sz="1200" b="0" i="0" u="none" strike="noStrike" baseline="0" dirty="0">
                <a:solidFill>
                  <a:srgbClr val="000000"/>
                </a:solidFill>
                <a:latin typeface="+mj-lt"/>
              </a:rPr>
              <a:t>of employer and employee exists when the employer has the right to control both </a:t>
            </a:r>
            <a:r>
              <a:rPr lang="en-US" sz="1200" b="0" i="1" u="none" strike="noStrike" baseline="0" dirty="0">
                <a:solidFill>
                  <a:srgbClr val="000000"/>
                </a:solidFill>
                <a:latin typeface="+mj-lt"/>
              </a:rPr>
              <a:t>what work will be done and how it will </a:t>
            </a:r>
            <a:r>
              <a:rPr lang="en-IN" sz="1200" b="0" i="1" u="none" strike="noStrike" baseline="0" dirty="0">
                <a:solidFill>
                  <a:srgbClr val="000000"/>
                </a:solidFill>
                <a:latin typeface="+mj-lt"/>
              </a:rPr>
              <a:t>be done</a:t>
            </a:r>
            <a:r>
              <a:rPr lang="en-IN" sz="1200" b="0" i="0" u="none" strike="noStrike" baseline="0" dirty="0">
                <a:solidFill>
                  <a:srgbClr val="000000"/>
                </a:solidFill>
                <a:latin typeface="+mj-lt"/>
              </a:rPr>
              <a:t>.</a:t>
            </a:r>
            <a:endParaRPr lang="en-IN" sz="1200" dirty="0">
              <a:latin typeface="+mj-l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a:t>
            </a:fld>
            <a:endParaRPr lang="en-US" dirty="0"/>
          </a:p>
        </p:txBody>
      </p:sp>
    </p:spTree>
    <p:extLst>
      <p:ext uri="{BB962C8B-B14F-4D97-AF65-F5344CB8AC3E}">
        <p14:creationId xmlns:p14="http://schemas.microsoft.com/office/powerpoint/2010/main" val="1873378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6</a:t>
            </a:fld>
            <a:endParaRPr lang="en-US" dirty="0"/>
          </a:p>
        </p:txBody>
      </p:sp>
    </p:spTree>
    <p:extLst>
      <p:ext uri="{BB962C8B-B14F-4D97-AF65-F5344CB8AC3E}">
        <p14:creationId xmlns:p14="http://schemas.microsoft.com/office/powerpoint/2010/main" val="2415879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20</a:t>
            </a:fld>
            <a:endParaRPr lang="en-US" dirty="0"/>
          </a:p>
        </p:txBody>
      </p:sp>
    </p:spTree>
    <p:extLst>
      <p:ext uri="{BB962C8B-B14F-4D97-AF65-F5344CB8AC3E}">
        <p14:creationId xmlns:p14="http://schemas.microsoft.com/office/powerpoint/2010/main" val="3451997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23</a:t>
            </a:fld>
            <a:endParaRPr lang="en-US" dirty="0"/>
          </a:p>
        </p:txBody>
      </p:sp>
    </p:spTree>
    <p:extLst>
      <p:ext uri="{BB962C8B-B14F-4D97-AF65-F5344CB8AC3E}">
        <p14:creationId xmlns:p14="http://schemas.microsoft.com/office/powerpoint/2010/main" val="533879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dirty="0"/>
              <a:t>Instructions:</a:t>
            </a:r>
          </a:p>
          <a:p>
            <a:pPr marL="171450" indent="-171450">
              <a:buFont typeface="Arial" panose="020B0604020202020204" pitchFamily="34" charset="0"/>
              <a:buChar char="•"/>
            </a:pPr>
            <a:r>
              <a:rPr lang="en-US" dirty="0"/>
              <a:t>Gather into small groups of three to five.</a:t>
            </a:r>
          </a:p>
          <a:p>
            <a:pPr marL="171450" indent="-171450">
              <a:buFont typeface="Arial" panose="020B0604020202020204" pitchFamily="34" charset="0"/>
              <a:buChar char="•"/>
            </a:pPr>
            <a:r>
              <a:rPr lang="en-US" dirty="0"/>
              <a:t>Read through the slide information.</a:t>
            </a:r>
          </a:p>
          <a:p>
            <a:pPr marL="171450" indent="-171450">
              <a:buFont typeface="Arial" panose="020B0604020202020204" pitchFamily="34" charset="0"/>
              <a:buChar char="•"/>
            </a:pPr>
            <a:r>
              <a:rPr lang="en-US" dirty="0"/>
              <a:t>Collectively decide on your small group’s answers to questions presented.</a:t>
            </a:r>
          </a:p>
          <a:p>
            <a:pPr marL="171450" indent="-171450">
              <a:buFont typeface="Arial" panose="020B0604020202020204" pitchFamily="34" charset="0"/>
              <a:buChar char="•"/>
            </a:pPr>
            <a:r>
              <a:rPr lang="en-US" dirty="0"/>
              <a:t>Share your findings with the larger group.</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26</a:t>
            </a:fld>
            <a:endParaRPr lang="en-US" dirty="0"/>
          </a:p>
        </p:txBody>
      </p:sp>
    </p:spTree>
    <p:extLst>
      <p:ext uri="{BB962C8B-B14F-4D97-AF65-F5344CB8AC3E}">
        <p14:creationId xmlns:p14="http://schemas.microsoft.com/office/powerpoint/2010/main" val="2549619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Calibri "/>
              </a:rPr>
              <a:t>Conduct a debriefing session with the class.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27</a:t>
            </a:fld>
            <a:endParaRPr lang="en-US" dirty="0"/>
          </a:p>
        </p:txBody>
      </p:sp>
    </p:spTree>
    <p:extLst>
      <p:ext uri="{BB962C8B-B14F-4D97-AF65-F5344CB8AC3E}">
        <p14:creationId xmlns:p14="http://schemas.microsoft.com/office/powerpoint/2010/main" val="4117282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Calibri "/>
              </a:rPr>
              <a:t>Conduct a debriefing session with the class.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28</a:t>
            </a:fld>
            <a:endParaRPr lang="en-US" dirty="0"/>
          </a:p>
        </p:txBody>
      </p:sp>
    </p:spTree>
    <p:extLst>
      <p:ext uri="{BB962C8B-B14F-4D97-AF65-F5344CB8AC3E}">
        <p14:creationId xmlns:p14="http://schemas.microsoft.com/office/powerpoint/2010/main" val="2844317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Instruction:</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Present the poll question, have students complete the poll, and discuss the results together.</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32</a:t>
            </a:fld>
            <a:endParaRPr lang="en-US" dirty="0"/>
          </a:p>
        </p:txBody>
      </p:sp>
    </p:spTree>
    <p:extLst>
      <p:ext uri="{BB962C8B-B14F-4D97-AF65-F5344CB8AC3E}">
        <p14:creationId xmlns:p14="http://schemas.microsoft.com/office/powerpoint/2010/main" val="3762484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Instruction:</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Present the poll question, have students complete the poll, and discuss the results together.</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33</a:t>
            </a:fld>
            <a:endParaRPr lang="en-US" dirty="0"/>
          </a:p>
        </p:txBody>
      </p:sp>
    </p:spTree>
    <p:extLst>
      <p:ext uri="{BB962C8B-B14F-4D97-AF65-F5344CB8AC3E}">
        <p14:creationId xmlns:p14="http://schemas.microsoft.com/office/powerpoint/2010/main" val="166128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225425" marR="0" lvl="1" indent="-225425" algn="l" defTabSz="914400" rtl="0" eaLnBrk="0" fontAlgn="base" latinLnBrk="0" hangingPunct="0">
              <a:lnSpc>
                <a:spcPct val="100000"/>
              </a:lnSpc>
              <a:spcBef>
                <a:spcPct val="30000"/>
              </a:spcBef>
              <a:spcAft>
                <a:spcPct val="0"/>
              </a:spcAft>
              <a:buClrTx/>
              <a:buSzTx/>
              <a:tabLst/>
              <a:defRPr/>
            </a:pPr>
            <a:r>
              <a:rPr lang="en-US" sz="1200" dirty="0"/>
              <a:t>Computerized time and attendance recording systems</a:t>
            </a:r>
          </a:p>
          <a:p>
            <a:pPr marL="688975" marR="0" lvl="2" indent="-225425" algn="l" defTabSz="914400" rtl="0" eaLnBrk="0" fontAlgn="base" latinLnBrk="0" hangingPunct="0">
              <a:lnSpc>
                <a:spcPct val="100000"/>
              </a:lnSpc>
              <a:spcBef>
                <a:spcPct val="30000"/>
              </a:spcBef>
              <a:spcAft>
                <a:spcPct val="0"/>
              </a:spcAft>
              <a:buClrTx/>
              <a:buSzTx/>
              <a:tabLst/>
              <a:defRPr/>
            </a:pPr>
            <a:r>
              <a:rPr lang="en-US" sz="1200" dirty="0"/>
              <a:t>Card-generated systems - use computerized time cards</a:t>
            </a:r>
          </a:p>
          <a:p>
            <a:pPr marL="688975" marR="0" lvl="2" indent="-225425" algn="l" defTabSz="914400" rtl="0" eaLnBrk="0" fontAlgn="base" latinLnBrk="0" hangingPunct="0">
              <a:lnSpc>
                <a:spcPct val="100000"/>
              </a:lnSpc>
              <a:spcBef>
                <a:spcPct val="30000"/>
              </a:spcBef>
              <a:spcAft>
                <a:spcPct val="0"/>
              </a:spcAft>
              <a:buClrTx/>
              <a:buSzTx/>
              <a:tabLst/>
              <a:defRPr/>
            </a:pPr>
            <a:r>
              <a:rPr lang="en-US" sz="1200" dirty="0"/>
              <a:t>Badge systems - employ badges in conjunction with electronic time clocks</a:t>
            </a:r>
          </a:p>
          <a:p>
            <a:pPr marL="688975" marR="0" lvl="2" indent="-225425" algn="l" defTabSz="914400" rtl="0" eaLnBrk="0" fontAlgn="base" latinLnBrk="0" hangingPunct="0">
              <a:lnSpc>
                <a:spcPct val="100000"/>
              </a:lnSpc>
              <a:spcBef>
                <a:spcPct val="30000"/>
              </a:spcBef>
              <a:spcAft>
                <a:spcPct val="0"/>
              </a:spcAft>
              <a:buClrTx/>
              <a:buSzTx/>
              <a:tabLst/>
              <a:defRPr/>
            </a:pPr>
            <a:r>
              <a:rPr lang="en-US" sz="1200" dirty="0"/>
              <a:t>Cardless and </a:t>
            </a:r>
            <a:r>
              <a:rPr lang="en-US" sz="1200" dirty="0" err="1"/>
              <a:t>badgeless</a:t>
            </a:r>
            <a:r>
              <a:rPr lang="en-US" sz="1200" dirty="0"/>
              <a:t> systems - require that an employee use their PIN number to process timekeeping</a:t>
            </a:r>
          </a:p>
          <a:p>
            <a:pPr marL="688975" marR="0" lvl="2" indent="-225425" algn="l" defTabSz="914400" rtl="0" eaLnBrk="0" fontAlgn="base" latinLnBrk="0" hangingPunct="0">
              <a:lnSpc>
                <a:spcPct val="100000"/>
              </a:lnSpc>
              <a:spcBef>
                <a:spcPct val="30000"/>
              </a:spcBef>
              <a:spcAft>
                <a:spcPct val="0"/>
              </a:spcAft>
              <a:buClrTx/>
              <a:buSzTx/>
              <a:tabLst/>
              <a:defRPr/>
            </a:pPr>
            <a:r>
              <a:rPr lang="en-IN" sz="1200" dirty="0"/>
              <a:t>Personal computer-based</a:t>
            </a:r>
            <a:r>
              <a:rPr lang="en-US" sz="1200" dirty="0"/>
              <a:t>system - allows employee to clock in via computer</a:t>
            </a:r>
          </a:p>
          <a:p>
            <a:pPr marL="171450" indent="-171450">
              <a:buFont typeface="Arial" panose="020B0604020202020204" pitchFamily="34" charset="0"/>
              <a:buChar char="•"/>
            </a:pPr>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34</a:t>
            </a:fld>
            <a:endParaRPr lang="en-US" dirty="0"/>
          </a:p>
        </p:txBody>
      </p:sp>
    </p:spTree>
    <p:extLst>
      <p:ext uri="{BB962C8B-B14F-4D97-AF65-F5344CB8AC3E}">
        <p14:creationId xmlns:p14="http://schemas.microsoft.com/office/powerpoint/2010/main" val="4961889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dirty="0"/>
              <a:t>Instructions:</a:t>
            </a:r>
          </a:p>
          <a:p>
            <a:pPr marL="171450" indent="-171450">
              <a:buFont typeface="Arial" panose="020B0604020202020204" pitchFamily="34" charset="0"/>
              <a:buChar char="•"/>
            </a:pPr>
            <a:r>
              <a:rPr lang="en-US" dirty="0"/>
              <a:t>Gather into small groups of three to five.</a:t>
            </a:r>
          </a:p>
          <a:p>
            <a:pPr marL="171450" indent="-171450">
              <a:buFont typeface="Arial" panose="020B0604020202020204" pitchFamily="34" charset="0"/>
              <a:buChar char="•"/>
            </a:pPr>
            <a:r>
              <a:rPr lang="en-US" dirty="0"/>
              <a:t>Read through the slide information.</a:t>
            </a:r>
          </a:p>
          <a:p>
            <a:pPr marL="171450" indent="-171450">
              <a:buFont typeface="Arial" panose="020B0604020202020204" pitchFamily="34" charset="0"/>
              <a:buChar char="•"/>
            </a:pPr>
            <a:r>
              <a:rPr lang="en-US" dirty="0"/>
              <a:t>Collectively decide on your small group’s answers to questions presented.</a:t>
            </a:r>
          </a:p>
          <a:p>
            <a:pPr marL="171450" indent="-171450">
              <a:buFont typeface="Arial" panose="020B0604020202020204" pitchFamily="34" charset="0"/>
              <a:buChar char="•"/>
            </a:pPr>
            <a:r>
              <a:rPr lang="en-US" dirty="0"/>
              <a:t>Share your findings with the larger group.</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35</a:t>
            </a:fld>
            <a:endParaRPr lang="en-US" dirty="0"/>
          </a:p>
        </p:txBody>
      </p:sp>
    </p:spTree>
    <p:extLst>
      <p:ext uri="{BB962C8B-B14F-4D97-AF65-F5344CB8AC3E}">
        <p14:creationId xmlns:p14="http://schemas.microsoft.com/office/powerpoint/2010/main" val="1863802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Segoe UI" panose="020B0502040204020203" pitchFamily="34" charset="0"/>
              </a:rPr>
              <a:t>Conduct a debriefing session with the class.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36</a:t>
            </a:fld>
            <a:endParaRPr lang="en-US" dirty="0"/>
          </a:p>
        </p:txBody>
      </p:sp>
    </p:spTree>
    <p:extLst>
      <p:ext uri="{BB962C8B-B14F-4D97-AF65-F5344CB8AC3E}">
        <p14:creationId xmlns:p14="http://schemas.microsoft.com/office/powerpoint/2010/main" val="473732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Segoe UI" panose="020B0502040204020203" pitchFamily="34" charset="0"/>
              </a:rPr>
              <a:t>Conduct a debriefing session with the class.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37</a:t>
            </a:fld>
            <a:endParaRPr lang="en-US" dirty="0"/>
          </a:p>
        </p:txBody>
      </p:sp>
    </p:spTree>
    <p:extLst>
      <p:ext uri="{BB962C8B-B14F-4D97-AF65-F5344CB8AC3E}">
        <p14:creationId xmlns:p14="http://schemas.microsoft.com/office/powerpoint/2010/main" val="15585265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These two methods result in same total gross pay!</a:t>
            </a:r>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39</a:t>
            </a:fld>
            <a:endParaRPr lang="en-US" dirty="0"/>
          </a:p>
        </p:txBody>
      </p:sp>
    </p:spTree>
    <p:extLst>
      <p:ext uri="{BB962C8B-B14F-4D97-AF65-F5344CB8AC3E}">
        <p14:creationId xmlns:p14="http://schemas.microsoft.com/office/powerpoint/2010/main" val="16886799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42</a:t>
            </a:fld>
            <a:endParaRPr lang="en-US" dirty="0"/>
          </a:p>
        </p:txBody>
      </p:sp>
    </p:spTree>
    <p:extLst>
      <p:ext uri="{BB962C8B-B14F-4D97-AF65-F5344CB8AC3E}">
        <p14:creationId xmlns:p14="http://schemas.microsoft.com/office/powerpoint/2010/main" val="3895732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Instruction:</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Present the poll question, have students complete the poll, and discuss the results together.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47</a:t>
            </a:fld>
            <a:endParaRPr lang="en-US" dirty="0"/>
          </a:p>
        </p:txBody>
      </p:sp>
    </p:spTree>
    <p:extLst>
      <p:ext uri="{BB962C8B-B14F-4D97-AF65-F5344CB8AC3E}">
        <p14:creationId xmlns:p14="http://schemas.microsoft.com/office/powerpoint/2010/main" val="6191665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Instruction:</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Present the poll question, have students complete the poll, and discuss the results together.</a:t>
            </a:r>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48</a:t>
            </a:fld>
            <a:endParaRPr lang="en-US" dirty="0"/>
          </a:p>
        </p:txBody>
      </p:sp>
    </p:spTree>
    <p:extLst>
      <p:ext uri="{BB962C8B-B14F-4D97-AF65-F5344CB8AC3E}">
        <p14:creationId xmlns:p14="http://schemas.microsoft.com/office/powerpoint/2010/main" val="20226822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51</a:t>
            </a:fld>
            <a:endParaRPr lang="en-US" dirty="0"/>
          </a:p>
        </p:txBody>
      </p:sp>
    </p:spTree>
    <p:extLst>
      <p:ext uri="{BB962C8B-B14F-4D97-AF65-F5344CB8AC3E}">
        <p14:creationId xmlns:p14="http://schemas.microsoft.com/office/powerpoint/2010/main" val="33562898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indent="0">
              <a:buNone/>
            </a:pPr>
            <a:r>
              <a:rPr lang="en-US" sz="1200" dirty="0"/>
              <a:t>Note: The two methods don’t give same results!</a:t>
            </a:r>
          </a:p>
          <a:p>
            <a:pPr lvl="1"/>
            <a:endParaRPr lang="en-US" sz="1200" dirty="0"/>
          </a:p>
          <a:p>
            <a:endParaRPr lang="en-IN" sz="1200"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52</a:t>
            </a:fld>
            <a:endParaRPr lang="en-US" dirty="0"/>
          </a:p>
        </p:txBody>
      </p:sp>
    </p:spTree>
    <p:extLst>
      <p:ext uri="{BB962C8B-B14F-4D97-AF65-F5344CB8AC3E}">
        <p14:creationId xmlns:p14="http://schemas.microsoft.com/office/powerpoint/2010/main" val="2457473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53</a:t>
            </a:fld>
            <a:endParaRPr lang="en-US" dirty="0"/>
          </a:p>
        </p:txBody>
      </p:sp>
    </p:spTree>
    <p:extLst>
      <p:ext uri="{BB962C8B-B14F-4D97-AF65-F5344CB8AC3E}">
        <p14:creationId xmlns:p14="http://schemas.microsoft.com/office/powerpoint/2010/main" val="36945362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sz="1200" dirty="0"/>
              <a:t>Numerous ways to apply commission</a:t>
            </a:r>
          </a:p>
          <a:p>
            <a:pPr lvl="1"/>
            <a:r>
              <a:rPr lang="en-US" sz="1200" dirty="0"/>
              <a:t>With base salary or stand alone</a:t>
            </a:r>
          </a:p>
          <a:p>
            <a:pPr lvl="1"/>
            <a:r>
              <a:rPr lang="en-US" sz="1200" dirty="0"/>
              <a:t>Compliant with FLSA as long as minimum wage provisions are met</a:t>
            </a:r>
          </a:p>
          <a:p>
            <a:pPr lvl="2"/>
            <a:r>
              <a:rPr lang="en-US" sz="1200" dirty="0"/>
              <a:t>Exceptions are outside salespeople who are exempt from FLSA</a:t>
            </a:r>
          </a:p>
          <a:p>
            <a:endParaRPr lang="en-IN" sz="1200"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56</a:t>
            </a:fld>
            <a:endParaRPr lang="en-US" dirty="0"/>
          </a:p>
        </p:txBody>
      </p:sp>
    </p:spTree>
    <p:extLst>
      <p:ext uri="{BB962C8B-B14F-4D97-AF65-F5344CB8AC3E}">
        <p14:creationId xmlns:p14="http://schemas.microsoft.com/office/powerpoint/2010/main" val="8586965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Present slide information with possible answers and have students select an answer.</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59</a:t>
            </a:fld>
            <a:endParaRPr lang="en-US" dirty="0"/>
          </a:p>
        </p:txBody>
      </p:sp>
    </p:spTree>
    <p:extLst>
      <p:ext uri="{BB962C8B-B14F-4D97-AF65-F5344CB8AC3E}">
        <p14:creationId xmlns:p14="http://schemas.microsoft.com/office/powerpoint/2010/main" val="12337047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First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D23111E-2710-4C1A-A7DB-CE3FE7C03336}"/>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0" y="-14068"/>
            <a:ext cx="12192000" cy="6858000"/>
          </a:xfrm>
          <a:prstGeom prst="rect">
            <a:avLst/>
          </a:prstGeom>
        </p:spPr>
      </p:pic>
      <p:sp>
        <p:nvSpPr>
          <p:cNvPr id="2" name="Title"/>
          <p:cNvSpPr>
            <a:spLocks noGrp="1"/>
          </p:cNvSpPr>
          <p:nvPr>
            <p:ph type="ctrTitle" hasCustomPrompt="1"/>
          </p:nvPr>
        </p:nvSpPr>
        <p:spPr>
          <a:xfrm>
            <a:off x="5646420" y="1168663"/>
            <a:ext cx="6104302" cy="2387600"/>
          </a:xfrm>
        </p:spPr>
        <p:txBody>
          <a:bodyPr anchor="b"/>
          <a:lstStyle>
            <a:lvl1pPr algn="l">
              <a:defRPr sz="4800" baseline="0">
                <a:solidFill>
                  <a:schemeClr val="bg1"/>
                </a:solidFill>
              </a:defRPr>
            </a:lvl1pPr>
          </a:lstStyle>
          <a:p>
            <a:r>
              <a:rPr lang="en-US" dirty="0"/>
              <a:t>Title, #e</a:t>
            </a:r>
          </a:p>
        </p:txBody>
      </p:sp>
      <p:sp>
        <p:nvSpPr>
          <p:cNvPr id="3" name="Subtitle 2"/>
          <p:cNvSpPr>
            <a:spLocks noGrp="1"/>
          </p:cNvSpPr>
          <p:nvPr>
            <p:ph type="subTitle" idx="1" hasCustomPrompt="1"/>
          </p:nvPr>
        </p:nvSpPr>
        <p:spPr>
          <a:xfrm>
            <a:off x="5646420" y="3809720"/>
            <a:ext cx="6104302" cy="1424930"/>
          </a:xfrm>
          <a:noFill/>
        </p:spPr>
        <p:txBody>
          <a:bodyPr anchor="t"/>
          <a:lstStyle>
            <a:lvl1pPr marL="0" indent="0" algn="l">
              <a:lnSpc>
                <a:spcPct val="100000"/>
              </a:lnSpc>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 Chapter Title</a:t>
            </a:r>
          </a:p>
        </p:txBody>
      </p:sp>
      <p:sp>
        <p:nvSpPr>
          <p:cNvPr id="12" name="Picture Placeholder 11">
            <a:extLst>
              <a:ext uri="{FF2B5EF4-FFF2-40B4-BE49-F238E27FC236}">
                <a16:creationId xmlns:a16="http://schemas.microsoft.com/office/drawing/2014/main" id="{7BF6BBBC-452C-48FA-A1E1-E851567E5383}"/>
              </a:ext>
            </a:extLst>
          </p:cNvPr>
          <p:cNvSpPr>
            <a:spLocks noGrp="1"/>
          </p:cNvSpPr>
          <p:nvPr>
            <p:ph type="pic" sz="quarter" idx="11" hasCustomPrompt="1"/>
          </p:nvPr>
        </p:nvSpPr>
        <p:spPr>
          <a:xfrm>
            <a:off x="475250" y="808037"/>
            <a:ext cx="4713288" cy="5241925"/>
          </a:xfrm>
        </p:spPr>
        <p:txBody>
          <a:bodyPr/>
          <a:lstStyle>
            <a:lvl1pPr marL="0" indent="0">
              <a:buNone/>
              <a:defRPr b="0">
                <a:solidFill>
                  <a:schemeClr val="bg1"/>
                </a:solidFill>
              </a:defRPr>
            </a:lvl1pPr>
          </a:lstStyle>
          <a:p>
            <a:r>
              <a:rPr lang="en-US" dirty="0"/>
              <a:t>Add Image Here</a:t>
            </a:r>
          </a:p>
        </p:txBody>
      </p:sp>
      <p:sp>
        <p:nvSpPr>
          <p:cNvPr id="9" name="Slide Number Placeholder 5">
            <a:extLst>
              <a:ext uri="{FF2B5EF4-FFF2-40B4-BE49-F238E27FC236}">
                <a16:creationId xmlns:a16="http://schemas.microsoft.com/office/drawing/2014/main" id="{6B326DFF-C872-4426-8563-39BC5862466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pic>
        <p:nvPicPr>
          <p:cNvPr id="21" name="Picture 20">
            <a:extLst>
              <a:ext uri="{FF2B5EF4-FFF2-40B4-BE49-F238E27FC236}">
                <a16:creationId xmlns:a16="http://schemas.microsoft.com/office/drawing/2014/main" id="{FDE6C580-026E-426D-A0EE-BDE15B891A0A}"/>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183087" y="6223885"/>
            <a:ext cx="1820281" cy="610675"/>
          </a:xfrm>
          <a:prstGeom prst="rect">
            <a:avLst/>
          </a:prstGeom>
        </p:spPr>
      </p:pic>
    </p:spTree>
    <p:custDataLst>
      <p:tags r:id="rId1"/>
    </p:custDataLst>
    <p:extLst>
      <p:ext uri="{BB962C8B-B14F-4D97-AF65-F5344CB8AC3E}">
        <p14:creationId xmlns:p14="http://schemas.microsoft.com/office/powerpoint/2010/main" val="2170826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3344969-1137-4EAF-AB8A-FDA4F62A617A}"/>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0" y="0"/>
            <a:ext cx="12192000" cy="6858000"/>
          </a:xfrm>
          <a:prstGeom prst="rect">
            <a:avLst/>
          </a:prstGeom>
        </p:spPr>
      </p:pic>
      <p:sp>
        <p:nvSpPr>
          <p:cNvPr id="2" name="Title"/>
          <p:cNvSpPr>
            <a:spLocks noGrp="1"/>
          </p:cNvSpPr>
          <p:nvPr>
            <p:ph type="ctrTitle" hasCustomPrompt="1"/>
          </p:nvPr>
        </p:nvSpPr>
        <p:spPr>
          <a:xfrm>
            <a:off x="914400" y="1153123"/>
            <a:ext cx="10424160" cy="2387600"/>
          </a:xfrm>
        </p:spPr>
        <p:txBody>
          <a:bodyPr anchor="b"/>
          <a:lstStyle>
            <a:lvl1pPr algn="ctr">
              <a:defRPr sz="5400" baseline="0">
                <a:solidFill>
                  <a:schemeClr val="bg1"/>
                </a:solidFill>
              </a:defRPr>
            </a:lvl1pPr>
          </a:lstStyle>
          <a:p>
            <a:r>
              <a:rPr lang="en-US" dirty="0"/>
              <a:t>Unit XX</a:t>
            </a:r>
          </a:p>
        </p:txBody>
      </p:sp>
      <p:sp>
        <p:nvSpPr>
          <p:cNvPr id="3" name="Subtitle 2"/>
          <p:cNvSpPr>
            <a:spLocks noGrp="1"/>
          </p:cNvSpPr>
          <p:nvPr>
            <p:ph type="subTitle" idx="1" hasCustomPrompt="1"/>
          </p:nvPr>
        </p:nvSpPr>
        <p:spPr>
          <a:xfrm>
            <a:off x="914400" y="3809720"/>
            <a:ext cx="10424160" cy="1424930"/>
          </a:xfrm>
          <a:noFill/>
        </p:spPr>
        <p:txBody>
          <a:bodyPr anchor="t"/>
          <a:lstStyle>
            <a:lvl1pPr marL="0" indent="0" algn="ctr">
              <a:lnSpc>
                <a:spcPct val="100000"/>
              </a:lnSpc>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Unit’s Title Here</a:t>
            </a:r>
          </a:p>
        </p:txBody>
      </p:sp>
      <p:pic>
        <p:nvPicPr>
          <p:cNvPr id="17" name="Picture 16">
            <a:extLst>
              <a:ext uri="{FF2B5EF4-FFF2-40B4-BE49-F238E27FC236}">
                <a16:creationId xmlns:a16="http://schemas.microsoft.com/office/drawing/2014/main" id="{EAF0C6CA-9F2E-439D-8A9B-5B8BD35A9360}"/>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183087" y="6223885"/>
            <a:ext cx="1820281" cy="610675"/>
          </a:xfrm>
          <a:prstGeom prst="rect">
            <a:avLst/>
          </a:prstGeom>
        </p:spPr>
      </p:pic>
      <p:sp>
        <p:nvSpPr>
          <p:cNvPr id="15" name="Slide Number Placeholder 5">
            <a:extLst>
              <a:ext uri="{FF2B5EF4-FFF2-40B4-BE49-F238E27FC236}">
                <a16:creationId xmlns:a16="http://schemas.microsoft.com/office/drawing/2014/main" id="{8D6FEA2F-362B-4EAB-BFA4-233A863C0DE7}"/>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
        <p:nvSpPr>
          <p:cNvPr id="11" name="Copyright">
            <a:extLst>
              <a:ext uri="{FF2B5EF4-FFF2-40B4-BE49-F238E27FC236}">
                <a16:creationId xmlns:a16="http://schemas.microsoft.com/office/drawing/2014/main" id="{09216FC3-84E9-4B73-9DA8-CF771043770B}"/>
              </a:ext>
              <a:ext uri="{C183D7F6-B498-43B3-948B-1728B52AA6E4}">
                <adec:decorative xmlns:adec="http://schemas.microsoft.com/office/drawing/2017/decorative" val="0"/>
              </a:ext>
            </a:extLst>
          </p:cNvPr>
          <p:cNvSpPr txBox="1"/>
          <p:nvPr userDrawn="1"/>
        </p:nvSpPr>
        <p:spPr>
          <a:xfrm>
            <a:off x="2103120" y="6314136"/>
            <a:ext cx="8961120" cy="457200"/>
          </a:xfrm>
          <a:prstGeom prst="rect">
            <a:avLst/>
          </a:prstGeom>
          <a:noFill/>
        </p:spPr>
        <p:txBody>
          <a:bodyPr wrap="square" rtlCol="0">
            <a:spAutoFit/>
          </a:bodyPr>
          <a:lstStyle/>
          <a:p>
            <a:r>
              <a:rPr lang="en-US" sz="1100" kern="1200" dirty="0">
                <a:solidFill>
                  <a:schemeClr val="bg1"/>
                </a:solidFill>
                <a:latin typeface="+mn-lt"/>
                <a:ea typeface="+mn-ea"/>
                <a:cs typeface="+mn-cs"/>
              </a:rPr>
              <a:t>[Author Name], [Book Title], [#] Edition. © [Insert Year] Cengage.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803553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p:cNvSpPr>
            <a:spLocks noGrp="1"/>
          </p:cNvSpPr>
          <p:nvPr>
            <p:ph idx="1" hasCustomPrompt="1"/>
          </p:nvPr>
        </p:nvSpPr>
        <p:spPr/>
        <p:txBody>
          <a:bodyPr/>
          <a:lstStyle>
            <a:lvl1pPr>
              <a:spcAft>
                <a:spcPts val="800"/>
              </a:spcAft>
              <a:defRPr sz="240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306619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p:cNvSpPr>
            <a:spLocks noGrp="1"/>
          </p:cNvSpPr>
          <p:nvPr>
            <p:ph idx="1" hasCustomPrompt="1"/>
          </p:nvPr>
        </p:nvSpPr>
        <p:spPr>
          <a:xfrm>
            <a:off x="476843" y="1825625"/>
            <a:ext cx="11241915" cy="1069975"/>
          </a:xfrm>
        </p:spPr>
        <p:txBody>
          <a:bodyPr/>
          <a:lstStyle>
            <a:lvl1pPr>
              <a:spcAft>
                <a:spcPts val="800"/>
              </a:spcAft>
              <a:defRPr sz="240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a:extLst>
              <a:ext uri="{FF2B5EF4-FFF2-40B4-BE49-F238E27FC236}">
                <a16:creationId xmlns:a16="http://schemas.microsoft.com/office/drawing/2014/main" id="{A3973DEA-64C1-7447-A6D9-2F614629CAB3}"/>
              </a:ext>
            </a:extLst>
          </p:cNvPr>
          <p:cNvSpPr>
            <a:spLocks noGrp="1"/>
          </p:cNvSpPr>
          <p:nvPr>
            <p:ph idx="10" hasCustomPrompt="1"/>
          </p:nvPr>
        </p:nvSpPr>
        <p:spPr>
          <a:xfrm>
            <a:off x="475042" y="5039880"/>
            <a:ext cx="11241915" cy="1069975"/>
          </a:xfrm>
        </p:spPr>
        <p:txBody>
          <a:bodyPr/>
          <a:lstStyle>
            <a:lvl1pPr>
              <a:spcAft>
                <a:spcPts val="800"/>
              </a:spcAft>
              <a:defRPr sz="240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4129125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3" y="1825625"/>
            <a:ext cx="5542957"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a:extLst>
              <a:ext uri="{C183D7F6-B498-43B3-948B-1728B52AA6E4}">
                <adec:decorative xmlns:adec="http://schemas.microsoft.com/office/drawing/2017/decorative" val="1"/>
              </a:ext>
            </a:extLst>
          </p:cNvPr>
          <p:cNvSpPr>
            <a:spLocks noGrp="1"/>
          </p:cNvSpPr>
          <p:nvPr>
            <p:ph sz="half" idx="2" hasCustomPrompt="1"/>
          </p:nvPr>
        </p:nvSpPr>
        <p:spPr>
          <a:xfrm>
            <a:off x="6172200" y="1825625"/>
            <a:ext cx="5542956"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834274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4"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5" name="Content Placeholder Middle">
            <a:extLst>
              <a:ext uri="{FF2B5EF4-FFF2-40B4-BE49-F238E27FC236}">
                <a16:creationId xmlns:a16="http://schemas.microsoft.com/office/drawing/2014/main" id="{1D13BCCE-AB68-426C-9401-BABA201385F3}"/>
              </a:ext>
            </a:extLst>
          </p:cNvPr>
          <p:cNvSpPr>
            <a:spLocks noGrp="1"/>
          </p:cNvSpPr>
          <p:nvPr>
            <p:ph sz="half" idx="10" hasCustomPrompt="1"/>
          </p:nvPr>
        </p:nvSpPr>
        <p:spPr>
          <a:xfrm>
            <a:off x="4423735" y="1829037"/>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p:cNvSpPr>
            <a:spLocks noGrp="1"/>
          </p:cNvSpPr>
          <p:nvPr>
            <p:ph sz="half" idx="2" hasCustomPrompt="1"/>
          </p:nvPr>
        </p:nvSpPr>
        <p:spPr>
          <a:xfrm>
            <a:off x="8370626"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a:p>
            <a:pPr lvl="2"/>
            <a:endParaRPr lang="en-US" dirty="0"/>
          </a:p>
        </p:txBody>
      </p:sp>
    </p:spTree>
    <p:custDataLst>
      <p:tags r:id="rId1"/>
    </p:custDataLst>
    <p:extLst>
      <p:ext uri="{BB962C8B-B14F-4D97-AF65-F5344CB8AC3E}">
        <p14:creationId xmlns:p14="http://schemas.microsoft.com/office/powerpoint/2010/main" val="1489189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Subtitle">
    <p:spTree>
      <p:nvGrpSpPr>
        <p:cNvPr id="1" name=""/>
        <p:cNvGrpSpPr/>
        <p:nvPr/>
      </p:nvGrpSpPr>
      <p:grpSpPr>
        <a:xfrm>
          <a:off x="0" y="0"/>
          <a:ext cx="0" cy="0"/>
          <a:chOff x="0" y="0"/>
          <a:chExt cx="0" cy="0"/>
        </a:xfrm>
      </p:grpSpPr>
      <p:sp>
        <p:nvSpPr>
          <p:cNvPr id="8" name="Title"/>
          <p:cNvSpPr>
            <a:spLocks noGrp="1"/>
          </p:cNvSpPr>
          <p:nvPr>
            <p:ph type="title" hasCustomPrompt="1"/>
          </p:nvPr>
        </p:nvSpPr>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8767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2621900"/>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10" name="Content Placeholder Bottom"/>
          <p:cNvSpPr>
            <a:spLocks noGrp="1"/>
          </p:cNvSpPr>
          <p:nvPr>
            <p:ph type="body" sz="quarter" idx="13" hasCustomPrompt="1"/>
          </p:nvPr>
        </p:nvSpPr>
        <p:spPr>
          <a:xfrm>
            <a:off x="476844" y="5395327"/>
            <a:ext cx="11241914" cy="951787"/>
          </a:xfrm>
        </p:spPr>
        <p:txBody>
          <a:bodyPr/>
          <a:lstStyle>
            <a:lvl1pPr marL="112713" indent="-112713">
              <a:defRPr sz="900" b="0"/>
            </a:lvl1pPr>
            <a:lvl2pPr marL="336550" indent="-112713">
              <a:defRPr sz="900" b="0"/>
            </a:lvl2pPr>
            <a:lvl3pPr marL="685800" indent="-168275">
              <a:defRPr sz="900" b="0"/>
            </a:lvl3pPr>
            <a:lvl4pPr>
              <a:defRPr sz="900" b="0"/>
            </a:lvl4pPr>
            <a:lvl5pPr>
              <a:defRPr sz="900" b="0"/>
            </a:lvl5pPr>
          </a:lstStyle>
          <a:p>
            <a:pPr lvl="0"/>
            <a:r>
              <a:rPr lang="en-US" dirty="0"/>
              <a:t>Click to edit Master text styles</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2380733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Subtitle/Images">
    <p:spTree>
      <p:nvGrpSpPr>
        <p:cNvPr id="1" name=""/>
        <p:cNvGrpSpPr/>
        <p:nvPr/>
      </p:nvGrpSpPr>
      <p:grpSpPr>
        <a:xfrm>
          <a:off x="0" y="0"/>
          <a:ext cx="0" cy="0"/>
          <a:chOff x="0" y="0"/>
          <a:chExt cx="0" cy="0"/>
        </a:xfrm>
      </p:grpSpPr>
      <p:sp>
        <p:nvSpPr>
          <p:cNvPr id="8" name="Title"/>
          <p:cNvSpPr>
            <a:spLocks noGrp="1"/>
          </p:cNvSpPr>
          <p:nvPr>
            <p:ph type="title" hasCustomPrompt="1"/>
          </p:nvPr>
        </p:nvSpPr>
        <p:spPr>
          <a:xfrm>
            <a:off x="476843" y="475488"/>
            <a:ext cx="11241915" cy="1071533"/>
          </a:xfrm>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5769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1505492"/>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Content Placeholder 1">
            <a:extLst>
              <a:ext uri="{FF2B5EF4-FFF2-40B4-BE49-F238E27FC236}">
                <a16:creationId xmlns:a16="http://schemas.microsoft.com/office/drawing/2014/main" id="{B7E0CC24-A3CA-45F3-BF2B-B8EB09000563}"/>
              </a:ext>
            </a:extLst>
          </p:cNvPr>
          <p:cNvSpPr>
            <a:spLocks noGrp="1"/>
          </p:cNvSpPr>
          <p:nvPr>
            <p:ph idx="10" hasCustomPrompt="1"/>
          </p:nvPr>
        </p:nvSpPr>
        <p:spPr>
          <a:xfrm>
            <a:off x="476844" y="4310385"/>
            <a:ext cx="2563240" cy="2024480"/>
          </a:xfrm>
        </p:spPr>
        <p:txBody>
          <a:bodyPr/>
          <a:lstStyle>
            <a:lvl1pPr marL="0" indent="0" algn="ctr">
              <a:buNone/>
              <a:defRPr/>
            </a:lvl1pPr>
          </a:lstStyle>
          <a:p>
            <a:pPr lvl="0"/>
            <a:r>
              <a:rPr lang="en-US" dirty="0"/>
              <a:t>Insert here 1</a:t>
            </a:r>
          </a:p>
        </p:txBody>
      </p:sp>
      <p:sp>
        <p:nvSpPr>
          <p:cNvPr id="7" name="Content Placeholder 2">
            <a:extLst>
              <a:ext uri="{FF2B5EF4-FFF2-40B4-BE49-F238E27FC236}">
                <a16:creationId xmlns:a16="http://schemas.microsoft.com/office/drawing/2014/main" id="{0065DFA3-2F0A-45C7-8124-3D672EB9205A}"/>
              </a:ext>
            </a:extLst>
          </p:cNvPr>
          <p:cNvSpPr>
            <a:spLocks noGrp="1"/>
          </p:cNvSpPr>
          <p:nvPr>
            <p:ph idx="11" hasCustomPrompt="1"/>
          </p:nvPr>
        </p:nvSpPr>
        <p:spPr>
          <a:xfrm>
            <a:off x="3382488" y="4310385"/>
            <a:ext cx="2563240" cy="2024480"/>
          </a:xfrm>
        </p:spPr>
        <p:txBody>
          <a:bodyPr/>
          <a:lstStyle>
            <a:lvl1pPr marL="0" indent="0" algn="ctr">
              <a:buNone/>
              <a:defRPr/>
            </a:lvl1pPr>
          </a:lstStyle>
          <a:p>
            <a:pPr lvl="0"/>
            <a:r>
              <a:rPr lang="en-US" dirty="0"/>
              <a:t>Insert here 2</a:t>
            </a:r>
          </a:p>
        </p:txBody>
      </p:sp>
      <p:sp>
        <p:nvSpPr>
          <p:cNvPr id="9" name="Content Placeholder 3">
            <a:extLst>
              <a:ext uri="{FF2B5EF4-FFF2-40B4-BE49-F238E27FC236}">
                <a16:creationId xmlns:a16="http://schemas.microsoft.com/office/drawing/2014/main" id="{5EAAA4B2-2F70-4899-9014-89954C200D50}"/>
              </a:ext>
            </a:extLst>
          </p:cNvPr>
          <p:cNvSpPr>
            <a:spLocks noGrp="1"/>
          </p:cNvSpPr>
          <p:nvPr>
            <p:ph idx="13" hasCustomPrompt="1"/>
          </p:nvPr>
        </p:nvSpPr>
        <p:spPr>
          <a:xfrm>
            <a:off x="6281896" y="4319291"/>
            <a:ext cx="2563240" cy="2024480"/>
          </a:xfrm>
        </p:spPr>
        <p:txBody>
          <a:bodyPr/>
          <a:lstStyle>
            <a:lvl1pPr marL="0" indent="0" algn="ctr">
              <a:buNone/>
              <a:defRPr/>
            </a:lvl1pPr>
          </a:lstStyle>
          <a:p>
            <a:pPr lvl="0"/>
            <a:r>
              <a:rPr lang="en-US" dirty="0"/>
              <a:t>Insert here 3</a:t>
            </a:r>
          </a:p>
        </p:txBody>
      </p:sp>
      <p:sp>
        <p:nvSpPr>
          <p:cNvPr id="11" name="Content Placeholder 4">
            <a:extLst>
              <a:ext uri="{FF2B5EF4-FFF2-40B4-BE49-F238E27FC236}">
                <a16:creationId xmlns:a16="http://schemas.microsoft.com/office/drawing/2014/main" id="{138B1A98-C967-4B94-B1F7-E158393317F4}"/>
              </a:ext>
            </a:extLst>
          </p:cNvPr>
          <p:cNvSpPr>
            <a:spLocks noGrp="1"/>
          </p:cNvSpPr>
          <p:nvPr>
            <p:ph idx="15" hasCustomPrompt="1"/>
          </p:nvPr>
        </p:nvSpPr>
        <p:spPr>
          <a:xfrm>
            <a:off x="9151916" y="4319291"/>
            <a:ext cx="2563240" cy="2024480"/>
          </a:xfrm>
        </p:spPr>
        <p:txBody>
          <a:bodyPr/>
          <a:lstStyle>
            <a:lvl1pPr marL="0" indent="0" algn="ctr">
              <a:buNone/>
              <a:defRPr/>
            </a:lvl1pPr>
          </a:lstStyle>
          <a:p>
            <a:pPr lvl="0"/>
            <a:r>
              <a:rPr lang="en-US" dirty="0"/>
              <a:t>Insert here 4</a:t>
            </a:r>
          </a:p>
        </p:txBody>
      </p:sp>
    </p:spTree>
    <p:custDataLst>
      <p:tags r:id="rId1"/>
    </p:custDataLst>
    <p:extLst>
      <p:ext uri="{BB962C8B-B14F-4D97-AF65-F5344CB8AC3E}">
        <p14:creationId xmlns:p14="http://schemas.microsoft.com/office/powerpoint/2010/main" val="3888260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ulti Image/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1"/>
          <p:cNvSpPr>
            <a:spLocks noGrp="1"/>
          </p:cNvSpPr>
          <p:nvPr>
            <p:ph idx="1" hasCustomPrompt="1"/>
          </p:nvPr>
        </p:nvSpPr>
        <p:spPr>
          <a:xfrm>
            <a:off x="476844" y="1944375"/>
            <a:ext cx="2563240" cy="2024480"/>
          </a:xfrm>
        </p:spPr>
        <p:txBody>
          <a:bodyPr/>
          <a:lstStyle>
            <a:lvl1pPr marL="0" indent="0" algn="ctr">
              <a:buNone/>
              <a:defRPr/>
            </a:lvl1pPr>
          </a:lstStyle>
          <a:p>
            <a:pPr lvl="0"/>
            <a:r>
              <a:rPr lang="en-US" dirty="0"/>
              <a:t>Insert here 1</a:t>
            </a:r>
          </a:p>
        </p:txBody>
      </p:sp>
      <p:sp>
        <p:nvSpPr>
          <p:cNvPr id="15" name="Content Placeholder 2">
            <a:extLst>
              <a:ext uri="{FF2B5EF4-FFF2-40B4-BE49-F238E27FC236}">
                <a16:creationId xmlns:a16="http://schemas.microsoft.com/office/drawing/2014/main" id="{A951D41C-52EA-4F3C-BC8E-A9309F4EB627}"/>
              </a:ext>
            </a:extLst>
          </p:cNvPr>
          <p:cNvSpPr>
            <a:spLocks noGrp="1"/>
          </p:cNvSpPr>
          <p:nvPr>
            <p:ph idx="11" hasCustomPrompt="1"/>
          </p:nvPr>
        </p:nvSpPr>
        <p:spPr>
          <a:xfrm>
            <a:off x="3382488" y="1944375"/>
            <a:ext cx="2563240" cy="2024480"/>
          </a:xfrm>
        </p:spPr>
        <p:txBody>
          <a:bodyPr/>
          <a:lstStyle>
            <a:lvl1pPr marL="0" indent="0" algn="ctr">
              <a:buNone/>
              <a:defRPr/>
            </a:lvl1pPr>
          </a:lstStyle>
          <a:p>
            <a:pPr lvl="0"/>
            <a:r>
              <a:rPr lang="en-US" dirty="0"/>
              <a:t>Insert here 2</a:t>
            </a:r>
          </a:p>
        </p:txBody>
      </p:sp>
      <p:sp>
        <p:nvSpPr>
          <p:cNvPr id="17" name="Content Placeholder 3">
            <a:extLst>
              <a:ext uri="{FF2B5EF4-FFF2-40B4-BE49-F238E27FC236}">
                <a16:creationId xmlns:a16="http://schemas.microsoft.com/office/drawing/2014/main" id="{1CD2ACDE-E8DF-4B19-9DBB-017510EECF31}"/>
              </a:ext>
            </a:extLst>
          </p:cNvPr>
          <p:cNvSpPr>
            <a:spLocks noGrp="1"/>
          </p:cNvSpPr>
          <p:nvPr>
            <p:ph idx="13" hasCustomPrompt="1"/>
          </p:nvPr>
        </p:nvSpPr>
        <p:spPr>
          <a:xfrm>
            <a:off x="6281896" y="1953281"/>
            <a:ext cx="2563240" cy="2024480"/>
          </a:xfrm>
        </p:spPr>
        <p:txBody>
          <a:bodyPr/>
          <a:lstStyle>
            <a:lvl1pPr marL="0" indent="0" algn="ctr">
              <a:buNone/>
              <a:defRPr/>
            </a:lvl1pPr>
          </a:lstStyle>
          <a:p>
            <a:pPr lvl="0"/>
            <a:r>
              <a:rPr lang="en-US" dirty="0"/>
              <a:t>Insert here 3</a:t>
            </a:r>
          </a:p>
        </p:txBody>
      </p:sp>
      <p:sp>
        <p:nvSpPr>
          <p:cNvPr id="19" name="Content Placeholder 4">
            <a:extLst>
              <a:ext uri="{FF2B5EF4-FFF2-40B4-BE49-F238E27FC236}">
                <a16:creationId xmlns:a16="http://schemas.microsoft.com/office/drawing/2014/main" id="{F18F8C24-8F67-4A0C-8E2F-54E8026EAD00}"/>
              </a:ext>
            </a:extLst>
          </p:cNvPr>
          <p:cNvSpPr>
            <a:spLocks noGrp="1"/>
          </p:cNvSpPr>
          <p:nvPr>
            <p:ph idx="15" hasCustomPrompt="1"/>
          </p:nvPr>
        </p:nvSpPr>
        <p:spPr>
          <a:xfrm>
            <a:off x="9151916" y="1953281"/>
            <a:ext cx="2563240" cy="2024480"/>
          </a:xfrm>
        </p:spPr>
        <p:txBody>
          <a:bodyPr/>
          <a:lstStyle>
            <a:lvl1pPr marL="0" indent="0" algn="ctr">
              <a:buNone/>
              <a:defRPr/>
            </a:lvl1pPr>
          </a:lstStyle>
          <a:p>
            <a:pPr lvl="0"/>
            <a:r>
              <a:rPr lang="en-US" dirty="0"/>
              <a:t>Insert here 4</a:t>
            </a:r>
          </a:p>
        </p:txBody>
      </p:sp>
      <p:sp>
        <p:nvSpPr>
          <p:cNvPr id="9" name="Content Placeholder 5">
            <a:extLst>
              <a:ext uri="{FF2B5EF4-FFF2-40B4-BE49-F238E27FC236}">
                <a16:creationId xmlns:a16="http://schemas.microsoft.com/office/drawing/2014/main" id="{1950DDEC-E898-4F6D-A7F2-930A23B3C11F}"/>
              </a:ext>
            </a:extLst>
          </p:cNvPr>
          <p:cNvSpPr>
            <a:spLocks noGrp="1"/>
          </p:cNvSpPr>
          <p:nvPr>
            <p:ph idx="10" hasCustomPrompt="1"/>
          </p:nvPr>
        </p:nvSpPr>
        <p:spPr>
          <a:xfrm>
            <a:off x="476843" y="4128059"/>
            <a:ext cx="2563241" cy="2024480"/>
          </a:xfrm>
        </p:spPr>
        <p:txBody>
          <a:bodyPr/>
          <a:lstStyle>
            <a:lvl1pPr marL="0" indent="0" algn="ctr">
              <a:buNone/>
              <a:defRPr/>
            </a:lvl1pPr>
          </a:lstStyle>
          <a:p>
            <a:pPr lvl="0"/>
            <a:r>
              <a:rPr lang="en-US" dirty="0"/>
              <a:t>Insert here 5</a:t>
            </a:r>
          </a:p>
        </p:txBody>
      </p:sp>
      <p:sp>
        <p:nvSpPr>
          <p:cNvPr id="16" name="Content Placeholder 6">
            <a:extLst>
              <a:ext uri="{FF2B5EF4-FFF2-40B4-BE49-F238E27FC236}">
                <a16:creationId xmlns:a16="http://schemas.microsoft.com/office/drawing/2014/main" id="{B7548D5A-3DFF-4FF5-A587-74246B76C1A7}"/>
              </a:ext>
            </a:extLst>
          </p:cNvPr>
          <p:cNvSpPr>
            <a:spLocks noGrp="1"/>
          </p:cNvSpPr>
          <p:nvPr>
            <p:ph idx="12" hasCustomPrompt="1"/>
          </p:nvPr>
        </p:nvSpPr>
        <p:spPr>
          <a:xfrm>
            <a:off x="3382487" y="4128059"/>
            <a:ext cx="2563241" cy="2024480"/>
          </a:xfrm>
        </p:spPr>
        <p:txBody>
          <a:bodyPr/>
          <a:lstStyle>
            <a:lvl1pPr marL="0" indent="0" algn="ctr">
              <a:buNone/>
              <a:defRPr/>
            </a:lvl1pPr>
          </a:lstStyle>
          <a:p>
            <a:pPr lvl="0"/>
            <a:r>
              <a:rPr lang="en-US" dirty="0"/>
              <a:t>Insert here 6</a:t>
            </a:r>
          </a:p>
        </p:txBody>
      </p:sp>
      <p:sp>
        <p:nvSpPr>
          <p:cNvPr id="18" name="Content Placeholder 7">
            <a:extLst>
              <a:ext uri="{FF2B5EF4-FFF2-40B4-BE49-F238E27FC236}">
                <a16:creationId xmlns:a16="http://schemas.microsoft.com/office/drawing/2014/main" id="{A24E382A-7ED1-49CB-8053-85276CAEB9B2}"/>
              </a:ext>
            </a:extLst>
          </p:cNvPr>
          <p:cNvSpPr>
            <a:spLocks noGrp="1"/>
          </p:cNvSpPr>
          <p:nvPr>
            <p:ph idx="14" hasCustomPrompt="1"/>
          </p:nvPr>
        </p:nvSpPr>
        <p:spPr>
          <a:xfrm>
            <a:off x="6281895" y="4136965"/>
            <a:ext cx="2563241" cy="2024480"/>
          </a:xfrm>
        </p:spPr>
        <p:txBody>
          <a:bodyPr/>
          <a:lstStyle>
            <a:lvl1pPr marL="0" indent="0" algn="ctr">
              <a:buNone/>
              <a:defRPr/>
            </a:lvl1pPr>
          </a:lstStyle>
          <a:p>
            <a:pPr lvl="0"/>
            <a:r>
              <a:rPr lang="en-US" dirty="0"/>
              <a:t>Insert here 7</a:t>
            </a:r>
          </a:p>
        </p:txBody>
      </p:sp>
      <p:sp>
        <p:nvSpPr>
          <p:cNvPr id="20" name="Content Placeholder 8">
            <a:extLst>
              <a:ext uri="{FF2B5EF4-FFF2-40B4-BE49-F238E27FC236}">
                <a16:creationId xmlns:a16="http://schemas.microsoft.com/office/drawing/2014/main" id="{AC6187B3-59CD-4356-83E5-962B5ACC4AEB}"/>
              </a:ext>
            </a:extLst>
          </p:cNvPr>
          <p:cNvSpPr>
            <a:spLocks noGrp="1"/>
          </p:cNvSpPr>
          <p:nvPr>
            <p:ph idx="16" hasCustomPrompt="1"/>
          </p:nvPr>
        </p:nvSpPr>
        <p:spPr>
          <a:xfrm>
            <a:off x="9151915" y="4136965"/>
            <a:ext cx="2563241" cy="2024480"/>
          </a:xfrm>
        </p:spPr>
        <p:txBody>
          <a:bodyPr/>
          <a:lstStyle>
            <a:lvl1pPr marL="0" indent="0" algn="ctr">
              <a:buNone/>
              <a:defRPr/>
            </a:lvl1pPr>
          </a:lstStyle>
          <a:p>
            <a:pPr lvl="0"/>
            <a:r>
              <a:rPr lang="en-US" dirty="0"/>
              <a:t>Insert here 8</a:t>
            </a:r>
          </a:p>
        </p:txBody>
      </p:sp>
    </p:spTree>
    <p:custDataLst>
      <p:tags r:id="rId1"/>
    </p:custDataLst>
    <p:extLst>
      <p:ext uri="{BB962C8B-B14F-4D97-AF65-F5344CB8AC3E}">
        <p14:creationId xmlns:p14="http://schemas.microsoft.com/office/powerpoint/2010/main" val="295870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Image/On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9" name="Content Placeholder"/>
          <p:cNvSpPr>
            <a:spLocks noGrp="1"/>
          </p:cNvSpPr>
          <p:nvPr>
            <p:ph sz="half" idx="2" hasCustomPrompt="1"/>
          </p:nvPr>
        </p:nvSpPr>
        <p:spPr>
          <a:xfrm>
            <a:off x="3624200" y="1825625"/>
            <a:ext cx="8090957" cy="435133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288072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Imag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6" name="Content Placeholder Bottom">
            <a:extLst>
              <a:ext uri="{FF2B5EF4-FFF2-40B4-BE49-F238E27FC236}">
                <a16:creationId xmlns:a16="http://schemas.microsoft.com/office/drawing/2014/main" id="{4003AB72-C071-4875-8D31-00FB47092143}"/>
              </a:ext>
            </a:extLst>
          </p:cNvPr>
          <p:cNvSpPr>
            <a:spLocks noGrp="1"/>
          </p:cNvSpPr>
          <p:nvPr>
            <p:ph sz="half" idx="15" hasCustomPrompt="1"/>
          </p:nvPr>
        </p:nvSpPr>
        <p:spPr>
          <a:xfrm>
            <a:off x="3624199" y="4136860"/>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728650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Imag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1217447"/>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4" name="Image Placeholder 2">
            <a:extLst>
              <a:ext uri="{FF2B5EF4-FFF2-40B4-BE49-F238E27FC236}">
                <a16:creationId xmlns:a16="http://schemas.microsoft.com/office/drawing/2014/main" id="{329BB347-70F5-49B3-A1D7-9C05C8ED5028}"/>
              </a:ext>
            </a:extLst>
          </p:cNvPr>
          <p:cNvSpPr>
            <a:spLocks noGrp="1"/>
          </p:cNvSpPr>
          <p:nvPr>
            <p:ph sz="half" idx="14" hasCustomPrompt="1"/>
          </p:nvPr>
        </p:nvSpPr>
        <p:spPr>
          <a:xfrm>
            <a:off x="479343" y="3207219"/>
            <a:ext cx="2875957" cy="121744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5" name="Content Placeholder Middle">
            <a:extLst>
              <a:ext uri="{FF2B5EF4-FFF2-40B4-BE49-F238E27FC236}">
                <a16:creationId xmlns:a16="http://schemas.microsoft.com/office/drawing/2014/main" id="{E344C337-1A6E-4BE6-8E9E-7076FBBEEFAC}"/>
              </a:ext>
            </a:extLst>
          </p:cNvPr>
          <p:cNvSpPr>
            <a:spLocks noGrp="1"/>
          </p:cNvSpPr>
          <p:nvPr>
            <p:ph sz="half" idx="15" hasCustomPrompt="1"/>
          </p:nvPr>
        </p:nvSpPr>
        <p:spPr>
          <a:xfrm>
            <a:off x="3626700" y="3207216"/>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6" name="Image Placeholder 3">
            <a:extLst>
              <a:ext uri="{FF2B5EF4-FFF2-40B4-BE49-F238E27FC236}">
                <a16:creationId xmlns:a16="http://schemas.microsoft.com/office/drawing/2014/main" id="{A70ED764-0931-4273-A125-CE2D6E0F8A8D}"/>
              </a:ext>
            </a:extLst>
          </p:cNvPr>
          <p:cNvSpPr>
            <a:spLocks noGrp="1"/>
          </p:cNvSpPr>
          <p:nvPr>
            <p:ph sz="half" idx="16" hasCustomPrompt="1"/>
          </p:nvPr>
        </p:nvSpPr>
        <p:spPr>
          <a:xfrm>
            <a:off x="479343" y="4631282"/>
            <a:ext cx="2875957" cy="1217447"/>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7" name="Content Placeholder Bottom">
            <a:extLst>
              <a:ext uri="{FF2B5EF4-FFF2-40B4-BE49-F238E27FC236}">
                <a16:creationId xmlns:a16="http://schemas.microsoft.com/office/drawing/2014/main" id="{1A924411-097F-4689-AC4D-9173B40A69F2}"/>
              </a:ext>
            </a:extLst>
          </p:cNvPr>
          <p:cNvSpPr>
            <a:spLocks noGrp="1"/>
          </p:cNvSpPr>
          <p:nvPr>
            <p:ph sz="half" idx="17" hasCustomPrompt="1"/>
          </p:nvPr>
        </p:nvSpPr>
        <p:spPr>
          <a:xfrm>
            <a:off x="3626700" y="4631279"/>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9508288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ur Image/Four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899814"/>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1"/>
          <p:cNvSpPr>
            <a:spLocks noGrp="1"/>
          </p:cNvSpPr>
          <p:nvPr>
            <p:ph sz="half" idx="2" hasCustomPrompt="1"/>
          </p:nvPr>
        </p:nvSpPr>
        <p:spPr>
          <a:xfrm>
            <a:off x="3624200" y="182562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0" name="Image Placeholder 2">
            <a:extLst>
              <a:ext uri="{FF2B5EF4-FFF2-40B4-BE49-F238E27FC236}">
                <a16:creationId xmlns:a16="http://schemas.microsoft.com/office/drawing/2014/main" id="{02C25FD2-E251-4DC4-8F30-3EDA9A61D7DC}"/>
              </a:ext>
            </a:extLst>
          </p:cNvPr>
          <p:cNvSpPr>
            <a:spLocks noGrp="1"/>
          </p:cNvSpPr>
          <p:nvPr>
            <p:ph sz="half" idx="14" hasCustomPrompt="1"/>
          </p:nvPr>
        </p:nvSpPr>
        <p:spPr>
          <a:xfrm>
            <a:off x="476843" y="2941438"/>
            <a:ext cx="2875957" cy="899814"/>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1" name="Content Placeholder 2">
            <a:extLst>
              <a:ext uri="{FF2B5EF4-FFF2-40B4-BE49-F238E27FC236}">
                <a16:creationId xmlns:a16="http://schemas.microsoft.com/office/drawing/2014/main" id="{6FFE322F-E595-4582-997C-0A06F238C8D3}"/>
              </a:ext>
            </a:extLst>
          </p:cNvPr>
          <p:cNvSpPr>
            <a:spLocks noGrp="1"/>
          </p:cNvSpPr>
          <p:nvPr>
            <p:ph sz="half" idx="15" hasCustomPrompt="1"/>
          </p:nvPr>
        </p:nvSpPr>
        <p:spPr>
          <a:xfrm>
            <a:off x="3624200" y="294143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2" name="Image Placeholder 3">
            <a:extLst>
              <a:ext uri="{FF2B5EF4-FFF2-40B4-BE49-F238E27FC236}">
                <a16:creationId xmlns:a16="http://schemas.microsoft.com/office/drawing/2014/main" id="{647E63CA-E745-4DE2-B25A-D398F113EFA6}"/>
              </a:ext>
            </a:extLst>
          </p:cNvPr>
          <p:cNvSpPr>
            <a:spLocks noGrp="1"/>
          </p:cNvSpPr>
          <p:nvPr>
            <p:ph sz="half" idx="16" hasCustomPrompt="1"/>
          </p:nvPr>
        </p:nvSpPr>
        <p:spPr>
          <a:xfrm>
            <a:off x="480444" y="4065961"/>
            <a:ext cx="2875957" cy="899814"/>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3" name="Content Placeholder 3">
            <a:extLst>
              <a:ext uri="{FF2B5EF4-FFF2-40B4-BE49-F238E27FC236}">
                <a16:creationId xmlns:a16="http://schemas.microsoft.com/office/drawing/2014/main" id="{EFE66096-5B65-4DD6-9AD6-9E55675E34CD}"/>
              </a:ext>
            </a:extLst>
          </p:cNvPr>
          <p:cNvSpPr>
            <a:spLocks noGrp="1"/>
          </p:cNvSpPr>
          <p:nvPr>
            <p:ph sz="half" idx="17" hasCustomPrompt="1"/>
          </p:nvPr>
        </p:nvSpPr>
        <p:spPr>
          <a:xfrm>
            <a:off x="3627801" y="406595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4" name="Image Placeholder 4">
            <a:extLst>
              <a:ext uri="{FF2B5EF4-FFF2-40B4-BE49-F238E27FC236}">
                <a16:creationId xmlns:a16="http://schemas.microsoft.com/office/drawing/2014/main" id="{765390A9-B975-43C8-86E6-45E636A649C5}"/>
              </a:ext>
            </a:extLst>
          </p:cNvPr>
          <p:cNvSpPr>
            <a:spLocks noGrp="1"/>
          </p:cNvSpPr>
          <p:nvPr>
            <p:ph sz="half" idx="18" hasCustomPrompt="1"/>
          </p:nvPr>
        </p:nvSpPr>
        <p:spPr>
          <a:xfrm>
            <a:off x="480444" y="5181771"/>
            <a:ext cx="2875957" cy="899814"/>
          </a:xfrm>
        </p:spPr>
        <p:txBody>
          <a:bodyPr/>
          <a:lstStyle>
            <a:lvl1pPr marL="0" indent="0" algn="l">
              <a:buNone/>
              <a:defRPr/>
            </a:lvl1pPr>
            <a:lvl2pPr marL="457200" indent="0">
              <a:buNone/>
              <a:defRPr/>
            </a:lvl2pPr>
            <a:lvl3pPr marL="914400" indent="0">
              <a:buNone/>
              <a:defRPr/>
            </a:lvl3pPr>
          </a:lstStyle>
          <a:p>
            <a:pPr lvl="0"/>
            <a:r>
              <a:rPr lang="en-US" dirty="0"/>
              <a:t>Image 4</a:t>
            </a:r>
          </a:p>
        </p:txBody>
      </p:sp>
      <p:sp>
        <p:nvSpPr>
          <p:cNvPr id="15" name="Content Placeholder 4">
            <a:extLst>
              <a:ext uri="{FF2B5EF4-FFF2-40B4-BE49-F238E27FC236}">
                <a16:creationId xmlns:a16="http://schemas.microsoft.com/office/drawing/2014/main" id="{04B6F74B-2775-4949-A70C-BCBBFE20C3A2}"/>
              </a:ext>
            </a:extLst>
          </p:cNvPr>
          <p:cNvSpPr>
            <a:spLocks noGrp="1"/>
          </p:cNvSpPr>
          <p:nvPr>
            <p:ph sz="half" idx="19" hasCustomPrompt="1"/>
          </p:nvPr>
        </p:nvSpPr>
        <p:spPr>
          <a:xfrm>
            <a:off x="3627801" y="518176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Tree>
    <p:custDataLst>
      <p:tags r:id="rId1"/>
    </p:custDataLst>
    <p:extLst>
      <p:ext uri="{BB962C8B-B14F-4D97-AF65-F5344CB8AC3E}">
        <p14:creationId xmlns:p14="http://schemas.microsoft.com/office/powerpoint/2010/main" val="2645674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4EF16C-F8E9-4C74-8268-011BE18366AF}"/>
              </a:ext>
              <a:ext uri="{C183D7F6-B498-43B3-948B-1728B52AA6E4}">
                <adec:decorative xmlns:adec="http://schemas.microsoft.com/office/drawing/2017/decorative" val="1"/>
              </a:ext>
            </a:extLst>
          </p:cNvPr>
          <p:cNvSpPr/>
          <p:nvPr userDrawn="1"/>
        </p:nvSpPr>
        <p:spPr>
          <a:xfrm>
            <a:off x="0" y="6176963"/>
            <a:ext cx="12192000" cy="681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8" name="Copyright">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2103120" y="6314136"/>
            <a:ext cx="8961120" cy="430887"/>
          </a:xfrm>
          <a:prstGeom prst="rect">
            <a:avLst/>
          </a:prstGeom>
          <a:noFill/>
        </p:spPr>
        <p:txBody>
          <a:bodyPr wrap="square" rtlCol="0">
            <a:spAutoFit/>
          </a:bodyPr>
          <a:lstStyle/>
          <a:p>
            <a:r>
              <a:rPr lang="en-US" sz="1100" kern="1200" dirty="0" err="1">
                <a:solidFill>
                  <a:schemeClr val="bg1"/>
                </a:solidFill>
                <a:latin typeface="+mn-lt"/>
                <a:ea typeface="+mn-ea"/>
                <a:cs typeface="+mn-cs"/>
              </a:rPr>
              <a:t>Bieg</a:t>
            </a:r>
            <a:r>
              <a:rPr lang="en-US" sz="1100" kern="1200" dirty="0">
                <a:solidFill>
                  <a:schemeClr val="bg1"/>
                </a:solidFill>
                <a:latin typeface="+mn-lt"/>
                <a:ea typeface="+mn-ea"/>
                <a:cs typeface="+mn-cs"/>
              </a:rPr>
              <a:t>/Toland/</a:t>
            </a:r>
            <a:r>
              <a:rPr lang="en-US" sz="1100" kern="1200" dirty="0" err="1">
                <a:solidFill>
                  <a:schemeClr val="bg1"/>
                </a:solidFill>
                <a:latin typeface="+mn-lt"/>
                <a:ea typeface="+mn-ea"/>
                <a:cs typeface="+mn-cs"/>
              </a:rPr>
              <a:t>Stomberg</a:t>
            </a:r>
            <a:r>
              <a:rPr lang="en-US" sz="1100" kern="1200" dirty="0">
                <a:solidFill>
                  <a:schemeClr val="bg1"/>
                </a:solidFill>
                <a:latin typeface="+mn-lt"/>
                <a:ea typeface="+mn-ea"/>
                <a:cs typeface="+mn-cs"/>
              </a:rPr>
              <a:t>, Payroll Accounting 2024, 34th Edition. © 2024 Cengage. All Rights Reserved. May not be scanned, copied or duplicated, or posted to a publicly accessible website, in whole or in part.</a:t>
            </a:r>
          </a:p>
        </p:txBody>
      </p:sp>
      <p:pic>
        <p:nvPicPr>
          <p:cNvPr id="14" name="Picture 13">
            <a:extLst>
              <a:ext uri="{FF2B5EF4-FFF2-40B4-BE49-F238E27FC236}">
                <a16:creationId xmlns:a16="http://schemas.microsoft.com/office/drawing/2014/main" id="{E7C5765A-7DA4-4F63-BBF6-FDB000C6FC14}"/>
              </a:ext>
              <a:ext uri="{C183D7F6-B498-43B3-948B-1728B52AA6E4}">
                <adec:decorative xmlns:adec="http://schemas.microsoft.com/office/drawing/2017/decorative" val="1"/>
              </a:ext>
            </a:extLst>
          </p:cNvPr>
          <p:cNvPicPr>
            <a:picLocks noChangeAspect="1"/>
          </p:cNvPicPr>
          <p:nvPr userDrawn="1"/>
        </p:nvPicPr>
        <p:blipFill>
          <a:blip r:embed="rId16"/>
          <a:stretch>
            <a:fillRect/>
          </a:stretch>
        </p:blipFill>
        <p:spPr>
          <a:xfrm>
            <a:off x="183087" y="6223885"/>
            <a:ext cx="1820281" cy="610675"/>
          </a:xfrm>
          <a:prstGeom prst="rect">
            <a:avLst/>
          </a:prstGeom>
        </p:spPr>
      </p:pic>
      <p:sp>
        <p:nvSpPr>
          <p:cNvPr id="7" name="Slide Number Placeholder 5">
            <a:extLst>
              <a:ext uri="{FF2B5EF4-FFF2-40B4-BE49-F238E27FC236}">
                <a16:creationId xmlns:a16="http://schemas.microsoft.com/office/drawing/2014/main" id="{DF3CEB08-7511-4ACD-A0D7-6D08EF1B42A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Tree>
    <p:custDataLst>
      <p:tags r:id="rId15"/>
    </p:custDataLst>
    <p:extLst>
      <p:ext uri="{BB962C8B-B14F-4D97-AF65-F5344CB8AC3E}">
        <p14:creationId xmlns:p14="http://schemas.microsoft.com/office/powerpoint/2010/main" val="682046013"/>
      </p:ext>
    </p:extLst>
  </p:cSld>
  <p:clrMap bg1="lt1" tx1="dk1" bg2="lt2" tx2="dk2" accent1="accent1" accent2="accent2" accent3="accent3" accent4="accent4" accent5="accent5" accent6="accent6" hlink="hlink" folHlink="folHlink"/>
  <p:sldLayoutIdLst>
    <p:sldLayoutId id="2147483765" r:id="rId1"/>
    <p:sldLayoutId id="2147483763" r:id="rId2"/>
    <p:sldLayoutId id="2147483753" r:id="rId3"/>
    <p:sldLayoutId id="2147483766" r:id="rId4"/>
    <p:sldLayoutId id="2147483728" r:id="rId5"/>
    <p:sldLayoutId id="2147483736" r:id="rId6"/>
    <p:sldLayoutId id="2147483729" r:id="rId7"/>
    <p:sldLayoutId id="2147483760" r:id="rId8"/>
    <p:sldLayoutId id="2147483730" r:id="rId9"/>
    <p:sldLayoutId id="2147483732" r:id="rId10"/>
    <p:sldLayoutId id="2147483761" r:id="rId11"/>
    <p:sldLayoutId id="2147483737" r:id="rId12"/>
    <p:sldLayoutId id="2147483762" r:id="rId13"/>
  </p:sldLayoutIdLst>
  <p:hf hdr="0" ftr="0" dt="0"/>
  <p:txStyles>
    <p:title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tx1"/>
        </a:buClr>
        <a:buSzPct val="80000"/>
        <a:buFont typeface="Wingdings" panose="05000000000000000000" pitchFamily="2" charset="2"/>
        <a:buChar char="§"/>
        <a:defRPr sz="2400" b="0" kern="1200">
          <a:solidFill>
            <a:schemeClr val="tx1"/>
          </a:solidFill>
          <a:latin typeface="+mn-lt"/>
          <a:ea typeface="+mn-ea"/>
          <a:cs typeface="+mn-cs"/>
        </a:defRPr>
      </a:lvl3pPr>
      <a:lvl4pPr marL="1714500" indent="-342900" algn="l" defTabSz="914400" rtl="0" eaLnBrk="1" latinLnBrk="0" hangingPunct="1">
        <a:lnSpc>
          <a:spcPct val="90000"/>
        </a:lnSpc>
        <a:spcBef>
          <a:spcPts val="500"/>
        </a:spcBef>
        <a:buClr>
          <a:schemeClr val="tx1"/>
        </a:buClr>
        <a:buSzPct val="100000"/>
        <a:buFont typeface="Arial" panose="020B0604020202020204" pitchFamily="34" charset="0"/>
        <a:buChar char="•"/>
        <a:defRPr sz="24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966DE8-7575-4696-B84F-B4DD0C822D6A}"/>
              </a:ext>
            </a:extLst>
          </p:cNvPr>
          <p:cNvSpPr>
            <a:spLocks noGrp="1"/>
          </p:cNvSpPr>
          <p:nvPr>
            <p:ph type="ctrTitle"/>
          </p:nvPr>
        </p:nvSpPr>
        <p:spPr/>
        <p:txBody>
          <a:bodyPr/>
          <a:lstStyle/>
          <a:p>
            <a:r>
              <a:rPr lang="en-US" dirty="0"/>
              <a:t>Payroll Accounting, 34e</a:t>
            </a:r>
          </a:p>
        </p:txBody>
      </p:sp>
      <p:sp>
        <p:nvSpPr>
          <p:cNvPr id="4" name="Subtitle 3">
            <a:extLst>
              <a:ext uri="{FF2B5EF4-FFF2-40B4-BE49-F238E27FC236}">
                <a16:creationId xmlns:a16="http://schemas.microsoft.com/office/drawing/2014/main" id="{81DDBEBE-99BA-45B9-B4E5-D18D90F7A983}"/>
              </a:ext>
            </a:extLst>
          </p:cNvPr>
          <p:cNvSpPr>
            <a:spLocks noGrp="1"/>
          </p:cNvSpPr>
          <p:nvPr>
            <p:ph type="subTitle" idx="1"/>
          </p:nvPr>
        </p:nvSpPr>
        <p:spPr/>
        <p:txBody>
          <a:bodyPr/>
          <a:lstStyle/>
          <a:p>
            <a:r>
              <a:rPr lang="en-US" dirty="0"/>
              <a:t>Chapter 2: Computing Wages and Salaries</a:t>
            </a:r>
          </a:p>
        </p:txBody>
      </p:sp>
      <p:sp>
        <p:nvSpPr>
          <p:cNvPr id="6" name="Copyright">
            <a:extLst>
              <a:ext uri="{FF2B5EF4-FFF2-40B4-BE49-F238E27FC236}">
                <a16:creationId xmlns:a16="http://schemas.microsoft.com/office/drawing/2014/main" id="{8CA6B67B-9490-477D-A112-06C22B6F8640}"/>
              </a:ext>
              <a:ext uri="{C183D7F6-B498-43B3-948B-1728B52AA6E4}">
                <adec:decorative xmlns:adec="http://schemas.microsoft.com/office/drawing/2017/decorative" val="1"/>
              </a:ext>
            </a:extLst>
          </p:cNvPr>
          <p:cNvSpPr txBox="1"/>
          <p:nvPr/>
        </p:nvSpPr>
        <p:spPr>
          <a:xfrm>
            <a:off x="2103120" y="6314136"/>
            <a:ext cx="8961120" cy="430887"/>
          </a:xfrm>
          <a:prstGeom prst="rect">
            <a:avLst/>
          </a:prstGeom>
          <a:noFill/>
        </p:spPr>
        <p:txBody>
          <a:bodyPr wrap="square" rtlCol="0">
            <a:spAutoFit/>
          </a:bodyPr>
          <a:lstStyle/>
          <a:p>
            <a:r>
              <a:rPr lang="en-US" sz="1100" kern="1200" dirty="0" err="1">
                <a:solidFill>
                  <a:schemeClr val="bg1"/>
                </a:solidFill>
                <a:latin typeface="+mn-lt"/>
                <a:ea typeface="+mn-ea"/>
                <a:cs typeface="+mn-cs"/>
              </a:rPr>
              <a:t>Bieg</a:t>
            </a:r>
            <a:r>
              <a:rPr lang="en-US" sz="1100" kern="1200" dirty="0">
                <a:solidFill>
                  <a:schemeClr val="bg1"/>
                </a:solidFill>
                <a:latin typeface="+mn-lt"/>
                <a:ea typeface="+mn-ea"/>
                <a:cs typeface="+mn-cs"/>
              </a:rPr>
              <a:t>/Toland/</a:t>
            </a:r>
            <a:r>
              <a:rPr lang="en-US" sz="1100" kern="1200" dirty="0" err="1">
                <a:solidFill>
                  <a:schemeClr val="bg1"/>
                </a:solidFill>
                <a:latin typeface="+mn-lt"/>
                <a:ea typeface="+mn-ea"/>
                <a:cs typeface="+mn-cs"/>
              </a:rPr>
              <a:t>Stomberg</a:t>
            </a:r>
            <a:r>
              <a:rPr lang="en-US" sz="1100" kern="1200" dirty="0">
                <a:solidFill>
                  <a:schemeClr val="bg1"/>
                </a:solidFill>
                <a:latin typeface="+mn-lt"/>
                <a:ea typeface="+mn-ea"/>
                <a:cs typeface="+mn-cs"/>
              </a:rPr>
              <a:t>, Payroll Accounting 2024, 34th Edition. © 2024 Cengage. All Rights Reserved. May not be scanned, copied or duplicated, or posted to a publicly accessible website, in whole or in part.</a:t>
            </a:r>
          </a:p>
        </p:txBody>
      </p:sp>
      <p:pic>
        <p:nvPicPr>
          <p:cNvPr id="8" name="Picture Placeholder 7" descr="This is an image of the cover of the Payroll Accounting 2024 by Bieg, Toland, and Stomberg.">
            <a:extLst>
              <a:ext uri="{FF2B5EF4-FFF2-40B4-BE49-F238E27FC236}">
                <a16:creationId xmlns:a16="http://schemas.microsoft.com/office/drawing/2014/main" id="{FEC80CE3-3645-E43C-B167-64319231AB0F}"/>
              </a:ext>
            </a:extLst>
          </p:cNvPr>
          <p:cNvPicPr>
            <a:picLocks noGrp="1" noChangeAspect="1"/>
          </p:cNvPicPr>
          <p:nvPr>
            <p:ph type="pic" sz="quarter" idx="11"/>
          </p:nvPr>
        </p:nvPicPr>
        <p:blipFill rotWithShape="1">
          <a:blip r:embed="rId4"/>
          <a:srcRect t="1054" b="374"/>
          <a:stretch/>
        </p:blipFill>
        <p:spPr>
          <a:xfrm>
            <a:off x="441278" y="268014"/>
            <a:ext cx="4713288" cy="5730811"/>
          </a:xfrm>
        </p:spPr>
      </p:pic>
    </p:spTree>
    <p:custDataLst>
      <p:tags r:id="rId1"/>
    </p:custDataLst>
    <p:extLst>
      <p:ext uri="{BB962C8B-B14F-4D97-AF65-F5344CB8AC3E}">
        <p14:creationId xmlns:p14="http://schemas.microsoft.com/office/powerpoint/2010/main" val="2293288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235DC-232C-4319-AB7B-A66FDD0E4495}"/>
              </a:ext>
            </a:extLst>
          </p:cNvPr>
          <p:cNvSpPr>
            <a:spLocks noGrp="1"/>
          </p:cNvSpPr>
          <p:nvPr>
            <p:ph type="title"/>
          </p:nvPr>
        </p:nvSpPr>
        <p:spPr/>
        <p:txBody>
          <a:bodyPr/>
          <a:lstStyle/>
          <a:p>
            <a:r>
              <a:rPr lang="en-US"/>
              <a:t>Chapter Objectives</a:t>
            </a:r>
          </a:p>
        </p:txBody>
      </p:sp>
      <p:sp>
        <p:nvSpPr>
          <p:cNvPr id="3" name="Content Placeholder 2">
            <a:extLst>
              <a:ext uri="{FF2B5EF4-FFF2-40B4-BE49-F238E27FC236}">
                <a16:creationId xmlns:a16="http://schemas.microsoft.com/office/drawing/2014/main" id="{A68E82C8-1783-4D5D-9D67-D22430B88DA4}"/>
              </a:ext>
            </a:extLst>
          </p:cNvPr>
          <p:cNvSpPr>
            <a:spLocks noGrp="1"/>
          </p:cNvSpPr>
          <p:nvPr>
            <p:ph idx="1"/>
          </p:nvPr>
        </p:nvSpPr>
        <p:spPr>
          <a:xfrm>
            <a:off x="476843" y="1825625"/>
            <a:ext cx="11241915" cy="4126940"/>
          </a:xfrm>
        </p:spPr>
        <p:txBody>
          <a:bodyPr/>
          <a:lstStyle/>
          <a:p>
            <a:pPr marL="0" indent="0">
              <a:lnSpc>
                <a:spcPct val="100000"/>
              </a:lnSpc>
              <a:spcBef>
                <a:spcPts val="0"/>
              </a:spcBef>
              <a:buNone/>
            </a:pPr>
            <a:r>
              <a:rPr lang="en-US" sz="2000" dirty="0"/>
              <a:t>By the end of this chapter, you should be able to: </a:t>
            </a:r>
          </a:p>
          <a:p>
            <a:pPr marL="0" indent="0">
              <a:lnSpc>
                <a:spcPct val="100000"/>
              </a:lnSpc>
              <a:spcBef>
                <a:spcPts val="0"/>
              </a:spcBef>
              <a:buNone/>
            </a:pPr>
            <a:endParaRPr lang="en-US" sz="2000" dirty="0"/>
          </a:p>
          <a:p>
            <a:pPr>
              <a:spcBef>
                <a:spcPts val="0"/>
              </a:spcBef>
            </a:pPr>
            <a:r>
              <a:rPr lang="en-US" sz="2000" dirty="0">
                <a:cs typeface="Arial"/>
              </a:rPr>
              <a:t>02.01 Explain the major provisions of the Fair Labor Standards Act. (slides 03-28)</a:t>
            </a:r>
          </a:p>
          <a:p>
            <a:pPr>
              <a:spcBef>
                <a:spcPts val="0"/>
              </a:spcBef>
            </a:pPr>
            <a:r>
              <a:rPr lang="en-US" sz="2000" dirty="0">
                <a:cs typeface="Arial"/>
              </a:rPr>
              <a:t>02.02 Define </a:t>
            </a:r>
            <a:r>
              <a:rPr lang="en-US" sz="2000" i="1" dirty="0">
                <a:cs typeface="Arial"/>
              </a:rPr>
              <a:t>hours worked</a:t>
            </a:r>
            <a:r>
              <a:rPr lang="en-US" sz="2000" dirty="0">
                <a:cs typeface="Arial"/>
              </a:rPr>
              <a:t>. (slides 29-33)</a:t>
            </a:r>
          </a:p>
          <a:p>
            <a:pPr>
              <a:spcBef>
                <a:spcPts val="0"/>
              </a:spcBef>
            </a:pPr>
            <a:r>
              <a:rPr lang="en-US" sz="2000" dirty="0">
                <a:cs typeface="Arial"/>
              </a:rPr>
              <a:t>02.03 Describe the main types of records used to collect payroll data. (slides 34-37)</a:t>
            </a:r>
          </a:p>
          <a:p>
            <a:pPr>
              <a:spcBef>
                <a:spcPts val="0"/>
              </a:spcBef>
            </a:pPr>
            <a:r>
              <a:rPr lang="en-US" sz="2000" dirty="0">
                <a:cs typeface="Arial"/>
              </a:rPr>
              <a:t>02.04 Calculate regular and overtime pay. (slides 38-48)</a:t>
            </a:r>
          </a:p>
          <a:p>
            <a:pPr>
              <a:spcBef>
                <a:spcPts val="0"/>
              </a:spcBef>
            </a:pPr>
            <a:r>
              <a:rPr lang="en-US" sz="2000" dirty="0">
                <a:cs typeface="Arial"/>
              </a:rPr>
              <a:t>02.05 Identify distinctive compensation plans. (slides 49-60)</a:t>
            </a:r>
          </a:p>
        </p:txBody>
      </p:sp>
    </p:spTree>
    <p:extLst>
      <p:ext uri="{BB962C8B-B14F-4D97-AF65-F5344CB8AC3E}">
        <p14:creationId xmlns:p14="http://schemas.microsoft.com/office/powerpoint/2010/main" val="3253170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A226B-2DE4-F949-B988-8F3B8DD3352A}"/>
              </a:ext>
            </a:extLst>
          </p:cNvPr>
          <p:cNvSpPr>
            <a:spLocks noGrp="1"/>
          </p:cNvSpPr>
          <p:nvPr>
            <p:ph type="title"/>
          </p:nvPr>
        </p:nvSpPr>
        <p:spPr/>
        <p:txBody>
          <a:bodyPr/>
          <a:lstStyle/>
          <a:p>
            <a:r>
              <a:rPr lang="en-US" dirty="0"/>
              <a:t>Fair Labor Standards Act (FLSA)</a:t>
            </a:r>
            <a:endParaRPr lang="en-IN" dirty="0">
              <a:highlight>
                <a:srgbClr val="FFFF00"/>
              </a:highlight>
            </a:endParaRPr>
          </a:p>
        </p:txBody>
      </p:sp>
      <p:sp>
        <p:nvSpPr>
          <p:cNvPr id="3" name="Content Placeholder 2">
            <a:extLst>
              <a:ext uri="{FF2B5EF4-FFF2-40B4-BE49-F238E27FC236}">
                <a16:creationId xmlns:a16="http://schemas.microsoft.com/office/drawing/2014/main" id="{05F310FA-E46F-37E7-FD3A-B484953B90EA}"/>
              </a:ext>
            </a:extLst>
          </p:cNvPr>
          <p:cNvSpPr>
            <a:spLocks noGrp="1"/>
          </p:cNvSpPr>
          <p:nvPr>
            <p:ph idx="1"/>
          </p:nvPr>
        </p:nvSpPr>
        <p:spPr/>
        <p:txBody>
          <a:bodyPr/>
          <a:lstStyle/>
          <a:p>
            <a:pPr marL="0" indent="0">
              <a:buNone/>
            </a:pPr>
            <a:r>
              <a:rPr lang="en-US" sz="1800" dirty="0"/>
              <a:t>There are two bases of coverage under FLSA</a:t>
            </a:r>
          </a:p>
          <a:p>
            <a:pPr lvl="1"/>
            <a:r>
              <a:rPr lang="en-US" sz="1800" dirty="0"/>
              <a:t>Enterprise coverage includes all employees if	</a:t>
            </a:r>
          </a:p>
          <a:p>
            <a:pPr lvl="2"/>
            <a:r>
              <a:rPr lang="en-US" sz="1800" dirty="0"/>
              <a:t>Two or more are working in interstate commerce or produce goods for interstate commerce</a:t>
            </a:r>
          </a:p>
          <a:p>
            <a:pPr lvl="2"/>
            <a:r>
              <a:rPr lang="en-US" sz="1800" dirty="0"/>
              <a:t>Business has at least $500,000 of annual gross sales</a:t>
            </a:r>
          </a:p>
          <a:p>
            <a:pPr lvl="3"/>
            <a:r>
              <a:rPr lang="en-US" sz="1800" dirty="0"/>
              <a:t>Also, many nonprofits, regardless of annual sales volume, are covered</a:t>
            </a:r>
          </a:p>
          <a:p>
            <a:pPr lvl="1"/>
            <a:r>
              <a:rPr lang="en-US" sz="1800" dirty="0"/>
              <a:t>Individual employee coverage</a:t>
            </a:r>
          </a:p>
          <a:p>
            <a:pPr lvl="2"/>
            <a:r>
              <a:rPr lang="en-US" sz="1800" dirty="0"/>
              <a:t>Includes employment in a fringe occupation closely related and directly essential to the production of goods for interstate commerce</a:t>
            </a:r>
          </a:p>
          <a:p>
            <a:pPr lvl="2"/>
            <a:r>
              <a:rPr lang="en-US" sz="1800" dirty="0"/>
              <a:t>Though business does not meet enterprise coverage test, it must pay FLSA wages to those workers eligible for individual coverage</a:t>
            </a:r>
          </a:p>
          <a:p>
            <a:pPr lvl="1"/>
            <a:endParaRPr lang="en-US" sz="1800" dirty="0"/>
          </a:p>
        </p:txBody>
      </p:sp>
    </p:spTree>
    <p:extLst>
      <p:ext uri="{BB962C8B-B14F-4D97-AF65-F5344CB8AC3E}">
        <p14:creationId xmlns:p14="http://schemas.microsoft.com/office/powerpoint/2010/main" val="996012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0B66A8-EDCC-382B-6D2E-64AEF3C74AE6}"/>
              </a:ext>
            </a:extLst>
          </p:cNvPr>
          <p:cNvSpPr>
            <a:spLocks noGrp="1"/>
          </p:cNvSpPr>
          <p:nvPr>
            <p:ph type="title"/>
          </p:nvPr>
        </p:nvSpPr>
        <p:spPr/>
        <p:txBody>
          <a:bodyPr/>
          <a:lstStyle/>
          <a:p>
            <a:r>
              <a:rPr lang="en-US" dirty="0"/>
              <a:t>Employer (ER) and Employee (EE) Defined </a:t>
            </a:r>
            <a:br>
              <a:rPr lang="en-US" dirty="0"/>
            </a:br>
            <a:r>
              <a:rPr lang="en-US" dirty="0"/>
              <a:t>(1 of 2)</a:t>
            </a:r>
            <a:endParaRPr lang="en-IN" dirty="0"/>
          </a:p>
        </p:txBody>
      </p:sp>
      <p:sp>
        <p:nvSpPr>
          <p:cNvPr id="5" name="Content Placeholder 4">
            <a:extLst>
              <a:ext uri="{FF2B5EF4-FFF2-40B4-BE49-F238E27FC236}">
                <a16:creationId xmlns:a16="http://schemas.microsoft.com/office/drawing/2014/main" id="{2145247B-7C2B-94D7-649E-2A4008975D54}"/>
              </a:ext>
            </a:extLst>
          </p:cNvPr>
          <p:cNvSpPr>
            <a:spLocks noGrp="1"/>
          </p:cNvSpPr>
          <p:nvPr>
            <p:ph idx="1"/>
          </p:nvPr>
        </p:nvSpPr>
        <p:spPr/>
        <p:txBody>
          <a:bodyPr/>
          <a:lstStyle/>
          <a:p>
            <a:r>
              <a:rPr lang="en-US" sz="1800" dirty="0"/>
              <a:t>An employer is an individual who “acts directly or indirectly in the interest of an employer” in relation to an employee</a:t>
            </a:r>
          </a:p>
          <a:p>
            <a:r>
              <a:rPr lang="en-US" sz="1800" dirty="0"/>
              <a:t>An individual is an employee if the individual performs services in a covered employment</a:t>
            </a:r>
          </a:p>
          <a:p>
            <a:pPr lvl="1"/>
            <a:r>
              <a:rPr lang="en-US" sz="1800" dirty="0"/>
              <a:t>New six-factor economic reality test</a:t>
            </a:r>
          </a:p>
          <a:p>
            <a:pPr lvl="2"/>
            <a:r>
              <a:rPr lang="en-US" sz="1800" dirty="0"/>
              <a:t>Nature and degree of the employer’s control</a:t>
            </a:r>
          </a:p>
          <a:p>
            <a:pPr lvl="2"/>
            <a:r>
              <a:rPr lang="en-US" sz="1800" dirty="0"/>
              <a:t>Permanency of the worker’s relationship with employer</a:t>
            </a:r>
          </a:p>
          <a:p>
            <a:pPr lvl="2"/>
            <a:r>
              <a:rPr lang="en-US" sz="1800" dirty="0"/>
              <a:t>Means and instrumentalities of the work</a:t>
            </a:r>
          </a:p>
          <a:p>
            <a:pPr lvl="2"/>
            <a:r>
              <a:rPr lang="en-US" sz="1800" dirty="0"/>
              <a:t>Amount of skill, initiative, judgment, or foresight required </a:t>
            </a:r>
          </a:p>
          <a:p>
            <a:pPr lvl="2"/>
            <a:r>
              <a:rPr lang="en-US" sz="1800" dirty="0"/>
              <a:t>Risk or benefit of profit or loss </a:t>
            </a:r>
          </a:p>
          <a:p>
            <a:pPr lvl="2"/>
            <a:r>
              <a:rPr lang="en-US" sz="1800" dirty="0"/>
              <a:t>Degree of integration</a:t>
            </a:r>
          </a:p>
          <a:p>
            <a:pPr lvl="1"/>
            <a:endParaRPr lang="en-US" sz="1800" dirty="0"/>
          </a:p>
        </p:txBody>
      </p:sp>
    </p:spTree>
    <p:extLst>
      <p:ext uri="{BB962C8B-B14F-4D97-AF65-F5344CB8AC3E}">
        <p14:creationId xmlns:p14="http://schemas.microsoft.com/office/powerpoint/2010/main" val="717153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0B66A8-EDCC-382B-6D2E-64AEF3C74AE6}"/>
              </a:ext>
            </a:extLst>
          </p:cNvPr>
          <p:cNvSpPr>
            <a:spLocks noGrp="1"/>
          </p:cNvSpPr>
          <p:nvPr>
            <p:ph type="title"/>
          </p:nvPr>
        </p:nvSpPr>
        <p:spPr/>
        <p:txBody>
          <a:bodyPr/>
          <a:lstStyle/>
          <a:p>
            <a:r>
              <a:rPr lang="en-US" dirty="0"/>
              <a:t>Employer (ER) and Employee (EE) Defined </a:t>
            </a:r>
            <a:br>
              <a:rPr lang="en-US" dirty="0"/>
            </a:br>
            <a:r>
              <a:rPr lang="en-US" dirty="0"/>
              <a:t>(2 of 2)</a:t>
            </a:r>
            <a:endParaRPr lang="en-IN" dirty="0"/>
          </a:p>
        </p:txBody>
      </p:sp>
      <p:sp>
        <p:nvSpPr>
          <p:cNvPr id="5" name="Content Placeholder 4">
            <a:extLst>
              <a:ext uri="{FF2B5EF4-FFF2-40B4-BE49-F238E27FC236}">
                <a16:creationId xmlns:a16="http://schemas.microsoft.com/office/drawing/2014/main" id="{2145247B-7C2B-94D7-649E-2A4008975D54}"/>
              </a:ext>
            </a:extLst>
          </p:cNvPr>
          <p:cNvSpPr>
            <a:spLocks noGrp="1"/>
          </p:cNvSpPr>
          <p:nvPr>
            <p:ph idx="1"/>
          </p:nvPr>
        </p:nvSpPr>
        <p:spPr/>
        <p:txBody>
          <a:bodyPr/>
          <a:lstStyle/>
          <a:p>
            <a:r>
              <a:rPr lang="en-US" sz="1800" dirty="0"/>
              <a:t>Specific rules apply to employees of corporations, domestic workers, interns, partners in partnerships, and statutory employees</a:t>
            </a:r>
          </a:p>
          <a:p>
            <a:r>
              <a:rPr lang="en-US" sz="1800" dirty="0"/>
              <a:t>Statutory nonemployees—direct sellers and licensed real estate agents—are considered self-employed</a:t>
            </a:r>
          </a:p>
          <a:p>
            <a:pPr lvl="1"/>
            <a:r>
              <a:rPr lang="en-US" sz="1800" dirty="0"/>
              <a:t>Not treated as employees for federal tax purposes</a:t>
            </a:r>
          </a:p>
          <a:p>
            <a:pPr marL="0" indent="0">
              <a:buNone/>
            </a:pPr>
            <a:endParaRPr lang="en-US" sz="1800" dirty="0"/>
          </a:p>
        </p:txBody>
      </p:sp>
    </p:spTree>
    <p:extLst>
      <p:ext uri="{BB962C8B-B14F-4D97-AF65-F5344CB8AC3E}">
        <p14:creationId xmlns:p14="http://schemas.microsoft.com/office/powerpoint/2010/main" val="3956973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34814-4ACB-8BE9-10B9-BBA64EDD3146}"/>
              </a:ext>
            </a:extLst>
          </p:cNvPr>
          <p:cNvSpPr>
            <a:spLocks noGrp="1"/>
          </p:cNvSpPr>
          <p:nvPr>
            <p:ph type="title"/>
          </p:nvPr>
        </p:nvSpPr>
        <p:spPr/>
        <p:txBody>
          <a:bodyPr/>
          <a:lstStyle/>
          <a:p>
            <a:r>
              <a:rPr lang="en-US" dirty="0"/>
              <a:t>FLSA and Domestics</a:t>
            </a:r>
            <a:endParaRPr lang="en-IN" dirty="0"/>
          </a:p>
        </p:txBody>
      </p:sp>
      <p:sp>
        <p:nvSpPr>
          <p:cNvPr id="3" name="Content Placeholder 2">
            <a:extLst>
              <a:ext uri="{FF2B5EF4-FFF2-40B4-BE49-F238E27FC236}">
                <a16:creationId xmlns:a16="http://schemas.microsoft.com/office/drawing/2014/main" id="{9D90C228-E25D-052A-7381-078E525F8E76}"/>
              </a:ext>
            </a:extLst>
          </p:cNvPr>
          <p:cNvSpPr>
            <a:spLocks noGrp="1"/>
          </p:cNvSpPr>
          <p:nvPr>
            <p:ph idx="1"/>
          </p:nvPr>
        </p:nvSpPr>
        <p:spPr/>
        <p:txBody>
          <a:bodyPr/>
          <a:lstStyle/>
          <a:p>
            <a:r>
              <a:rPr lang="en-US" sz="2000" dirty="0"/>
              <a:t>Domestic help includes cooks, butlers, caretakers, gardeners, and chauffeurs</a:t>
            </a:r>
            <a:endParaRPr lang="en-IN" sz="2000" dirty="0"/>
          </a:p>
          <a:p>
            <a:pPr lvl="1"/>
            <a:r>
              <a:rPr lang="en-US" sz="2000" dirty="0"/>
              <a:t>Also includes a babysitter employed on other than a casual basis</a:t>
            </a:r>
          </a:p>
          <a:p>
            <a:r>
              <a:rPr lang="en-US" sz="2000" dirty="0"/>
              <a:t>These employees must earn minimum wage if they:</a:t>
            </a:r>
          </a:p>
          <a:p>
            <a:pPr lvl="1"/>
            <a:r>
              <a:rPr lang="en-US" sz="2000" dirty="0"/>
              <a:t>Work eight hours or more per workweek in one or more homes or</a:t>
            </a:r>
          </a:p>
          <a:p>
            <a:pPr lvl="1"/>
            <a:r>
              <a:rPr lang="en-US" sz="2000" dirty="0"/>
              <a:t>Earn at least $2,600 from an employer in a calendar year</a:t>
            </a:r>
          </a:p>
          <a:p>
            <a:r>
              <a:rPr lang="en-US" sz="2000" dirty="0"/>
              <a:t>Live-in domestics need not be paid overtime</a:t>
            </a:r>
          </a:p>
          <a:p>
            <a:r>
              <a:rPr lang="en-US" sz="2000" dirty="0"/>
              <a:t>Direct care workers (in care assistance to the elderly, disabled, etc.) are subject to minimum wage and overtime rules if employed by third-party employer</a:t>
            </a:r>
          </a:p>
        </p:txBody>
      </p:sp>
    </p:spTree>
    <p:extLst>
      <p:ext uri="{BB962C8B-B14F-4D97-AF65-F5344CB8AC3E}">
        <p14:creationId xmlns:p14="http://schemas.microsoft.com/office/powerpoint/2010/main" val="2259640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013BB-5B65-AD15-DCEC-0E917599010F}"/>
              </a:ext>
            </a:extLst>
          </p:cNvPr>
          <p:cNvSpPr>
            <a:spLocks noGrp="1"/>
          </p:cNvSpPr>
          <p:nvPr>
            <p:ph type="title"/>
          </p:nvPr>
        </p:nvSpPr>
        <p:spPr/>
        <p:txBody>
          <a:bodyPr/>
          <a:lstStyle/>
          <a:p>
            <a:r>
              <a:rPr lang="en-US" dirty="0"/>
              <a:t>What is Minimum Wage? (1 of 2)</a:t>
            </a:r>
            <a:endParaRPr lang="en-IN" dirty="0"/>
          </a:p>
        </p:txBody>
      </p:sp>
      <p:sp>
        <p:nvSpPr>
          <p:cNvPr id="3" name="Content Placeholder 2">
            <a:extLst>
              <a:ext uri="{FF2B5EF4-FFF2-40B4-BE49-F238E27FC236}">
                <a16:creationId xmlns:a16="http://schemas.microsoft.com/office/drawing/2014/main" id="{BD52BADD-2C13-6A52-DD6B-0B316EA6B7DB}"/>
              </a:ext>
            </a:extLst>
          </p:cNvPr>
          <p:cNvSpPr>
            <a:spLocks noGrp="1"/>
          </p:cNvSpPr>
          <p:nvPr>
            <p:ph idx="1"/>
          </p:nvPr>
        </p:nvSpPr>
        <p:spPr/>
        <p:txBody>
          <a:bodyPr/>
          <a:lstStyle/>
          <a:p>
            <a:r>
              <a:rPr lang="en-US" sz="2000" dirty="0"/>
              <a:t>Included in the regular rate of pay is all remuneration</a:t>
            </a:r>
          </a:p>
          <a:p>
            <a:pPr lvl="1"/>
            <a:r>
              <a:rPr lang="en-US" sz="2000" dirty="0"/>
              <a:t>Commissions</a:t>
            </a:r>
          </a:p>
          <a:p>
            <a:pPr lvl="1"/>
            <a:r>
              <a:rPr lang="en-IN" sz="2000" dirty="0"/>
              <a:t>Earned bonuses (</a:t>
            </a:r>
            <a:r>
              <a:rPr lang="en-US" sz="2000" dirty="0"/>
              <a:t>Nondiscretionary bonuses)</a:t>
            </a:r>
          </a:p>
          <a:p>
            <a:pPr lvl="1"/>
            <a:r>
              <a:rPr lang="en-US" sz="2000" dirty="0"/>
              <a:t>Severance pay</a:t>
            </a:r>
          </a:p>
          <a:p>
            <a:pPr lvl="1"/>
            <a:r>
              <a:rPr lang="en-US" sz="2000" dirty="0"/>
              <a:t>On-call pay</a:t>
            </a:r>
          </a:p>
          <a:p>
            <a:pPr lvl="1"/>
            <a:r>
              <a:rPr lang="en-IN" sz="2000" dirty="0"/>
              <a:t>Shift or weekend differentials </a:t>
            </a:r>
          </a:p>
          <a:p>
            <a:r>
              <a:rPr lang="en-US" sz="2000" dirty="0"/>
              <a:t>Discretionary bonus (one which is not agreed upon or promised before hand) is not included in an employee’s regular rate of pay</a:t>
            </a:r>
          </a:p>
        </p:txBody>
      </p:sp>
    </p:spTree>
    <p:extLst>
      <p:ext uri="{BB962C8B-B14F-4D97-AF65-F5344CB8AC3E}">
        <p14:creationId xmlns:p14="http://schemas.microsoft.com/office/powerpoint/2010/main" val="915600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93EF4-39FB-F7C8-AB81-E1B2A2B6047A}"/>
              </a:ext>
            </a:extLst>
          </p:cNvPr>
          <p:cNvSpPr>
            <a:spLocks noGrp="1"/>
          </p:cNvSpPr>
          <p:nvPr>
            <p:ph type="title"/>
          </p:nvPr>
        </p:nvSpPr>
        <p:spPr/>
        <p:txBody>
          <a:bodyPr/>
          <a:lstStyle/>
          <a:p>
            <a:r>
              <a:rPr lang="en-US" dirty="0"/>
              <a:t>What is Minimum Wage? (2 of 2)</a:t>
            </a:r>
            <a:endParaRPr lang="en-IN" dirty="0"/>
          </a:p>
        </p:txBody>
      </p:sp>
      <p:sp>
        <p:nvSpPr>
          <p:cNvPr id="3" name="Content Placeholder 2">
            <a:extLst>
              <a:ext uri="{FF2B5EF4-FFF2-40B4-BE49-F238E27FC236}">
                <a16:creationId xmlns:a16="http://schemas.microsoft.com/office/drawing/2014/main" id="{22DCA03E-54F9-BABB-7983-318B649698A7}"/>
              </a:ext>
            </a:extLst>
          </p:cNvPr>
          <p:cNvSpPr>
            <a:spLocks noGrp="1"/>
          </p:cNvSpPr>
          <p:nvPr>
            <p:ph idx="1"/>
          </p:nvPr>
        </p:nvSpPr>
        <p:spPr/>
        <p:txBody>
          <a:bodyPr/>
          <a:lstStyle/>
          <a:p>
            <a:r>
              <a:rPr lang="en-US" sz="1800" dirty="0"/>
              <a:t>Other types of compensation not included in regular rate of pay</a:t>
            </a:r>
          </a:p>
          <a:p>
            <a:pPr lvl="1"/>
            <a:r>
              <a:rPr lang="en-US" sz="1800" dirty="0"/>
              <a:t>Gifts made as a reward for service</a:t>
            </a:r>
          </a:p>
          <a:p>
            <a:pPr lvl="1"/>
            <a:r>
              <a:rPr lang="en-US" sz="1800" dirty="0"/>
              <a:t>Payments for a bona fide profit-sharing plan</a:t>
            </a:r>
          </a:p>
          <a:p>
            <a:pPr lvl="1"/>
            <a:r>
              <a:rPr lang="en-US" sz="1800" dirty="0"/>
              <a:t>Payments when no work performed: Vacation, holiday, sick day, or jury duty pay</a:t>
            </a:r>
          </a:p>
          <a:p>
            <a:pPr lvl="1"/>
            <a:r>
              <a:rPr lang="en-US" sz="1800" dirty="0"/>
              <a:t>Guaranteed minimum number of hours paid that are more than the actual hours worked</a:t>
            </a:r>
          </a:p>
          <a:p>
            <a:pPr lvl="1"/>
            <a:r>
              <a:rPr lang="en-US" sz="1800" dirty="0"/>
              <a:t>Vehicle, tool, and uniform allowances</a:t>
            </a:r>
          </a:p>
          <a:p>
            <a:pPr lvl="1"/>
            <a:r>
              <a:rPr lang="en-US" sz="1800" dirty="0"/>
              <a:t>Call back pay that is infrequent and sporadic</a:t>
            </a:r>
          </a:p>
          <a:p>
            <a:pPr lvl="1"/>
            <a:r>
              <a:rPr lang="en-US" sz="1800" dirty="0"/>
              <a:t>Certain sign-in and longevity bonuses</a:t>
            </a:r>
          </a:p>
          <a:p>
            <a:pPr lvl="1"/>
            <a:r>
              <a:rPr lang="en-US" sz="1800" dirty="0"/>
              <a:t>Cost of providing certain benefits like parking, gym access, etc.</a:t>
            </a:r>
          </a:p>
          <a:p>
            <a:endParaRPr lang="en-US" sz="1800" dirty="0"/>
          </a:p>
        </p:txBody>
      </p:sp>
    </p:spTree>
    <p:extLst>
      <p:ext uri="{BB962C8B-B14F-4D97-AF65-F5344CB8AC3E}">
        <p14:creationId xmlns:p14="http://schemas.microsoft.com/office/powerpoint/2010/main" val="73782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C2BDB-FEF1-8169-96C1-789D17CF9D27}"/>
              </a:ext>
            </a:extLst>
          </p:cNvPr>
          <p:cNvSpPr>
            <a:spLocks noGrp="1"/>
          </p:cNvSpPr>
          <p:nvPr>
            <p:ph type="title"/>
          </p:nvPr>
        </p:nvSpPr>
        <p:spPr/>
        <p:txBody>
          <a:bodyPr/>
          <a:lstStyle/>
          <a:p>
            <a:r>
              <a:rPr lang="en-US" dirty="0"/>
              <a:t>Paying Less Than or More Than Minimum Wage</a:t>
            </a:r>
            <a:endParaRPr lang="en-IN" dirty="0"/>
          </a:p>
        </p:txBody>
      </p:sp>
      <p:sp>
        <p:nvSpPr>
          <p:cNvPr id="3" name="Content Placeholder 2">
            <a:extLst>
              <a:ext uri="{FF2B5EF4-FFF2-40B4-BE49-F238E27FC236}">
                <a16:creationId xmlns:a16="http://schemas.microsoft.com/office/drawing/2014/main" id="{2C28AC51-F88E-45DD-D3DB-7128891F6ED7}"/>
              </a:ext>
            </a:extLst>
          </p:cNvPr>
          <p:cNvSpPr>
            <a:spLocks noGrp="1"/>
          </p:cNvSpPr>
          <p:nvPr>
            <p:ph idx="1"/>
          </p:nvPr>
        </p:nvSpPr>
        <p:spPr/>
        <p:txBody>
          <a:bodyPr/>
          <a:lstStyle/>
          <a:p>
            <a:r>
              <a:rPr lang="en-US" sz="1800" dirty="0"/>
              <a:t>Current minimum wage is $7.25 per hour – established with Fair Minimum Wage Act of 2007 </a:t>
            </a:r>
          </a:p>
          <a:p>
            <a:pPr lvl="1"/>
            <a:r>
              <a:rPr lang="en-US" sz="1800" dirty="0"/>
              <a:t>Certain exceptions to minimum wage</a:t>
            </a:r>
          </a:p>
          <a:p>
            <a:pPr lvl="2"/>
            <a:r>
              <a:rPr lang="en-US" sz="1800" dirty="0"/>
              <a:t>Training wage $4.25 per hour for first consecutive 90 days of employment if newly hired employee is &lt; 20 years old </a:t>
            </a:r>
          </a:p>
          <a:p>
            <a:pPr lvl="2"/>
            <a:r>
              <a:rPr lang="en-US" sz="1800" dirty="0"/>
              <a:t>Institutes of higher education, retail or service establishments and farms may employ full-time students at 85% of minimum wage </a:t>
            </a:r>
          </a:p>
          <a:p>
            <a:pPr lvl="2"/>
            <a:r>
              <a:rPr lang="en-US" sz="1800" dirty="0"/>
              <a:t>Complete list found on page 2-5</a:t>
            </a:r>
          </a:p>
          <a:p>
            <a:pPr lvl="1"/>
            <a:r>
              <a:rPr lang="en-US" sz="1800" dirty="0"/>
              <a:t>Situations where wages higher than federal minimum must be paid include</a:t>
            </a:r>
          </a:p>
          <a:p>
            <a:pPr lvl="2"/>
            <a:r>
              <a:rPr lang="en-US" sz="1800" dirty="0"/>
              <a:t>Employees of federal contractors</a:t>
            </a:r>
          </a:p>
          <a:p>
            <a:pPr lvl="2"/>
            <a:r>
              <a:rPr lang="en-US" sz="1800" dirty="0"/>
              <a:t>States with higher minimum wage </a:t>
            </a:r>
          </a:p>
          <a:p>
            <a:endParaRPr lang="en-IN" sz="1800" dirty="0"/>
          </a:p>
        </p:txBody>
      </p:sp>
    </p:spTree>
    <p:extLst>
      <p:ext uri="{BB962C8B-B14F-4D97-AF65-F5344CB8AC3E}">
        <p14:creationId xmlns:p14="http://schemas.microsoft.com/office/powerpoint/2010/main" val="2643770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36893-146D-608A-E9EE-EEEC90FB36A4}"/>
              </a:ext>
            </a:extLst>
          </p:cNvPr>
          <p:cNvSpPr>
            <a:spLocks noGrp="1"/>
          </p:cNvSpPr>
          <p:nvPr>
            <p:ph type="title"/>
          </p:nvPr>
        </p:nvSpPr>
        <p:spPr/>
        <p:txBody>
          <a:bodyPr/>
          <a:lstStyle/>
          <a:p>
            <a:r>
              <a:rPr lang="en-US" dirty="0"/>
              <a:t>State Laws</a:t>
            </a:r>
            <a:endParaRPr lang="en-IN" dirty="0"/>
          </a:p>
        </p:txBody>
      </p:sp>
      <p:sp>
        <p:nvSpPr>
          <p:cNvPr id="3" name="Content Placeholder 2">
            <a:extLst>
              <a:ext uri="{FF2B5EF4-FFF2-40B4-BE49-F238E27FC236}">
                <a16:creationId xmlns:a16="http://schemas.microsoft.com/office/drawing/2014/main" id="{5462EEE0-4A48-1D3A-BF73-6640BB1E04DE}"/>
              </a:ext>
            </a:extLst>
          </p:cNvPr>
          <p:cNvSpPr>
            <a:spLocks noGrp="1"/>
          </p:cNvSpPr>
          <p:nvPr>
            <p:ph idx="1"/>
          </p:nvPr>
        </p:nvSpPr>
        <p:spPr/>
        <p:txBody>
          <a:bodyPr/>
          <a:lstStyle/>
          <a:p>
            <a:r>
              <a:rPr lang="en-IN" sz="2000" dirty="0"/>
              <a:t>All states </a:t>
            </a:r>
            <a:r>
              <a:rPr lang="en-US" sz="2000" dirty="0"/>
              <a:t>have minimum wage and overtime rules</a:t>
            </a:r>
          </a:p>
          <a:p>
            <a:pPr lvl="1"/>
            <a:r>
              <a:rPr lang="en-US" sz="2000" dirty="0"/>
              <a:t>Apply both to employees covered by the FLSA and to those not covered</a:t>
            </a:r>
          </a:p>
          <a:p>
            <a:pPr lvl="1"/>
            <a:r>
              <a:rPr lang="en-US" sz="2000" dirty="0"/>
              <a:t>Exceptions are Alabama, Louisiana, Mississippi, South Carolina, and Tennessee</a:t>
            </a:r>
          </a:p>
          <a:p>
            <a:r>
              <a:rPr lang="en-US" sz="2000" dirty="0"/>
              <a:t>Some states have created multiple rates based on region, employer size, and for urban versus nonurban counties</a:t>
            </a:r>
            <a:endParaRPr lang="en-IN" sz="2000" dirty="0"/>
          </a:p>
        </p:txBody>
      </p:sp>
    </p:spTree>
    <p:extLst>
      <p:ext uri="{BB962C8B-B14F-4D97-AF65-F5344CB8AC3E}">
        <p14:creationId xmlns:p14="http://schemas.microsoft.com/office/powerpoint/2010/main" val="2110624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D2152-4C7C-960A-D0AE-8D1161B43B7A}"/>
              </a:ext>
            </a:extLst>
          </p:cNvPr>
          <p:cNvSpPr>
            <a:spLocks noGrp="1"/>
          </p:cNvSpPr>
          <p:nvPr>
            <p:ph type="title"/>
          </p:nvPr>
        </p:nvSpPr>
        <p:spPr/>
        <p:txBody>
          <a:bodyPr/>
          <a:lstStyle/>
          <a:p>
            <a:r>
              <a:rPr lang="en-US" dirty="0"/>
              <a:t>Minimum Wage versus “Living Wage”</a:t>
            </a:r>
            <a:endParaRPr lang="en-IN" dirty="0"/>
          </a:p>
        </p:txBody>
      </p:sp>
      <p:sp>
        <p:nvSpPr>
          <p:cNvPr id="3" name="Content Placeholder 2">
            <a:extLst>
              <a:ext uri="{FF2B5EF4-FFF2-40B4-BE49-F238E27FC236}">
                <a16:creationId xmlns:a16="http://schemas.microsoft.com/office/drawing/2014/main" id="{A3E02C1B-55E4-AE47-65BC-184D428F1EE4}"/>
              </a:ext>
            </a:extLst>
          </p:cNvPr>
          <p:cNvSpPr>
            <a:spLocks noGrp="1"/>
          </p:cNvSpPr>
          <p:nvPr>
            <p:ph idx="1"/>
          </p:nvPr>
        </p:nvSpPr>
        <p:spPr/>
        <p:txBody>
          <a:bodyPr/>
          <a:lstStyle/>
          <a:p>
            <a:pPr>
              <a:lnSpc>
                <a:spcPct val="120000"/>
              </a:lnSpc>
            </a:pPr>
            <a:r>
              <a:rPr lang="en-US" sz="2000" dirty="0"/>
              <a:t>“Living wage” refers to local ordinances that vary between cities</a:t>
            </a:r>
          </a:p>
          <a:p>
            <a:pPr lvl="1">
              <a:lnSpc>
                <a:spcPct val="120000"/>
              </a:lnSpc>
            </a:pPr>
            <a:r>
              <a:rPr lang="en-US" sz="2000" dirty="0"/>
              <a:t>Law that attempts to keep low-wage workers’ wages on track with cost of living</a:t>
            </a:r>
          </a:p>
          <a:p>
            <a:pPr lvl="1">
              <a:lnSpc>
                <a:spcPct val="120000"/>
              </a:lnSpc>
            </a:pPr>
            <a:r>
              <a:rPr lang="en-US" sz="2000" dirty="0"/>
              <a:t>100+ cities have local laws requiring employers that do business with the government to pay a calculated “living wage”</a:t>
            </a:r>
          </a:p>
          <a:p>
            <a:pPr lvl="1">
              <a:lnSpc>
                <a:spcPct val="120000"/>
              </a:lnSpc>
            </a:pPr>
            <a:r>
              <a:rPr lang="en-US" sz="2000" dirty="0"/>
              <a:t>Some states now include private industry</a:t>
            </a:r>
          </a:p>
        </p:txBody>
      </p:sp>
    </p:spTree>
    <p:extLst>
      <p:ext uri="{BB962C8B-B14F-4D97-AF65-F5344CB8AC3E}">
        <p14:creationId xmlns:p14="http://schemas.microsoft.com/office/powerpoint/2010/main" val="1498600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571CC-E875-4E1A-58C7-3ABFAD0202B5}"/>
              </a:ext>
            </a:extLst>
          </p:cNvPr>
          <p:cNvSpPr>
            <a:spLocks noGrp="1"/>
          </p:cNvSpPr>
          <p:nvPr>
            <p:ph type="title"/>
          </p:nvPr>
        </p:nvSpPr>
        <p:spPr/>
        <p:txBody>
          <a:bodyPr/>
          <a:lstStyle/>
          <a:p>
            <a:r>
              <a:rPr lang="en-US" dirty="0"/>
              <a:t>Tipped Employees (1 of 4)</a:t>
            </a:r>
            <a:endParaRPr lang="en-IN" dirty="0"/>
          </a:p>
        </p:txBody>
      </p:sp>
      <p:sp>
        <p:nvSpPr>
          <p:cNvPr id="3" name="Content Placeholder 2">
            <a:extLst>
              <a:ext uri="{FF2B5EF4-FFF2-40B4-BE49-F238E27FC236}">
                <a16:creationId xmlns:a16="http://schemas.microsoft.com/office/drawing/2014/main" id="{E5D441DF-8FC1-9BC6-2498-21B792E9D663}"/>
              </a:ext>
            </a:extLst>
          </p:cNvPr>
          <p:cNvSpPr>
            <a:spLocks noGrp="1"/>
          </p:cNvSpPr>
          <p:nvPr>
            <p:ph idx="1"/>
          </p:nvPr>
        </p:nvSpPr>
        <p:spPr/>
        <p:txBody>
          <a:bodyPr/>
          <a:lstStyle/>
          <a:p>
            <a:r>
              <a:rPr lang="en-US" sz="2000" dirty="0"/>
              <a:t>“Tipped employee” customarily and regularly receives &gt; $30 per month in tips </a:t>
            </a:r>
          </a:p>
          <a:p>
            <a:r>
              <a:rPr lang="en-US" sz="2000" dirty="0"/>
              <a:t>Minimum tipped wage is $2.13 per hour; therefore, tip credit that employer may take = $5.12 per hour </a:t>
            </a:r>
          </a:p>
          <a:p>
            <a:pPr lvl="1"/>
            <a:r>
              <a:rPr lang="en-US" sz="2000" dirty="0"/>
              <a:t>May be calculated differently based upon state law</a:t>
            </a:r>
          </a:p>
          <a:p>
            <a:pPr lvl="1"/>
            <a:r>
              <a:rPr lang="en-US" sz="2000" dirty="0"/>
              <a:t>Employee must make $7.25 per hour when combining tips and wages ($7.25 × 40 = $290 minimum weekly gross)	</a:t>
            </a:r>
          </a:p>
          <a:p>
            <a:pPr lvl="1"/>
            <a:r>
              <a:rPr lang="en-US" sz="2000" dirty="0"/>
              <a:t>Tip credit remains the same ($5.12 per hour) for overtime pay calculation purposes (see example in the next slides)</a:t>
            </a:r>
          </a:p>
        </p:txBody>
      </p:sp>
    </p:spTree>
    <p:extLst>
      <p:ext uri="{BB962C8B-B14F-4D97-AF65-F5344CB8AC3E}">
        <p14:creationId xmlns:p14="http://schemas.microsoft.com/office/powerpoint/2010/main" val="2278476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571CC-E875-4E1A-58C7-3ABFAD0202B5}"/>
              </a:ext>
            </a:extLst>
          </p:cNvPr>
          <p:cNvSpPr>
            <a:spLocks noGrp="1"/>
          </p:cNvSpPr>
          <p:nvPr>
            <p:ph type="title"/>
          </p:nvPr>
        </p:nvSpPr>
        <p:spPr/>
        <p:txBody>
          <a:bodyPr/>
          <a:lstStyle/>
          <a:p>
            <a:r>
              <a:rPr lang="en-US" dirty="0"/>
              <a:t>Tipped Employees (2 of 4)</a:t>
            </a:r>
            <a:endParaRPr lang="en-IN" dirty="0"/>
          </a:p>
        </p:txBody>
      </p:sp>
      <p:sp>
        <p:nvSpPr>
          <p:cNvPr id="3" name="Content Placeholder 2">
            <a:extLst>
              <a:ext uri="{FF2B5EF4-FFF2-40B4-BE49-F238E27FC236}">
                <a16:creationId xmlns:a16="http://schemas.microsoft.com/office/drawing/2014/main" id="{E5D441DF-8FC1-9BC6-2498-21B792E9D663}"/>
              </a:ext>
            </a:extLst>
          </p:cNvPr>
          <p:cNvSpPr>
            <a:spLocks noGrp="1"/>
          </p:cNvSpPr>
          <p:nvPr>
            <p:ph idx="1"/>
          </p:nvPr>
        </p:nvSpPr>
        <p:spPr/>
        <p:txBody>
          <a:bodyPr/>
          <a:lstStyle/>
          <a:p>
            <a:r>
              <a:rPr lang="en-US" sz="2000" dirty="0"/>
              <a:t>In 2023, the minimum wage for tipped employees of federal contractors was set at $13.75 per hour</a:t>
            </a:r>
          </a:p>
          <a:p>
            <a:pPr lvl="1"/>
            <a:r>
              <a:rPr lang="en-US" sz="2000" dirty="0"/>
              <a:t>Tipped employees must earn at least $16.20 per hour, through a combination of tips and wages</a:t>
            </a:r>
          </a:p>
          <a:p>
            <a:r>
              <a:rPr lang="en-US" sz="2000" dirty="0"/>
              <a:t>Facts: Raquel works 47 hours at Christchurch Bar as a tipped employee. She averages $750 tips per week. If her employer takes the maximum tip credit ($5.12 per hour), Raquel’s gross pay will be calculated as follows:</a:t>
            </a:r>
          </a:p>
          <a:p>
            <a:pPr marL="914400" lvl="2" indent="0">
              <a:buNone/>
            </a:pPr>
            <a:r>
              <a:rPr lang="en-US" sz="2000" dirty="0"/>
              <a:t>(40 hours × $2.13) + </a:t>
            </a:r>
            <a:r>
              <a:rPr lang="en-US" sz="2000" dirty="0">
                <a:solidFill>
                  <a:srgbClr val="FF0000"/>
                </a:solidFill>
              </a:rPr>
              <a:t>[</a:t>
            </a:r>
            <a:r>
              <a:rPr lang="en-US" sz="2000" dirty="0"/>
              <a:t>7 hours × ($10.88 − $5.12)</a:t>
            </a:r>
            <a:r>
              <a:rPr lang="en-US" sz="2000" dirty="0">
                <a:solidFill>
                  <a:srgbClr val="FF0000"/>
                </a:solidFill>
              </a:rPr>
              <a:t>]</a:t>
            </a:r>
            <a:r>
              <a:rPr lang="en-US" sz="2000" dirty="0"/>
              <a:t> = $125.52</a:t>
            </a:r>
          </a:p>
          <a:p>
            <a:pPr marL="0" indent="0">
              <a:buNone/>
            </a:pPr>
            <a:r>
              <a:rPr lang="en-US" sz="2000" dirty="0"/>
              <a:t>	Note: $7.25 minimum wage × 1.5 = $10.88 O.T. minimum wage</a:t>
            </a:r>
            <a:endParaRPr lang="en-US" sz="2000" dirty="0">
              <a:ea typeface="Arial" panose="020B0604020202020204" pitchFamily="34" charset="0"/>
              <a:cs typeface="Times New Roman" panose="02020603050405020304" pitchFamily="18" charset="0"/>
            </a:endParaRPr>
          </a:p>
          <a:p>
            <a:pPr lvl="1"/>
            <a:endParaRPr lang="en-US" sz="2000" dirty="0"/>
          </a:p>
          <a:p>
            <a:endParaRPr lang="en-US" sz="2000" dirty="0"/>
          </a:p>
          <a:p>
            <a:endParaRPr lang="en-IN" sz="2000" dirty="0"/>
          </a:p>
        </p:txBody>
      </p:sp>
    </p:spTree>
    <p:extLst>
      <p:ext uri="{BB962C8B-B14F-4D97-AF65-F5344CB8AC3E}">
        <p14:creationId xmlns:p14="http://schemas.microsoft.com/office/powerpoint/2010/main" val="3448168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105CB-C9C1-FFF5-74DA-DA72FB86598C}"/>
              </a:ext>
            </a:extLst>
          </p:cNvPr>
          <p:cNvSpPr>
            <a:spLocks noGrp="1"/>
          </p:cNvSpPr>
          <p:nvPr>
            <p:ph type="title"/>
          </p:nvPr>
        </p:nvSpPr>
        <p:spPr/>
        <p:txBody>
          <a:bodyPr/>
          <a:lstStyle/>
          <a:p>
            <a:r>
              <a:rPr lang="en-US" dirty="0"/>
              <a:t>Tipped Employees (3 of 4)</a:t>
            </a:r>
            <a:endParaRPr lang="en-IN" dirty="0"/>
          </a:p>
        </p:txBody>
      </p:sp>
      <p:sp>
        <p:nvSpPr>
          <p:cNvPr id="3" name="Content Placeholder 2">
            <a:extLst>
              <a:ext uri="{FF2B5EF4-FFF2-40B4-BE49-F238E27FC236}">
                <a16:creationId xmlns:a16="http://schemas.microsoft.com/office/drawing/2014/main" id="{AA414C6D-3030-9456-71D7-1C32F4210958}"/>
              </a:ext>
            </a:extLst>
          </p:cNvPr>
          <p:cNvSpPr>
            <a:spLocks noGrp="1"/>
          </p:cNvSpPr>
          <p:nvPr>
            <p:ph idx="1"/>
          </p:nvPr>
        </p:nvSpPr>
        <p:spPr/>
        <p:txBody>
          <a:bodyPr/>
          <a:lstStyle/>
          <a:p>
            <a:pPr marL="0" indent="0">
              <a:buNone/>
            </a:pPr>
            <a:r>
              <a:rPr lang="en-US" sz="2000" dirty="0"/>
              <a:t>Examples of tips received for 40-hour workweek</a:t>
            </a:r>
          </a:p>
          <a:p>
            <a:pPr marL="457200" indent="-457200">
              <a:buFont typeface="+mj-lt"/>
              <a:buAutoNum type="arabicPeriod"/>
            </a:pPr>
            <a:r>
              <a:rPr lang="en-US" sz="2000" dirty="0"/>
              <a:t>Reported tips = $43</a:t>
            </a:r>
          </a:p>
          <a:p>
            <a:pPr lvl="1"/>
            <a:r>
              <a:rPr lang="en-US" sz="2000" dirty="0"/>
              <a:t>Is $85.20 (40 × $2.13 minimum tipped wage) + $43 &gt; $290?</a:t>
            </a:r>
          </a:p>
          <a:p>
            <a:pPr lvl="1"/>
            <a:r>
              <a:rPr lang="en-US" sz="2000" dirty="0"/>
              <a:t>No - so employer must pay additional wages of $290 - $43 = $247 		</a:t>
            </a:r>
          </a:p>
          <a:p>
            <a:pPr marL="457200" indent="-457200">
              <a:buFont typeface="+mj-lt"/>
              <a:buAutoNum type="arabicPeriod"/>
            </a:pPr>
            <a:r>
              <a:rPr lang="en-US" sz="2000" dirty="0"/>
              <a:t>Reported tips = $1,189  </a:t>
            </a:r>
          </a:p>
          <a:p>
            <a:pPr lvl="1"/>
            <a:r>
              <a:rPr lang="en-US" sz="2000" dirty="0"/>
              <a:t>Is $85.20 + $1,189 &gt; $290?</a:t>
            </a:r>
          </a:p>
          <a:p>
            <a:pPr lvl="1"/>
            <a:r>
              <a:rPr lang="en-US" sz="2000" dirty="0"/>
              <a:t>Yes - so employer pays $85.20 wages </a:t>
            </a:r>
          </a:p>
          <a:p>
            <a:pPr marL="0" indent="0">
              <a:buNone/>
            </a:pPr>
            <a:r>
              <a:rPr lang="en-US" sz="2000" dirty="0"/>
              <a:t>Notes: (a) states’ tip credit percentages may differ from federal law, (b) if employees must share tips with dishwashers, etc., then credit is lost</a:t>
            </a:r>
          </a:p>
          <a:p>
            <a:pPr marL="0" indent="0">
              <a:buNone/>
            </a:pPr>
            <a:endParaRPr lang="en-IN" sz="2000" dirty="0"/>
          </a:p>
        </p:txBody>
      </p:sp>
    </p:spTree>
    <p:extLst>
      <p:ext uri="{BB962C8B-B14F-4D97-AF65-F5344CB8AC3E}">
        <p14:creationId xmlns:p14="http://schemas.microsoft.com/office/powerpoint/2010/main" val="1873101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26EEA-2A6B-77BD-C804-901A9A524365}"/>
              </a:ext>
            </a:extLst>
          </p:cNvPr>
          <p:cNvSpPr>
            <a:spLocks noGrp="1"/>
          </p:cNvSpPr>
          <p:nvPr>
            <p:ph type="title"/>
          </p:nvPr>
        </p:nvSpPr>
        <p:spPr/>
        <p:txBody>
          <a:bodyPr/>
          <a:lstStyle/>
          <a:p>
            <a:r>
              <a:rPr lang="en-US" dirty="0"/>
              <a:t>Tipped Employees (4 of 4)</a:t>
            </a:r>
            <a:endParaRPr lang="en-IN" dirty="0"/>
          </a:p>
        </p:txBody>
      </p:sp>
      <p:sp>
        <p:nvSpPr>
          <p:cNvPr id="3" name="Content Placeholder 2">
            <a:extLst>
              <a:ext uri="{FF2B5EF4-FFF2-40B4-BE49-F238E27FC236}">
                <a16:creationId xmlns:a16="http://schemas.microsoft.com/office/drawing/2014/main" id="{417ADDE5-D43B-7463-46F8-C086971C5E57}"/>
              </a:ext>
            </a:extLst>
          </p:cNvPr>
          <p:cNvSpPr>
            <a:spLocks noGrp="1"/>
          </p:cNvSpPr>
          <p:nvPr>
            <p:ph idx="1"/>
          </p:nvPr>
        </p:nvSpPr>
        <p:spPr/>
        <p:txBody>
          <a:bodyPr/>
          <a:lstStyle/>
          <a:p>
            <a:r>
              <a:rPr lang="en-US" sz="2000" dirty="0"/>
              <a:t>Service charges (like bottle service charges or room service charges) cannot count toward tip credit. These are considered wages subject to tax withholdings</a:t>
            </a:r>
          </a:p>
          <a:p>
            <a:r>
              <a:rPr lang="en-US" sz="2000" dirty="0"/>
              <a:t>If 75% or more of employees agree, the employer and the IRS can determine a tip rate for employer’s various occupations</a:t>
            </a:r>
          </a:p>
          <a:p>
            <a:pPr lvl="1"/>
            <a:r>
              <a:rPr lang="en-US" sz="2000" dirty="0"/>
              <a:t>Then employees are required to report tips at or over the predetermined rate</a:t>
            </a:r>
          </a:p>
          <a:p>
            <a:pPr lvl="1"/>
            <a:r>
              <a:rPr lang="en-US" sz="2000" dirty="0"/>
              <a:t>Employer then required to report any employee violations to the IRS</a:t>
            </a:r>
          </a:p>
          <a:p>
            <a:pPr marL="228600" lvl="1">
              <a:spcBef>
                <a:spcPts val="1000"/>
              </a:spcBef>
              <a:buFont typeface="Arial" panose="020B0604020202020204" pitchFamily="34" charset="0"/>
              <a:buChar char="•"/>
            </a:pPr>
            <a:r>
              <a:rPr lang="en-US" sz="2000" dirty="0"/>
              <a:t>In cases of two jobs performed by one worker, tip credit can only be applied to the job that qualifies as a tipped employment</a:t>
            </a:r>
          </a:p>
          <a:p>
            <a:endParaRPr lang="en-IN" sz="2000" dirty="0"/>
          </a:p>
        </p:txBody>
      </p:sp>
    </p:spTree>
    <p:extLst>
      <p:ext uri="{BB962C8B-B14F-4D97-AF65-F5344CB8AC3E}">
        <p14:creationId xmlns:p14="http://schemas.microsoft.com/office/powerpoint/2010/main" val="2454391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29347-D9F1-9EBC-6DE6-83E2A8851F41}"/>
              </a:ext>
            </a:extLst>
          </p:cNvPr>
          <p:cNvSpPr>
            <a:spLocks noGrp="1"/>
          </p:cNvSpPr>
          <p:nvPr>
            <p:ph type="title"/>
          </p:nvPr>
        </p:nvSpPr>
        <p:spPr/>
        <p:txBody>
          <a:bodyPr/>
          <a:lstStyle/>
          <a:p>
            <a:r>
              <a:rPr lang="en-US" dirty="0"/>
              <a:t>Overtime Provisions and Exceptions (1 of 2)</a:t>
            </a:r>
            <a:endParaRPr lang="en-IN" dirty="0"/>
          </a:p>
        </p:txBody>
      </p:sp>
      <p:sp>
        <p:nvSpPr>
          <p:cNvPr id="3" name="Content Placeholder 2">
            <a:extLst>
              <a:ext uri="{FF2B5EF4-FFF2-40B4-BE49-F238E27FC236}">
                <a16:creationId xmlns:a16="http://schemas.microsoft.com/office/drawing/2014/main" id="{BA64240E-3B2C-A36E-8C1D-FBF863C44133}"/>
              </a:ext>
            </a:extLst>
          </p:cNvPr>
          <p:cNvSpPr>
            <a:spLocks noGrp="1"/>
          </p:cNvSpPr>
          <p:nvPr>
            <p:ph idx="1"/>
          </p:nvPr>
        </p:nvSpPr>
        <p:spPr/>
        <p:txBody>
          <a:bodyPr/>
          <a:lstStyle/>
          <a:p>
            <a:r>
              <a:rPr lang="en-US" sz="2000" dirty="0"/>
              <a:t>Workweek established by corporate policy </a:t>
            </a:r>
          </a:p>
          <a:p>
            <a:pPr lvl="1"/>
            <a:r>
              <a:rPr lang="en-US" sz="2000" dirty="0"/>
              <a:t>Must be seven consecutive 24-hour periods—168 hours</a:t>
            </a:r>
          </a:p>
          <a:p>
            <a:pPr lvl="1"/>
            <a:r>
              <a:rPr lang="en-US" sz="2000" dirty="0"/>
              <a:t>For example, 12:01 a.m. Saturday to 11:59 p.m. Friday</a:t>
            </a:r>
          </a:p>
          <a:p>
            <a:r>
              <a:rPr lang="en-US" sz="2000" dirty="0"/>
              <a:t>If state’s overtime rule is more generous than FLSA’s, state law is followed</a:t>
            </a:r>
          </a:p>
          <a:p>
            <a:r>
              <a:rPr lang="en-US" sz="2000" dirty="0"/>
              <a:t>FLSA sets overtime (O.T.) pay at 1.5 times regular pay</a:t>
            </a:r>
          </a:p>
          <a:p>
            <a:r>
              <a:rPr lang="en-US" sz="2000" dirty="0"/>
              <a:t>If hourly-rate employee works in pay periods of two weeks or longer, employer can elect to give employee 1.5 hours off for each O.T. hour</a:t>
            </a:r>
          </a:p>
          <a:p>
            <a:pPr lvl="1"/>
            <a:r>
              <a:rPr lang="en-US" sz="2000" dirty="0"/>
              <a:t>But it must be in same pay period</a:t>
            </a:r>
          </a:p>
        </p:txBody>
      </p:sp>
    </p:spTree>
    <p:extLst>
      <p:ext uri="{BB962C8B-B14F-4D97-AF65-F5344CB8AC3E}">
        <p14:creationId xmlns:p14="http://schemas.microsoft.com/office/powerpoint/2010/main" val="1627601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2A04F-0BBE-DC52-C603-AEEAFB26C039}"/>
              </a:ext>
            </a:extLst>
          </p:cNvPr>
          <p:cNvSpPr>
            <a:spLocks noGrp="1"/>
          </p:cNvSpPr>
          <p:nvPr>
            <p:ph type="title"/>
          </p:nvPr>
        </p:nvSpPr>
        <p:spPr/>
        <p:txBody>
          <a:bodyPr/>
          <a:lstStyle/>
          <a:p>
            <a:r>
              <a:rPr lang="en-US" dirty="0"/>
              <a:t>Overtime Provisions and Exceptions (2 of 2)</a:t>
            </a:r>
            <a:endParaRPr lang="en-IN" dirty="0"/>
          </a:p>
        </p:txBody>
      </p:sp>
      <p:sp>
        <p:nvSpPr>
          <p:cNvPr id="3" name="Content Placeholder 2">
            <a:extLst>
              <a:ext uri="{FF2B5EF4-FFF2-40B4-BE49-F238E27FC236}">
                <a16:creationId xmlns:a16="http://schemas.microsoft.com/office/drawing/2014/main" id="{391B3976-B0DE-F6DF-328F-82EF95192157}"/>
              </a:ext>
            </a:extLst>
          </p:cNvPr>
          <p:cNvSpPr>
            <a:spLocks noGrp="1"/>
          </p:cNvSpPr>
          <p:nvPr>
            <p:ph idx="1"/>
          </p:nvPr>
        </p:nvSpPr>
        <p:spPr/>
        <p:txBody>
          <a:bodyPr/>
          <a:lstStyle/>
          <a:p>
            <a:r>
              <a:rPr lang="en-US" sz="2000" dirty="0"/>
              <a:t>Employer can require employees covered under the FLSA to work overtime</a:t>
            </a:r>
          </a:p>
          <a:p>
            <a:pPr lvl="1"/>
            <a:r>
              <a:rPr lang="en-US" sz="2000" dirty="0"/>
              <a:t>If they refuse, can be terminated</a:t>
            </a:r>
          </a:p>
          <a:p>
            <a:r>
              <a:rPr lang="en-US" sz="2000" dirty="0"/>
              <a:t>Exceptions to the above are as follows</a:t>
            </a:r>
          </a:p>
          <a:p>
            <a:pPr lvl="1"/>
            <a:r>
              <a:rPr lang="en-US" sz="2000" dirty="0"/>
              <a:t>Hospital employee</a:t>
            </a:r>
          </a:p>
          <a:p>
            <a:pPr lvl="2"/>
            <a:r>
              <a:rPr lang="en-US" sz="2000" dirty="0"/>
              <a:t>Overtime for 80+ hours in 14 days or over 8 hours in any workday (whichever is greatest)</a:t>
            </a:r>
          </a:p>
          <a:p>
            <a:pPr lvl="1"/>
            <a:r>
              <a:rPr lang="en-US" sz="2000" dirty="0"/>
              <a:t>Retail or service industry employees if their regular weekly pay rate, including commissions, is $10.88 or more (special rules)</a:t>
            </a:r>
          </a:p>
          <a:p>
            <a:pPr lvl="1"/>
            <a:r>
              <a:rPr lang="en-US" sz="2000" dirty="0"/>
              <a:t>Employee receiving remedial education</a:t>
            </a:r>
          </a:p>
        </p:txBody>
      </p:sp>
    </p:spTree>
    <p:extLst>
      <p:ext uri="{BB962C8B-B14F-4D97-AF65-F5344CB8AC3E}">
        <p14:creationId xmlns:p14="http://schemas.microsoft.com/office/powerpoint/2010/main" val="862422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D9C74-557F-9670-9A57-8FC5D5EB0962}"/>
              </a:ext>
            </a:extLst>
          </p:cNvPr>
          <p:cNvSpPr>
            <a:spLocks noGrp="1"/>
          </p:cNvSpPr>
          <p:nvPr>
            <p:ph type="title"/>
          </p:nvPr>
        </p:nvSpPr>
        <p:spPr/>
        <p:txBody>
          <a:bodyPr/>
          <a:lstStyle/>
          <a:p>
            <a:r>
              <a:rPr lang="en-US" dirty="0"/>
              <a:t>Compensatory Time Off</a:t>
            </a:r>
            <a:endParaRPr lang="en-IN" dirty="0"/>
          </a:p>
        </p:txBody>
      </p:sp>
      <p:sp>
        <p:nvSpPr>
          <p:cNvPr id="3" name="Content Placeholder 2">
            <a:extLst>
              <a:ext uri="{FF2B5EF4-FFF2-40B4-BE49-F238E27FC236}">
                <a16:creationId xmlns:a16="http://schemas.microsoft.com/office/drawing/2014/main" id="{E12D5E8D-5905-FBC5-9608-A2B4918B0F9D}"/>
              </a:ext>
            </a:extLst>
          </p:cNvPr>
          <p:cNvSpPr>
            <a:spLocks noGrp="1"/>
          </p:cNvSpPr>
          <p:nvPr>
            <p:ph idx="1"/>
          </p:nvPr>
        </p:nvSpPr>
        <p:spPr/>
        <p:txBody>
          <a:bodyPr/>
          <a:lstStyle/>
          <a:p>
            <a:r>
              <a:rPr lang="en-US" sz="2000" dirty="0"/>
              <a:t>In specific situations, employers may grant employees compensatory time off in lieu of overtime</a:t>
            </a:r>
          </a:p>
          <a:p>
            <a:pPr lvl="1"/>
            <a:r>
              <a:rPr lang="en-US" sz="2000" dirty="0"/>
              <a:t>A state or its political subdivisions or interstate governmental agencies may grant compensatory time off</a:t>
            </a:r>
          </a:p>
          <a:p>
            <a:pPr lvl="1"/>
            <a:r>
              <a:rPr lang="en-US" sz="2000" dirty="0"/>
              <a:t>Employee in public safety, emergency response, or seasonal activities can accumulate 320 hours × 1.5 = 480 hours compensatory time off</a:t>
            </a:r>
          </a:p>
          <a:p>
            <a:pPr lvl="1"/>
            <a:r>
              <a:rPr lang="en-US" sz="2000" dirty="0"/>
              <a:t>Employee whose work doesn’t include activities from exception in bullet above can accumulate 160 hours × 1.5 = 240 hours comp time instead of O.T.</a:t>
            </a:r>
          </a:p>
          <a:p>
            <a:r>
              <a:rPr lang="en-US" sz="2000" dirty="0"/>
              <a:t>FLSA provides for payment of cash for unused comp time when employee leaves organization</a:t>
            </a:r>
          </a:p>
        </p:txBody>
      </p:sp>
    </p:spTree>
    <p:extLst>
      <p:ext uri="{BB962C8B-B14F-4D97-AF65-F5344CB8AC3E}">
        <p14:creationId xmlns:p14="http://schemas.microsoft.com/office/powerpoint/2010/main" val="1805767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C0C0B-98CB-B980-F8CC-1C22F889EFC8}"/>
              </a:ext>
            </a:extLst>
          </p:cNvPr>
          <p:cNvSpPr>
            <a:spLocks noGrp="1"/>
          </p:cNvSpPr>
          <p:nvPr>
            <p:ph type="title"/>
          </p:nvPr>
        </p:nvSpPr>
        <p:spPr/>
        <p:txBody>
          <a:bodyPr/>
          <a:lstStyle/>
          <a:p>
            <a:r>
              <a:rPr lang="en-US" dirty="0"/>
              <a:t>Exempt versus Nonexempt Employees</a:t>
            </a:r>
            <a:endParaRPr lang="en-IN" dirty="0"/>
          </a:p>
        </p:txBody>
      </p:sp>
      <p:sp>
        <p:nvSpPr>
          <p:cNvPr id="3" name="Content Placeholder 2">
            <a:extLst>
              <a:ext uri="{FF2B5EF4-FFF2-40B4-BE49-F238E27FC236}">
                <a16:creationId xmlns:a16="http://schemas.microsoft.com/office/drawing/2014/main" id="{DFD882DF-C4C5-55A7-DA9D-2471B83FD24C}"/>
              </a:ext>
            </a:extLst>
          </p:cNvPr>
          <p:cNvSpPr>
            <a:spLocks noGrp="1"/>
          </p:cNvSpPr>
          <p:nvPr>
            <p:ph idx="1"/>
          </p:nvPr>
        </p:nvSpPr>
        <p:spPr/>
        <p:txBody>
          <a:bodyPr/>
          <a:lstStyle/>
          <a:p>
            <a:r>
              <a:rPr lang="en-US" sz="1800" dirty="0"/>
              <a:t>“Exempt” means exempt from some, or all, of FLSA provisions</a:t>
            </a:r>
          </a:p>
          <a:p>
            <a:pPr lvl="1"/>
            <a:r>
              <a:rPr lang="en-US" sz="1800" dirty="0"/>
              <a:t>White-collar workers as outlined in Figure 2.2 in the next slide are exempt</a:t>
            </a:r>
          </a:p>
          <a:p>
            <a:pPr lvl="2"/>
            <a:r>
              <a:rPr lang="en-US" sz="1800" dirty="0"/>
              <a:t>Executives, administrators, professionals, business owners, highly compensated employees, computer professionals, creative professionals, and outside salespeople</a:t>
            </a:r>
          </a:p>
          <a:p>
            <a:pPr lvl="1"/>
            <a:r>
              <a:rPr lang="en-US" sz="1800" dirty="0"/>
              <a:t>Must be paid at least $684 per week and paid on salary basis</a:t>
            </a:r>
          </a:p>
          <a:p>
            <a:r>
              <a:rPr lang="en-US" sz="1800" dirty="0"/>
              <a:t>A proportionate share of exempt employee’s salary for time actually worked only allowed on employee’s first or last week of employment</a:t>
            </a:r>
          </a:p>
          <a:p>
            <a:r>
              <a:rPr lang="en-US" sz="1800" dirty="0"/>
              <a:t>Blue-collar workers (manual workers) are always entitled to overtime pay </a:t>
            </a:r>
          </a:p>
          <a:p>
            <a:pPr lvl="1"/>
            <a:r>
              <a:rPr lang="en-US" sz="1800" dirty="0"/>
              <a:t>This includes police officers, emergency medical technicians, firefighters, paramedics, and  licensed practical nurses. Note: Putting someone on salary doesn’t mean that person is exempt!	</a:t>
            </a:r>
          </a:p>
          <a:p>
            <a:endParaRPr lang="en-US" sz="1800" dirty="0"/>
          </a:p>
        </p:txBody>
      </p:sp>
    </p:spTree>
    <p:extLst>
      <p:ext uri="{BB962C8B-B14F-4D97-AF65-F5344CB8AC3E}">
        <p14:creationId xmlns:p14="http://schemas.microsoft.com/office/powerpoint/2010/main" val="1093302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descr="Figure 2.2 Indications of Exempt Status">
            <a:extLst>
              <a:ext uri="{FF2B5EF4-FFF2-40B4-BE49-F238E27FC236}">
                <a16:creationId xmlns:a16="http://schemas.microsoft.com/office/drawing/2014/main" id="{5FD12957-F47E-5088-7007-FFE122307930}"/>
              </a:ext>
            </a:extLst>
          </p:cNvPr>
          <p:cNvSpPr>
            <a:spLocks noGrp="1"/>
          </p:cNvSpPr>
          <p:nvPr>
            <p:ph type="title"/>
          </p:nvPr>
        </p:nvSpPr>
        <p:spPr/>
        <p:txBody>
          <a:bodyPr/>
          <a:lstStyle/>
          <a:p>
            <a:r>
              <a:rPr lang="en-US" dirty="0"/>
              <a:t>Figure 2.2 Indications of Exempt Status</a:t>
            </a:r>
            <a:endParaRPr lang="en-IN" dirty="0"/>
          </a:p>
        </p:txBody>
      </p:sp>
      <p:pic>
        <p:nvPicPr>
          <p:cNvPr id="5" name="Content Placeholder 4" descr="The image lists the indications of the exempt status for eight different categories. &#10;The first category is labeled “Executive,” and it lists the following three points: 1. primary duty—managing; 2. supervises two or more employees; and 3. authority to hire, fire, or promote. &#10;The second category is labeled “Administrative,” and it lists the following two points: 1. primary duty—performs office work and 2. regularly uses discretion and independent judgment. &#10;The third category is labeled “Professional,” and it lists the following two points: 1. work requires advanced knowledge (science or learning) and 2. knowledge acquired by prolonged course of instruction. &#10;The fourth category is labeled “Business Owner,” and it lists the following two points: 1. owns at least 20% of equity and 2. actively manages business operations. &#10;The fifth category is labeled “Highly Compensated,” and it lists the following three points: 1. earns $107,432 or more; 2. performs nonmanual work; and 3. regularly performs one of the exempt duties of an executive, professional, or administrative employee. &#10;The sixth category is labeled “Computer Professionals,” and it lists the following two points: 1. salary of at least $684 per week or $27.63 per hour and 2. duties consist of system analysis techniques and design of computer systems or programs. &#10;The seventh category is labeled “Creative Professional,” and it lists the following point: 1. requires invention, imagination, originality, or talent in an artistic or a creative endeavor. &#10;The eighth category is labeled “Outside Salespeople,” and it lists the following three points: 1. primary duty—makes sales or obtains orders for service or use of facilities; 2. regularly away from the employer’s place of business; and 3. no salary test.">
            <a:extLst>
              <a:ext uri="{FF2B5EF4-FFF2-40B4-BE49-F238E27FC236}">
                <a16:creationId xmlns:a16="http://schemas.microsoft.com/office/drawing/2014/main" id="{1E62FD19-E42E-4492-36D6-FCDD6F5FEEF5}"/>
              </a:ext>
            </a:extLst>
          </p:cNvPr>
          <p:cNvPicPr>
            <a:picLocks noGrp="1" noChangeAspect="1"/>
          </p:cNvPicPr>
          <p:nvPr>
            <p:ph sz="half" idx="13"/>
          </p:nvPr>
        </p:nvPicPr>
        <p:blipFill>
          <a:blip r:embed="rId3"/>
          <a:stretch>
            <a:fillRect/>
          </a:stretch>
        </p:blipFill>
        <p:spPr>
          <a:xfrm>
            <a:off x="476842" y="1797040"/>
            <a:ext cx="11124607" cy="3576894"/>
          </a:xfrm>
        </p:spPr>
      </p:pic>
    </p:spTree>
    <p:extLst>
      <p:ext uri="{BB962C8B-B14F-4D97-AF65-F5344CB8AC3E}">
        <p14:creationId xmlns:p14="http://schemas.microsoft.com/office/powerpoint/2010/main" val="1750096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52847-3AAB-AC6F-CD70-2698D01208A8}"/>
              </a:ext>
            </a:extLst>
          </p:cNvPr>
          <p:cNvSpPr>
            <a:spLocks noGrp="1"/>
          </p:cNvSpPr>
          <p:nvPr>
            <p:ph type="title"/>
          </p:nvPr>
        </p:nvSpPr>
        <p:spPr/>
        <p:txBody>
          <a:bodyPr/>
          <a:lstStyle/>
          <a:p>
            <a:r>
              <a:rPr lang="en-US" dirty="0"/>
              <a:t>Equal Pay Act</a:t>
            </a:r>
            <a:endParaRPr lang="en-IN" dirty="0"/>
          </a:p>
        </p:txBody>
      </p:sp>
      <p:sp>
        <p:nvSpPr>
          <p:cNvPr id="3" name="Content Placeholder 2">
            <a:extLst>
              <a:ext uri="{FF2B5EF4-FFF2-40B4-BE49-F238E27FC236}">
                <a16:creationId xmlns:a16="http://schemas.microsoft.com/office/drawing/2014/main" id="{2C1C3333-C718-581B-F8DE-1145A9E1B2F8}"/>
              </a:ext>
            </a:extLst>
          </p:cNvPr>
          <p:cNvSpPr>
            <a:spLocks noGrp="1"/>
          </p:cNvSpPr>
          <p:nvPr>
            <p:ph idx="1"/>
          </p:nvPr>
        </p:nvSpPr>
        <p:spPr/>
        <p:txBody>
          <a:bodyPr/>
          <a:lstStyle/>
          <a:p>
            <a:r>
              <a:rPr lang="en-US" sz="1800" dirty="0"/>
              <a:t>Amended FLSA to require that men and women performing equal work must receive equal pay</a:t>
            </a:r>
          </a:p>
          <a:p>
            <a:r>
              <a:rPr lang="en-US" sz="1800" dirty="0"/>
              <a:t>Applies to any employer having workers subject to the minimum pay provisions of the Wage and Hour Law</a:t>
            </a:r>
          </a:p>
          <a:p>
            <a:pPr lvl="1"/>
            <a:r>
              <a:rPr lang="en-US" sz="1800" dirty="0"/>
              <a:t>Also applies to white-collar workers and outside salespersons, though they are exempt from the minimum wage standards</a:t>
            </a:r>
          </a:p>
          <a:p>
            <a:r>
              <a:rPr lang="en-US" sz="1800" dirty="0"/>
              <a:t>Prohibits discrimination by paying wages to employees of one sex at a lower rate than those of opposite sex</a:t>
            </a:r>
          </a:p>
          <a:p>
            <a:pPr lvl="1"/>
            <a:r>
              <a:rPr lang="en-US" sz="1800" dirty="0"/>
              <a:t>These differentials are allowable if based on seniority system, a merit system, a payment plan that measures earnings by quantity or quality of production, or any factor other than sex</a:t>
            </a:r>
          </a:p>
          <a:p>
            <a:r>
              <a:rPr lang="en-US" sz="1800" dirty="0"/>
              <a:t>If unlawful pay differential exists, employer must raise the lower rate to equal the higher rate</a:t>
            </a:r>
          </a:p>
        </p:txBody>
      </p:sp>
    </p:spTree>
    <p:extLst>
      <p:ext uri="{BB962C8B-B14F-4D97-AF65-F5344CB8AC3E}">
        <p14:creationId xmlns:p14="http://schemas.microsoft.com/office/powerpoint/2010/main" val="41749588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520D3-1247-6F0E-11CE-FFE64C22CE4C}"/>
              </a:ext>
            </a:extLst>
          </p:cNvPr>
          <p:cNvSpPr>
            <a:spLocks noGrp="1"/>
          </p:cNvSpPr>
          <p:nvPr>
            <p:ph type="title"/>
          </p:nvPr>
        </p:nvSpPr>
        <p:spPr/>
        <p:txBody>
          <a:bodyPr/>
          <a:lstStyle/>
          <a:p>
            <a:r>
              <a:rPr lang="en-US" dirty="0"/>
              <a:t>Child Labor Restrictions (1 of 2)</a:t>
            </a:r>
            <a:endParaRPr lang="en-IN" dirty="0"/>
          </a:p>
        </p:txBody>
      </p:sp>
      <p:sp>
        <p:nvSpPr>
          <p:cNvPr id="3" name="Content Placeholder 2">
            <a:extLst>
              <a:ext uri="{FF2B5EF4-FFF2-40B4-BE49-F238E27FC236}">
                <a16:creationId xmlns:a16="http://schemas.microsoft.com/office/drawing/2014/main" id="{0BD70DBD-F2CC-B97C-DE50-4019F997E2EC}"/>
              </a:ext>
            </a:extLst>
          </p:cNvPr>
          <p:cNvSpPr>
            <a:spLocks noGrp="1"/>
          </p:cNvSpPr>
          <p:nvPr>
            <p:ph idx="1"/>
          </p:nvPr>
        </p:nvSpPr>
        <p:spPr/>
        <p:txBody>
          <a:bodyPr/>
          <a:lstStyle/>
          <a:p>
            <a:r>
              <a:rPr lang="en-US" sz="2000" dirty="0"/>
              <a:t>Under the FLSA, the secretary of labor issues regulations that restrict the employment of individuals under the age of 18</a:t>
            </a:r>
          </a:p>
          <a:p>
            <a:r>
              <a:rPr lang="en-US" sz="2000" dirty="0"/>
              <a:t>Nonfarm occupations</a:t>
            </a:r>
          </a:p>
          <a:p>
            <a:pPr lvl="1"/>
            <a:r>
              <a:rPr lang="en-US" sz="2000" dirty="0"/>
              <a:t>Employees aged 16 and 17 may work an unlimited number of hours each week in nonhazardous jobs	</a:t>
            </a:r>
          </a:p>
          <a:p>
            <a:pPr lvl="1"/>
            <a:r>
              <a:rPr lang="en-US" sz="2000" dirty="0"/>
              <a:t>Fourteen- and fifteen-year-olds are limited to employment in retail, food service, and gasoline service with very specific conditions that must be met relating to hours</a:t>
            </a:r>
            <a:endParaRPr lang="en-IN" sz="2000" dirty="0"/>
          </a:p>
        </p:txBody>
      </p:sp>
    </p:spTree>
    <p:extLst>
      <p:ext uri="{BB962C8B-B14F-4D97-AF65-F5344CB8AC3E}">
        <p14:creationId xmlns:p14="http://schemas.microsoft.com/office/powerpoint/2010/main" val="29938099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520D3-1247-6F0E-11CE-FFE64C22CE4C}"/>
              </a:ext>
            </a:extLst>
          </p:cNvPr>
          <p:cNvSpPr>
            <a:spLocks noGrp="1"/>
          </p:cNvSpPr>
          <p:nvPr>
            <p:ph type="title"/>
          </p:nvPr>
        </p:nvSpPr>
        <p:spPr/>
        <p:txBody>
          <a:bodyPr/>
          <a:lstStyle/>
          <a:p>
            <a:r>
              <a:rPr lang="en-US" dirty="0"/>
              <a:t>Child Labor Restrictions (2 of 2)</a:t>
            </a:r>
            <a:endParaRPr lang="en-IN" dirty="0"/>
          </a:p>
        </p:txBody>
      </p:sp>
      <p:sp>
        <p:nvSpPr>
          <p:cNvPr id="3" name="Content Placeholder 2">
            <a:extLst>
              <a:ext uri="{FF2B5EF4-FFF2-40B4-BE49-F238E27FC236}">
                <a16:creationId xmlns:a16="http://schemas.microsoft.com/office/drawing/2014/main" id="{0BD70DBD-F2CC-B97C-DE50-4019F997E2EC}"/>
              </a:ext>
            </a:extLst>
          </p:cNvPr>
          <p:cNvSpPr>
            <a:spLocks noGrp="1"/>
          </p:cNvSpPr>
          <p:nvPr>
            <p:ph idx="1"/>
          </p:nvPr>
        </p:nvSpPr>
        <p:spPr/>
        <p:txBody>
          <a:bodyPr/>
          <a:lstStyle/>
          <a:p>
            <a:r>
              <a:rPr lang="en-US" sz="2000" dirty="0"/>
              <a:t>Agricultural occupations</a:t>
            </a:r>
          </a:p>
          <a:p>
            <a:pPr lvl="1"/>
            <a:r>
              <a:rPr lang="en-US" sz="2000" dirty="0"/>
              <a:t>Employment of children under age 12 is generally prohibited with specific conditions</a:t>
            </a:r>
          </a:p>
          <a:p>
            <a:pPr lvl="1"/>
            <a:r>
              <a:rPr lang="en-US" sz="2000" dirty="0"/>
              <a:t>Children aged 10 and 11 may work as hand harvest laborers outside school hours only between June 1 and October 15</a:t>
            </a:r>
          </a:p>
          <a:p>
            <a:pPr lvl="2"/>
            <a:r>
              <a:rPr lang="en-US" sz="2000" dirty="0"/>
              <a:t>Subject to many strict limitations</a:t>
            </a:r>
          </a:p>
          <a:p>
            <a:pPr marL="228600" lvl="1">
              <a:spcBef>
                <a:spcPts val="1000"/>
              </a:spcBef>
              <a:buFont typeface="Arial" panose="020B0604020202020204" pitchFamily="34" charset="0"/>
              <a:buChar char="•"/>
            </a:pPr>
            <a:r>
              <a:rPr lang="en-US" sz="2000" dirty="0"/>
              <a:t>Employer needs to have certificate of age which shows that the minor has reached the stipulated minimum age</a:t>
            </a:r>
          </a:p>
          <a:p>
            <a:pPr marL="228600" lvl="1">
              <a:spcBef>
                <a:spcPts val="1000"/>
              </a:spcBef>
              <a:buFont typeface="Arial" panose="020B0604020202020204" pitchFamily="34" charset="0"/>
              <a:buChar char="•"/>
            </a:pPr>
            <a:r>
              <a:rPr lang="en-US" sz="2000" dirty="0"/>
              <a:t>Violations of child-labor provisions can result in serious fines</a:t>
            </a:r>
          </a:p>
        </p:txBody>
      </p:sp>
    </p:spTree>
    <p:extLst>
      <p:ext uri="{BB962C8B-B14F-4D97-AF65-F5344CB8AC3E}">
        <p14:creationId xmlns:p14="http://schemas.microsoft.com/office/powerpoint/2010/main" val="1146379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7AC68-B094-0A68-90E8-00DB52300E1F}"/>
              </a:ext>
            </a:extLst>
          </p:cNvPr>
          <p:cNvSpPr>
            <a:spLocks noGrp="1"/>
          </p:cNvSpPr>
          <p:nvPr>
            <p:ph type="title"/>
          </p:nvPr>
        </p:nvSpPr>
        <p:spPr/>
        <p:txBody>
          <a:bodyPr/>
          <a:lstStyle/>
          <a:p>
            <a:r>
              <a:rPr lang="en-US" dirty="0"/>
              <a:t>Wage Theft and Penalties</a:t>
            </a:r>
            <a:endParaRPr lang="en-IN" dirty="0"/>
          </a:p>
        </p:txBody>
      </p:sp>
      <p:sp>
        <p:nvSpPr>
          <p:cNvPr id="3" name="Content Placeholder 2">
            <a:extLst>
              <a:ext uri="{FF2B5EF4-FFF2-40B4-BE49-F238E27FC236}">
                <a16:creationId xmlns:a16="http://schemas.microsoft.com/office/drawing/2014/main" id="{50DCA467-54C6-530E-3AA7-4460E1329D50}"/>
              </a:ext>
            </a:extLst>
          </p:cNvPr>
          <p:cNvSpPr>
            <a:spLocks noGrp="1"/>
          </p:cNvSpPr>
          <p:nvPr>
            <p:ph idx="1"/>
          </p:nvPr>
        </p:nvSpPr>
        <p:spPr/>
        <p:txBody>
          <a:bodyPr/>
          <a:lstStyle/>
          <a:p>
            <a:r>
              <a:rPr lang="en-US" sz="2000" dirty="0"/>
              <a:t>Employees have recourse when their employer does not pay them according to the law or misclassifies them</a:t>
            </a:r>
          </a:p>
          <a:p>
            <a:pPr lvl="1"/>
            <a:r>
              <a:rPr lang="en-US" sz="2000" dirty="0"/>
              <a:t>Have two years to sue for pay mistakes and three years to sue for willful mistakes</a:t>
            </a:r>
          </a:p>
          <a:p>
            <a:r>
              <a:rPr lang="en-US" sz="2000" dirty="0"/>
              <a:t>US government may bring civil or criminal suits against employers who violate FLSA</a:t>
            </a:r>
          </a:p>
          <a:p>
            <a:r>
              <a:rPr lang="en-US" sz="2000" dirty="0"/>
              <a:t>Penalties can result from</a:t>
            </a:r>
          </a:p>
          <a:p>
            <a:pPr lvl="1"/>
            <a:r>
              <a:rPr lang="en-US" sz="2000" dirty="0"/>
              <a:t>Misclassifying workers, willfully violating wage and hour provisions or providing false data</a:t>
            </a:r>
          </a:p>
          <a:p>
            <a:pPr lvl="1"/>
            <a:r>
              <a:rPr lang="en-US" sz="2000" dirty="0"/>
              <a:t>Repeated violations and child-labor provision violations</a:t>
            </a:r>
          </a:p>
        </p:txBody>
      </p:sp>
    </p:spTree>
    <p:extLst>
      <p:ext uri="{BB962C8B-B14F-4D97-AF65-F5344CB8AC3E}">
        <p14:creationId xmlns:p14="http://schemas.microsoft.com/office/powerpoint/2010/main" val="2262722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17EF6-0855-115B-625E-23F35C062BDC}"/>
              </a:ext>
            </a:extLst>
          </p:cNvPr>
          <p:cNvSpPr>
            <a:spLocks noGrp="1"/>
          </p:cNvSpPr>
          <p:nvPr>
            <p:ph type="title"/>
          </p:nvPr>
        </p:nvSpPr>
        <p:spPr/>
        <p:txBody>
          <a:bodyPr/>
          <a:lstStyle/>
          <a:p>
            <a:r>
              <a:rPr lang="en-US" dirty="0"/>
              <a:t>What the FLSA Does Not Cover</a:t>
            </a:r>
            <a:endParaRPr lang="en-IN" dirty="0"/>
          </a:p>
        </p:txBody>
      </p:sp>
      <p:sp>
        <p:nvSpPr>
          <p:cNvPr id="3" name="Content Placeholder 2">
            <a:extLst>
              <a:ext uri="{FF2B5EF4-FFF2-40B4-BE49-F238E27FC236}">
                <a16:creationId xmlns:a16="http://schemas.microsoft.com/office/drawing/2014/main" id="{9439D40E-B0C7-414A-0C14-5CB1FB458998}"/>
              </a:ext>
            </a:extLst>
          </p:cNvPr>
          <p:cNvSpPr>
            <a:spLocks noGrp="1"/>
          </p:cNvSpPr>
          <p:nvPr>
            <p:ph idx="1"/>
          </p:nvPr>
        </p:nvSpPr>
        <p:spPr/>
        <p:txBody>
          <a:bodyPr/>
          <a:lstStyle/>
          <a:p>
            <a:r>
              <a:rPr lang="en-US" sz="2000" dirty="0"/>
              <a:t>Employers are not required to</a:t>
            </a:r>
          </a:p>
          <a:p>
            <a:pPr lvl="1"/>
            <a:r>
              <a:rPr lang="en-US" sz="2000" dirty="0"/>
              <a:t>Pay extra for weekend or holiday work</a:t>
            </a:r>
          </a:p>
          <a:p>
            <a:pPr lvl="1"/>
            <a:r>
              <a:rPr lang="en-US" sz="2000" dirty="0"/>
              <a:t>Pay for holidays, vacation, or severance</a:t>
            </a:r>
          </a:p>
          <a:p>
            <a:pPr lvl="1"/>
            <a:r>
              <a:rPr lang="en-US" sz="2000" dirty="0"/>
              <a:t>Limit number of hours of work for persons 16 years of age or over </a:t>
            </a:r>
          </a:p>
          <a:p>
            <a:pPr lvl="1"/>
            <a:r>
              <a:rPr lang="en-US" sz="2000" dirty="0"/>
              <a:t>Give holidays off</a:t>
            </a:r>
          </a:p>
          <a:p>
            <a:pPr lvl="1"/>
            <a:r>
              <a:rPr lang="en-US" sz="2000" dirty="0"/>
              <a:t>Grant vacation time</a:t>
            </a:r>
          </a:p>
          <a:p>
            <a:pPr lvl="1"/>
            <a:r>
              <a:rPr lang="en-US" sz="2000" dirty="0"/>
              <a:t>Grant sick leave</a:t>
            </a:r>
          </a:p>
        </p:txBody>
      </p:sp>
    </p:spTree>
    <p:extLst>
      <p:ext uri="{BB962C8B-B14F-4D97-AF65-F5344CB8AC3E}">
        <p14:creationId xmlns:p14="http://schemas.microsoft.com/office/powerpoint/2010/main" val="12577446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BE821-68B4-63A0-03FA-B9B4D5F1153E}"/>
              </a:ext>
            </a:extLst>
          </p:cNvPr>
          <p:cNvSpPr>
            <a:spLocks noGrp="1"/>
          </p:cNvSpPr>
          <p:nvPr>
            <p:ph type="title"/>
          </p:nvPr>
        </p:nvSpPr>
        <p:spPr/>
        <p:txBody>
          <a:bodyPr/>
          <a:lstStyle/>
          <a:p>
            <a:r>
              <a:rPr lang="en-US" dirty="0"/>
              <a:t>Discussion Activity 1</a:t>
            </a:r>
            <a:endParaRPr lang="en-IN" dirty="0"/>
          </a:p>
        </p:txBody>
      </p:sp>
      <p:sp>
        <p:nvSpPr>
          <p:cNvPr id="3" name="Content Placeholder 2">
            <a:extLst>
              <a:ext uri="{FF2B5EF4-FFF2-40B4-BE49-F238E27FC236}">
                <a16:creationId xmlns:a16="http://schemas.microsoft.com/office/drawing/2014/main" id="{69F4F549-6D52-6783-EAE4-4735AF0F2430}"/>
              </a:ext>
            </a:extLst>
          </p:cNvPr>
          <p:cNvSpPr>
            <a:spLocks noGrp="1"/>
          </p:cNvSpPr>
          <p:nvPr>
            <p:ph idx="1"/>
          </p:nvPr>
        </p:nvSpPr>
        <p:spPr/>
        <p:txBody>
          <a:bodyPr/>
          <a:lstStyle/>
          <a:p>
            <a:pPr marL="0" indent="0">
              <a:buNone/>
            </a:pPr>
            <a:r>
              <a:rPr lang="en-US" sz="2000" dirty="0" err="1"/>
              <a:t>Indigine</a:t>
            </a:r>
            <a:r>
              <a:rPr lang="en-US" sz="2000" dirty="0"/>
              <a:t> Systems follows the rules and regulations laid in the Fair Labor Standards Act (FLSA) of 1938 and makes the wage payment as per the Fair Minimum Wage Act of 2007. The company is facing exceptionally high workload, and this requires its workers to work for more than 40 hours in a workweek. The management of the company is seeking advice on the overtime hours and overtime pay, and it wants to know if there are any exceptions to overtime provisions. Help the management of the company by explaining the rules laid out for overtime pay in FLSA.</a:t>
            </a:r>
          </a:p>
        </p:txBody>
      </p:sp>
    </p:spTree>
    <p:extLst>
      <p:ext uri="{BB962C8B-B14F-4D97-AF65-F5344CB8AC3E}">
        <p14:creationId xmlns:p14="http://schemas.microsoft.com/office/powerpoint/2010/main" val="23660574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0B173-C054-306F-4C1E-A5FD67532924}"/>
              </a:ext>
            </a:extLst>
          </p:cNvPr>
          <p:cNvSpPr>
            <a:spLocks noGrp="1"/>
          </p:cNvSpPr>
          <p:nvPr>
            <p:ph type="title"/>
          </p:nvPr>
        </p:nvSpPr>
        <p:spPr/>
        <p:txBody>
          <a:bodyPr/>
          <a:lstStyle/>
          <a:p>
            <a:r>
              <a:rPr lang="en-US" dirty="0"/>
              <a:t>Discussion Activity Debrief 1 (1 of 2)</a:t>
            </a:r>
            <a:endParaRPr lang="en-IN" dirty="0"/>
          </a:p>
        </p:txBody>
      </p:sp>
      <p:sp>
        <p:nvSpPr>
          <p:cNvPr id="3" name="Content Placeholder 2">
            <a:extLst>
              <a:ext uri="{FF2B5EF4-FFF2-40B4-BE49-F238E27FC236}">
                <a16:creationId xmlns:a16="http://schemas.microsoft.com/office/drawing/2014/main" id="{50B39520-9211-4B7D-B32F-F3E64EDED4F8}"/>
              </a:ext>
            </a:extLst>
          </p:cNvPr>
          <p:cNvSpPr>
            <a:spLocks noGrp="1"/>
          </p:cNvSpPr>
          <p:nvPr>
            <p:ph idx="1"/>
          </p:nvPr>
        </p:nvSpPr>
        <p:spPr/>
        <p:txBody>
          <a:bodyPr/>
          <a:lstStyle/>
          <a:p>
            <a:pPr marL="0" indent="0">
              <a:buNone/>
            </a:pPr>
            <a:r>
              <a:rPr lang="en-US" sz="2000" dirty="0"/>
              <a:t>Help the management of the company by explaining the rules laid out for overtime pay in FLSA.</a:t>
            </a:r>
            <a:endParaRPr lang="en-US" sz="2000" b="1" dirty="0"/>
          </a:p>
          <a:p>
            <a:pPr marL="0" indent="0">
              <a:buNone/>
            </a:pPr>
            <a:r>
              <a:rPr lang="en-US" sz="2000" dirty="0"/>
              <a:t>Answer:</a:t>
            </a:r>
          </a:p>
          <a:p>
            <a:pPr marL="0" indent="0">
              <a:buNone/>
            </a:pPr>
            <a:r>
              <a:rPr lang="en-US" sz="2000" dirty="0"/>
              <a:t>FLSA requires overtime pay for all hours worked in excess of 40 in a workweek.</a:t>
            </a:r>
          </a:p>
          <a:p>
            <a:pPr marL="0" indent="0">
              <a:buNone/>
            </a:pPr>
            <a:r>
              <a:rPr lang="en-US" sz="2000" dirty="0"/>
              <a:t>FLSA requires no overtime pay for daily hours worked in excess of any given number or for work on Saturdays, Sundays, holidays, or other special days.</a:t>
            </a:r>
          </a:p>
          <a:p>
            <a:pPr marL="0" indent="0">
              <a:buNone/>
            </a:pPr>
            <a:r>
              <a:rPr lang="en-US" sz="2000" dirty="0"/>
              <a:t>The law requires overtime pay to be one and one-half times the employee’s regular hourly rate of pay, which must not be less than the statutory minimum.</a:t>
            </a:r>
            <a:endParaRPr lang="en-US" sz="2000" b="1" dirty="0"/>
          </a:p>
          <a:p>
            <a:endParaRPr lang="en-IN" sz="2000" dirty="0"/>
          </a:p>
        </p:txBody>
      </p:sp>
    </p:spTree>
    <p:extLst>
      <p:ext uri="{BB962C8B-B14F-4D97-AF65-F5344CB8AC3E}">
        <p14:creationId xmlns:p14="http://schemas.microsoft.com/office/powerpoint/2010/main" val="33116066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0B173-C054-306F-4C1E-A5FD67532924}"/>
              </a:ext>
            </a:extLst>
          </p:cNvPr>
          <p:cNvSpPr>
            <a:spLocks noGrp="1"/>
          </p:cNvSpPr>
          <p:nvPr>
            <p:ph type="title"/>
          </p:nvPr>
        </p:nvSpPr>
        <p:spPr/>
        <p:txBody>
          <a:bodyPr/>
          <a:lstStyle/>
          <a:p>
            <a:r>
              <a:rPr lang="en-US" dirty="0"/>
              <a:t>Discussion Activity Debrief 1 (2 of 2)</a:t>
            </a:r>
            <a:endParaRPr lang="en-IN" dirty="0"/>
          </a:p>
        </p:txBody>
      </p:sp>
      <p:sp>
        <p:nvSpPr>
          <p:cNvPr id="3" name="Content Placeholder 2">
            <a:extLst>
              <a:ext uri="{FF2B5EF4-FFF2-40B4-BE49-F238E27FC236}">
                <a16:creationId xmlns:a16="http://schemas.microsoft.com/office/drawing/2014/main" id="{50B39520-9211-4B7D-B32F-F3E64EDED4F8}"/>
              </a:ext>
            </a:extLst>
          </p:cNvPr>
          <p:cNvSpPr>
            <a:spLocks noGrp="1"/>
          </p:cNvSpPr>
          <p:nvPr>
            <p:ph idx="1"/>
          </p:nvPr>
        </p:nvSpPr>
        <p:spPr/>
        <p:txBody>
          <a:bodyPr/>
          <a:lstStyle/>
          <a:p>
            <a:pPr marL="0" indent="0">
              <a:buNone/>
            </a:pPr>
            <a:r>
              <a:rPr lang="en-US" sz="2000" dirty="0"/>
              <a:t>Help the management of the company by explaining the rules laid out for overtime pay in FLSA.</a:t>
            </a:r>
            <a:endParaRPr lang="en-US" sz="2000" b="1" dirty="0"/>
          </a:p>
          <a:p>
            <a:pPr marL="0" indent="0">
              <a:buNone/>
            </a:pPr>
            <a:r>
              <a:rPr lang="en-US" sz="2000" dirty="0"/>
              <a:t>Answer:</a:t>
            </a:r>
          </a:p>
          <a:p>
            <a:pPr marL="0" indent="0">
              <a:buNone/>
            </a:pPr>
            <a:r>
              <a:rPr lang="en-US" sz="2000" dirty="0"/>
              <a:t>Payment for the overtime worked must generally be made on the regular payday for the time period in which the overtime work took place.</a:t>
            </a:r>
          </a:p>
          <a:p>
            <a:pPr marL="0" indent="0">
              <a:buNone/>
            </a:pPr>
            <a:r>
              <a:rPr lang="en-US" sz="2000" dirty="0"/>
              <a:t>An exception to overtime hours and overtime pay applies to hospital employees.</a:t>
            </a:r>
          </a:p>
          <a:p>
            <a:pPr marL="0" indent="0">
              <a:buNone/>
            </a:pPr>
            <a:r>
              <a:rPr lang="en-US" sz="2000" dirty="0"/>
              <a:t>Employees in retail or service industries are exempt from the overtime provisions as long as their regular weekly rate of pay, including commissions, is at least one and one-half times the federal minimum wage rate and more than half of their pay over a monthly period comes from commissions.</a:t>
            </a:r>
          </a:p>
          <a:p>
            <a:pPr marL="0" indent="0">
              <a:buNone/>
            </a:pPr>
            <a:endParaRPr lang="en-US" sz="2000" b="1" dirty="0"/>
          </a:p>
          <a:p>
            <a:endParaRPr lang="en-IN" sz="2000" dirty="0"/>
          </a:p>
        </p:txBody>
      </p:sp>
    </p:spTree>
    <p:extLst>
      <p:ext uri="{BB962C8B-B14F-4D97-AF65-F5344CB8AC3E}">
        <p14:creationId xmlns:p14="http://schemas.microsoft.com/office/powerpoint/2010/main" val="26840747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A5A24-31D4-16C7-53D2-FD39A66E8F33}"/>
              </a:ext>
            </a:extLst>
          </p:cNvPr>
          <p:cNvSpPr>
            <a:spLocks noGrp="1"/>
          </p:cNvSpPr>
          <p:nvPr>
            <p:ph type="title"/>
          </p:nvPr>
        </p:nvSpPr>
        <p:spPr/>
        <p:txBody>
          <a:bodyPr/>
          <a:lstStyle/>
          <a:p>
            <a:r>
              <a:rPr lang="en-US" sz="4000" dirty="0"/>
              <a:t>Determining Employee’s Work Time </a:t>
            </a:r>
            <a:r>
              <a:rPr lang="en-US" dirty="0"/>
              <a:t>(1 of 2)</a:t>
            </a:r>
            <a:endParaRPr lang="en-IN" dirty="0"/>
          </a:p>
        </p:txBody>
      </p:sp>
      <p:sp>
        <p:nvSpPr>
          <p:cNvPr id="3" name="Content Placeholder 2">
            <a:extLst>
              <a:ext uri="{FF2B5EF4-FFF2-40B4-BE49-F238E27FC236}">
                <a16:creationId xmlns:a16="http://schemas.microsoft.com/office/drawing/2014/main" id="{FA2476DA-6F20-F6AE-DC4C-4BC5B842C3FB}"/>
              </a:ext>
            </a:extLst>
          </p:cNvPr>
          <p:cNvSpPr>
            <a:spLocks noGrp="1"/>
          </p:cNvSpPr>
          <p:nvPr>
            <p:ph idx="1"/>
          </p:nvPr>
        </p:nvSpPr>
        <p:spPr/>
        <p:txBody>
          <a:bodyPr/>
          <a:lstStyle/>
          <a:p>
            <a:r>
              <a:rPr lang="en-US" sz="2000" dirty="0"/>
              <a:t>Principal activities require exertion, and are required by the employer and for the employer’s benefit, and include</a:t>
            </a:r>
          </a:p>
          <a:p>
            <a:pPr lvl="1"/>
            <a:r>
              <a:rPr lang="en-US" sz="2000" dirty="0"/>
              <a:t>Preparation at work station and in some situations changing in or out of protective gear may be part of workday</a:t>
            </a:r>
          </a:p>
          <a:p>
            <a:pPr lvl="1"/>
            <a:r>
              <a:rPr lang="en-US" sz="2000" dirty="0"/>
              <a:t>Travel (when part of principal workday)</a:t>
            </a:r>
          </a:p>
          <a:p>
            <a:pPr lvl="1"/>
            <a:r>
              <a:rPr lang="en-US" sz="2000" dirty="0"/>
              <a:t>Idle time and wait time (waiting to provide employer’s service)</a:t>
            </a:r>
          </a:p>
          <a:p>
            <a:pPr lvl="1"/>
            <a:r>
              <a:rPr lang="en-US" sz="2000" dirty="0"/>
              <a:t>Rest periods 20 minutes or less (can’t make employee “check out”) </a:t>
            </a:r>
          </a:p>
          <a:p>
            <a:pPr lvl="1"/>
            <a:r>
              <a:rPr lang="en-US" sz="2000" dirty="0"/>
              <a:t>Bona fide meal period unless employee must perform some tasks while eating – generally 30 minutes or longer</a:t>
            </a:r>
          </a:p>
          <a:p>
            <a:pPr marL="0" indent="0">
              <a:buNone/>
            </a:pPr>
            <a:endParaRPr lang="en-US" sz="2000" dirty="0"/>
          </a:p>
        </p:txBody>
      </p:sp>
    </p:spTree>
    <p:extLst>
      <p:ext uri="{BB962C8B-B14F-4D97-AF65-F5344CB8AC3E}">
        <p14:creationId xmlns:p14="http://schemas.microsoft.com/office/powerpoint/2010/main" val="21136018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A5A24-31D4-16C7-53D2-FD39A66E8F33}"/>
              </a:ext>
            </a:extLst>
          </p:cNvPr>
          <p:cNvSpPr>
            <a:spLocks noGrp="1"/>
          </p:cNvSpPr>
          <p:nvPr>
            <p:ph type="title"/>
          </p:nvPr>
        </p:nvSpPr>
        <p:spPr/>
        <p:txBody>
          <a:bodyPr/>
          <a:lstStyle/>
          <a:p>
            <a:r>
              <a:rPr lang="en-US" sz="4000" dirty="0"/>
              <a:t>Determining Employee’s Work Time </a:t>
            </a:r>
            <a:r>
              <a:rPr lang="en-US" dirty="0"/>
              <a:t>(2 of 2)</a:t>
            </a:r>
            <a:endParaRPr lang="en-IN" dirty="0"/>
          </a:p>
        </p:txBody>
      </p:sp>
      <p:sp>
        <p:nvSpPr>
          <p:cNvPr id="3" name="Content Placeholder 2">
            <a:extLst>
              <a:ext uri="{FF2B5EF4-FFF2-40B4-BE49-F238E27FC236}">
                <a16:creationId xmlns:a16="http://schemas.microsoft.com/office/drawing/2014/main" id="{FA2476DA-6F20-F6AE-DC4C-4BC5B842C3FB}"/>
              </a:ext>
            </a:extLst>
          </p:cNvPr>
          <p:cNvSpPr>
            <a:spLocks noGrp="1"/>
          </p:cNvSpPr>
          <p:nvPr>
            <p:ph idx="1"/>
          </p:nvPr>
        </p:nvSpPr>
        <p:spPr/>
        <p:txBody>
          <a:bodyPr/>
          <a:lstStyle/>
          <a:p>
            <a:r>
              <a:rPr lang="en-US" sz="2000" dirty="0"/>
              <a:t>Principal activities require exertion, and are required by the employer and for the employer’s benefit, and include</a:t>
            </a:r>
          </a:p>
          <a:p>
            <a:pPr lvl="1"/>
            <a:r>
              <a:rPr lang="en-US" sz="2000" dirty="0"/>
              <a:t>Work at home for nonexempt employees, even if not told to take work home</a:t>
            </a:r>
          </a:p>
          <a:p>
            <a:pPr lvl="2"/>
            <a:r>
              <a:rPr lang="en-US" sz="2000" dirty="0"/>
              <a:t>Employer should have clear statement and policy manual on e-mail work outside of ‘clocked in hours’ for hourly staff </a:t>
            </a:r>
          </a:p>
          <a:p>
            <a:pPr lvl="1"/>
            <a:r>
              <a:rPr lang="en-US" sz="2000" dirty="0"/>
              <a:t>Sleep time if required to be on duty &lt; 24 hours</a:t>
            </a:r>
          </a:p>
          <a:p>
            <a:pPr lvl="1"/>
            <a:r>
              <a:rPr lang="en-US" sz="2000" dirty="0"/>
              <a:t>Training sessions (with certain caveats)</a:t>
            </a:r>
          </a:p>
          <a:p>
            <a:pPr lvl="1"/>
            <a:r>
              <a:rPr lang="en-US" sz="2000" dirty="0"/>
              <a:t>Waiting for doctor’s appointment on employer’s premises</a:t>
            </a:r>
          </a:p>
          <a:p>
            <a:endParaRPr lang="en-US" sz="2000" dirty="0"/>
          </a:p>
          <a:p>
            <a:pPr marL="0" indent="0">
              <a:buNone/>
            </a:pPr>
            <a:endParaRPr lang="en-US" sz="2000" dirty="0"/>
          </a:p>
        </p:txBody>
      </p:sp>
    </p:spTree>
    <p:extLst>
      <p:ext uri="{BB962C8B-B14F-4D97-AF65-F5344CB8AC3E}">
        <p14:creationId xmlns:p14="http://schemas.microsoft.com/office/powerpoint/2010/main" val="35704969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80CC5-88C6-F684-571E-622956B291A6}"/>
              </a:ext>
            </a:extLst>
          </p:cNvPr>
          <p:cNvSpPr>
            <a:spLocks noGrp="1"/>
          </p:cNvSpPr>
          <p:nvPr>
            <p:ph type="title"/>
          </p:nvPr>
        </p:nvSpPr>
        <p:spPr/>
        <p:txBody>
          <a:bodyPr/>
          <a:lstStyle/>
          <a:p>
            <a:r>
              <a:rPr lang="en-US" sz="4000" dirty="0" err="1"/>
              <a:t>Noncompensable</a:t>
            </a:r>
            <a:r>
              <a:rPr lang="en-US" sz="4000" dirty="0"/>
              <a:t> Activities</a:t>
            </a:r>
            <a:endParaRPr lang="en-IN" dirty="0"/>
          </a:p>
        </p:txBody>
      </p:sp>
      <p:sp>
        <p:nvSpPr>
          <p:cNvPr id="3" name="Content Placeholder 2">
            <a:extLst>
              <a:ext uri="{FF2B5EF4-FFF2-40B4-BE49-F238E27FC236}">
                <a16:creationId xmlns:a16="http://schemas.microsoft.com/office/drawing/2014/main" id="{AE17B66B-18AC-B207-F0BA-FE4F9A3DD3C3}"/>
              </a:ext>
            </a:extLst>
          </p:cNvPr>
          <p:cNvSpPr>
            <a:spLocks noGrp="1"/>
          </p:cNvSpPr>
          <p:nvPr>
            <p:ph idx="1"/>
          </p:nvPr>
        </p:nvSpPr>
        <p:spPr/>
        <p:txBody>
          <a:bodyPr/>
          <a:lstStyle/>
          <a:p>
            <a:r>
              <a:rPr lang="en-US" sz="2000" dirty="0"/>
              <a:t>Preliminary and postliminary activities</a:t>
            </a:r>
          </a:p>
          <a:p>
            <a:pPr lvl="1"/>
            <a:r>
              <a:rPr lang="en-US" sz="2000" dirty="0"/>
              <a:t>Portal-to-Portal Act defines these activities</a:t>
            </a:r>
          </a:p>
          <a:p>
            <a:pPr lvl="1"/>
            <a:r>
              <a:rPr lang="en-US" sz="2000" dirty="0"/>
              <a:t>Need not be counted unless customary or contractual</a:t>
            </a:r>
          </a:p>
          <a:p>
            <a:pPr lvl="1"/>
            <a:r>
              <a:rPr lang="en-US" sz="2000" dirty="0"/>
              <a:t>Example - checking in or out at the plant</a:t>
            </a:r>
          </a:p>
          <a:p>
            <a:r>
              <a:rPr lang="en-US" sz="2000" dirty="0"/>
              <a:t>Absences due to illness</a:t>
            </a:r>
          </a:p>
          <a:p>
            <a:r>
              <a:rPr lang="en-US" sz="2000" dirty="0"/>
              <a:t>Tardiness – It may result in “docked” time, based upon system in place</a:t>
            </a:r>
          </a:p>
          <a:p>
            <a:r>
              <a:rPr lang="en-US" sz="2000" dirty="0"/>
              <a:t>Exception</a:t>
            </a:r>
          </a:p>
          <a:p>
            <a:pPr lvl="1"/>
            <a:r>
              <a:rPr lang="en-US" sz="2000" dirty="0"/>
              <a:t>Employee must be paid for fractional parts of an hour – different courts have issued diverse rulings</a:t>
            </a:r>
          </a:p>
        </p:txBody>
      </p:sp>
    </p:spTree>
    <p:extLst>
      <p:ext uri="{BB962C8B-B14F-4D97-AF65-F5344CB8AC3E}">
        <p14:creationId xmlns:p14="http://schemas.microsoft.com/office/powerpoint/2010/main" val="3134181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08B49-DE0F-27B2-C392-B20EF250E1BA}"/>
              </a:ext>
            </a:extLst>
          </p:cNvPr>
          <p:cNvSpPr>
            <a:spLocks noGrp="1"/>
          </p:cNvSpPr>
          <p:nvPr>
            <p:ph type="title"/>
          </p:nvPr>
        </p:nvSpPr>
        <p:spPr/>
        <p:txBody>
          <a:bodyPr/>
          <a:lstStyle/>
          <a:p>
            <a:r>
              <a:rPr lang="en-US" dirty="0"/>
              <a:t>Polling Activity 1</a:t>
            </a:r>
            <a:endParaRPr lang="en-IN" dirty="0"/>
          </a:p>
        </p:txBody>
      </p:sp>
      <p:sp>
        <p:nvSpPr>
          <p:cNvPr id="3" name="Content Placeholder 2">
            <a:extLst>
              <a:ext uri="{FF2B5EF4-FFF2-40B4-BE49-F238E27FC236}">
                <a16:creationId xmlns:a16="http://schemas.microsoft.com/office/drawing/2014/main" id="{AD3ECB39-9BE6-C3D1-B3F2-84480B5462CE}"/>
              </a:ext>
            </a:extLst>
          </p:cNvPr>
          <p:cNvSpPr>
            <a:spLocks noGrp="1"/>
          </p:cNvSpPr>
          <p:nvPr>
            <p:ph idx="1"/>
          </p:nvPr>
        </p:nvSpPr>
        <p:spPr/>
        <p:txBody>
          <a:bodyPr/>
          <a:lstStyle/>
          <a:p>
            <a:pPr marL="0" indent="0">
              <a:buNone/>
            </a:pPr>
            <a:r>
              <a:rPr lang="en-US" sz="1800" dirty="0"/>
              <a:t>George, an employee of an information technology company, undergoes on-the-job training during the regular working hours. Some additional training sessions are scheduled outside regular working hours.</a:t>
            </a:r>
          </a:p>
          <a:p>
            <a:pPr marL="0" indent="0">
              <a:buNone/>
            </a:pPr>
            <a:r>
              <a:rPr lang="en-US" sz="1800" dirty="0"/>
              <a:t>Which of the following can be considered as a part of George’s working time?</a:t>
            </a:r>
          </a:p>
          <a:p>
            <a:pPr marL="457200" indent="-457200">
              <a:buClrTx/>
              <a:buFont typeface="+mj-lt"/>
              <a:buAutoNum type="alphaLcPeriod"/>
            </a:pPr>
            <a:r>
              <a:rPr lang="en-US" sz="1800" dirty="0"/>
              <a:t>On-the-job training</a:t>
            </a:r>
          </a:p>
          <a:p>
            <a:pPr marL="457200" indent="-457200">
              <a:buClrTx/>
              <a:buFont typeface="+mj-lt"/>
              <a:buAutoNum type="alphaLcPeriod"/>
            </a:pPr>
            <a:r>
              <a:rPr lang="en-US" sz="1800" dirty="0"/>
              <a:t>Additional training sessions</a:t>
            </a:r>
          </a:p>
          <a:p>
            <a:pPr marL="457200" indent="-457200">
              <a:buClrTx/>
              <a:buFont typeface="+mj-lt"/>
              <a:buAutoNum type="alphaLcPeriod"/>
            </a:pPr>
            <a:r>
              <a:rPr lang="en-US" sz="1800" dirty="0"/>
              <a:t>Both a and b</a:t>
            </a:r>
          </a:p>
          <a:p>
            <a:pPr marL="457200" indent="-457200">
              <a:buClrTx/>
              <a:buFont typeface="+mj-lt"/>
              <a:buAutoNum type="alphaLcPeriod"/>
            </a:pPr>
            <a:r>
              <a:rPr lang="en-US" sz="1800" dirty="0"/>
              <a:t>Neither a nor b</a:t>
            </a:r>
          </a:p>
          <a:p>
            <a:pPr marL="0" indent="0">
              <a:buNone/>
            </a:pPr>
            <a:endParaRPr lang="en-US" sz="1800" dirty="0"/>
          </a:p>
          <a:p>
            <a:endParaRPr lang="en-IN" sz="1800" dirty="0"/>
          </a:p>
        </p:txBody>
      </p:sp>
    </p:spTree>
    <p:extLst>
      <p:ext uri="{BB962C8B-B14F-4D97-AF65-F5344CB8AC3E}">
        <p14:creationId xmlns:p14="http://schemas.microsoft.com/office/powerpoint/2010/main" val="28116507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CFDC4-95FD-22EE-1AEA-0F1A4F2D6333}"/>
              </a:ext>
            </a:extLst>
          </p:cNvPr>
          <p:cNvSpPr>
            <a:spLocks noGrp="1"/>
          </p:cNvSpPr>
          <p:nvPr>
            <p:ph type="title"/>
          </p:nvPr>
        </p:nvSpPr>
        <p:spPr/>
        <p:txBody>
          <a:bodyPr/>
          <a:lstStyle/>
          <a:p>
            <a:r>
              <a:rPr lang="en-US" dirty="0"/>
              <a:t>Polling Activity 1: Answer</a:t>
            </a:r>
            <a:endParaRPr lang="en-IN" dirty="0"/>
          </a:p>
        </p:txBody>
      </p:sp>
      <p:sp>
        <p:nvSpPr>
          <p:cNvPr id="3" name="Content Placeholder 2">
            <a:extLst>
              <a:ext uri="{FF2B5EF4-FFF2-40B4-BE49-F238E27FC236}">
                <a16:creationId xmlns:a16="http://schemas.microsoft.com/office/drawing/2014/main" id="{CD2F82F8-270B-E62E-CF6C-EA0BF6EA9D16}"/>
              </a:ext>
            </a:extLst>
          </p:cNvPr>
          <p:cNvSpPr>
            <a:spLocks noGrp="1"/>
          </p:cNvSpPr>
          <p:nvPr>
            <p:ph idx="1"/>
          </p:nvPr>
        </p:nvSpPr>
        <p:spPr/>
        <p:txBody>
          <a:bodyPr/>
          <a:lstStyle/>
          <a:p>
            <a:pPr marL="0" indent="0">
              <a:buNone/>
            </a:pPr>
            <a:r>
              <a:rPr lang="en-US" sz="1800" dirty="0"/>
              <a:t>Answer:</a:t>
            </a:r>
          </a:p>
          <a:p>
            <a:pPr marL="0" indent="0">
              <a:buNone/>
            </a:pPr>
            <a:r>
              <a:rPr lang="en-US" sz="1800" dirty="0"/>
              <a:t>Generally, working time includes the time spent by employees in attending lectures and meetings for training purposes.</a:t>
            </a:r>
          </a:p>
          <a:p>
            <a:pPr marL="0" indent="0">
              <a:buNone/>
            </a:pPr>
            <a:r>
              <a:rPr lang="en-US" sz="1800" dirty="0"/>
              <a:t>However, time spent in training sessions need not be counted as working time if ALL the following conditions are met:</a:t>
            </a:r>
          </a:p>
          <a:p>
            <a:pPr marL="0" indent="0">
              <a:buNone/>
            </a:pPr>
            <a:r>
              <a:rPr lang="en-US" sz="1800" dirty="0"/>
              <a:t>1. Attendance by the employee is voluntary.</a:t>
            </a:r>
          </a:p>
          <a:p>
            <a:pPr marL="0" indent="0">
              <a:buNone/>
            </a:pPr>
            <a:r>
              <a:rPr lang="en-US" sz="1800" dirty="0"/>
              <a:t>2. The employee does not produce any goods or perform any other productive work during the meeting or lecture.</a:t>
            </a:r>
          </a:p>
          <a:p>
            <a:pPr marL="0" indent="0">
              <a:buNone/>
            </a:pPr>
            <a:r>
              <a:rPr lang="en-US" sz="1800" dirty="0"/>
              <a:t>3. The meeting or lecture takes place outside regular working hours.</a:t>
            </a:r>
          </a:p>
          <a:p>
            <a:pPr marL="0" indent="0">
              <a:buNone/>
            </a:pPr>
            <a:r>
              <a:rPr lang="en-US" sz="1800" dirty="0"/>
              <a:t>4. The meeting or lecture is not directly related to the employee’s work.</a:t>
            </a:r>
          </a:p>
        </p:txBody>
      </p:sp>
    </p:spTree>
    <p:extLst>
      <p:ext uri="{BB962C8B-B14F-4D97-AF65-F5344CB8AC3E}">
        <p14:creationId xmlns:p14="http://schemas.microsoft.com/office/powerpoint/2010/main" val="38863593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DC481-4966-3B36-E933-511EC1E9731D}"/>
              </a:ext>
            </a:extLst>
          </p:cNvPr>
          <p:cNvSpPr>
            <a:spLocks noGrp="1"/>
          </p:cNvSpPr>
          <p:nvPr>
            <p:ph type="title"/>
          </p:nvPr>
        </p:nvSpPr>
        <p:spPr/>
        <p:txBody>
          <a:bodyPr/>
          <a:lstStyle/>
          <a:p>
            <a:r>
              <a:rPr lang="en-US" sz="4000" dirty="0"/>
              <a:t>Records Used for Timekeeping</a:t>
            </a:r>
            <a:endParaRPr lang="en-IN" dirty="0"/>
          </a:p>
        </p:txBody>
      </p:sp>
      <p:sp>
        <p:nvSpPr>
          <p:cNvPr id="3" name="Content Placeholder 2">
            <a:extLst>
              <a:ext uri="{FF2B5EF4-FFF2-40B4-BE49-F238E27FC236}">
                <a16:creationId xmlns:a16="http://schemas.microsoft.com/office/drawing/2014/main" id="{746AEC63-4D40-865C-EE66-280273A9B9D6}"/>
              </a:ext>
            </a:extLst>
          </p:cNvPr>
          <p:cNvSpPr>
            <a:spLocks noGrp="1"/>
          </p:cNvSpPr>
          <p:nvPr>
            <p:ph idx="1"/>
          </p:nvPr>
        </p:nvSpPr>
        <p:spPr/>
        <p:txBody>
          <a:bodyPr/>
          <a:lstStyle/>
          <a:p>
            <a:r>
              <a:rPr lang="en-US" sz="2000" dirty="0"/>
              <a:t>FLSA requires that certain time and pay records be kept</a:t>
            </a:r>
          </a:p>
          <a:p>
            <a:pPr lvl="1"/>
            <a:r>
              <a:rPr lang="en-US" sz="2000" dirty="0"/>
              <a:t>Time sheets—indicate arrival and departure time of employees</a:t>
            </a:r>
          </a:p>
          <a:p>
            <a:pPr lvl="1"/>
            <a:r>
              <a:rPr lang="en-US" sz="2000" dirty="0"/>
              <a:t>Time cards—record the hours worked, the rate of pay, deductions, and net pay</a:t>
            </a:r>
          </a:p>
          <a:p>
            <a:pPr lvl="1"/>
            <a:r>
              <a:rPr lang="en-US" sz="2000" dirty="0"/>
              <a:t>Computerized time and attendance recording systems</a:t>
            </a:r>
          </a:p>
          <a:p>
            <a:pPr lvl="2"/>
            <a:r>
              <a:rPr lang="en-US" sz="2000" dirty="0"/>
              <a:t>These include card-generated systems, badge systems, cardless and </a:t>
            </a:r>
            <a:r>
              <a:rPr lang="en-US" sz="2000" dirty="0" err="1"/>
              <a:t>badgeless</a:t>
            </a:r>
            <a:r>
              <a:rPr lang="en-US" sz="2000" dirty="0"/>
              <a:t> systems, and </a:t>
            </a:r>
            <a:r>
              <a:rPr lang="en-IN" sz="2000" dirty="0"/>
              <a:t>personal computer-based </a:t>
            </a:r>
            <a:r>
              <a:rPr lang="en-US" sz="2000" dirty="0"/>
              <a:t>systems  </a:t>
            </a:r>
          </a:p>
          <a:p>
            <a:pPr lvl="1"/>
            <a:r>
              <a:rPr lang="en-US" sz="2000" dirty="0"/>
              <a:t>Next-generation technology evolving because of more employees working outside a traditional office</a:t>
            </a:r>
          </a:p>
          <a:p>
            <a:pPr lvl="2"/>
            <a:r>
              <a:rPr lang="en-US" sz="2000" dirty="0"/>
              <a:t>Includes touch-screen kiosks, the Internet, biometrics, IVR (interactive voice response), and cloud-based</a:t>
            </a:r>
          </a:p>
        </p:txBody>
      </p:sp>
    </p:spTree>
    <p:extLst>
      <p:ext uri="{BB962C8B-B14F-4D97-AF65-F5344CB8AC3E}">
        <p14:creationId xmlns:p14="http://schemas.microsoft.com/office/powerpoint/2010/main" val="18253899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AB970-0D2F-78B0-AA0C-B6B7E6F7148B}"/>
              </a:ext>
            </a:extLst>
          </p:cNvPr>
          <p:cNvSpPr>
            <a:spLocks noGrp="1"/>
          </p:cNvSpPr>
          <p:nvPr>
            <p:ph type="title"/>
          </p:nvPr>
        </p:nvSpPr>
        <p:spPr/>
        <p:txBody>
          <a:bodyPr/>
          <a:lstStyle/>
          <a:p>
            <a:r>
              <a:rPr lang="en-US" dirty="0"/>
              <a:t>Discussion Activity 2</a:t>
            </a:r>
            <a:endParaRPr lang="en-IN" dirty="0"/>
          </a:p>
        </p:txBody>
      </p:sp>
      <p:sp>
        <p:nvSpPr>
          <p:cNvPr id="3" name="Content Placeholder 2">
            <a:extLst>
              <a:ext uri="{FF2B5EF4-FFF2-40B4-BE49-F238E27FC236}">
                <a16:creationId xmlns:a16="http://schemas.microsoft.com/office/drawing/2014/main" id="{27DDADE4-343E-7EA8-BA49-1CC2F50C45F7}"/>
              </a:ext>
            </a:extLst>
          </p:cNvPr>
          <p:cNvSpPr>
            <a:spLocks noGrp="1"/>
          </p:cNvSpPr>
          <p:nvPr>
            <p:ph idx="1"/>
          </p:nvPr>
        </p:nvSpPr>
        <p:spPr/>
        <p:txBody>
          <a:bodyPr/>
          <a:lstStyle/>
          <a:p>
            <a:pPr marL="0" indent="0">
              <a:buNone/>
            </a:pPr>
            <a:r>
              <a:rPr lang="en-US" sz="2000" dirty="0"/>
              <a:t>Transcript Solutions, a software company, uses time cards wherein the time worked is recorded manually by the employee. However, most employees of the company take their work home and hence the Payroll Department is not able to keep track of the working hours accurately. You work as a payroll manager in Transcript Solutions and you have suggested that the company use automated systems for time and attendance recording. The management of the company is skeptical about the idea and wants to know the benefits and various options available under the new generation systems.</a:t>
            </a:r>
          </a:p>
          <a:p>
            <a:pPr marL="0" indent="0">
              <a:buNone/>
            </a:pPr>
            <a:endParaRPr lang="en-US" sz="2000" dirty="0"/>
          </a:p>
          <a:p>
            <a:pPr marL="0" indent="0">
              <a:buNone/>
            </a:pPr>
            <a:r>
              <a:rPr lang="en-US" sz="2000" dirty="0"/>
              <a:t>Briefly explain to the management the benefits and various technologies available under the new generation systems.</a:t>
            </a:r>
          </a:p>
          <a:p>
            <a:endParaRPr lang="en-IN" sz="2000" dirty="0"/>
          </a:p>
        </p:txBody>
      </p:sp>
    </p:spTree>
    <p:extLst>
      <p:ext uri="{BB962C8B-B14F-4D97-AF65-F5344CB8AC3E}">
        <p14:creationId xmlns:p14="http://schemas.microsoft.com/office/powerpoint/2010/main" val="36848177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517D6-AEB8-7894-CDA1-699EEB2ACF31}"/>
              </a:ext>
            </a:extLst>
          </p:cNvPr>
          <p:cNvSpPr>
            <a:spLocks noGrp="1"/>
          </p:cNvSpPr>
          <p:nvPr>
            <p:ph type="title"/>
          </p:nvPr>
        </p:nvSpPr>
        <p:spPr/>
        <p:txBody>
          <a:bodyPr/>
          <a:lstStyle/>
          <a:p>
            <a:r>
              <a:rPr lang="en-US" dirty="0"/>
              <a:t>Discussion Activity Debrief 2 (1 of 2)</a:t>
            </a:r>
            <a:endParaRPr lang="en-IN" dirty="0"/>
          </a:p>
        </p:txBody>
      </p:sp>
      <p:sp>
        <p:nvSpPr>
          <p:cNvPr id="3" name="Content Placeholder 2">
            <a:extLst>
              <a:ext uri="{FF2B5EF4-FFF2-40B4-BE49-F238E27FC236}">
                <a16:creationId xmlns:a16="http://schemas.microsoft.com/office/drawing/2014/main" id="{177E53E9-CD49-D1C0-612E-F7464F7939AA}"/>
              </a:ext>
            </a:extLst>
          </p:cNvPr>
          <p:cNvSpPr>
            <a:spLocks noGrp="1"/>
          </p:cNvSpPr>
          <p:nvPr>
            <p:ph idx="1"/>
          </p:nvPr>
        </p:nvSpPr>
        <p:spPr/>
        <p:txBody>
          <a:bodyPr/>
          <a:lstStyle/>
          <a:p>
            <a:pPr marL="0" indent="0">
              <a:buNone/>
            </a:pPr>
            <a:r>
              <a:rPr lang="en-US" sz="2000" dirty="0"/>
              <a:t>Answer:</a:t>
            </a:r>
          </a:p>
          <a:p>
            <a:pPr marL="0" indent="0">
              <a:buNone/>
            </a:pPr>
            <a:r>
              <a:rPr lang="en-US" sz="2000" dirty="0"/>
              <a:t>The new generation systems allow for:</a:t>
            </a:r>
          </a:p>
          <a:p>
            <a:r>
              <a:rPr lang="en-US" sz="2000" dirty="0"/>
              <a:t>quicker and more accurate data assembly.</a:t>
            </a:r>
          </a:p>
          <a:p>
            <a:r>
              <a:rPr lang="en-US" sz="2000" dirty="0"/>
              <a:t>elimination of calculation errors.</a:t>
            </a:r>
          </a:p>
          <a:p>
            <a:r>
              <a:rPr lang="en-US" sz="2000" dirty="0"/>
              <a:t>easier tracking of labor cost to projects.</a:t>
            </a:r>
          </a:p>
          <a:p>
            <a:r>
              <a:rPr lang="en-US" sz="2000" dirty="0"/>
              <a:t>faster and more reliable scheduling.</a:t>
            </a:r>
          </a:p>
          <a:p>
            <a:pPr marL="0" indent="0">
              <a:lnSpc>
                <a:spcPct val="110000"/>
              </a:lnSpc>
              <a:buNone/>
            </a:pPr>
            <a:r>
              <a:rPr lang="en-US" sz="2000" dirty="0"/>
              <a:t>Touch-Screen Technology: The system requires employees to punch in and out on touch-screen personal computers (PCs), which are connected to the company’s main computer server.</a:t>
            </a:r>
          </a:p>
        </p:txBody>
      </p:sp>
    </p:spTree>
    <p:extLst>
      <p:ext uri="{BB962C8B-B14F-4D97-AF65-F5344CB8AC3E}">
        <p14:creationId xmlns:p14="http://schemas.microsoft.com/office/powerpoint/2010/main" val="21259308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12905-A98A-539D-444A-7814B3277156}"/>
              </a:ext>
            </a:extLst>
          </p:cNvPr>
          <p:cNvSpPr>
            <a:spLocks noGrp="1"/>
          </p:cNvSpPr>
          <p:nvPr>
            <p:ph type="title"/>
          </p:nvPr>
        </p:nvSpPr>
        <p:spPr/>
        <p:txBody>
          <a:bodyPr/>
          <a:lstStyle/>
          <a:p>
            <a:r>
              <a:rPr lang="en-US" dirty="0"/>
              <a:t>Discussion Activity Debrief 2 (2 of 2)</a:t>
            </a:r>
            <a:endParaRPr lang="en-IN" dirty="0"/>
          </a:p>
        </p:txBody>
      </p:sp>
      <p:sp>
        <p:nvSpPr>
          <p:cNvPr id="3" name="Content Placeholder 2">
            <a:extLst>
              <a:ext uri="{FF2B5EF4-FFF2-40B4-BE49-F238E27FC236}">
                <a16:creationId xmlns:a16="http://schemas.microsoft.com/office/drawing/2014/main" id="{0BF18C15-C684-78D3-47C6-5CD147A40BF6}"/>
              </a:ext>
            </a:extLst>
          </p:cNvPr>
          <p:cNvSpPr>
            <a:spLocks noGrp="1"/>
          </p:cNvSpPr>
          <p:nvPr>
            <p:ph idx="1"/>
          </p:nvPr>
        </p:nvSpPr>
        <p:spPr/>
        <p:txBody>
          <a:bodyPr/>
          <a:lstStyle/>
          <a:p>
            <a:pPr marL="0" indent="0">
              <a:lnSpc>
                <a:spcPct val="110000"/>
              </a:lnSpc>
              <a:buNone/>
            </a:pPr>
            <a:r>
              <a:rPr lang="en-US" sz="2000" dirty="0"/>
              <a:t>Answer (continued):</a:t>
            </a:r>
          </a:p>
          <a:p>
            <a:pPr marL="0" indent="0">
              <a:lnSpc>
                <a:spcPct val="110000"/>
              </a:lnSpc>
              <a:buNone/>
            </a:pPr>
            <a:r>
              <a:rPr lang="en-US" sz="2000" dirty="0"/>
              <a:t>Internet: Web-based time accounting systems now allow employees to “clock” in and out via the Internet. Employees use passwords to log on to a secured Web site.</a:t>
            </a:r>
          </a:p>
          <a:p>
            <a:pPr marL="0" indent="0">
              <a:lnSpc>
                <a:spcPct val="110000"/>
              </a:lnSpc>
              <a:buNone/>
            </a:pPr>
            <a:r>
              <a:rPr lang="en-US" sz="2000" dirty="0"/>
              <a:t>Biometrics: It uses a time clock that reads an employee’s unique fingerprint or hand geometry (size and shape) to validate the employee.</a:t>
            </a:r>
          </a:p>
          <a:p>
            <a:pPr marL="0" indent="0">
              <a:lnSpc>
                <a:spcPct val="110000"/>
              </a:lnSpc>
              <a:buNone/>
            </a:pPr>
            <a:r>
              <a:rPr lang="en-US" sz="2000" dirty="0"/>
              <a:t>IVR: A telephone-based time system (Interactive Voice Response) allows employees to use a phone, cell phone, or app on a smartphone for time collection.</a:t>
            </a:r>
          </a:p>
          <a:p>
            <a:pPr marL="0" indent="0">
              <a:lnSpc>
                <a:spcPct val="110000"/>
              </a:lnSpc>
              <a:buNone/>
            </a:pPr>
            <a:r>
              <a:rPr lang="en-US" sz="2000" dirty="0"/>
              <a:t>Cloud based: Employees can use any computer or smart device to clock in and out. </a:t>
            </a:r>
          </a:p>
          <a:p>
            <a:endParaRPr lang="en-IN" sz="2000" dirty="0"/>
          </a:p>
        </p:txBody>
      </p:sp>
    </p:spTree>
    <p:extLst>
      <p:ext uri="{BB962C8B-B14F-4D97-AF65-F5344CB8AC3E}">
        <p14:creationId xmlns:p14="http://schemas.microsoft.com/office/powerpoint/2010/main" val="56170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2E598-8081-AF33-66EF-39F6AA1797C0}"/>
              </a:ext>
            </a:extLst>
          </p:cNvPr>
          <p:cNvSpPr>
            <a:spLocks noGrp="1"/>
          </p:cNvSpPr>
          <p:nvPr>
            <p:ph type="title"/>
          </p:nvPr>
        </p:nvSpPr>
        <p:spPr/>
        <p:txBody>
          <a:bodyPr/>
          <a:lstStyle/>
          <a:p>
            <a:r>
              <a:rPr lang="en-US" dirty="0"/>
              <a:t>Computing Wages and Salaries</a:t>
            </a:r>
            <a:endParaRPr lang="en-IN" dirty="0"/>
          </a:p>
        </p:txBody>
      </p:sp>
      <p:sp>
        <p:nvSpPr>
          <p:cNvPr id="3" name="Content Placeholder 2">
            <a:extLst>
              <a:ext uri="{FF2B5EF4-FFF2-40B4-BE49-F238E27FC236}">
                <a16:creationId xmlns:a16="http://schemas.microsoft.com/office/drawing/2014/main" id="{8EBA4785-79C2-1B53-F625-A45203C664B9}"/>
              </a:ext>
            </a:extLst>
          </p:cNvPr>
          <p:cNvSpPr>
            <a:spLocks noGrp="1"/>
          </p:cNvSpPr>
          <p:nvPr>
            <p:ph idx="1"/>
          </p:nvPr>
        </p:nvSpPr>
        <p:spPr/>
        <p:txBody>
          <a:bodyPr/>
          <a:lstStyle/>
          <a:p>
            <a:r>
              <a:rPr lang="en-US" sz="2000" dirty="0"/>
              <a:t>Most common pay periods are as follows</a:t>
            </a:r>
          </a:p>
          <a:p>
            <a:pPr lvl="1"/>
            <a:r>
              <a:rPr lang="en-US" sz="2000" dirty="0"/>
              <a:t>Weekly (52) - 40 hours each pay period</a:t>
            </a:r>
          </a:p>
          <a:p>
            <a:pPr lvl="1"/>
            <a:r>
              <a:rPr lang="en-US" sz="2000" dirty="0"/>
              <a:t>Biweekly (26) - 80 hours each pay period</a:t>
            </a:r>
          </a:p>
          <a:p>
            <a:pPr lvl="1"/>
            <a:r>
              <a:rPr lang="en-US" sz="2000" dirty="0"/>
              <a:t>Semi-monthly (24) - different hours each pay period</a:t>
            </a:r>
          </a:p>
          <a:p>
            <a:pPr lvl="1"/>
            <a:r>
              <a:rPr lang="en-US" sz="2000" dirty="0"/>
              <a:t>Monthly (12) - different hours each pay period</a:t>
            </a:r>
          </a:p>
          <a:p>
            <a:r>
              <a:rPr lang="en-US" sz="2000" dirty="0"/>
              <a:t>Employer may have different pay periods for different groups within same company</a:t>
            </a:r>
          </a:p>
        </p:txBody>
      </p:sp>
    </p:spTree>
    <p:extLst>
      <p:ext uri="{BB962C8B-B14F-4D97-AF65-F5344CB8AC3E}">
        <p14:creationId xmlns:p14="http://schemas.microsoft.com/office/powerpoint/2010/main" val="5335625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57954-3BDC-0BE9-5737-D630773EF27E}"/>
              </a:ext>
            </a:extLst>
          </p:cNvPr>
          <p:cNvSpPr>
            <a:spLocks noGrp="1"/>
          </p:cNvSpPr>
          <p:nvPr>
            <p:ph type="title"/>
          </p:nvPr>
        </p:nvSpPr>
        <p:spPr/>
        <p:txBody>
          <a:bodyPr/>
          <a:lstStyle/>
          <a:p>
            <a:r>
              <a:rPr lang="en-US" dirty="0"/>
              <a:t>Calculating Overtime Pay: Two Methods </a:t>
            </a:r>
            <a:br>
              <a:rPr lang="en-US" dirty="0"/>
            </a:br>
            <a:endParaRPr lang="en-IN" dirty="0"/>
          </a:p>
        </p:txBody>
      </p:sp>
      <p:sp>
        <p:nvSpPr>
          <p:cNvPr id="3" name="Content Placeholder 2">
            <a:extLst>
              <a:ext uri="{FF2B5EF4-FFF2-40B4-BE49-F238E27FC236}">
                <a16:creationId xmlns:a16="http://schemas.microsoft.com/office/drawing/2014/main" id="{14D1944D-1CB9-C801-2BD4-124E7F066FA1}"/>
              </a:ext>
            </a:extLst>
          </p:cNvPr>
          <p:cNvSpPr>
            <a:spLocks noGrp="1"/>
          </p:cNvSpPr>
          <p:nvPr>
            <p:ph idx="1"/>
          </p:nvPr>
        </p:nvSpPr>
        <p:spPr/>
        <p:txBody>
          <a:bodyPr/>
          <a:lstStyle/>
          <a:p>
            <a:r>
              <a:rPr lang="en-US" sz="1800" dirty="0"/>
              <a:t>Most common method</a:t>
            </a:r>
          </a:p>
          <a:p>
            <a:pPr lvl="1"/>
            <a:r>
              <a:rPr lang="en-US" sz="1800" dirty="0"/>
              <a:t>First calculate gross pay (40 hours × employee’s regular rate)</a:t>
            </a:r>
          </a:p>
          <a:p>
            <a:pPr lvl="1"/>
            <a:r>
              <a:rPr lang="en-US" sz="1800" dirty="0"/>
              <a:t>O.T. rate then calculated and multiplied by hours in excess of 40 which gives O.T. pay</a:t>
            </a:r>
          </a:p>
          <a:p>
            <a:pPr lvl="2"/>
            <a:r>
              <a:rPr lang="en-US" sz="1800" dirty="0"/>
              <a:t>(1.5 × employee’s regular rate) = O.T. rate</a:t>
            </a:r>
          </a:p>
          <a:p>
            <a:pPr lvl="2"/>
            <a:r>
              <a:rPr lang="en-US" sz="1800" dirty="0"/>
              <a:t>O.T. rate × hours &gt; 40 hours = O.T. pay</a:t>
            </a:r>
          </a:p>
          <a:p>
            <a:r>
              <a:rPr lang="en-US" sz="1800" dirty="0"/>
              <a:t>Other method (overtime premium approach)</a:t>
            </a:r>
          </a:p>
          <a:p>
            <a:pPr lvl="1"/>
            <a:r>
              <a:rPr lang="en-US" sz="1800" dirty="0"/>
              <a:t>Calculate gross pay (all hours worked [including O.T. hours] × employee’s regular rate)</a:t>
            </a:r>
          </a:p>
          <a:p>
            <a:pPr lvl="1"/>
            <a:r>
              <a:rPr lang="en-US" sz="1800" dirty="0"/>
              <a:t>Then calculate an overtime premium (hours in excess of 40 × overtime premium rate*)</a:t>
            </a:r>
          </a:p>
          <a:p>
            <a:pPr lvl="2"/>
            <a:r>
              <a:rPr lang="en-US" sz="1800" dirty="0"/>
              <a:t>*Overtime premium rate = Hourly rate × ½</a:t>
            </a:r>
          </a:p>
        </p:txBody>
      </p:sp>
    </p:spTree>
    <p:extLst>
      <p:ext uri="{BB962C8B-B14F-4D97-AF65-F5344CB8AC3E}">
        <p14:creationId xmlns:p14="http://schemas.microsoft.com/office/powerpoint/2010/main" val="12116102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8FBDE-8F37-767C-9EF0-D87CB573A263}"/>
              </a:ext>
            </a:extLst>
          </p:cNvPr>
          <p:cNvSpPr>
            <a:spLocks noGrp="1"/>
          </p:cNvSpPr>
          <p:nvPr>
            <p:ph type="title"/>
          </p:nvPr>
        </p:nvSpPr>
        <p:spPr/>
        <p:txBody>
          <a:bodyPr/>
          <a:lstStyle/>
          <a:p>
            <a:r>
              <a:rPr lang="en-US" dirty="0"/>
              <a:t>Calculating Overtime–</a:t>
            </a:r>
            <a:br>
              <a:rPr lang="en-US" dirty="0"/>
            </a:br>
            <a:r>
              <a:rPr lang="en-US" dirty="0"/>
              <a:t>Different Rates for Different Jobs</a:t>
            </a:r>
            <a:endParaRPr lang="en-IN" dirty="0"/>
          </a:p>
        </p:txBody>
      </p:sp>
      <p:sp>
        <p:nvSpPr>
          <p:cNvPr id="3" name="Content Placeholder 2">
            <a:extLst>
              <a:ext uri="{FF2B5EF4-FFF2-40B4-BE49-F238E27FC236}">
                <a16:creationId xmlns:a16="http://schemas.microsoft.com/office/drawing/2014/main" id="{A20FFA0F-9B60-4AB6-F9D1-4667EC34013C}"/>
              </a:ext>
            </a:extLst>
          </p:cNvPr>
          <p:cNvSpPr>
            <a:spLocks noGrp="1"/>
          </p:cNvSpPr>
          <p:nvPr>
            <p:ph idx="1"/>
          </p:nvPr>
        </p:nvSpPr>
        <p:spPr/>
        <p:txBody>
          <a:bodyPr/>
          <a:lstStyle/>
          <a:p>
            <a:r>
              <a:rPr lang="en-US" sz="2000" dirty="0"/>
              <a:t>Employer may calculate overtime in one of three ways</a:t>
            </a:r>
          </a:p>
          <a:p>
            <a:pPr lvl="1"/>
            <a:r>
              <a:rPr lang="en-US" sz="2000" dirty="0"/>
              <a:t>Pay overtime at higher rate</a:t>
            </a:r>
          </a:p>
          <a:p>
            <a:pPr lvl="1"/>
            <a:r>
              <a:rPr lang="en-US" sz="2000" dirty="0"/>
              <a:t>Calculate total earnings for all jobs, divide by total hours worked, then take one-half of this rate, and multiply by the overtime hours</a:t>
            </a:r>
          </a:p>
          <a:p>
            <a:pPr lvl="1"/>
            <a:r>
              <a:rPr lang="en-US" sz="2000" dirty="0"/>
              <a:t>Use an overtime rate based on the rate for the job performed after the 40th hour</a:t>
            </a:r>
          </a:p>
        </p:txBody>
      </p:sp>
    </p:spTree>
    <p:extLst>
      <p:ext uri="{BB962C8B-B14F-4D97-AF65-F5344CB8AC3E}">
        <p14:creationId xmlns:p14="http://schemas.microsoft.com/office/powerpoint/2010/main" val="27077828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705D-B2E9-1930-2F46-D075F9548E91}"/>
              </a:ext>
            </a:extLst>
          </p:cNvPr>
          <p:cNvSpPr>
            <a:spLocks noGrp="1"/>
          </p:cNvSpPr>
          <p:nvPr>
            <p:ph type="title"/>
          </p:nvPr>
        </p:nvSpPr>
        <p:spPr/>
        <p:txBody>
          <a:bodyPr/>
          <a:lstStyle/>
          <a:p>
            <a:r>
              <a:rPr lang="en-US" dirty="0"/>
              <a:t>Example: Calculating Gross Pay at Three Different Pay Rates (1 of 2)</a:t>
            </a:r>
            <a:endParaRPr lang="en-IN" dirty="0"/>
          </a:p>
        </p:txBody>
      </p:sp>
      <p:sp>
        <p:nvSpPr>
          <p:cNvPr id="3" name="Content Placeholder 2">
            <a:extLst>
              <a:ext uri="{FF2B5EF4-FFF2-40B4-BE49-F238E27FC236}">
                <a16:creationId xmlns:a16="http://schemas.microsoft.com/office/drawing/2014/main" id="{AC5D6492-1855-9B5E-5E3D-DE15AA1ECAC2}"/>
              </a:ext>
            </a:extLst>
          </p:cNvPr>
          <p:cNvSpPr>
            <a:spLocks noGrp="1"/>
          </p:cNvSpPr>
          <p:nvPr>
            <p:ph idx="1"/>
          </p:nvPr>
        </p:nvSpPr>
        <p:spPr/>
        <p:txBody>
          <a:bodyPr/>
          <a:lstStyle/>
          <a:p>
            <a:pPr marL="0" indent="0">
              <a:buNone/>
            </a:pPr>
            <a:r>
              <a:rPr lang="en-US" sz="2000" dirty="0"/>
              <a:t>FACTS: </a:t>
            </a:r>
            <a:r>
              <a:rPr lang="en-US" sz="2000" dirty="0" err="1"/>
              <a:t>Oshiko</a:t>
            </a:r>
            <a:r>
              <a:rPr lang="en-US" sz="2000" dirty="0"/>
              <a:t> worked for Tinto Incorporated in two capacities. Job “A” paid $14.50 per hour (he worked 37 hours at this), and Job “B” paid $11.00 per hour (he worked 6 hours at this). The overtime is 3 hours.</a:t>
            </a:r>
          </a:p>
          <a:p>
            <a:r>
              <a:rPr lang="en-US" sz="2000" dirty="0"/>
              <a:t>Method (1)</a:t>
            </a:r>
          </a:p>
          <a:p>
            <a:pPr lvl="1"/>
            <a:r>
              <a:rPr lang="en-US" sz="2000" dirty="0"/>
              <a:t>Regular pay ($14.50 × 37 hours) + ($11.00 × 6 hours) = $602.50</a:t>
            </a:r>
          </a:p>
          <a:p>
            <a:pPr lvl="1"/>
            <a:r>
              <a:rPr lang="en-US" sz="2000" dirty="0"/>
              <a:t>O.T. premium on higher rate ($14.50 × ½) × 3 hours = $21.75</a:t>
            </a:r>
          </a:p>
          <a:p>
            <a:pPr lvl="2"/>
            <a:r>
              <a:rPr lang="en-US" sz="2000" dirty="0"/>
              <a:t>Total pay = $602.50 + $21.75 = $624.25</a:t>
            </a:r>
          </a:p>
          <a:p>
            <a:endParaRPr lang="en-IN" sz="2000" dirty="0"/>
          </a:p>
        </p:txBody>
      </p:sp>
    </p:spTree>
    <p:extLst>
      <p:ext uri="{BB962C8B-B14F-4D97-AF65-F5344CB8AC3E}">
        <p14:creationId xmlns:p14="http://schemas.microsoft.com/office/powerpoint/2010/main" val="10929232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705D-B2E9-1930-2F46-D075F9548E91}"/>
              </a:ext>
            </a:extLst>
          </p:cNvPr>
          <p:cNvSpPr>
            <a:spLocks noGrp="1"/>
          </p:cNvSpPr>
          <p:nvPr>
            <p:ph type="title"/>
          </p:nvPr>
        </p:nvSpPr>
        <p:spPr/>
        <p:txBody>
          <a:bodyPr/>
          <a:lstStyle/>
          <a:p>
            <a:r>
              <a:rPr lang="en-US" dirty="0"/>
              <a:t>Example: Calculating Gross Pay at Three Different Pay Rates (2 of 2)</a:t>
            </a:r>
            <a:endParaRPr lang="en-IN" dirty="0"/>
          </a:p>
        </p:txBody>
      </p:sp>
      <p:sp>
        <p:nvSpPr>
          <p:cNvPr id="3" name="Content Placeholder 2">
            <a:extLst>
              <a:ext uri="{FF2B5EF4-FFF2-40B4-BE49-F238E27FC236}">
                <a16:creationId xmlns:a16="http://schemas.microsoft.com/office/drawing/2014/main" id="{AC5D6492-1855-9B5E-5E3D-DE15AA1ECAC2}"/>
              </a:ext>
            </a:extLst>
          </p:cNvPr>
          <p:cNvSpPr>
            <a:spLocks noGrp="1"/>
          </p:cNvSpPr>
          <p:nvPr>
            <p:ph idx="1"/>
          </p:nvPr>
        </p:nvSpPr>
        <p:spPr/>
        <p:txBody>
          <a:bodyPr/>
          <a:lstStyle/>
          <a:p>
            <a:pPr marL="0" indent="0">
              <a:buNone/>
            </a:pPr>
            <a:r>
              <a:rPr lang="en-US" sz="2000" dirty="0"/>
              <a:t>FACTS: </a:t>
            </a:r>
            <a:r>
              <a:rPr lang="en-US" sz="2000" dirty="0" err="1"/>
              <a:t>Oshiko</a:t>
            </a:r>
            <a:r>
              <a:rPr lang="en-US" sz="2000" dirty="0"/>
              <a:t> worked for Tinto Incorporated in two capacities. Job “A” paid $14.50 per hour (he worked 37 hours at this), and Job “B” paid $11.00 per hour (he worked 6 hours at this). The overtime is 3 hours.</a:t>
            </a:r>
          </a:p>
          <a:p>
            <a:r>
              <a:rPr lang="en-US" sz="2000" dirty="0"/>
              <a:t>Method (2)</a:t>
            </a:r>
          </a:p>
          <a:p>
            <a:pPr lvl="1"/>
            <a:r>
              <a:rPr lang="en-US" sz="2000" dirty="0"/>
              <a:t>Start with same regular pay ($602.50) divided by total hours:</a:t>
            </a:r>
          </a:p>
          <a:p>
            <a:pPr lvl="1"/>
            <a:r>
              <a:rPr lang="en-US" sz="2000" dirty="0"/>
              <a:t>$602.50 ÷ 43 hours = $14.01 regular rate and O.T. premium = $14.01 × 0.5 = $7.01  $602.50 + ($7.01 × 3) = $623.53</a:t>
            </a:r>
          </a:p>
          <a:p>
            <a:r>
              <a:rPr lang="en-US" sz="2000" dirty="0"/>
              <a:t>Method (3)</a:t>
            </a:r>
          </a:p>
          <a:p>
            <a:pPr lvl="1"/>
            <a:r>
              <a:rPr lang="en-US" sz="2000" dirty="0"/>
              <a:t>Start with same regular pay ($602.50) and add O.T. premium at Job B rate</a:t>
            </a:r>
          </a:p>
          <a:p>
            <a:pPr lvl="1"/>
            <a:r>
              <a:rPr lang="en-US" sz="2000" dirty="0"/>
              <a:t>$602.50 + ($5.50 × 3 hours) = $619.00</a:t>
            </a:r>
          </a:p>
          <a:p>
            <a:endParaRPr lang="en-IN" sz="2000" dirty="0"/>
          </a:p>
        </p:txBody>
      </p:sp>
    </p:spTree>
    <p:extLst>
      <p:ext uri="{BB962C8B-B14F-4D97-AF65-F5344CB8AC3E}">
        <p14:creationId xmlns:p14="http://schemas.microsoft.com/office/powerpoint/2010/main" val="20691900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A1856-CDE0-6FD6-760F-FE127F57007C}"/>
              </a:ext>
            </a:extLst>
          </p:cNvPr>
          <p:cNvSpPr>
            <a:spLocks noGrp="1"/>
          </p:cNvSpPr>
          <p:nvPr>
            <p:ph type="title"/>
          </p:nvPr>
        </p:nvSpPr>
        <p:spPr/>
        <p:txBody>
          <a:bodyPr/>
          <a:lstStyle/>
          <a:p>
            <a:r>
              <a:rPr lang="en-US" dirty="0"/>
              <a:t>Steps: Converting Period Wage Rates to Hourly Rates</a:t>
            </a:r>
            <a:endParaRPr lang="en-IN" dirty="0"/>
          </a:p>
        </p:txBody>
      </p:sp>
      <p:sp>
        <p:nvSpPr>
          <p:cNvPr id="3" name="Content Placeholder 2">
            <a:extLst>
              <a:ext uri="{FF2B5EF4-FFF2-40B4-BE49-F238E27FC236}">
                <a16:creationId xmlns:a16="http://schemas.microsoft.com/office/drawing/2014/main" id="{681209A7-5FB4-CB29-22A7-3FCD4EFB4F12}"/>
              </a:ext>
            </a:extLst>
          </p:cNvPr>
          <p:cNvSpPr>
            <a:spLocks noGrp="1"/>
          </p:cNvSpPr>
          <p:nvPr>
            <p:ph idx="1"/>
          </p:nvPr>
        </p:nvSpPr>
        <p:spPr/>
        <p:txBody>
          <a:bodyPr/>
          <a:lstStyle/>
          <a:p>
            <a:pPr marL="457200" indent="-457200">
              <a:buFont typeface="+mj-lt"/>
              <a:buAutoNum type="arabicPeriod"/>
            </a:pPr>
            <a:r>
              <a:rPr lang="en-US" sz="2000" dirty="0"/>
              <a:t>Annualize salary</a:t>
            </a:r>
          </a:p>
          <a:p>
            <a:pPr marL="457200" indent="-457200">
              <a:buFont typeface="+mj-lt"/>
              <a:buAutoNum type="arabicPeriod"/>
            </a:pPr>
            <a:r>
              <a:rPr lang="en-US" sz="2000" dirty="0"/>
              <a:t>Calculate regular weekly gross</a:t>
            </a:r>
          </a:p>
          <a:p>
            <a:pPr marL="457200" indent="-457200">
              <a:buFont typeface="+mj-lt"/>
              <a:buAutoNum type="arabicPeriod"/>
            </a:pPr>
            <a:r>
              <a:rPr lang="en-US" sz="2000" dirty="0"/>
              <a:t>Calculate hourly pay</a:t>
            </a:r>
          </a:p>
          <a:p>
            <a:pPr marL="457200" indent="-457200">
              <a:buFont typeface="+mj-lt"/>
              <a:buAutoNum type="arabicPeriod"/>
            </a:pPr>
            <a:r>
              <a:rPr lang="en-US" sz="2000" dirty="0"/>
              <a:t>Calculate overtime (O.T.) rate  </a:t>
            </a:r>
          </a:p>
          <a:p>
            <a:pPr lvl="1"/>
            <a:r>
              <a:rPr lang="en-US" sz="2000" dirty="0"/>
              <a:t>(1.5 × hourly rate)</a:t>
            </a:r>
          </a:p>
          <a:p>
            <a:pPr marL="457200" indent="-457200">
              <a:buFont typeface="+mj-lt"/>
              <a:buAutoNum type="arabicPeriod"/>
            </a:pPr>
            <a:r>
              <a:rPr lang="en-US" sz="2000" dirty="0"/>
              <a:t>Add O.T. pay to regular gross</a:t>
            </a:r>
          </a:p>
        </p:txBody>
      </p:sp>
    </p:spTree>
    <p:extLst>
      <p:ext uri="{BB962C8B-B14F-4D97-AF65-F5344CB8AC3E}">
        <p14:creationId xmlns:p14="http://schemas.microsoft.com/office/powerpoint/2010/main" val="31430681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63C6B-226A-681C-004F-7DBA93D74388}"/>
              </a:ext>
            </a:extLst>
          </p:cNvPr>
          <p:cNvSpPr>
            <a:spLocks noGrp="1"/>
          </p:cNvSpPr>
          <p:nvPr>
            <p:ph type="title"/>
          </p:nvPr>
        </p:nvSpPr>
        <p:spPr/>
        <p:txBody>
          <a:bodyPr/>
          <a:lstStyle/>
          <a:p>
            <a:r>
              <a:rPr lang="en-US" dirty="0"/>
              <a:t>Example #1 </a:t>
            </a:r>
            <a:br>
              <a:rPr lang="en-US" dirty="0"/>
            </a:br>
            <a:r>
              <a:rPr lang="en-US" dirty="0"/>
              <a:t>Calculating Gross Paycheck</a:t>
            </a:r>
            <a:endParaRPr lang="en-IN" dirty="0"/>
          </a:p>
        </p:txBody>
      </p:sp>
      <p:sp>
        <p:nvSpPr>
          <p:cNvPr id="3" name="Content Placeholder 2">
            <a:extLst>
              <a:ext uri="{FF2B5EF4-FFF2-40B4-BE49-F238E27FC236}">
                <a16:creationId xmlns:a16="http://schemas.microsoft.com/office/drawing/2014/main" id="{77BCA0D4-E680-1CC6-78BE-D6D7A7BE856C}"/>
              </a:ext>
            </a:extLst>
          </p:cNvPr>
          <p:cNvSpPr>
            <a:spLocks noGrp="1"/>
          </p:cNvSpPr>
          <p:nvPr>
            <p:ph idx="1"/>
          </p:nvPr>
        </p:nvSpPr>
        <p:spPr/>
        <p:txBody>
          <a:bodyPr/>
          <a:lstStyle/>
          <a:p>
            <a:pPr marL="0" indent="0">
              <a:buNone/>
            </a:pPr>
            <a:r>
              <a:rPr lang="en-US" sz="2000" dirty="0"/>
              <a:t>FACTS: Salary quoted to </a:t>
            </a:r>
            <a:r>
              <a:rPr lang="en-US" sz="2000" dirty="0" err="1"/>
              <a:t>Faron</a:t>
            </a:r>
            <a:r>
              <a:rPr lang="en-US" sz="2000" dirty="0"/>
              <a:t>, a nonexempt employee, is $1,500 per month. He’s paid weekly and has 43 hours in one pay period. Calculate his gross pay.</a:t>
            </a:r>
          </a:p>
          <a:p>
            <a:r>
              <a:rPr lang="en-US" sz="2000" dirty="0"/>
              <a:t>$1,500 × 12 = $18,000 annual</a:t>
            </a:r>
          </a:p>
          <a:p>
            <a:r>
              <a:rPr lang="en-US" sz="2000" dirty="0"/>
              <a:t>$18,000 ÷ 52 = $346.15 weekly gross	</a:t>
            </a:r>
          </a:p>
          <a:p>
            <a:r>
              <a:rPr lang="en-US" sz="2000" dirty="0"/>
              <a:t>$346.15 ÷ 40 = $8.65 regular rate</a:t>
            </a:r>
          </a:p>
          <a:p>
            <a:r>
              <a:rPr lang="en-US" sz="2000" dirty="0"/>
              <a:t>$8.65 × 1.5 = $12.98 O.T. rate</a:t>
            </a:r>
          </a:p>
          <a:p>
            <a:r>
              <a:rPr lang="en-US" sz="2000" dirty="0"/>
              <a:t>$346.15 + ($12.98 × 3) = $385.09 gross </a:t>
            </a:r>
          </a:p>
        </p:txBody>
      </p:sp>
    </p:spTree>
    <p:extLst>
      <p:ext uri="{BB962C8B-B14F-4D97-AF65-F5344CB8AC3E}">
        <p14:creationId xmlns:p14="http://schemas.microsoft.com/office/powerpoint/2010/main" val="39300626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AADE1-B1B8-87E5-27B7-665EB30BCC75}"/>
              </a:ext>
            </a:extLst>
          </p:cNvPr>
          <p:cNvSpPr>
            <a:spLocks noGrp="1"/>
          </p:cNvSpPr>
          <p:nvPr>
            <p:ph type="title"/>
          </p:nvPr>
        </p:nvSpPr>
        <p:spPr/>
        <p:txBody>
          <a:bodyPr/>
          <a:lstStyle/>
          <a:p>
            <a:r>
              <a:rPr lang="en-US" dirty="0"/>
              <a:t>Example #2</a:t>
            </a:r>
            <a:br>
              <a:rPr lang="en-US" dirty="0"/>
            </a:br>
            <a:r>
              <a:rPr lang="en-US" dirty="0"/>
              <a:t>Calculating Gross Paycheck</a:t>
            </a:r>
            <a:endParaRPr lang="en-IN" dirty="0"/>
          </a:p>
        </p:txBody>
      </p:sp>
      <p:sp>
        <p:nvSpPr>
          <p:cNvPr id="3" name="Content Placeholder 2">
            <a:extLst>
              <a:ext uri="{FF2B5EF4-FFF2-40B4-BE49-F238E27FC236}">
                <a16:creationId xmlns:a16="http://schemas.microsoft.com/office/drawing/2014/main" id="{7E8502FF-C9B0-3AFE-2C9C-197C1B5005A6}"/>
              </a:ext>
            </a:extLst>
          </p:cNvPr>
          <p:cNvSpPr>
            <a:spLocks noGrp="1"/>
          </p:cNvSpPr>
          <p:nvPr>
            <p:ph idx="1"/>
          </p:nvPr>
        </p:nvSpPr>
        <p:spPr/>
        <p:txBody>
          <a:bodyPr/>
          <a:lstStyle/>
          <a:p>
            <a:pPr marL="0" indent="0">
              <a:buNone/>
            </a:pPr>
            <a:r>
              <a:rPr lang="en-US" sz="2000" dirty="0"/>
              <a:t>FACTS: Salary quoted to Eve, a nonexempt employee, is $2,000 per month. She’s paid semimonthly and worked 4 hours of O.T. in one pay period.</a:t>
            </a:r>
          </a:p>
          <a:p>
            <a:r>
              <a:rPr lang="en-US" sz="2000" dirty="0"/>
              <a:t>$2,000 × 12 = $24,000 annual</a:t>
            </a:r>
          </a:p>
          <a:p>
            <a:r>
              <a:rPr lang="en-US" sz="2000" dirty="0"/>
              <a:t>$24,000 ÷ 24 = $1,000 semimonthly gross</a:t>
            </a:r>
          </a:p>
          <a:p>
            <a:r>
              <a:rPr lang="en-US" sz="2000" dirty="0"/>
              <a:t>$24,000 ÷ 52 = $461.54 weekly rate</a:t>
            </a:r>
          </a:p>
          <a:p>
            <a:r>
              <a:rPr lang="en-US" sz="2000" dirty="0"/>
              <a:t>$461.54 ÷ 40 = $11.54 regular hourly rate</a:t>
            </a:r>
          </a:p>
          <a:p>
            <a:r>
              <a:rPr lang="en-US" sz="2000" dirty="0"/>
              <a:t>$11.54 × 1.5 = $17.31 O.T. rate</a:t>
            </a:r>
          </a:p>
          <a:p>
            <a:r>
              <a:rPr lang="en-US" sz="2000" dirty="0"/>
              <a:t>$1,000 + ($17.31 × 4) = $1,069.24 gross</a:t>
            </a:r>
          </a:p>
        </p:txBody>
      </p:sp>
    </p:spTree>
    <p:extLst>
      <p:ext uri="{BB962C8B-B14F-4D97-AF65-F5344CB8AC3E}">
        <p14:creationId xmlns:p14="http://schemas.microsoft.com/office/powerpoint/2010/main" val="26855997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A6CAF-02C0-E1A6-0460-7D7FEC02AF9B}"/>
              </a:ext>
            </a:extLst>
          </p:cNvPr>
          <p:cNvSpPr>
            <a:spLocks noGrp="1"/>
          </p:cNvSpPr>
          <p:nvPr>
            <p:ph type="title"/>
          </p:nvPr>
        </p:nvSpPr>
        <p:spPr/>
        <p:txBody>
          <a:bodyPr/>
          <a:lstStyle/>
          <a:p>
            <a:r>
              <a:rPr lang="en-US" dirty="0"/>
              <a:t>Example #3</a:t>
            </a:r>
            <a:br>
              <a:rPr lang="en-US" dirty="0"/>
            </a:br>
            <a:r>
              <a:rPr lang="en-US" dirty="0"/>
              <a:t>Calculating Gross Paycheck</a:t>
            </a:r>
            <a:endParaRPr lang="en-IN" dirty="0"/>
          </a:p>
        </p:txBody>
      </p:sp>
      <p:sp>
        <p:nvSpPr>
          <p:cNvPr id="3" name="Content Placeholder 2">
            <a:extLst>
              <a:ext uri="{FF2B5EF4-FFF2-40B4-BE49-F238E27FC236}">
                <a16:creationId xmlns:a16="http://schemas.microsoft.com/office/drawing/2014/main" id="{62039372-A1C0-2288-0018-D8E589FAF29A}"/>
              </a:ext>
            </a:extLst>
          </p:cNvPr>
          <p:cNvSpPr>
            <a:spLocks noGrp="1"/>
          </p:cNvSpPr>
          <p:nvPr>
            <p:ph idx="1"/>
          </p:nvPr>
        </p:nvSpPr>
        <p:spPr/>
        <p:txBody>
          <a:bodyPr/>
          <a:lstStyle/>
          <a:p>
            <a:pPr marL="0" indent="0">
              <a:buNone/>
            </a:pPr>
            <a:r>
              <a:rPr lang="en-US" sz="2000" dirty="0"/>
              <a:t>FACTS: Salary quoted Xi, a nonexempt employee, is $2,200 per month. She’s paid biweekly and worked 11.5 hours O.T. in one pay period.</a:t>
            </a:r>
          </a:p>
          <a:p>
            <a:r>
              <a:rPr lang="en-US" sz="2000" dirty="0"/>
              <a:t>$2,200 × 12 = $26,400 annual</a:t>
            </a:r>
          </a:p>
          <a:p>
            <a:r>
              <a:rPr lang="en-US" sz="2000" dirty="0"/>
              <a:t>$26,400 ÷ 26 = $1,015.38 each biweekly pay period</a:t>
            </a:r>
          </a:p>
          <a:p>
            <a:r>
              <a:rPr lang="en-US" sz="2000" dirty="0"/>
              <a:t>$26,400 ÷ 52 = $507.69 weekly rate</a:t>
            </a:r>
          </a:p>
          <a:p>
            <a:r>
              <a:rPr lang="en-US" sz="2000" dirty="0"/>
              <a:t>$507.69 ÷ 40 = $12.69 regular hourly rate</a:t>
            </a:r>
          </a:p>
          <a:p>
            <a:r>
              <a:rPr lang="en-US" sz="2000" dirty="0"/>
              <a:t>$12.69 × 1.5 = $19.04 O.T. rate</a:t>
            </a:r>
          </a:p>
          <a:p>
            <a:r>
              <a:rPr lang="en-US" sz="2000" dirty="0"/>
              <a:t>$1,015.38 + ($19.04 × 11.5) = $1,234.34 gross </a:t>
            </a:r>
          </a:p>
        </p:txBody>
      </p:sp>
    </p:spTree>
    <p:extLst>
      <p:ext uri="{BB962C8B-B14F-4D97-AF65-F5344CB8AC3E}">
        <p14:creationId xmlns:p14="http://schemas.microsoft.com/office/powerpoint/2010/main" val="34638690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AE0F1-5E0B-08DF-D150-E6FCDD276FF8}"/>
              </a:ext>
            </a:extLst>
          </p:cNvPr>
          <p:cNvSpPr>
            <a:spLocks noGrp="1"/>
          </p:cNvSpPr>
          <p:nvPr>
            <p:ph type="title"/>
          </p:nvPr>
        </p:nvSpPr>
        <p:spPr/>
        <p:txBody>
          <a:bodyPr/>
          <a:lstStyle/>
          <a:p>
            <a:r>
              <a:rPr lang="en-US" dirty="0"/>
              <a:t>Polling Activity 2</a:t>
            </a:r>
            <a:endParaRPr lang="en-IN" dirty="0"/>
          </a:p>
        </p:txBody>
      </p:sp>
      <p:sp>
        <p:nvSpPr>
          <p:cNvPr id="3" name="Content Placeholder 2">
            <a:extLst>
              <a:ext uri="{FF2B5EF4-FFF2-40B4-BE49-F238E27FC236}">
                <a16:creationId xmlns:a16="http://schemas.microsoft.com/office/drawing/2014/main" id="{8744B362-2981-F199-67A2-EF5DF5CE9F04}"/>
              </a:ext>
            </a:extLst>
          </p:cNvPr>
          <p:cNvSpPr>
            <a:spLocks noGrp="1"/>
          </p:cNvSpPr>
          <p:nvPr>
            <p:ph idx="1"/>
          </p:nvPr>
        </p:nvSpPr>
        <p:spPr/>
        <p:txBody>
          <a:bodyPr/>
          <a:lstStyle/>
          <a:p>
            <a:pPr marL="0" indent="0">
              <a:buNone/>
            </a:pPr>
            <a:r>
              <a:rPr lang="en-US" sz="2000" dirty="0"/>
              <a:t>Jennifer worked at two different pay rates during the past week. Her main job paid $25 per hour, while the extra job rate was $20 per hour. She worked for 35 hours at the main job and 10 hours at the extra job.</a:t>
            </a:r>
          </a:p>
          <a:p>
            <a:pPr marL="0" indent="0">
              <a:buNone/>
            </a:pPr>
            <a:r>
              <a:rPr lang="en-US" sz="2000" dirty="0"/>
              <a:t>What is the overtime rate that needs to be paid to Jennifer?</a:t>
            </a:r>
          </a:p>
          <a:p>
            <a:pPr marL="457200" indent="-457200">
              <a:buClrTx/>
              <a:buFont typeface="+mj-lt"/>
              <a:buAutoNum type="alphaLcPeriod"/>
            </a:pPr>
            <a:r>
              <a:rPr lang="en-US" sz="2000" dirty="0"/>
              <a:t>The higher rate, that is, half of $25</a:t>
            </a:r>
          </a:p>
          <a:p>
            <a:pPr marL="457200" indent="-457200">
              <a:buClrTx/>
              <a:buFont typeface="+mj-lt"/>
              <a:buAutoNum type="alphaLcPeriod"/>
            </a:pPr>
            <a:r>
              <a:rPr lang="en-US" sz="2000" dirty="0"/>
              <a:t>The average wage rate, that is, half of $23.88</a:t>
            </a:r>
          </a:p>
          <a:p>
            <a:pPr marL="457200" indent="-457200">
              <a:buClrTx/>
              <a:buFont typeface="+mj-lt"/>
              <a:buAutoNum type="alphaLcPeriod"/>
            </a:pPr>
            <a:r>
              <a:rPr lang="en-US" sz="2000" dirty="0"/>
              <a:t>The rate for the job performed after the 40th hour, that is, half of $20</a:t>
            </a:r>
          </a:p>
          <a:p>
            <a:pPr marL="457200" indent="-457200">
              <a:buClrTx/>
              <a:buFont typeface="+mj-lt"/>
              <a:buAutoNum type="alphaLcPeriod"/>
            </a:pPr>
            <a:r>
              <a:rPr lang="en-US" sz="2000" dirty="0"/>
              <a:t>All of the above</a:t>
            </a:r>
          </a:p>
          <a:p>
            <a:pPr marL="457200" indent="-457200">
              <a:buClrTx/>
              <a:buFont typeface="+mj-lt"/>
              <a:buAutoNum type="alphaLcPeriod"/>
            </a:pPr>
            <a:r>
              <a:rPr lang="en-US" sz="2000" dirty="0"/>
              <a:t>None of the above</a:t>
            </a:r>
          </a:p>
          <a:p>
            <a:pPr marL="0" indent="0">
              <a:buNone/>
            </a:pPr>
            <a:endParaRPr lang="en-US" sz="2000" dirty="0"/>
          </a:p>
          <a:p>
            <a:endParaRPr lang="en-IN" sz="2000" dirty="0"/>
          </a:p>
        </p:txBody>
      </p:sp>
    </p:spTree>
    <p:extLst>
      <p:ext uri="{BB962C8B-B14F-4D97-AF65-F5344CB8AC3E}">
        <p14:creationId xmlns:p14="http://schemas.microsoft.com/office/powerpoint/2010/main" val="39036200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D976A-17E6-8B9E-92AA-5E704F4D6593}"/>
              </a:ext>
            </a:extLst>
          </p:cNvPr>
          <p:cNvSpPr>
            <a:spLocks noGrp="1"/>
          </p:cNvSpPr>
          <p:nvPr>
            <p:ph type="title"/>
          </p:nvPr>
        </p:nvSpPr>
        <p:spPr/>
        <p:txBody>
          <a:bodyPr/>
          <a:lstStyle/>
          <a:p>
            <a:r>
              <a:rPr lang="en-US" dirty="0"/>
              <a:t>Polling Activity 2: Answer</a:t>
            </a:r>
            <a:endParaRPr lang="en-IN" dirty="0"/>
          </a:p>
        </p:txBody>
      </p:sp>
      <p:sp>
        <p:nvSpPr>
          <p:cNvPr id="3" name="Content Placeholder 2">
            <a:extLst>
              <a:ext uri="{FF2B5EF4-FFF2-40B4-BE49-F238E27FC236}">
                <a16:creationId xmlns:a16="http://schemas.microsoft.com/office/drawing/2014/main" id="{335A96CD-97DF-1EB2-752D-2C5CBD89501F}"/>
              </a:ext>
            </a:extLst>
          </p:cNvPr>
          <p:cNvSpPr>
            <a:spLocks noGrp="1"/>
          </p:cNvSpPr>
          <p:nvPr>
            <p:ph idx="1"/>
          </p:nvPr>
        </p:nvSpPr>
        <p:spPr/>
        <p:txBody>
          <a:bodyPr/>
          <a:lstStyle/>
          <a:p>
            <a:pPr marL="0" indent="0">
              <a:buNone/>
            </a:pPr>
            <a:r>
              <a:rPr lang="en-US" sz="2000" dirty="0"/>
              <a:t>Answer:</a:t>
            </a:r>
          </a:p>
          <a:p>
            <a:pPr marL="0" indent="0">
              <a:buNone/>
            </a:pPr>
            <a:r>
              <a:rPr lang="en-US" sz="2000" dirty="0"/>
              <a:t>In cases where an employee works at different rates for different jobs during the same workweek, the employers can, at their option, calculate the overtime in one of three ways.</a:t>
            </a:r>
          </a:p>
          <a:p>
            <a:pPr marL="0" indent="0">
              <a:buNone/>
            </a:pPr>
            <a:r>
              <a:rPr lang="en-US" sz="2000" dirty="0"/>
              <a:t>(1) One could pay at the higher rate for the overtime hours.</a:t>
            </a:r>
          </a:p>
          <a:p>
            <a:pPr marL="0" indent="0">
              <a:buNone/>
            </a:pPr>
            <a:r>
              <a:rPr lang="en-US" sz="2000" dirty="0"/>
              <a:t>(2) One could calculate it by taking the total earnings for both jobs, dividing by the total hours worked, then taking one-half of this rate, and multiplying by the overtime hours. </a:t>
            </a:r>
          </a:p>
          <a:p>
            <a:pPr marL="0" indent="0">
              <a:buNone/>
            </a:pPr>
            <a:r>
              <a:rPr lang="en-US" sz="2000" dirty="0"/>
              <a:t>(3) One could use an overtime rate based on the rate for the job performed after the 40th hour (the employee must have agreed to this in advance).</a:t>
            </a:r>
          </a:p>
          <a:p>
            <a:pPr marL="0" indent="0">
              <a:buNone/>
            </a:pPr>
            <a:endParaRPr lang="en-US" sz="2000" dirty="0"/>
          </a:p>
          <a:p>
            <a:endParaRPr lang="en-IN" sz="2000" dirty="0"/>
          </a:p>
        </p:txBody>
      </p:sp>
    </p:spTree>
    <p:extLst>
      <p:ext uri="{BB962C8B-B14F-4D97-AF65-F5344CB8AC3E}">
        <p14:creationId xmlns:p14="http://schemas.microsoft.com/office/powerpoint/2010/main" val="42510341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3E269-DF97-6A03-4FFD-30BB9959E52D}"/>
              </a:ext>
            </a:extLst>
          </p:cNvPr>
          <p:cNvSpPr>
            <a:spLocks noGrp="1"/>
          </p:cNvSpPr>
          <p:nvPr>
            <p:ph type="title"/>
          </p:nvPr>
        </p:nvSpPr>
        <p:spPr/>
        <p:txBody>
          <a:bodyPr/>
          <a:lstStyle/>
          <a:p>
            <a:r>
              <a:rPr lang="en-US" dirty="0"/>
              <a:t>Salaried Nonexempt Employees</a:t>
            </a:r>
            <a:endParaRPr lang="en-IN" dirty="0"/>
          </a:p>
        </p:txBody>
      </p:sp>
      <p:sp>
        <p:nvSpPr>
          <p:cNvPr id="3" name="Content Placeholder 2">
            <a:extLst>
              <a:ext uri="{FF2B5EF4-FFF2-40B4-BE49-F238E27FC236}">
                <a16:creationId xmlns:a16="http://schemas.microsoft.com/office/drawing/2014/main" id="{ADED3D21-9783-E5FA-D5D4-A2CD1541C65E}"/>
              </a:ext>
            </a:extLst>
          </p:cNvPr>
          <p:cNvSpPr>
            <a:spLocks noGrp="1"/>
          </p:cNvSpPr>
          <p:nvPr>
            <p:ph idx="1"/>
          </p:nvPr>
        </p:nvSpPr>
        <p:spPr/>
        <p:txBody>
          <a:bodyPr/>
          <a:lstStyle/>
          <a:p>
            <a:pPr marL="0" indent="0">
              <a:buNone/>
            </a:pPr>
            <a:r>
              <a:rPr lang="en-US" sz="1800" dirty="0"/>
              <a:t>FACTS: Salary quoted to Felicia, a nonexempt employee, is $1,600 per month for 35 hours work week - paid semimonthly. O.T. is calculated as regular hourly pay between 35-40 hours per week; 1.5 after 40 hours. Of 16 hours of O.T. in one pay period, 6 hours are over 40 hours weekly.</a:t>
            </a:r>
          </a:p>
          <a:p>
            <a:r>
              <a:rPr lang="en-US" sz="1800" dirty="0"/>
              <a:t>$1,600 × 12 = $19,200 annual gross</a:t>
            </a:r>
          </a:p>
          <a:p>
            <a:r>
              <a:rPr lang="en-US" sz="1800" dirty="0"/>
              <a:t>$19,200 ÷ 24 = $800 semimonthly gross</a:t>
            </a:r>
          </a:p>
          <a:p>
            <a:r>
              <a:rPr lang="en-US" sz="1800" dirty="0"/>
              <a:t>$19,200 ÷ 52 = $369.23 weekly rate</a:t>
            </a:r>
          </a:p>
          <a:p>
            <a:r>
              <a:rPr lang="en-US" sz="1800" dirty="0"/>
              <a:t>$369.23 ÷ 35 = $10.55 regular rate</a:t>
            </a:r>
          </a:p>
          <a:p>
            <a:r>
              <a:rPr lang="en-US" sz="1800" dirty="0"/>
              <a:t>$10.55 × 1.5 = $15.83 O.T. rate</a:t>
            </a:r>
          </a:p>
          <a:p>
            <a:r>
              <a:rPr lang="en-US" sz="1800" dirty="0"/>
              <a:t>$800 + ($10.55 × 10) + ($15.83 × 6) = $1,000.48 gross</a:t>
            </a:r>
          </a:p>
        </p:txBody>
      </p:sp>
    </p:spTree>
    <p:extLst>
      <p:ext uri="{BB962C8B-B14F-4D97-AF65-F5344CB8AC3E}">
        <p14:creationId xmlns:p14="http://schemas.microsoft.com/office/powerpoint/2010/main" val="13906025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C0820-10BE-FAB0-D48E-CD434CF0FC56}"/>
              </a:ext>
            </a:extLst>
          </p:cNvPr>
          <p:cNvSpPr>
            <a:spLocks noGrp="1"/>
          </p:cNvSpPr>
          <p:nvPr>
            <p:ph type="title"/>
          </p:nvPr>
        </p:nvSpPr>
        <p:spPr/>
        <p:txBody>
          <a:bodyPr/>
          <a:lstStyle/>
          <a:p>
            <a:r>
              <a:rPr lang="en-US" dirty="0"/>
              <a:t>Salaried Nonexempt Employees: Fluctuating Workweek (1 of 2)</a:t>
            </a:r>
            <a:endParaRPr lang="en-IN" dirty="0"/>
          </a:p>
        </p:txBody>
      </p:sp>
      <p:sp>
        <p:nvSpPr>
          <p:cNvPr id="3" name="Content Placeholder 2">
            <a:extLst>
              <a:ext uri="{FF2B5EF4-FFF2-40B4-BE49-F238E27FC236}">
                <a16:creationId xmlns:a16="http://schemas.microsoft.com/office/drawing/2014/main" id="{23DD8F99-0028-34FF-4A3A-6CD5C41BF10C}"/>
              </a:ext>
            </a:extLst>
          </p:cNvPr>
          <p:cNvSpPr>
            <a:spLocks noGrp="1"/>
          </p:cNvSpPr>
          <p:nvPr>
            <p:ph idx="1"/>
          </p:nvPr>
        </p:nvSpPr>
        <p:spPr/>
        <p:txBody>
          <a:bodyPr/>
          <a:lstStyle/>
          <a:p>
            <a:r>
              <a:rPr lang="en-US" sz="2000" dirty="0"/>
              <a:t>Employers may pay employees who work fluctuating schedules a fixed salary, regardless of the number of hours worked </a:t>
            </a:r>
          </a:p>
          <a:p>
            <a:pPr lvl="1"/>
            <a:r>
              <a:rPr lang="en-US" sz="2000" dirty="0"/>
              <a:t>Overtime is calculated by dividing normal salary by total hours worked</a:t>
            </a:r>
          </a:p>
          <a:p>
            <a:pPr lvl="1"/>
            <a:r>
              <a:rPr lang="en-US" sz="2000" dirty="0"/>
              <a:t>Then, an extra 0.5 overtime premium is paid for all hours worked over 40</a:t>
            </a:r>
          </a:p>
          <a:p>
            <a:pPr marL="0" indent="0" algn="ctr">
              <a:buNone/>
            </a:pPr>
            <a:r>
              <a:rPr lang="en-US" sz="2000" dirty="0"/>
              <a:t>or </a:t>
            </a:r>
          </a:p>
          <a:p>
            <a:pPr lvl="1"/>
            <a:r>
              <a:rPr lang="en-US" sz="2000" dirty="0"/>
              <a:t>Can divide fixed salary by 40 hours, which gives a different pay rate each week</a:t>
            </a:r>
          </a:p>
          <a:p>
            <a:pPr lvl="1"/>
            <a:r>
              <a:rPr lang="en-US" sz="2000" dirty="0"/>
              <a:t>Then, an extra 0.5 overtime premium is paid for all hours worked over 40</a:t>
            </a:r>
          </a:p>
        </p:txBody>
      </p:sp>
    </p:spTree>
    <p:extLst>
      <p:ext uri="{BB962C8B-B14F-4D97-AF65-F5344CB8AC3E}">
        <p14:creationId xmlns:p14="http://schemas.microsoft.com/office/powerpoint/2010/main" val="24142618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C0820-10BE-FAB0-D48E-CD434CF0FC56}"/>
              </a:ext>
            </a:extLst>
          </p:cNvPr>
          <p:cNvSpPr>
            <a:spLocks noGrp="1"/>
          </p:cNvSpPr>
          <p:nvPr>
            <p:ph type="title"/>
          </p:nvPr>
        </p:nvSpPr>
        <p:spPr/>
        <p:txBody>
          <a:bodyPr/>
          <a:lstStyle/>
          <a:p>
            <a:r>
              <a:rPr lang="en-US" dirty="0"/>
              <a:t>Salaried Nonexempt Employees: Fluctuating Workweek (2 of 2)</a:t>
            </a:r>
            <a:endParaRPr lang="en-IN" dirty="0"/>
          </a:p>
        </p:txBody>
      </p:sp>
      <p:sp>
        <p:nvSpPr>
          <p:cNvPr id="3" name="Content Placeholder 2">
            <a:extLst>
              <a:ext uri="{FF2B5EF4-FFF2-40B4-BE49-F238E27FC236}">
                <a16:creationId xmlns:a16="http://schemas.microsoft.com/office/drawing/2014/main" id="{23DD8F99-0028-34FF-4A3A-6CD5C41BF10C}"/>
              </a:ext>
            </a:extLst>
          </p:cNvPr>
          <p:cNvSpPr>
            <a:spLocks noGrp="1"/>
          </p:cNvSpPr>
          <p:nvPr>
            <p:ph idx="1"/>
          </p:nvPr>
        </p:nvSpPr>
        <p:spPr/>
        <p:txBody>
          <a:bodyPr/>
          <a:lstStyle/>
          <a:p>
            <a:r>
              <a:rPr lang="en-US" sz="2000" dirty="0"/>
              <a:t>Alternative – BELO Plan</a:t>
            </a:r>
          </a:p>
          <a:p>
            <a:pPr lvl="1"/>
            <a:r>
              <a:rPr lang="en-US" sz="2000" dirty="0"/>
              <a:t>Appropriate for very irregular work schedule</a:t>
            </a:r>
          </a:p>
          <a:p>
            <a:pPr lvl="1"/>
            <a:r>
              <a:rPr lang="en-US" sz="2000" dirty="0"/>
              <a:t>Deductions cannot be made for non-disciplinary absences</a:t>
            </a:r>
          </a:p>
          <a:p>
            <a:pPr lvl="1"/>
            <a:r>
              <a:rPr lang="en-US" sz="2000" dirty="0"/>
              <a:t>Guaranteed compensation cannot be for more than 60 hours</a:t>
            </a:r>
          </a:p>
          <a:p>
            <a:pPr lvl="1"/>
            <a:r>
              <a:rPr lang="en-US" sz="2000" dirty="0"/>
              <a:t>Calculate salary as wage rate multiplied by maximum number of hours and then add 50% for overtime</a:t>
            </a:r>
          </a:p>
          <a:p>
            <a:pPr lvl="1"/>
            <a:r>
              <a:rPr lang="en-US" sz="2000" dirty="0"/>
              <a:t>Agreement must exist between employee and employer</a:t>
            </a:r>
          </a:p>
          <a:p>
            <a:endParaRPr lang="en-IN" sz="2000" dirty="0"/>
          </a:p>
        </p:txBody>
      </p:sp>
    </p:spTree>
    <p:extLst>
      <p:ext uri="{BB962C8B-B14F-4D97-AF65-F5344CB8AC3E}">
        <p14:creationId xmlns:p14="http://schemas.microsoft.com/office/powerpoint/2010/main" val="9541310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DA3F4-E2A2-5187-4E9B-96EDD9E1FBD8}"/>
              </a:ext>
            </a:extLst>
          </p:cNvPr>
          <p:cNvSpPr>
            <a:spLocks noGrp="1"/>
          </p:cNvSpPr>
          <p:nvPr>
            <p:ph type="title"/>
          </p:nvPr>
        </p:nvSpPr>
        <p:spPr/>
        <p:txBody>
          <a:bodyPr/>
          <a:lstStyle/>
          <a:p>
            <a:r>
              <a:rPr lang="en-US" dirty="0"/>
              <a:t>Piece Rate</a:t>
            </a:r>
            <a:endParaRPr lang="en-IN" dirty="0"/>
          </a:p>
        </p:txBody>
      </p:sp>
      <p:sp>
        <p:nvSpPr>
          <p:cNvPr id="3" name="Content Placeholder 2">
            <a:extLst>
              <a:ext uri="{FF2B5EF4-FFF2-40B4-BE49-F238E27FC236}">
                <a16:creationId xmlns:a16="http://schemas.microsoft.com/office/drawing/2014/main" id="{D5B0D28E-8325-FA7D-6AE5-CA19A1345664}"/>
              </a:ext>
            </a:extLst>
          </p:cNvPr>
          <p:cNvSpPr>
            <a:spLocks noGrp="1"/>
          </p:cNvSpPr>
          <p:nvPr>
            <p:ph idx="1"/>
          </p:nvPr>
        </p:nvSpPr>
        <p:spPr/>
        <p:txBody>
          <a:bodyPr/>
          <a:lstStyle/>
          <a:p>
            <a:r>
              <a:rPr lang="en-US" sz="1800" dirty="0"/>
              <a:t>The piece-rate system is used to pay workers according to their output</a:t>
            </a:r>
          </a:p>
          <a:p>
            <a:r>
              <a:rPr lang="en-US" sz="1800" dirty="0"/>
              <a:t>Must equal minimum wage with O.T. calculated one of two ways</a:t>
            </a:r>
          </a:p>
          <a:p>
            <a:pPr lvl="1"/>
            <a:r>
              <a:rPr lang="en-US" sz="1800" dirty="0"/>
              <a:t>Method A</a:t>
            </a:r>
          </a:p>
          <a:p>
            <a:pPr lvl="2"/>
            <a:r>
              <a:rPr lang="en-US" sz="1800" dirty="0"/>
              <a:t>Units produced × unit piece rate = regular earnings</a:t>
            </a:r>
          </a:p>
          <a:p>
            <a:pPr lvl="2"/>
            <a:r>
              <a:rPr lang="en-US" sz="1800" dirty="0"/>
              <a:t>Regular earnings ÷ total hours = hourly rate </a:t>
            </a:r>
          </a:p>
          <a:p>
            <a:pPr lvl="2"/>
            <a:r>
              <a:rPr lang="en-US" sz="1800" dirty="0"/>
              <a:t>Hourly rate × 0.5 = O.T. premium</a:t>
            </a:r>
          </a:p>
          <a:p>
            <a:pPr lvl="2"/>
            <a:r>
              <a:rPr lang="en-US" sz="1800" dirty="0"/>
              <a:t>Regular earnings + (O.T. premium × O.T. hours) = gross pay</a:t>
            </a:r>
          </a:p>
          <a:p>
            <a:pPr lvl="1"/>
            <a:r>
              <a:rPr lang="en-US" sz="1800" dirty="0"/>
              <a:t>Method B</a:t>
            </a:r>
          </a:p>
          <a:p>
            <a:pPr lvl="2"/>
            <a:r>
              <a:rPr lang="en-US" sz="1800" dirty="0"/>
              <a:t>(Units produced in 40 hours × piece rate) + [(Units produced in O.T.) × (1.5 × piece rate)] = gross pay</a:t>
            </a:r>
          </a:p>
        </p:txBody>
      </p:sp>
    </p:spTree>
    <p:extLst>
      <p:ext uri="{BB962C8B-B14F-4D97-AF65-F5344CB8AC3E}">
        <p14:creationId xmlns:p14="http://schemas.microsoft.com/office/powerpoint/2010/main" val="40422226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6E9E2-AC8A-9DF5-A8FC-1C6DF72601FA}"/>
              </a:ext>
            </a:extLst>
          </p:cNvPr>
          <p:cNvSpPr>
            <a:spLocks noGrp="1"/>
          </p:cNvSpPr>
          <p:nvPr>
            <p:ph type="title"/>
          </p:nvPr>
        </p:nvSpPr>
        <p:spPr/>
        <p:txBody>
          <a:bodyPr/>
          <a:lstStyle/>
          <a:p>
            <a:r>
              <a:rPr lang="en-US" dirty="0"/>
              <a:t>Example 1 Calculating Piece Rate Gross Pay</a:t>
            </a:r>
            <a:endParaRPr lang="en-IN" dirty="0"/>
          </a:p>
        </p:txBody>
      </p:sp>
      <p:sp>
        <p:nvSpPr>
          <p:cNvPr id="3" name="Content Placeholder 2">
            <a:extLst>
              <a:ext uri="{FF2B5EF4-FFF2-40B4-BE49-F238E27FC236}">
                <a16:creationId xmlns:a16="http://schemas.microsoft.com/office/drawing/2014/main" id="{04159DCA-43F4-46D7-591D-BF2BE1B37719}"/>
              </a:ext>
            </a:extLst>
          </p:cNvPr>
          <p:cNvSpPr>
            <a:spLocks noGrp="1"/>
          </p:cNvSpPr>
          <p:nvPr>
            <p:ph idx="1"/>
          </p:nvPr>
        </p:nvSpPr>
        <p:spPr/>
        <p:txBody>
          <a:bodyPr/>
          <a:lstStyle/>
          <a:p>
            <a:pPr marL="0" indent="0">
              <a:buNone/>
            </a:pPr>
            <a:r>
              <a:rPr lang="en-US" sz="1800" dirty="0"/>
              <a:t>Facts: 4,812 units inspected in a 47.25 hours week (600 of those units produced in extra hours). Mustafa is paid $0.12 per unit. Calculate gross pay using both piece rate methods.</a:t>
            </a:r>
          </a:p>
          <a:p>
            <a:r>
              <a:rPr lang="en-US" sz="1800" dirty="0"/>
              <a:t>Method A</a:t>
            </a:r>
          </a:p>
          <a:p>
            <a:pPr lvl="1"/>
            <a:r>
              <a:rPr lang="en-US" sz="1800" dirty="0"/>
              <a:t>4,812 × $0.12 = $577.44 regular earnings</a:t>
            </a:r>
          </a:p>
          <a:p>
            <a:pPr lvl="1"/>
            <a:r>
              <a:rPr lang="en-US" sz="1800" dirty="0"/>
              <a:t>$577.44 ÷ 47.25 hours = $12.22 hourly rate</a:t>
            </a:r>
          </a:p>
          <a:p>
            <a:pPr lvl="1"/>
            <a:r>
              <a:rPr lang="en-US" sz="1800" dirty="0"/>
              <a:t>$12.22 × 0.5 = $6.11 O.T. premium </a:t>
            </a:r>
          </a:p>
          <a:p>
            <a:pPr lvl="1"/>
            <a:r>
              <a:rPr lang="en-US" sz="1800" dirty="0"/>
              <a:t>$577.44 + ($6.11 × 7.25 hours) = $621.74 gross pay</a:t>
            </a:r>
          </a:p>
          <a:p>
            <a:r>
              <a:rPr lang="en-US" sz="1800" dirty="0"/>
              <a:t>Method B</a:t>
            </a:r>
          </a:p>
          <a:p>
            <a:pPr lvl="1"/>
            <a:r>
              <a:rPr lang="en-US" sz="1800" dirty="0"/>
              <a:t>(4,212 × $0.12) + [600 × ($0.12)(1.5)] = $613.44 gross pay</a:t>
            </a:r>
          </a:p>
        </p:txBody>
      </p:sp>
    </p:spTree>
    <p:extLst>
      <p:ext uri="{BB962C8B-B14F-4D97-AF65-F5344CB8AC3E}">
        <p14:creationId xmlns:p14="http://schemas.microsoft.com/office/powerpoint/2010/main" val="23716373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15ADB-40B9-5D44-7907-FBBE07E22279}"/>
              </a:ext>
            </a:extLst>
          </p:cNvPr>
          <p:cNvSpPr>
            <a:spLocks noGrp="1"/>
          </p:cNvSpPr>
          <p:nvPr>
            <p:ph type="title"/>
          </p:nvPr>
        </p:nvSpPr>
        <p:spPr/>
        <p:txBody>
          <a:bodyPr/>
          <a:lstStyle/>
          <a:p>
            <a:r>
              <a:rPr lang="en-US" dirty="0"/>
              <a:t>Example 2 Calculating Piece Rate Gross Pay</a:t>
            </a:r>
            <a:endParaRPr lang="en-IN" dirty="0"/>
          </a:p>
        </p:txBody>
      </p:sp>
      <p:sp>
        <p:nvSpPr>
          <p:cNvPr id="3" name="Content Placeholder 2">
            <a:extLst>
              <a:ext uri="{FF2B5EF4-FFF2-40B4-BE49-F238E27FC236}">
                <a16:creationId xmlns:a16="http://schemas.microsoft.com/office/drawing/2014/main" id="{0ED32319-502E-5F79-3B5C-E79A5FF026B3}"/>
              </a:ext>
            </a:extLst>
          </p:cNvPr>
          <p:cNvSpPr>
            <a:spLocks noGrp="1"/>
          </p:cNvSpPr>
          <p:nvPr>
            <p:ph idx="1"/>
          </p:nvPr>
        </p:nvSpPr>
        <p:spPr/>
        <p:txBody>
          <a:bodyPr/>
          <a:lstStyle/>
          <a:p>
            <a:pPr marL="0" indent="0">
              <a:buNone/>
            </a:pPr>
            <a:r>
              <a:rPr lang="en-US" sz="1800" dirty="0"/>
              <a:t>Facts: Roisin is paid to inspect shellfish and is paid $0.08 per case. Roisin inspected 6,897 cases in 43.5 hours; she inspected 423 cases in overtime. Calculate gross pay using both methods.</a:t>
            </a:r>
          </a:p>
          <a:p>
            <a:r>
              <a:rPr lang="en-US" sz="1800" dirty="0"/>
              <a:t>Method A</a:t>
            </a:r>
          </a:p>
          <a:p>
            <a:pPr lvl="1"/>
            <a:r>
              <a:rPr lang="en-US" sz="1800" dirty="0"/>
              <a:t>(6,897 cases × $0.08) = $551.76 regular earnings</a:t>
            </a:r>
          </a:p>
          <a:p>
            <a:pPr lvl="1"/>
            <a:r>
              <a:rPr lang="en-US" sz="1800" dirty="0"/>
              <a:t>$551.76 ÷ 43.5 hours = $12.68 hourly rate</a:t>
            </a:r>
          </a:p>
          <a:p>
            <a:pPr lvl="1"/>
            <a:r>
              <a:rPr lang="en-US" sz="1800" dirty="0"/>
              <a:t>$12.68 × 0.5 = $6.34 O.T. premium</a:t>
            </a:r>
          </a:p>
          <a:p>
            <a:pPr lvl="1"/>
            <a:r>
              <a:rPr lang="en-US" sz="1800" dirty="0"/>
              <a:t>$551.76 + ($6.34 × 3.5 hours) = $573.95 gross pay</a:t>
            </a:r>
          </a:p>
          <a:p>
            <a:r>
              <a:rPr lang="en-US" sz="1800" dirty="0"/>
              <a:t>Method B</a:t>
            </a:r>
          </a:p>
          <a:p>
            <a:pPr lvl="1"/>
            <a:r>
              <a:rPr lang="en-US" sz="1800" dirty="0"/>
              <a:t>(6,474 × $0.08) + [423 × ($0.08)(1.5)] = $568.68 gross pay</a:t>
            </a:r>
          </a:p>
          <a:p>
            <a:endParaRPr lang="en-IN" sz="1800" dirty="0"/>
          </a:p>
        </p:txBody>
      </p:sp>
    </p:spTree>
    <p:extLst>
      <p:ext uri="{BB962C8B-B14F-4D97-AF65-F5344CB8AC3E}">
        <p14:creationId xmlns:p14="http://schemas.microsoft.com/office/powerpoint/2010/main" val="18428834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69E5F-2303-B89B-5180-80452F55A43E}"/>
              </a:ext>
            </a:extLst>
          </p:cNvPr>
          <p:cNvSpPr>
            <a:spLocks noGrp="1"/>
          </p:cNvSpPr>
          <p:nvPr>
            <p:ph type="title"/>
          </p:nvPr>
        </p:nvSpPr>
        <p:spPr/>
        <p:txBody>
          <a:bodyPr/>
          <a:lstStyle/>
          <a:p>
            <a:r>
              <a:rPr lang="en-US" dirty="0"/>
              <a:t>Special Incentive Plans</a:t>
            </a:r>
            <a:endParaRPr lang="en-IN" dirty="0"/>
          </a:p>
        </p:txBody>
      </p:sp>
      <p:sp>
        <p:nvSpPr>
          <p:cNvPr id="3" name="Content Placeholder 2">
            <a:extLst>
              <a:ext uri="{FF2B5EF4-FFF2-40B4-BE49-F238E27FC236}">
                <a16:creationId xmlns:a16="http://schemas.microsoft.com/office/drawing/2014/main" id="{2682E4D8-FA63-13C4-0CAB-0355BE037C46}"/>
              </a:ext>
            </a:extLst>
          </p:cNvPr>
          <p:cNvSpPr>
            <a:spLocks noGrp="1"/>
          </p:cNvSpPr>
          <p:nvPr>
            <p:ph idx="1"/>
          </p:nvPr>
        </p:nvSpPr>
        <p:spPr/>
        <p:txBody>
          <a:bodyPr/>
          <a:lstStyle/>
          <a:p>
            <a:r>
              <a:rPr lang="en-US" sz="2000" dirty="0"/>
              <a:t>Special incentive plans are modifications of piece-rate plans </a:t>
            </a:r>
          </a:p>
          <a:p>
            <a:pPr lvl="1"/>
            <a:r>
              <a:rPr lang="en-US" sz="2000" dirty="0"/>
              <a:t>Used to entice workers to produce more </a:t>
            </a:r>
          </a:p>
          <a:p>
            <a:r>
              <a:rPr lang="en-US" sz="2000" dirty="0"/>
              <a:t>Computation of payroll is based on differing rates for differing quantities of production</a:t>
            </a:r>
          </a:p>
          <a:p>
            <a:pPr lvl="1"/>
            <a:r>
              <a:rPr lang="en-US" sz="2000" dirty="0"/>
              <a:t>Usually more complex than time-rate or piece-rate systems</a:t>
            </a:r>
          </a:p>
          <a:p>
            <a:r>
              <a:rPr lang="en-US" sz="2000" dirty="0"/>
              <a:t>Example of incentive plan</a:t>
            </a:r>
          </a:p>
          <a:p>
            <a:pPr lvl="1"/>
            <a:r>
              <a:rPr lang="en-US" sz="2000" dirty="0"/>
              <a:t>$0.18 per unit for units inspected up to 2,000 units per week</a:t>
            </a:r>
          </a:p>
          <a:p>
            <a:pPr lvl="1"/>
            <a:r>
              <a:rPr lang="en-US" sz="2000" dirty="0"/>
              <a:t>$0.24 per unit for units inspected between 2,001 to 3,500 units per week</a:t>
            </a:r>
          </a:p>
          <a:p>
            <a:pPr lvl="1"/>
            <a:r>
              <a:rPr lang="en-US" sz="2000" dirty="0"/>
              <a:t>$0.36 per unit for units inspected over 3,500 units per week</a:t>
            </a:r>
          </a:p>
        </p:txBody>
      </p:sp>
    </p:spTree>
    <p:extLst>
      <p:ext uri="{BB962C8B-B14F-4D97-AF65-F5344CB8AC3E}">
        <p14:creationId xmlns:p14="http://schemas.microsoft.com/office/powerpoint/2010/main" val="32018320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6ED48-7205-37D8-21B3-292402037900}"/>
              </a:ext>
            </a:extLst>
          </p:cNvPr>
          <p:cNvSpPr>
            <a:spLocks noGrp="1"/>
          </p:cNvSpPr>
          <p:nvPr>
            <p:ph type="title"/>
          </p:nvPr>
        </p:nvSpPr>
        <p:spPr/>
        <p:txBody>
          <a:bodyPr/>
          <a:lstStyle/>
          <a:p>
            <a:r>
              <a:rPr lang="en-US" dirty="0"/>
              <a:t>Commissions</a:t>
            </a:r>
            <a:endParaRPr lang="en-IN" dirty="0"/>
          </a:p>
        </p:txBody>
      </p:sp>
      <p:sp>
        <p:nvSpPr>
          <p:cNvPr id="3" name="Content Placeholder 2">
            <a:extLst>
              <a:ext uri="{FF2B5EF4-FFF2-40B4-BE49-F238E27FC236}">
                <a16:creationId xmlns:a16="http://schemas.microsoft.com/office/drawing/2014/main" id="{54ADA7FD-B943-C681-3D3B-EF2A1631A590}"/>
              </a:ext>
            </a:extLst>
          </p:cNvPr>
          <p:cNvSpPr>
            <a:spLocks noGrp="1"/>
          </p:cNvSpPr>
          <p:nvPr>
            <p:ph idx="1"/>
          </p:nvPr>
        </p:nvSpPr>
        <p:spPr/>
        <p:txBody>
          <a:bodyPr/>
          <a:lstStyle/>
          <a:p>
            <a:r>
              <a:rPr lang="en-US" sz="2000" dirty="0"/>
              <a:t>Commission is a stated percentage of revenue paid for each transaction</a:t>
            </a:r>
          </a:p>
          <a:p>
            <a:r>
              <a:rPr lang="en-US" sz="2000" dirty="0"/>
              <a:t>There are numerous ways to apply commission</a:t>
            </a:r>
          </a:p>
          <a:p>
            <a:r>
              <a:rPr lang="en-US" sz="2000" dirty="0"/>
              <a:t>Example</a:t>
            </a:r>
          </a:p>
          <a:p>
            <a:pPr lvl="1"/>
            <a:r>
              <a:rPr lang="en-US" sz="2000" dirty="0"/>
              <a:t>Facts: Sam sold $40,000 of product. His quota is $31,500. He gets 2% in excess of quota and his annual base salary is $30,000. If he gets paid biweekly; calculate his total gross pay.</a:t>
            </a:r>
          </a:p>
          <a:p>
            <a:pPr lvl="2"/>
            <a:r>
              <a:rPr lang="en-US" sz="2000" dirty="0"/>
              <a:t>$30,000 ÷ 26 = $1,153.85 base earnings</a:t>
            </a:r>
          </a:p>
          <a:p>
            <a:pPr lvl="2"/>
            <a:r>
              <a:rPr lang="en-US" sz="2000" dirty="0"/>
              <a:t>($40,000 – $31,500) × 0.02 = $170 commission</a:t>
            </a:r>
          </a:p>
          <a:p>
            <a:pPr lvl="2"/>
            <a:r>
              <a:rPr lang="en-US" sz="2000" dirty="0"/>
              <a:t>$1,153.85 + $170.00 = $1,323.85 gross pay</a:t>
            </a:r>
          </a:p>
          <a:p>
            <a:endParaRPr lang="en-IN" sz="2000" dirty="0"/>
          </a:p>
        </p:txBody>
      </p:sp>
    </p:spTree>
    <p:extLst>
      <p:ext uri="{BB962C8B-B14F-4D97-AF65-F5344CB8AC3E}">
        <p14:creationId xmlns:p14="http://schemas.microsoft.com/office/powerpoint/2010/main" val="20550587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603C-9F27-62EE-FD55-B4FF872D8439}"/>
              </a:ext>
            </a:extLst>
          </p:cNvPr>
          <p:cNvSpPr>
            <a:spLocks noGrp="1"/>
          </p:cNvSpPr>
          <p:nvPr>
            <p:ph type="title"/>
          </p:nvPr>
        </p:nvSpPr>
        <p:spPr/>
        <p:txBody>
          <a:bodyPr/>
          <a:lstStyle/>
          <a:p>
            <a:r>
              <a:rPr lang="en-US" dirty="0"/>
              <a:t>Nondiscretionary Bonuses</a:t>
            </a:r>
            <a:endParaRPr lang="en-IN" dirty="0"/>
          </a:p>
        </p:txBody>
      </p:sp>
      <p:sp>
        <p:nvSpPr>
          <p:cNvPr id="3" name="Content Placeholder 2">
            <a:extLst>
              <a:ext uri="{FF2B5EF4-FFF2-40B4-BE49-F238E27FC236}">
                <a16:creationId xmlns:a16="http://schemas.microsoft.com/office/drawing/2014/main" id="{DEA6E740-1E8D-025E-D649-54D7F561ACF7}"/>
              </a:ext>
            </a:extLst>
          </p:cNvPr>
          <p:cNvSpPr>
            <a:spLocks noGrp="1"/>
          </p:cNvSpPr>
          <p:nvPr>
            <p:ph idx="1"/>
          </p:nvPr>
        </p:nvSpPr>
        <p:spPr/>
        <p:txBody>
          <a:bodyPr/>
          <a:lstStyle/>
          <a:p>
            <a:r>
              <a:rPr lang="en-US" sz="1800" dirty="0"/>
              <a:t>Bonuses that are part of employees’ wage rates must be included for period covered by bonus </a:t>
            </a:r>
          </a:p>
          <a:p>
            <a:pPr lvl="1"/>
            <a:r>
              <a:rPr lang="en-US" sz="1800" dirty="0"/>
              <a:t>Those known in advance or set up as incentives must be added to wages for week </a:t>
            </a:r>
          </a:p>
          <a:p>
            <a:pPr lvl="1"/>
            <a:r>
              <a:rPr lang="en-US" sz="1800" dirty="0"/>
              <a:t>Then divided by total hours worked to get regular pay</a:t>
            </a:r>
          </a:p>
          <a:p>
            <a:pPr lvl="1"/>
            <a:r>
              <a:rPr lang="en-US" sz="1800" dirty="0"/>
              <a:t>O.T. is calculated based upon this rate</a:t>
            </a:r>
          </a:p>
          <a:p>
            <a:r>
              <a:rPr lang="en-US" sz="1800" dirty="0"/>
              <a:t>Example</a:t>
            </a:r>
          </a:p>
          <a:p>
            <a:pPr lvl="1"/>
            <a:r>
              <a:rPr lang="en-US" sz="1800" dirty="0"/>
              <a:t>FACTS: Jamil earns $13.50 per hour and has earned a safety performance bonus of $85.00. He worked 44 hours this week. His gross pay would be:</a:t>
            </a:r>
          </a:p>
          <a:p>
            <a:pPr lvl="2"/>
            <a:r>
              <a:rPr lang="en-US" sz="1800" dirty="0"/>
              <a:t>$13.50 × 44 hours = $594.00 + $85.00 = $679.00 ÷ 44 hours = $15.43 regular rate of pay</a:t>
            </a:r>
          </a:p>
          <a:p>
            <a:pPr lvl="2"/>
            <a:r>
              <a:rPr lang="en-US" sz="1800" dirty="0"/>
              <a:t>$15.43 × 0.5 = $7.72 O.T. rate × 4 hours = $30.88 </a:t>
            </a:r>
          </a:p>
          <a:p>
            <a:pPr lvl="2"/>
            <a:r>
              <a:rPr lang="en-US" sz="1800" dirty="0"/>
              <a:t>$679.00 + $30.88 = $709.88 total gross pay</a:t>
            </a:r>
          </a:p>
          <a:p>
            <a:endParaRPr lang="en-US" sz="1800" dirty="0"/>
          </a:p>
        </p:txBody>
      </p:sp>
    </p:spTree>
    <p:extLst>
      <p:ext uri="{BB962C8B-B14F-4D97-AF65-F5344CB8AC3E}">
        <p14:creationId xmlns:p14="http://schemas.microsoft.com/office/powerpoint/2010/main" val="5914509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DF29E-B965-AB0E-6F41-1BD9F0C8C5A1}"/>
              </a:ext>
            </a:extLst>
          </p:cNvPr>
          <p:cNvSpPr>
            <a:spLocks noGrp="1"/>
          </p:cNvSpPr>
          <p:nvPr>
            <p:ph type="title"/>
          </p:nvPr>
        </p:nvSpPr>
        <p:spPr/>
        <p:txBody>
          <a:bodyPr/>
          <a:lstStyle/>
          <a:p>
            <a:r>
              <a:rPr lang="en-US" dirty="0"/>
              <a:t>Profit-Sharing Plans</a:t>
            </a:r>
            <a:endParaRPr lang="en-IN" dirty="0"/>
          </a:p>
        </p:txBody>
      </p:sp>
      <p:sp>
        <p:nvSpPr>
          <p:cNvPr id="3" name="Content Placeholder 2">
            <a:extLst>
              <a:ext uri="{FF2B5EF4-FFF2-40B4-BE49-F238E27FC236}">
                <a16:creationId xmlns:a16="http://schemas.microsoft.com/office/drawing/2014/main" id="{AC069514-EC37-7AB1-EE38-F7892244903B}"/>
              </a:ext>
            </a:extLst>
          </p:cNvPr>
          <p:cNvSpPr>
            <a:spLocks noGrp="1"/>
          </p:cNvSpPr>
          <p:nvPr>
            <p:ph idx="1"/>
          </p:nvPr>
        </p:nvSpPr>
        <p:spPr/>
        <p:txBody>
          <a:bodyPr/>
          <a:lstStyle/>
          <a:p>
            <a:r>
              <a:rPr lang="en-US" sz="2000" dirty="0"/>
              <a:t>Profit-sharing plans are ones in which employees share in corporate profits and receive their share in the form of</a:t>
            </a:r>
          </a:p>
          <a:p>
            <a:pPr lvl="1"/>
            <a:r>
              <a:rPr lang="en-US" sz="2000" dirty="0"/>
              <a:t>Cash payment</a:t>
            </a:r>
          </a:p>
          <a:p>
            <a:pPr lvl="1"/>
            <a:r>
              <a:rPr lang="en-US" sz="2000" dirty="0"/>
              <a:t>Profits paid into retirement or savings account</a:t>
            </a:r>
          </a:p>
          <a:p>
            <a:pPr lvl="1"/>
            <a:r>
              <a:rPr lang="en-US" sz="2000" dirty="0"/>
              <a:t>Profits distributed as stock</a:t>
            </a:r>
          </a:p>
        </p:txBody>
      </p:sp>
    </p:spTree>
    <p:extLst>
      <p:ext uri="{BB962C8B-B14F-4D97-AF65-F5344CB8AC3E}">
        <p14:creationId xmlns:p14="http://schemas.microsoft.com/office/powerpoint/2010/main" val="2011329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22D0D-C250-9512-A170-4C13010B2CEF}"/>
              </a:ext>
            </a:extLst>
          </p:cNvPr>
          <p:cNvSpPr>
            <a:spLocks noGrp="1"/>
          </p:cNvSpPr>
          <p:nvPr>
            <p:ph type="title"/>
          </p:nvPr>
        </p:nvSpPr>
        <p:spPr/>
        <p:txBody>
          <a:bodyPr/>
          <a:lstStyle/>
          <a:p>
            <a:r>
              <a:rPr lang="en-US" dirty="0"/>
              <a:t>Knowledge Check Activity 1</a:t>
            </a:r>
            <a:endParaRPr lang="en-IN" dirty="0"/>
          </a:p>
        </p:txBody>
      </p:sp>
      <p:sp>
        <p:nvSpPr>
          <p:cNvPr id="3" name="Content Placeholder 2">
            <a:extLst>
              <a:ext uri="{FF2B5EF4-FFF2-40B4-BE49-F238E27FC236}">
                <a16:creationId xmlns:a16="http://schemas.microsoft.com/office/drawing/2014/main" id="{ACAB53E3-9567-4B69-4947-6F19E005015A}"/>
              </a:ext>
            </a:extLst>
          </p:cNvPr>
          <p:cNvSpPr>
            <a:spLocks noGrp="1"/>
          </p:cNvSpPr>
          <p:nvPr>
            <p:ph idx="1"/>
          </p:nvPr>
        </p:nvSpPr>
        <p:spPr/>
        <p:txBody>
          <a:bodyPr/>
          <a:lstStyle/>
          <a:p>
            <a:pPr marL="0" indent="0">
              <a:buNone/>
            </a:pPr>
            <a:r>
              <a:rPr lang="en-US" sz="2000" dirty="0"/>
              <a:t>Catherine is a nonexempt employee and has an agreement with her employer to work for 36 hours in a week. In the previous week, Catherine worked for 45 hours. How many hours of work are considered as overtime hours for the overtime pay calculation?</a:t>
            </a:r>
          </a:p>
          <a:p>
            <a:pPr marL="0" indent="0">
              <a:buNone/>
            </a:pPr>
            <a:endParaRPr lang="en-US" sz="2000" dirty="0"/>
          </a:p>
          <a:p>
            <a:pPr marL="457200" indent="-457200">
              <a:buFont typeface="+mj-lt"/>
              <a:buAutoNum type="alphaLcPeriod"/>
            </a:pPr>
            <a:r>
              <a:rPr lang="en-US" sz="2000" dirty="0"/>
              <a:t>4 hours</a:t>
            </a:r>
          </a:p>
          <a:p>
            <a:pPr marL="457200" indent="-457200">
              <a:buFont typeface="+mj-lt"/>
              <a:buAutoNum type="alphaLcPeriod"/>
            </a:pPr>
            <a:r>
              <a:rPr lang="en-US" sz="2000" dirty="0"/>
              <a:t>5 hours</a:t>
            </a:r>
          </a:p>
          <a:p>
            <a:pPr marL="457200" indent="-457200">
              <a:buFont typeface="+mj-lt"/>
              <a:buAutoNum type="alphaLcPeriod"/>
            </a:pPr>
            <a:r>
              <a:rPr lang="en-US" sz="2000" dirty="0"/>
              <a:t>9 hours</a:t>
            </a:r>
          </a:p>
          <a:p>
            <a:pPr marL="457200" indent="-457200">
              <a:buFont typeface="+mj-lt"/>
              <a:buAutoNum type="alphaLcPeriod"/>
            </a:pPr>
            <a:r>
              <a:rPr lang="en-US" sz="2000" dirty="0"/>
              <a:t>12 hours</a:t>
            </a:r>
          </a:p>
        </p:txBody>
      </p:sp>
    </p:spTree>
    <p:extLst>
      <p:ext uri="{BB962C8B-B14F-4D97-AF65-F5344CB8AC3E}">
        <p14:creationId xmlns:p14="http://schemas.microsoft.com/office/powerpoint/2010/main" val="19215695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26C05-2685-3719-F03C-64FC905C5069}"/>
              </a:ext>
            </a:extLst>
          </p:cNvPr>
          <p:cNvSpPr>
            <a:spLocks noGrp="1"/>
          </p:cNvSpPr>
          <p:nvPr>
            <p:ph type="title"/>
          </p:nvPr>
        </p:nvSpPr>
        <p:spPr/>
        <p:txBody>
          <a:bodyPr/>
          <a:lstStyle/>
          <a:p>
            <a:r>
              <a:rPr lang="en-US" dirty="0"/>
              <a:t>Knowledge Check </a:t>
            </a:r>
            <a:r>
              <a:rPr lang="en-US"/>
              <a:t>Activity 1 : Answer</a:t>
            </a:r>
            <a:endParaRPr lang="en-IN" dirty="0"/>
          </a:p>
        </p:txBody>
      </p:sp>
      <p:sp>
        <p:nvSpPr>
          <p:cNvPr id="3" name="Content Placeholder 2">
            <a:extLst>
              <a:ext uri="{FF2B5EF4-FFF2-40B4-BE49-F238E27FC236}">
                <a16:creationId xmlns:a16="http://schemas.microsoft.com/office/drawing/2014/main" id="{8CD75780-C07E-14E4-ADFC-4A35AB720D67}"/>
              </a:ext>
            </a:extLst>
          </p:cNvPr>
          <p:cNvSpPr>
            <a:spLocks noGrp="1"/>
          </p:cNvSpPr>
          <p:nvPr>
            <p:ph idx="1"/>
          </p:nvPr>
        </p:nvSpPr>
        <p:spPr/>
        <p:txBody>
          <a:bodyPr/>
          <a:lstStyle/>
          <a:p>
            <a:pPr marL="0" indent="0">
              <a:buNone/>
            </a:pPr>
            <a:r>
              <a:rPr lang="en-US" sz="1800" dirty="0"/>
              <a:t>Catherine is a nonexempt employee and has an agreement with her employer to work for 36 hours in a week. In the previous week, Catherine worked for 45 hours. How many hours of work are considered as overtime hours for the overtime pay calculation?</a:t>
            </a:r>
          </a:p>
          <a:p>
            <a:pPr marL="0" indent="0">
              <a:buNone/>
            </a:pPr>
            <a:r>
              <a:rPr lang="en-US" sz="1800" dirty="0"/>
              <a:t>Answer: b. 5 hours</a:t>
            </a:r>
          </a:p>
          <a:p>
            <a:pPr marL="0" indent="0">
              <a:buNone/>
            </a:pPr>
            <a:r>
              <a:rPr lang="en-US" sz="1800" dirty="0"/>
              <a:t>The nonexempt employee’s regular rate of pay is found by dividing the number of hours expected to be worked each week by the weekly salary.</a:t>
            </a:r>
          </a:p>
          <a:p>
            <a:pPr marL="0" indent="0">
              <a:buNone/>
            </a:pPr>
            <a:r>
              <a:rPr lang="en-US" sz="1800" dirty="0"/>
              <a:t>The employee is then entitled to be paid at the regular rate of pay for the first 40 hours and at one and one-half times the regular rate of pay for the hours over 40.</a:t>
            </a:r>
          </a:p>
          <a:p>
            <a:pPr marL="0" indent="0">
              <a:buNone/>
            </a:pPr>
            <a:r>
              <a:rPr lang="en-US" sz="1800" dirty="0"/>
              <a:t>If an employee’s normal workweek is less than 40 hours, as long as an agreement exists between the employee and the employer that the salary covers all hours worked up to and including 40 hours, the employer does not have to pay for the “overtime hours” up to the 40 hours.</a:t>
            </a:r>
          </a:p>
          <a:p>
            <a:endParaRPr lang="en-IN" sz="1800" dirty="0"/>
          </a:p>
        </p:txBody>
      </p:sp>
    </p:spTree>
    <p:extLst>
      <p:ext uri="{BB962C8B-B14F-4D97-AF65-F5344CB8AC3E}">
        <p14:creationId xmlns:p14="http://schemas.microsoft.com/office/powerpoint/2010/main" val="13564027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93E31-3DEA-9AD0-D570-CACE08D05FAA}"/>
              </a:ext>
            </a:extLst>
          </p:cNvPr>
          <p:cNvSpPr>
            <a:spLocks noGrp="1"/>
          </p:cNvSpPr>
          <p:nvPr>
            <p:ph type="title"/>
          </p:nvPr>
        </p:nvSpPr>
        <p:spPr/>
        <p:txBody>
          <a:bodyPr/>
          <a:lstStyle/>
          <a:p>
            <a:r>
              <a:rPr lang="en-US" dirty="0"/>
              <a:t>Self-Assessment</a:t>
            </a:r>
            <a:endParaRPr lang="en-IN" dirty="0"/>
          </a:p>
        </p:txBody>
      </p:sp>
      <p:sp>
        <p:nvSpPr>
          <p:cNvPr id="3" name="Content Placeholder 2">
            <a:extLst>
              <a:ext uri="{FF2B5EF4-FFF2-40B4-BE49-F238E27FC236}">
                <a16:creationId xmlns:a16="http://schemas.microsoft.com/office/drawing/2014/main" id="{691AD415-52AE-CC2D-B27D-7C6B531A2A12}"/>
              </a:ext>
            </a:extLst>
          </p:cNvPr>
          <p:cNvSpPr>
            <a:spLocks noGrp="1"/>
          </p:cNvSpPr>
          <p:nvPr>
            <p:ph idx="1"/>
          </p:nvPr>
        </p:nvSpPr>
        <p:spPr/>
        <p:txBody>
          <a:bodyPr/>
          <a:lstStyle/>
          <a:p>
            <a:r>
              <a:rPr lang="en-US" sz="2000" dirty="0"/>
              <a:t>What are the circumstances when the workers’ wages can be lower than the minimum wage paid to some employees? What are the situations when the wages can be more than the minimum wage?</a:t>
            </a:r>
          </a:p>
          <a:p>
            <a:endParaRPr lang="en-US" sz="2000" dirty="0"/>
          </a:p>
          <a:p>
            <a:r>
              <a:rPr lang="en-US" sz="2000" dirty="0"/>
              <a:t>What type of workers are exempt from some, or all, of the FLSA requirements, such as minimum wages, equal pay, and overtime pay?</a:t>
            </a:r>
          </a:p>
          <a:p>
            <a:endParaRPr lang="en-US" sz="2000" dirty="0"/>
          </a:p>
          <a:p>
            <a:r>
              <a:rPr lang="en-US" sz="2000" dirty="0"/>
              <a:t>What activities are considered as principal activities of employees?</a:t>
            </a:r>
          </a:p>
          <a:p>
            <a:endParaRPr lang="en-IN" sz="2000" dirty="0"/>
          </a:p>
        </p:txBody>
      </p:sp>
    </p:spTree>
    <p:extLst>
      <p:ext uri="{BB962C8B-B14F-4D97-AF65-F5344CB8AC3E}">
        <p14:creationId xmlns:p14="http://schemas.microsoft.com/office/powerpoint/2010/main" val="10546355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6CDE3-FF2E-1DAF-D030-4F97F57265D4}"/>
              </a:ext>
            </a:extLst>
          </p:cNvPr>
          <p:cNvSpPr>
            <a:spLocks noGrp="1"/>
          </p:cNvSpPr>
          <p:nvPr>
            <p:ph type="title"/>
          </p:nvPr>
        </p:nvSpPr>
        <p:spPr/>
        <p:txBody>
          <a:bodyPr/>
          <a:lstStyle/>
          <a:p>
            <a:r>
              <a:rPr lang="en-US" dirty="0"/>
              <a:t>Summary</a:t>
            </a:r>
            <a:endParaRPr lang="en-IN" dirty="0"/>
          </a:p>
        </p:txBody>
      </p:sp>
      <p:sp>
        <p:nvSpPr>
          <p:cNvPr id="3" name="Content Placeholder 2">
            <a:extLst>
              <a:ext uri="{FF2B5EF4-FFF2-40B4-BE49-F238E27FC236}">
                <a16:creationId xmlns:a16="http://schemas.microsoft.com/office/drawing/2014/main" id="{B7078430-7C25-864E-E63E-20AAB94C9CBE}"/>
              </a:ext>
            </a:extLst>
          </p:cNvPr>
          <p:cNvSpPr>
            <a:spLocks noGrp="1"/>
          </p:cNvSpPr>
          <p:nvPr>
            <p:ph idx="1"/>
          </p:nvPr>
        </p:nvSpPr>
        <p:spPr/>
        <p:txBody>
          <a:bodyPr/>
          <a:lstStyle/>
          <a:p>
            <a:pPr marL="0" indent="0">
              <a:lnSpc>
                <a:spcPct val="100000"/>
              </a:lnSpc>
              <a:spcBef>
                <a:spcPts val="1800"/>
              </a:spcBef>
              <a:buNone/>
            </a:pPr>
            <a:r>
              <a:rPr lang="en-US" sz="2000" dirty="0"/>
              <a:t>Now that the lesson has ended, you should have learned how to:</a:t>
            </a:r>
          </a:p>
          <a:p>
            <a:pPr marL="342900" indent="-342900">
              <a:lnSpc>
                <a:spcPct val="100000"/>
              </a:lnSpc>
              <a:spcBef>
                <a:spcPts val="1800"/>
              </a:spcBef>
              <a:buFont typeface="Arial" panose="020B0604020202020204" pitchFamily="34" charset="0"/>
              <a:buChar char="•"/>
            </a:pPr>
            <a:r>
              <a:rPr lang="en-US" sz="2000" dirty="0"/>
              <a:t>Explain the major provisions of the Fair Labor Standards Act </a:t>
            </a:r>
            <a:r>
              <a:rPr lang="en-US" sz="2000" dirty="0">
                <a:cs typeface="Arial"/>
              </a:rPr>
              <a:t>(slides 03-33).</a:t>
            </a:r>
            <a:endParaRPr lang="en-US" sz="2000" dirty="0"/>
          </a:p>
          <a:p>
            <a:pPr marL="342900" indent="-342900">
              <a:lnSpc>
                <a:spcPct val="100000"/>
              </a:lnSpc>
              <a:spcBef>
                <a:spcPts val="1800"/>
              </a:spcBef>
              <a:buFont typeface="Arial" panose="020B0604020202020204" pitchFamily="34" charset="0"/>
              <a:buChar char="•"/>
            </a:pPr>
            <a:r>
              <a:rPr lang="en-US" sz="2000" dirty="0"/>
              <a:t>Define hours worked </a:t>
            </a:r>
            <a:r>
              <a:rPr lang="en-US" sz="2000" dirty="0">
                <a:cs typeface="Arial"/>
              </a:rPr>
              <a:t>(slides 34-38).</a:t>
            </a:r>
            <a:endParaRPr lang="en-US" sz="2000" dirty="0"/>
          </a:p>
          <a:p>
            <a:pPr marL="342900" indent="-342900">
              <a:lnSpc>
                <a:spcPct val="100000"/>
              </a:lnSpc>
              <a:spcBef>
                <a:spcPts val="1800"/>
              </a:spcBef>
              <a:buFont typeface="Arial" panose="020B0604020202020204" pitchFamily="34" charset="0"/>
              <a:buChar char="•"/>
            </a:pPr>
            <a:r>
              <a:rPr lang="en-US" sz="2000" dirty="0"/>
              <a:t>Describe the main types of records used to collect payroll data </a:t>
            </a:r>
            <a:r>
              <a:rPr lang="en-US" sz="2000" dirty="0">
                <a:cs typeface="Arial"/>
              </a:rPr>
              <a:t>(slides 39-43).</a:t>
            </a:r>
            <a:endParaRPr lang="en-US" sz="2000" dirty="0"/>
          </a:p>
          <a:p>
            <a:pPr marL="342900" indent="-342900">
              <a:lnSpc>
                <a:spcPct val="100000"/>
              </a:lnSpc>
              <a:spcBef>
                <a:spcPts val="1800"/>
              </a:spcBef>
              <a:buFont typeface="Arial" panose="020B0604020202020204" pitchFamily="34" charset="0"/>
              <a:buChar char="•"/>
            </a:pPr>
            <a:r>
              <a:rPr lang="en-US" sz="2000" dirty="0"/>
              <a:t>Calculate regular and overtime pay </a:t>
            </a:r>
            <a:r>
              <a:rPr lang="en-US" sz="2000" dirty="0">
                <a:cs typeface="Arial"/>
              </a:rPr>
              <a:t>(slides 44-55).</a:t>
            </a:r>
            <a:endParaRPr lang="en-US" sz="2000" dirty="0"/>
          </a:p>
          <a:p>
            <a:pPr marL="342900" indent="-342900">
              <a:lnSpc>
                <a:spcPct val="100000"/>
              </a:lnSpc>
              <a:spcBef>
                <a:spcPts val="1800"/>
              </a:spcBef>
              <a:buFont typeface="Arial" panose="020B0604020202020204" pitchFamily="34" charset="0"/>
              <a:buChar char="•"/>
            </a:pPr>
            <a:r>
              <a:rPr lang="en-US" sz="2000" dirty="0"/>
              <a:t>Identify distinctive compensation plans </a:t>
            </a:r>
            <a:r>
              <a:rPr lang="en-US" sz="2000" dirty="0">
                <a:cs typeface="Arial"/>
              </a:rPr>
              <a:t>(slides 56-70).</a:t>
            </a:r>
            <a:endParaRPr lang="en-US" sz="2000" dirty="0"/>
          </a:p>
        </p:txBody>
      </p:sp>
    </p:spTree>
    <p:extLst>
      <p:ext uri="{BB962C8B-B14F-4D97-AF65-F5344CB8AC3E}">
        <p14:creationId xmlns:p14="http://schemas.microsoft.com/office/powerpoint/2010/main" val="49198282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FULL TEXT TEMPLATE MASTER" val="7pb33sBP"/>
  <p:tag name="ARTICULATE_DESIGN_ID_FULL TEXT TEMPLATE MASTER (CONT.)" val="V3Eg5WUK"/>
  <p:tag name="ARTICULATE_DESIGN_ID_OPTIMIZED TEMPLATE MASTER" val="rzwWCka7"/>
  <p:tag name="ARTICULATE_DESIGN_ID_OPTIMIZED TEMPLATE MASTER (CONT.)" val="klKJ3eZ5"/>
  <p:tag name="ARTICULATE_SLIDE_COUNT" val="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ptimized Template Master">
  <a:themeElements>
    <a:clrScheme name="Cengage New">
      <a:dk1>
        <a:srgbClr val="282F7C"/>
      </a:dk1>
      <a:lt1>
        <a:srgbClr val="FFFFFF"/>
      </a:lt1>
      <a:dk2>
        <a:srgbClr val="3841B0"/>
      </a:dk2>
      <a:lt2>
        <a:srgbClr val="F5F5F5"/>
      </a:lt2>
      <a:accent1>
        <a:srgbClr val="282F7C"/>
      </a:accent1>
      <a:accent2>
        <a:srgbClr val="FEE349"/>
      </a:accent2>
      <a:accent3>
        <a:srgbClr val="CDDEFF"/>
      </a:accent3>
      <a:accent4>
        <a:srgbClr val="F5F5F5"/>
      </a:accent4>
      <a:accent5>
        <a:srgbClr val="A3A1A3"/>
      </a:accent5>
      <a:accent6>
        <a:srgbClr val="454545"/>
      </a:accent6>
      <a:hlink>
        <a:srgbClr val="3841B0"/>
      </a:hlink>
      <a:folHlink>
        <a:srgbClr val="6900B0"/>
      </a:folHlink>
    </a:clrScheme>
    <a:fontScheme name="Cengage New">
      <a:majorFont>
        <a:latin typeface="Work Sans "/>
        <a:ea typeface=""/>
        <a:cs typeface=""/>
      </a:majorFont>
      <a:minorFont>
        <a:latin typeface="Work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11y_PPT_Template_Cengage_020221.pptx" id="{62A8FB47-AEAE-448A-A9EC-2B57E950A883}" vid="{DA52BCA4-C454-45F1-8147-C38687C750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85cd1bd9-f432-4f8c-8c64-f52b77cc24c4">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5C56E93CCF5E349ABB197824E12C70E" ma:contentTypeVersion="" ma:contentTypeDescription="Create a new document." ma:contentTypeScope="" ma:versionID="744326ab769c3010dd5a4a57d68ef4a2">
  <xsd:schema xmlns:xsd="http://www.w3.org/2001/XMLSchema" xmlns:xs="http://www.w3.org/2001/XMLSchema" xmlns:p="http://schemas.microsoft.com/office/2006/metadata/properties" xmlns:ns2="25be6f04-d184-4a5a-ba6e-3624d71d6c8b" xmlns:ns3="85cd1bd9-f432-4f8c-8c64-f52b77cc24c4" targetNamespace="http://schemas.microsoft.com/office/2006/metadata/properties" ma:root="true" ma:fieldsID="b30775a560e452ad15071d7e8e348da7" ns2:_="" ns3:_="">
    <xsd:import namespace="25be6f04-d184-4a5a-ba6e-3624d71d6c8b"/>
    <xsd:import namespace="85cd1bd9-f432-4f8c-8c64-f52b77cc24c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be6f04-d184-4a5a-ba6e-3624d71d6c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cd1bd9-f432-4f8c-8c64-f52b77cc24c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2.xml><?xml version="1.0" encoding="utf-8"?>
<ds:datastoreItem xmlns:ds="http://schemas.openxmlformats.org/officeDocument/2006/customXml" ds:itemID="{BA9BA192-EF86-48DF-982C-2C526A268392}">
  <ds:schemaRefs>
    <ds:schemaRef ds:uri="c8ecdccd-e3b0-4392-94c4-49d90f16d1d5"/>
    <ds:schemaRef ds:uri="cc1e726a-7c3b-4654-9122-87de3e28a51c"/>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 ds:uri="5b47f0fb-e24d-44b9-89a4-ff46b5ce035f"/>
    <ds:schemaRef ds:uri="dbac95d4-689a-4a2b-9845-ea50641fb23b"/>
    <ds:schemaRef ds:uri="85cd1bd9-f432-4f8c-8c64-f52b77cc24c4"/>
  </ds:schemaRefs>
</ds:datastoreItem>
</file>

<file path=customXml/itemProps3.xml><?xml version="1.0" encoding="utf-8"?>
<ds:datastoreItem xmlns:ds="http://schemas.openxmlformats.org/officeDocument/2006/customXml" ds:itemID="{AFE63E3C-E6BE-4FC1-A48C-17E131EB19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be6f04-d184-4a5a-ba6e-3624d71d6c8b"/>
    <ds:schemaRef ds:uri="85cd1bd9-f432-4f8c-8c64-f52b77cc24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A11y_PPT_Template_Cengage_020221</Template>
  <TotalTime>10331</TotalTime>
  <Words>6126</Words>
  <Application>Microsoft Office PowerPoint</Application>
  <PresentationFormat>Widescreen</PresentationFormat>
  <Paragraphs>501</Paragraphs>
  <Slides>62</Slides>
  <Notes>24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62</vt:i4>
      </vt:variant>
    </vt:vector>
  </HeadingPairs>
  <TitlesOfParts>
    <vt:vector size="72" baseType="lpstr">
      <vt:lpstr>Arial</vt:lpstr>
      <vt:lpstr>Calibri</vt:lpstr>
      <vt:lpstr>Calibri </vt:lpstr>
      <vt:lpstr>Courier New</vt:lpstr>
      <vt:lpstr>HelveticaNeueLTStd-Bd</vt:lpstr>
      <vt:lpstr>Segoe UI</vt:lpstr>
      <vt:lpstr>Wingdings</vt:lpstr>
      <vt:lpstr>Work Sans</vt:lpstr>
      <vt:lpstr>Work Sans </vt:lpstr>
      <vt:lpstr>Optimized Template Master</vt:lpstr>
      <vt:lpstr>Payroll Accounting, 34e</vt:lpstr>
      <vt:lpstr>Chapter Objectives</vt:lpstr>
      <vt:lpstr>Fair Labor Standards Act (FLSA)</vt:lpstr>
      <vt:lpstr>Employer (ER) and Employee (EE) Defined  (1 of 2)</vt:lpstr>
      <vt:lpstr>Employer (ER) and Employee (EE) Defined  (2 of 2)</vt:lpstr>
      <vt:lpstr>FLSA and Domestics</vt:lpstr>
      <vt:lpstr>What is Minimum Wage? (1 of 2)</vt:lpstr>
      <vt:lpstr>What is Minimum Wage? (2 of 2)</vt:lpstr>
      <vt:lpstr>Paying Less Than or More Than Minimum Wage</vt:lpstr>
      <vt:lpstr>State Laws</vt:lpstr>
      <vt:lpstr>Minimum Wage versus “Living Wage”</vt:lpstr>
      <vt:lpstr>Tipped Employees (1 of 4)</vt:lpstr>
      <vt:lpstr>Tipped Employees (2 of 4)</vt:lpstr>
      <vt:lpstr>Tipped Employees (3 of 4)</vt:lpstr>
      <vt:lpstr>Tipped Employees (4 of 4)</vt:lpstr>
      <vt:lpstr>Overtime Provisions and Exceptions (1 of 2)</vt:lpstr>
      <vt:lpstr>Overtime Provisions and Exceptions (2 of 2)</vt:lpstr>
      <vt:lpstr>Compensatory Time Off</vt:lpstr>
      <vt:lpstr>Exempt versus Nonexempt Employees</vt:lpstr>
      <vt:lpstr>Figure 2.2 Indications of Exempt Status</vt:lpstr>
      <vt:lpstr>Equal Pay Act</vt:lpstr>
      <vt:lpstr>Child Labor Restrictions (1 of 2)</vt:lpstr>
      <vt:lpstr>Child Labor Restrictions (2 of 2)</vt:lpstr>
      <vt:lpstr>Wage Theft and Penalties</vt:lpstr>
      <vt:lpstr>What the FLSA Does Not Cover</vt:lpstr>
      <vt:lpstr>Discussion Activity 1</vt:lpstr>
      <vt:lpstr>Discussion Activity Debrief 1 (1 of 2)</vt:lpstr>
      <vt:lpstr>Discussion Activity Debrief 1 (2 of 2)</vt:lpstr>
      <vt:lpstr>Determining Employee’s Work Time (1 of 2)</vt:lpstr>
      <vt:lpstr>Determining Employee’s Work Time (2 of 2)</vt:lpstr>
      <vt:lpstr>Noncompensable Activities</vt:lpstr>
      <vt:lpstr>Polling Activity 1</vt:lpstr>
      <vt:lpstr>Polling Activity 1: Answer</vt:lpstr>
      <vt:lpstr>Records Used for Timekeeping</vt:lpstr>
      <vt:lpstr>Discussion Activity 2</vt:lpstr>
      <vt:lpstr>Discussion Activity Debrief 2 (1 of 2)</vt:lpstr>
      <vt:lpstr>Discussion Activity Debrief 2 (2 of 2)</vt:lpstr>
      <vt:lpstr>Computing Wages and Salaries</vt:lpstr>
      <vt:lpstr>Calculating Overtime Pay: Two Methods  </vt:lpstr>
      <vt:lpstr>Calculating Overtime– Different Rates for Different Jobs</vt:lpstr>
      <vt:lpstr>Example: Calculating Gross Pay at Three Different Pay Rates (1 of 2)</vt:lpstr>
      <vt:lpstr>Example: Calculating Gross Pay at Three Different Pay Rates (2 of 2)</vt:lpstr>
      <vt:lpstr>Steps: Converting Period Wage Rates to Hourly Rates</vt:lpstr>
      <vt:lpstr>Example #1  Calculating Gross Paycheck</vt:lpstr>
      <vt:lpstr>Example #2 Calculating Gross Paycheck</vt:lpstr>
      <vt:lpstr>Example #3 Calculating Gross Paycheck</vt:lpstr>
      <vt:lpstr>Polling Activity 2</vt:lpstr>
      <vt:lpstr>Polling Activity 2: Answer</vt:lpstr>
      <vt:lpstr>Salaried Nonexempt Employees</vt:lpstr>
      <vt:lpstr>Salaried Nonexempt Employees: Fluctuating Workweek (1 of 2)</vt:lpstr>
      <vt:lpstr>Salaried Nonexempt Employees: Fluctuating Workweek (2 of 2)</vt:lpstr>
      <vt:lpstr>Piece Rate</vt:lpstr>
      <vt:lpstr>Example 1 Calculating Piece Rate Gross Pay</vt:lpstr>
      <vt:lpstr>Example 2 Calculating Piece Rate Gross Pay</vt:lpstr>
      <vt:lpstr>Special Incentive Plans</vt:lpstr>
      <vt:lpstr>Commissions</vt:lpstr>
      <vt:lpstr>Nondiscretionary Bonuses</vt:lpstr>
      <vt:lpstr>Profit-Sharing Plans</vt:lpstr>
      <vt:lpstr>Knowledge Check Activity 1</vt:lpstr>
      <vt:lpstr>Knowledge Check Activity 1 : Answer</vt:lpstr>
      <vt:lpstr>Self-Assessment</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 Williams</dc:creator>
  <cp:lastModifiedBy>ansrsource 2</cp:lastModifiedBy>
  <cp:revision>84</cp:revision>
  <cp:lastPrinted>2016-10-03T15:29:39Z</cp:lastPrinted>
  <dcterms:created xsi:type="dcterms:W3CDTF">2021-12-10T16:21:02Z</dcterms:created>
  <dcterms:modified xsi:type="dcterms:W3CDTF">2023-10-11T12:29:30Z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0x010100D5C56E93CCF5E349ABB197824E12C70E</vt:lpwstr>
  </property>
  <property fmtid="{D5CDD505-2E9C-101B-9397-08002B2CF9AE}" pid="3" name="Order">
    <vt:r8>112600</vt:r8>
  </property>
  <property fmtid="{D5CDD505-2E9C-101B-9397-08002B2CF9AE}" pid="4" name="Category">
    <vt:lpwstr>Accessibility</vt:lpwstr>
  </property>
  <property fmtid="{D5CDD505-2E9C-101B-9397-08002B2CF9AE}" pid="5" name="xd_Signature">
    <vt:bool>false</vt:bool>
  </property>
  <property fmtid="{D5CDD505-2E9C-101B-9397-08002B2CF9AE}" pid="6" name="xd_ProgID">
    <vt:lpwstr/>
  </property>
  <property fmtid="{D5CDD505-2E9C-101B-9397-08002B2CF9AE}" pid="7" name="Document Type">
    <vt:lpwstr>Template</vt:lpwstr>
  </property>
  <property fmtid="{D5CDD505-2E9C-101B-9397-08002B2CF9AE}" pid="8" name="Audience">
    <vt:lpwstr>Content Developer</vt:lpwstr>
  </property>
  <property fmtid="{D5CDD505-2E9C-101B-9397-08002B2CF9AE}" pid="9" name="Department">
    <vt:lpwstr>GPM Training</vt:lpwstr>
  </property>
  <property fmtid="{D5CDD505-2E9C-101B-9397-08002B2CF9AE}" pid="10" name="ComplianceAssetId">
    <vt:lpwstr/>
  </property>
  <property fmtid="{D5CDD505-2E9C-101B-9397-08002B2CF9AE}" pid="11" name="TemplateUrl">
    <vt:lpwstr/>
  </property>
  <property fmtid="{D5CDD505-2E9C-101B-9397-08002B2CF9AE}" pid="12" name="ArticulateGUID">
    <vt:lpwstr>DA3FD099-5DDC-49B7-BC70-6C2871AE2813</vt:lpwstr>
  </property>
  <property fmtid="{D5CDD505-2E9C-101B-9397-08002B2CF9AE}" pid="13" name="ArticulatePath">
    <vt:lpwstr>Presentation3</vt:lpwstr>
  </property>
  <property fmtid="{D5CDD505-2E9C-101B-9397-08002B2CF9AE}" pid="14" name="_ExtendedDescription">
    <vt:lpwstr/>
  </property>
  <property fmtid="{D5CDD505-2E9C-101B-9397-08002B2CF9AE}" pid="15" name="TriggerFlowInfo">
    <vt:lpwstr/>
  </property>
  <property fmtid="{D5CDD505-2E9C-101B-9397-08002B2CF9AE}" pid="16" name="Notes">
    <vt:lpwstr>Manage access: Not shared</vt:lpwstr>
  </property>
</Properties>
</file>