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62"/>
  </p:notesMasterIdLst>
  <p:handoutMasterIdLst>
    <p:handoutMasterId r:id="rId63"/>
  </p:handoutMasterIdLst>
  <p:sldIdLst>
    <p:sldId id="257" r:id="rId5"/>
    <p:sldId id="259" r:id="rId6"/>
    <p:sldId id="260" r:id="rId7"/>
    <p:sldId id="261" r:id="rId8"/>
    <p:sldId id="262" r:id="rId9"/>
    <p:sldId id="263" r:id="rId10"/>
    <p:sldId id="265" r:id="rId11"/>
    <p:sldId id="266" r:id="rId12"/>
    <p:sldId id="267" r:id="rId13"/>
    <p:sldId id="268" r:id="rId14"/>
    <p:sldId id="270" r:id="rId15"/>
    <p:sldId id="271" r:id="rId16"/>
    <p:sldId id="273" r:id="rId17"/>
    <p:sldId id="274" r:id="rId18"/>
    <p:sldId id="276" r:id="rId19"/>
    <p:sldId id="278" r:id="rId20"/>
    <p:sldId id="279" r:id="rId21"/>
    <p:sldId id="280" r:id="rId22"/>
    <p:sldId id="281" r:id="rId23"/>
    <p:sldId id="282" r:id="rId24"/>
    <p:sldId id="284" r:id="rId25"/>
    <p:sldId id="285" r:id="rId26"/>
    <p:sldId id="286" r:id="rId27"/>
    <p:sldId id="287" r:id="rId28"/>
    <p:sldId id="288" r:id="rId29"/>
    <p:sldId id="289" r:id="rId30"/>
    <p:sldId id="290"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6" r:id="rId45"/>
    <p:sldId id="326" r:id="rId46"/>
    <p:sldId id="307" r:id="rId47"/>
    <p:sldId id="308" r:id="rId48"/>
    <p:sldId id="309" r:id="rId49"/>
    <p:sldId id="310" r:id="rId50"/>
    <p:sldId id="317" r:id="rId51"/>
    <p:sldId id="312" r:id="rId52"/>
    <p:sldId id="316" r:id="rId53"/>
    <p:sldId id="318" r:id="rId54"/>
    <p:sldId id="319" r:id="rId55"/>
    <p:sldId id="320" r:id="rId56"/>
    <p:sldId id="321" r:id="rId57"/>
    <p:sldId id="322" r:id="rId58"/>
    <p:sldId id="323" r:id="rId59"/>
    <p:sldId id="324" r:id="rId60"/>
    <p:sldId id="325" r:id="rId61"/>
  </p:sldIdLst>
  <p:sldSz cx="12192000" cy="6858000"/>
  <p:notesSz cx="6858000" cy="9144000"/>
  <p:custDataLst>
    <p:tags r:id="rId64"/>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F06A90B-A749-208A-D00E-EF25335465EC}" name="Divya Krishnakumar" initials="DK" userId="S::divya.krishnakumar@ansrsource.com::083ee865-650d-4256-9272-f4d91147c45c" providerId="AD"/>
  <p188:author id="{BB885A23-13C7-34FB-A67E-7E214A416D86}" name="Moeckel, Ian" initials="MI" userId="S::ian.moeckel@cengage.com::ea31412a-7e8c-4124-bb63-858f1fa40e3a" providerId="AD"/>
  <p188:author id="{7FB02392-979B-683E-4E4A-A99D9C8A368D}" name="ansrsource5" initials="ansr" userId="ansrsource5" providerId="None"/>
  <p188:author id="{2AFC42AB-B87D-CB39-7745-F53A0CE8EB2C}" name="Moran, Sheila" initials="MS" userId="S::sheila.moran@cengage.com::aa4a2a86-1cbc-4931-8c8c-0bc9815eed25" providerId="AD"/>
  <p188:author id="{062669C0-3EDA-EE98-F723-B0C99583702B}" name="Bernie Hill" initials="BH" userId="fad672007c334516" providerId="Windows Live"/>
  <p188:author id="{C5A095F2-9008-DF43-B09A-0432FFDD6FB3}" name="ansr" initials="ansr" userId="ansr" providerId="None"/>
  <p188:author id="{6D3075F4-92A0-53E2-C15C-1D3E7FB01F76}" name="ansrsource" initials="ansr" userId="ansrsourc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F7C"/>
    <a:srgbClr val="F2F2F2"/>
    <a:srgbClr val="0098D4"/>
    <a:srgbClr val="003865"/>
    <a:srgbClr val="000000"/>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10DD36-3242-4F7A-8737-CDCF84184095}" v="4" dt="2023-10-11T12:37:11.5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44" autoAdjust="0"/>
    <p:restoredTop sz="86271" autoAdjust="0"/>
  </p:normalViewPr>
  <p:slideViewPr>
    <p:cSldViewPr snapToGrid="0" snapToObjects="1">
      <p:cViewPr varScale="1">
        <p:scale>
          <a:sx n="105" d="100"/>
          <a:sy n="105" d="100"/>
        </p:scale>
        <p:origin x="144" y="216"/>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0" d="100"/>
          <a:sy n="50" d="100"/>
        </p:scale>
        <p:origin x="2886" y="3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handoutMaster" Target="handoutMasters/handoutMaster1.xml"/><Relationship Id="rId68" Type="http://schemas.openxmlformats.org/officeDocument/2006/relationships/theme" Target="theme/theme1.xml"/><Relationship Id="rId7" Type="http://schemas.openxmlformats.org/officeDocument/2006/relationships/slide" Target="slides/slide3.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gs" Target="tags/tag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ags" Target="../tags/tag15.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a:t>
            </a:fld>
            <a:endParaRPr lang="en-US" dirty="0"/>
          </a:p>
        </p:txBody>
      </p:sp>
    </p:spTree>
    <p:extLst>
      <p:ext uri="{BB962C8B-B14F-4D97-AF65-F5344CB8AC3E}">
        <p14:creationId xmlns:p14="http://schemas.microsoft.com/office/powerpoint/2010/main" val="1344451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See Figure 3.2 on page 3-5 for the characteristics of independent contractors.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Independent contractors are liable for social security taxes on the net earnings of their businesses.</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6</a:t>
            </a:fld>
            <a:endParaRPr lang="en-US" dirty="0"/>
          </a:p>
        </p:txBody>
      </p:sp>
    </p:spTree>
    <p:extLst>
      <p:ext uri="{BB962C8B-B14F-4D97-AF65-F5344CB8AC3E}">
        <p14:creationId xmlns:p14="http://schemas.microsoft.com/office/powerpoint/2010/main" val="2814875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Fair market value of noncash compensation, examples include:</a:t>
            </a:r>
          </a:p>
          <a:p>
            <a:pPr lvl="1"/>
            <a:r>
              <a:rPr lang="en-US" sz="1200" dirty="0"/>
              <a:t>Bonuses</a:t>
            </a:r>
          </a:p>
          <a:p>
            <a:pPr lvl="1"/>
            <a:r>
              <a:rPr lang="en-US" sz="1200" dirty="0"/>
              <a:t>Premiums on group term life insurance &gt; $50,000</a:t>
            </a:r>
          </a:p>
          <a:p>
            <a:pPr lvl="1"/>
            <a:r>
              <a:rPr lang="en-US" sz="1200" dirty="0"/>
              <a:t>Vacation pay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Other types of taxable wages found in Figure 3.3 on page 3-6</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10</a:t>
            </a:fld>
            <a:endParaRPr lang="en-US" dirty="0"/>
          </a:p>
        </p:txBody>
      </p:sp>
    </p:spTree>
    <p:extLst>
      <p:ext uri="{BB962C8B-B14F-4D97-AF65-F5344CB8AC3E}">
        <p14:creationId xmlns:p14="http://schemas.microsoft.com/office/powerpoint/2010/main" val="1392256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a:lnSpc>
                <a:spcPct val="120000"/>
              </a:lnSpc>
            </a:pPr>
            <a:r>
              <a:rPr lang="en-US" sz="1200" dirty="0"/>
              <a:t>Sick pay </a:t>
            </a:r>
          </a:p>
          <a:p>
            <a:pPr lvl="1">
              <a:lnSpc>
                <a:spcPct val="120000"/>
              </a:lnSpc>
            </a:pPr>
            <a:r>
              <a:rPr lang="en-US" sz="1200" dirty="0"/>
              <a:t>Only after 6 consecutive months off (personal injury) </a:t>
            </a:r>
          </a:p>
          <a:p>
            <a:pPr lvl="1">
              <a:lnSpc>
                <a:spcPct val="120000"/>
              </a:lnSpc>
            </a:pPr>
            <a:r>
              <a:rPr lang="en-US" sz="1200" dirty="0"/>
              <a:t>FICA defines sick pay as ‘any payment made to individuals due to personal injury or sickness that does not constitute wages.’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12</a:t>
            </a:fld>
            <a:endParaRPr lang="en-US" dirty="0"/>
          </a:p>
        </p:txBody>
      </p:sp>
    </p:spTree>
    <p:extLst>
      <p:ext uri="{BB962C8B-B14F-4D97-AF65-F5344CB8AC3E}">
        <p14:creationId xmlns:p14="http://schemas.microsoft.com/office/powerpoint/2010/main" val="511691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3 – 5.</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 to the questions.</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13</a:t>
            </a:fld>
            <a:endParaRPr lang="en-US" dirty="0"/>
          </a:p>
        </p:txBody>
      </p:sp>
    </p:spTree>
    <p:extLst>
      <p:ext uri="{BB962C8B-B14F-4D97-AF65-F5344CB8AC3E}">
        <p14:creationId xmlns:p14="http://schemas.microsoft.com/office/powerpoint/2010/main" val="913835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mn-lt"/>
                <a:ea typeface="+mn-ea"/>
                <a:cs typeface="+mn-cs"/>
              </a:rPr>
              <a:t>Conduct a debriefing session with the class.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Every large food or beverage establishment must report the amount of its receipts from food and beverage operations annually to the IRS and the amount of tips reported by its employees.</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14</a:t>
            </a:fld>
            <a:endParaRPr lang="en-US" dirty="0"/>
          </a:p>
        </p:txBody>
      </p:sp>
    </p:spTree>
    <p:extLst>
      <p:ext uri="{BB962C8B-B14F-4D97-AF65-F5344CB8AC3E}">
        <p14:creationId xmlns:p14="http://schemas.microsoft.com/office/powerpoint/2010/main" val="1574489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Hospital insurance (HI)</a:t>
            </a:r>
          </a:p>
          <a:p>
            <a:pPr lvl="1"/>
            <a:r>
              <a:rPr lang="en-US" sz="1200" dirty="0"/>
              <a:t>Additional 0.9% Medicare tax on wages in excess of $200,000 (employer does not “match”)  </a:t>
            </a:r>
          </a:p>
          <a:p>
            <a:pPr lvl="2"/>
            <a:r>
              <a:rPr lang="en-US" sz="1200" dirty="0"/>
              <a:t>Although it may be rescinded (see “As We Go To Press”)</a:t>
            </a:r>
          </a:p>
          <a:p>
            <a:pPr lvl="2"/>
            <a:endParaRPr lang="en-US" sz="1200" dirty="0"/>
          </a:p>
          <a:p>
            <a:r>
              <a:rPr lang="en-US" sz="1200" dirty="0"/>
              <a:t>Interesting note: In 1950, there were 16 workers paying into Social Security for every one person collecting benefits. By 2042, that ratio is projected to be 2 to 1.</a:t>
            </a:r>
          </a:p>
          <a:p>
            <a:endParaRPr lang="en-IN" sz="1200"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15</a:t>
            </a:fld>
            <a:endParaRPr lang="en-US" dirty="0"/>
          </a:p>
        </p:txBody>
      </p:sp>
    </p:spTree>
    <p:extLst>
      <p:ext uri="{BB962C8B-B14F-4D97-AF65-F5344CB8AC3E}">
        <p14:creationId xmlns:p14="http://schemas.microsoft.com/office/powerpoint/2010/main" val="3957131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sz="1200" dirty="0"/>
              <a:t>Report on Schedule C (Form 1040), “Profit or Loss from Business”</a:t>
            </a:r>
          </a:p>
          <a:p>
            <a:endParaRPr lang="en-US" sz="1200" dirty="0"/>
          </a:p>
          <a:p>
            <a:r>
              <a:rPr lang="en-US" sz="1200" dirty="0"/>
              <a:t>Also, file Schedule SE (Form 1040), “Self-Employment Tax”</a:t>
            </a:r>
          </a:p>
          <a:p>
            <a:pPr lvl="1"/>
            <a:r>
              <a:rPr lang="en-US" sz="1200" dirty="0"/>
              <a:t>Must include SECA taxes in quarterly estimated payments</a:t>
            </a:r>
          </a:p>
          <a:p>
            <a:endParaRPr lang="en-IN" sz="1200"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20</a:t>
            </a:fld>
            <a:endParaRPr lang="en-US" dirty="0"/>
          </a:p>
        </p:txBody>
      </p:sp>
    </p:spTree>
    <p:extLst>
      <p:ext uri="{BB962C8B-B14F-4D97-AF65-F5344CB8AC3E}">
        <p14:creationId xmlns:p14="http://schemas.microsoft.com/office/powerpoint/2010/main" val="2707627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3 – 5.</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 to the questions.</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26</a:t>
            </a:fld>
            <a:endParaRPr lang="en-US" dirty="0"/>
          </a:p>
        </p:txBody>
      </p:sp>
    </p:spTree>
    <p:extLst>
      <p:ext uri="{BB962C8B-B14F-4D97-AF65-F5344CB8AC3E}">
        <p14:creationId xmlns:p14="http://schemas.microsoft.com/office/powerpoint/2010/main" val="3391481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mn-lt"/>
                <a:ea typeface="+mn-ea"/>
                <a:cs typeface="+mn-cs"/>
              </a:rPr>
              <a:t>Conduct a debriefing session with the class.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For aliens Taxpayer Identification Number (ITIN). An ITIN (begins with the number 9) is intended for tax purposes only.</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27</a:t>
            </a:fld>
            <a:endParaRPr lang="en-US" dirty="0"/>
          </a:p>
        </p:txBody>
      </p:sp>
    </p:spTree>
    <p:extLst>
      <p:ext uri="{BB962C8B-B14F-4D97-AF65-F5344CB8AC3E}">
        <p14:creationId xmlns:p14="http://schemas.microsoft.com/office/powerpoint/2010/main" val="2725003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43</a:t>
            </a:fld>
            <a:endParaRPr lang="en-US" dirty="0"/>
          </a:p>
        </p:txBody>
      </p:sp>
    </p:spTree>
    <p:extLst>
      <p:ext uri="{BB962C8B-B14F-4D97-AF65-F5344CB8AC3E}">
        <p14:creationId xmlns:p14="http://schemas.microsoft.com/office/powerpoint/2010/main" val="3205755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3 – 5.</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 to the questions.</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54</a:t>
            </a:fld>
            <a:endParaRPr lang="en-US" dirty="0"/>
          </a:p>
        </p:txBody>
      </p:sp>
    </p:spTree>
    <p:extLst>
      <p:ext uri="{BB962C8B-B14F-4D97-AF65-F5344CB8AC3E}">
        <p14:creationId xmlns:p14="http://schemas.microsoft.com/office/powerpoint/2010/main" val="1294771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Segoe UI" panose="020B0502040204020203" pitchFamily="34" charset="0"/>
              </a:rPr>
              <a:t>Conduct a debriefing session with the class.</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55</a:t>
            </a:fld>
            <a:endParaRPr lang="en-US" dirty="0"/>
          </a:p>
        </p:txBody>
      </p:sp>
    </p:spTree>
    <p:extLst>
      <p:ext uri="{BB962C8B-B14F-4D97-AF65-F5344CB8AC3E}">
        <p14:creationId xmlns:p14="http://schemas.microsoft.com/office/powerpoint/2010/main" val="9121059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57200"/>
          </a:xfrm>
          <a:prstGeom prst="rect">
            <a:avLst/>
          </a:prstGeom>
          <a:noFill/>
        </p:spPr>
        <p:txBody>
          <a:bodyPr wrap="square" rtlCol="0">
            <a:spAutoFit/>
          </a:bodyPr>
          <a:lstStyle/>
          <a:p>
            <a:r>
              <a:rPr lang="en-US" sz="1100" kern="1200" dirty="0">
                <a:solidFill>
                  <a:schemeClr val="bg1"/>
                </a:solidFill>
                <a:latin typeface="+mn-lt"/>
                <a:ea typeface="+mn-ea"/>
                <a:cs typeface="+mn-cs"/>
              </a:rPr>
              <a:t>[Author Name], [Book Title], [#] Edition. © [Insert Year]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40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kern="1200" dirty="0" err="1">
                <a:solidFill>
                  <a:schemeClr val="bg1"/>
                </a:solidFill>
                <a:latin typeface="+mn-lt"/>
                <a:ea typeface="+mn-ea"/>
                <a:cs typeface="+mn-cs"/>
              </a:rPr>
              <a:t>Bieg</a:t>
            </a:r>
            <a:r>
              <a:rPr lang="en-US" sz="1100" kern="1200" dirty="0">
                <a:solidFill>
                  <a:schemeClr val="bg1"/>
                </a:solidFill>
                <a:latin typeface="+mn-lt"/>
                <a:ea typeface="+mn-ea"/>
                <a:cs typeface="+mn-cs"/>
              </a:rPr>
              <a:t>/Toland/</a:t>
            </a:r>
            <a:r>
              <a:rPr lang="en-US" sz="1100" kern="1200" dirty="0" err="1">
                <a:solidFill>
                  <a:schemeClr val="bg1"/>
                </a:solidFill>
                <a:latin typeface="+mn-lt"/>
                <a:ea typeface="+mn-ea"/>
                <a:cs typeface="+mn-cs"/>
              </a:rPr>
              <a:t>Stomberg</a:t>
            </a:r>
            <a:r>
              <a:rPr lang="en-US" sz="1100" kern="1200" dirty="0">
                <a:solidFill>
                  <a:schemeClr val="bg1"/>
                </a:solidFill>
                <a:latin typeface="+mn-lt"/>
                <a:ea typeface="+mn-ea"/>
                <a:cs typeface="+mn-cs"/>
              </a:rPr>
              <a:t>, Payroll Accounting 2024, 34th Edition. © 2024 Cengage.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5"/>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4"/>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hyperlink" Target="https://www.ssa.gov/employer/ssnv.htm" TargetMode="Externa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hyperlink" Target="http://www.irs.gov/forms-pubs/" TargetMode="Externa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hyperlink" Target="http://www.eftps.gov/"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p:txBody>
          <a:bodyPr/>
          <a:lstStyle/>
          <a:p>
            <a:r>
              <a:rPr lang="en-US" dirty="0"/>
              <a:t>Payroll Accounting, 34e</a:t>
            </a:r>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p:txBody>
          <a:bodyPr/>
          <a:lstStyle/>
          <a:p>
            <a:r>
              <a:rPr lang="en-US" dirty="0"/>
              <a:t>Chapter 3: Social Security Taxes</a:t>
            </a:r>
          </a:p>
        </p:txBody>
      </p:sp>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kern="1200" dirty="0" err="1">
                <a:solidFill>
                  <a:schemeClr val="bg1"/>
                </a:solidFill>
                <a:latin typeface="+mn-lt"/>
                <a:ea typeface="+mn-ea"/>
                <a:cs typeface="+mn-cs"/>
              </a:rPr>
              <a:t>Bieg</a:t>
            </a:r>
            <a:r>
              <a:rPr lang="en-US" sz="1100" kern="1200" dirty="0">
                <a:solidFill>
                  <a:schemeClr val="bg1"/>
                </a:solidFill>
                <a:latin typeface="+mn-lt"/>
                <a:ea typeface="+mn-ea"/>
                <a:cs typeface="+mn-cs"/>
              </a:rPr>
              <a:t>/Toland/</a:t>
            </a:r>
            <a:r>
              <a:rPr lang="en-US" sz="1100" kern="1200" dirty="0" err="1">
                <a:solidFill>
                  <a:schemeClr val="bg1"/>
                </a:solidFill>
                <a:latin typeface="+mn-lt"/>
                <a:ea typeface="+mn-ea"/>
                <a:cs typeface="+mn-cs"/>
              </a:rPr>
              <a:t>Stomberg</a:t>
            </a:r>
            <a:r>
              <a:rPr lang="en-US" sz="1100" kern="1200" dirty="0">
                <a:solidFill>
                  <a:schemeClr val="bg1"/>
                </a:solidFill>
                <a:latin typeface="+mn-lt"/>
                <a:ea typeface="+mn-ea"/>
                <a:cs typeface="+mn-cs"/>
              </a:rPr>
              <a:t>, Payroll Accounting 2024, 34th Edition. © 2024 Cengage. All Rights Reserved. May not be scanned, copied or duplicated, or posted to a publicly accessible website, in whole or in part.</a:t>
            </a:r>
          </a:p>
        </p:txBody>
      </p:sp>
      <p:pic>
        <p:nvPicPr>
          <p:cNvPr id="8" name="Picture Placeholder 7" descr="This is an image of the cover of the Payroll Accounting 2024 by Bieg, Toland, and Stomberg.">
            <a:extLst>
              <a:ext uri="{FF2B5EF4-FFF2-40B4-BE49-F238E27FC236}">
                <a16:creationId xmlns:a16="http://schemas.microsoft.com/office/drawing/2014/main" id="{8E759CC9-6C1D-A5FC-0F13-E8F197ABD946}"/>
              </a:ext>
            </a:extLst>
          </p:cNvPr>
          <p:cNvPicPr>
            <a:picLocks noGrp="1" noChangeAspect="1"/>
          </p:cNvPicPr>
          <p:nvPr>
            <p:ph type="pic" sz="quarter" idx="11"/>
          </p:nvPr>
        </p:nvPicPr>
        <p:blipFill rotWithShape="1">
          <a:blip r:embed="rId4"/>
          <a:srcRect t="84" b="375"/>
          <a:stretch/>
        </p:blipFill>
        <p:spPr>
          <a:xfrm>
            <a:off x="441278" y="356461"/>
            <a:ext cx="4713288" cy="5787193"/>
          </a:xfrm>
        </p:spPr>
      </p:pic>
    </p:spTree>
    <p:custDataLst>
      <p:tags r:id="rId1"/>
    </p:custDataLst>
    <p:extLst>
      <p:ext uri="{BB962C8B-B14F-4D97-AF65-F5344CB8AC3E}">
        <p14:creationId xmlns:p14="http://schemas.microsoft.com/office/powerpoint/2010/main" val="22932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235DC-232C-4319-AB7B-A66FDD0E4495}"/>
              </a:ext>
            </a:extLst>
          </p:cNvPr>
          <p:cNvSpPr>
            <a:spLocks noGrp="1"/>
          </p:cNvSpPr>
          <p:nvPr>
            <p:ph type="title"/>
          </p:nvPr>
        </p:nvSpPr>
        <p:spPr/>
        <p:txBody>
          <a:bodyPr/>
          <a:lstStyle/>
          <a:p>
            <a:r>
              <a:rPr lang="en-US"/>
              <a:t>Chapter Objectives</a:t>
            </a:r>
          </a:p>
        </p:txBody>
      </p:sp>
      <p:sp>
        <p:nvSpPr>
          <p:cNvPr id="3" name="Content Placeholder 2">
            <a:extLst>
              <a:ext uri="{FF2B5EF4-FFF2-40B4-BE49-F238E27FC236}">
                <a16:creationId xmlns:a16="http://schemas.microsoft.com/office/drawing/2014/main" id="{A68E82C8-1783-4D5D-9D67-D22430B88DA4}"/>
              </a:ext>
            </a:extLst>
          </p:cNvPr>
          <p:cNvSpPr>
            <a:spLocks noGrp="1"/>
          </p:cNvSpPr>
          <p:nvPr>
            <p:ph idx="1"/>
          </p:nvPr>
        </p:nvSpPr>
        <p:spPr>
          <a:xfrm>
            <a:off x="476843" y="1825625"/>
            <a:ext cx="11241915" cy="4126940"/>
          </a:xfrm>
        </p:spPr>
        <p:txBody>
          <a:bodyPr/>
          <a:lstStyle/>
          <a:p>
            <a:pPr marL="0" indent="0">
              <a:lnSpc>
                <a:spcPct val="100000"/>
              </a:lnSpc>
              <a:spcBef>
                <a:spcPts val="0"/>
              </a:spcBef>
              <a:buNone/>
            </a:pPr>
            <a:r>
              <a:rPr lang="en-US" sz="2000" dirty="0"/>
              <a:t>By the end of this chapter, you should be able to: </a:t>
            </a:r>
          </a:p>
          <a:p>
            <a:pPr marL="0" indent="0">
              <a:lnSpc>
                <a:spcPct val="100000"/>
              </a:lnSpc>
              <a:spcBef>
                <a:spcPts val="0"/>
              </a:spcBef>
              <a:buNone/>
            </a:pPr>
            <a:endParaRPr lang="en-US" sz="2000" dirty="0"/>
          </a:p>
          <a:p>
            <a:pPr>
              <a:spcBef>
                <a:spcPts val="0"/>
              </a:spcBef>
            </a:pPr>
            <a:r>
              <a:rPr lang="en-US" sz="2000" dirty="0">
                <a:cs typeface="Arial"/>
              </a:rPr>
              <a:t>03.01 Identify, for social security purposes, those persons covered under the law and those services that make up employment. (slides 03-09)</a:t>
            </a:r>
          </a:p>
          <a:p>
            <a:pPr>
              <a:spcBef>
                <a:spcPts val="0"/>
              </a:spcBef>
            </a:pPr>
            <a:r>
              <a:rPr lang="en-US" sz="2000" dirty="0">
                <a:cs typeface="Arial"/>
              </a:rPr>
              <a:t>03.02 Identify the types of compensation that are defined as wages. (slides 10-14)</a:t>
            </a:r>
          </a:p>
          <a:p>
            <a:pPr>
              <a:spcBef>
                <a:spcPts val="0"/>
              </a:spcBef>
            </a:pPr>
            <a:r>
              <a:rPr lang="en-US" sz="2000" dirty="0">
                <a:cs typeface="Arial"/>
              </a:rPr>
              <a:t>03.03 Apply the current tax rates and wage base for FICA and SECA purposes. (slides 15-27)</a:t>
            </a:r>
          </a:p>
          <a:p>
            <a:pPr>
              <a:spcBef>
                <a:spcPts val="0"/>
              </a:spcBef>
            </a:pPr>
            <a:r>
              <a:rPr lang="en-US" sz="2000" dirty="0">
                <a:cs typeface="Arial"/>
              </a:rPr>
              <a:t>03.04 Describe the different requirements and procedures for depositing FICA taxes and income taxes withheld from employees’ wages. (slides 28-34)</a:t>
            </a:r>
          </a:p>
          <a:p>
            <a:pPr>
              <a:spcBef>
                <a:spcPts val="0"/>
              </a:spcBef>
            </a:pPr>
            <a:r>
              <a:rPr lang="en-US" sz="2000" dirty="0">
                <a:cs typeface="Arial"/>
              </a:rPr>
              <a:t>03.05 Complete Form 941, Employer’s QUARTERLY Federal Tax Return. (slides 35-55)</a:t>
            </a:r>
          </a:p>
        </p:txBody>
      </p:sp>
    </p:spTree>
    <p:extLst>
      <p:ext uri="{BB962C8B-B14F-4D97-AF65-F5344CB8AC3E}">
        <p14:creationId xmlns:p14="http://schemas.microsoft.com/office/powerpoint/2010/main" val="3253170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A226B-2DE4-F949-B988-8F3B8DD3352A}"/>
              </a:ext>
            </a:extLst>
          </p:cNvPr>
          <p:cNvSpPr>
            <a:spLocks noGrp="1"/>
          </p:cNvSpPr>
          <p:nvPr>
            <p:ph type="title"/>
          </p:nvPr>
        </p:nvSpPr>
        <p:spPr/>
        <p:txBody>
          <a:bodyPr/>
          <a:lstStyle/>
          <a:p>
            <a:r>
              <a:rPr lang="en-US" dirty="0"/>
              <a:t>Coverage under FICA</a:t>
            </a:r>
            <a:endParaRPr lang="en-IN" dirty="0">
              <a:highlight>
                <a:srgbClr val="FFFF00"/>
              </a:highlight>
            </a:endParaRPr>
          </a:p>
        </p:txBody>
      </p:sp>
      <p:sp>
        <p:nvSpPr>
          <p:cNvPr id="3" name="Content Placeholder 2">
            <a:extLst>
              <a:ext uri="{FF2B5EF4-FFF2-40B4-BE49-F238E27FC236}">
                <a16:creationId xmlns:a16="http://schemas.microsoft.com/office/drawing/2014/main" id="{05F310FA-E46F-37E7-FD3A-B484953B90EA}"/>
              </a:ext>
            </a:extLst>
          </p:cNvPr>
          <p:cNvSpPr>
            <a:spLocks noGrp="1"/>
          </p:cNvSpPr>
          <p:nvPr>
            <p:ph idx="1"/>
          </p:nvPr>
        </p:nvSpPr>
        <p:spPr/>
        <p:txBody>
          <a:bodyPr/>
          <a:lstStyle/>
          <a:p>
            <a:r>
              <a:rPr lang="en-US" sz="2000" dirty="0"/>
              <a:t>Before an individual is considered to be “covered’’ for social security purposes, the following must be determined:</a:t>
            </a:r>
          </a:p>
          <a:p>
            <a:pPr lvl="1"/>
            <a:r>
              <a:rPr lang="en-US" sz="2000" dirty="0"/>
              <a:t>If the individual is an “employee,” as defined by the common-law relationship of employer and employee</a:t>
            </a:r>
          </a:p>
          <a:p>
            <a:pPr lvl="1"/>
            <a:r>
              <a:rPr lang="en-US" sz="2000" dirty="0"/>
              <a:t>If the service the individual renders is “employment,” as defined by FICA tax law</a:t>
            </a:r>
          </a:p>
          <a:p>
            <a:pPr lvl="1"/>
            <a:r>
              <a:rPr lang="en-US" sz="2000" dirty="0"/>
              <a:t>If the compensation the individual receives is “taxable wages,” as defined by FICA tax law</a:t>
            </a:r>
          </a:p>
        </p:txBody>
      </p:sp>
    </p:spTree>
    <p:extLst>
      <p:ext uri="{BB962C8B-B14F-4D97-AF65-F5344CB8AC3E}">
        <p14:creationId xmlns:p14="http://schemas.microsoft.com/office/powerpoint/2010/main" val="996012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4A772-FCA2-51AB-2C7D-F430E8B0EACC}"/>
              </a:ext>
            </a:extLst>
          </p:cNvPr>
          <p:cNvSpPr>
            <a:spLocks noGrp="1"/>
          </p:cNvSpPr>
          <p:nvPr>
            <p:ph type="title"/>
          </p:nvPr>
        </p:nvSpPr>
        <p:spPr/>
        <p:txBody>
          <a:bodyPr/>
          <a:lstStyle/>
          <a:p>
            <a:r>
              <a:rPr lang="en-US" sz="4000" dirty="0"/>
              <a:t>Independent Contractor (SECA) Versus Employee (FICA)</a:t>
            </a:r>
            <a:endParaRPr lang="en-IN" dirty="0"/>
          </a:p>
        </p:txBody>
      </p:sp>
      <p:sp>
        <p:nvSpPr>
          <p:cNvPr id="3" name="Content Placeholder 2">
            <a:extLst>
              <a:ext uri="{FF2B5EF4-FFF2-40B4-BE49-F238E27FC236}">
                <a16:creationId xmlns:a16="http://schemas.microsoft.com/office/drawing/2014/main" id="{882CA16A-C2FC-2690-9E8B-6F4621383472}"/>
              </a:ext>
            </a:extLst>
          </p:cNvPr>
          <p:cNvSpPr>
            <a:spLocks noGrp="1"/>
          </p:cNvSpPr>
          <p:nvPr>
            <p:ph idx="1"/>
          </p:nvPr>
        </p:nvSpPr>
        <p:spPr/>
        <p:txBody>
          <a:bodyPr>
            <a:noAutofit/>
          </a:bodyPr>
          <a:lstStyle/>
          <a:p>
            <a:r>
              <a:rPr lang="en-US" sz="1800" dirty="0"/>
              <a:t>Every person is an employer if the person employs one or more individuals for the performance of services in the United States</a:t>
            </a:r>
          </a:p>
          <a:p>
            <a:pPr lvl="1"/>
            <a:r>
              <a:rPr lang="en-US" sz="1800" dirty="0"/>
              <a:t>“Person” refers to an individual, a trust or estate, a partnership, or a corporation</a:t>
            </a:r>
          </a:p>
          <a:p>
            <a:pPr lvl="1"/>
            <a:r>
              <a:rPr lang="en-US" sz="1800" dirty="0"/>
              <a:t>Employment applies to any service performed by employees for their employer, regardless of the citizenship or residence of either</a:t>
            </a:r>
          </a:p>
          <a:p>
            <a:r>
              <a:rPr lang="en-US" sz="1800" dirty="0"/>
              <a:t>Certain occupations specifically covered by FICA</a:t>
            </a:r>
          </a:p>
          <a:p>
            <a:pPr lvl="1"/>
            <a:r>
              <a:rPr lang="en-US" sz="1800" dirty="0"/>
              <a:t>Full-time life insurance salespersons</a:t>
            </a:r>
          </a:p>
          <a:p>
            <a:pPr lvl="1"/>
            <a:r>
              <a:rPr lang="en-US" sz="1800" dirty="0"/>
              <a:t>Agent- and commission-drivers of food and beverages or handling laundry or dry cleaning</a:t>
            </a:r>
          </a:p>
          <a:p>
            <a:pPr lvl="1"/>
            <a:r>
              <a:rPr lang="en-US" sz="1800" dirty="0"/>
              <a:t>Full-time traveling or city salespersons for one firm or person</a:t>
            </a:r>
          </a:p>
          <a:p>
            <a:pPr lvl="1"/>
            <a:r>
              <a:rPr lang="en-US" sz="1800" dirty="0"/>
              <a:t>Individuals working at home on products that the employer supplies and are returned to furnished specifications</a:t>
            </a:r>
          </a:p>
          <a:p>
            <a:endParaRPr lang="en-IN" sz="1800" dirty="0"/>
          </a:p>
        </p:txBody>
      </p:sp>
    </p:spTree>
    <p:extLst>
      <p:ext uri="{BB962C8B-B14F-4D97-AF65-F5344CB8AC3E}">
        <p14:creationId xmlns:p14="http://schemas.microsoft.com/office/powerpoint/2010/main" val="1650587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E0C34-993A-AB3E-D5C0-3FC462C1456D}"/>
              </a:ext>
            </a:extLst>
          </p:cNvPr>
          <p:cNvSpPr>
            <a:spLocks noGrp="1"/>
          </p:cNvSpPr>
          <p:nvPr>
            <p:ph type="title"/>
          </p:nvPr>
        </p:nvSpPr>
        <p:spPr/>
        <p:txBody>
          <a:bodyPr/>
          <a:lstStyle/>
          <a:p>
            <a:r>
              <a:rPr lang="en-US" dirty="0"/>
              <a:t>More Specific Situations</a:t>
            </a:r>
            <a:endParaRPr lang="en-IN" dirty="0"/>
          </a:p>
        </p:txBody>
      </p:sp>
      <p:sp>
        <p:nvSpPr>
          <p:cNvPr id="3" name="Content Placeholder 2">
            <a:extLst>
              <a:ext uri="{FF2B5EF4-FFF2-40B4-BE49-F238E27FC236}">
                <a16:creationId xmlns:a16="http://schemas.microsoft.com/office/drawing/2014/main" id="{E4578BE6-33C0-10B4-5143-598ACBB8985A}"/>
              </a:ext>
            </a:extLst>
          </p:cNvPr>
          <p:cNvSpPr>
            <a:spLocks noGrp="1"/>
          </p:cNvSpPr>
          <p:nvPr>
            <p:ph idx="1"/>
          </p:nvPr>
        </p:nvSpPr>
        <p:spPr/>
        <p:txBody>
          <a:bodyPr/>
          <a:lstStyle/>
          <a:p>
            <a:r>
              <a:rPr lang="en-US" sz="1800" dirty="0"/>
              <a:t>Government employees: Certain exemptions in Medicare (HI) depending upon the date of hire</a:t>
            </a:r>
          </a:p>
          <a:p>
            <a:r>
              <a:rPr lang="en-US" sz="1800" dirty="0"/>
              <a:t>Inpatriates: May be exempt from FICA (over 20 countries)</a:t>
            </a:r>
          </a:p>
          <a:p>
            <a:r>
              <a:rPr lang="en-US" sz="1800" dirty="0"/>
              <a:t>Expatriates: Subject to foreign social security taxes</a:t>
            </a:r>
          </a:p>
          <a:p>
            <a:r>
              <a:rPr lang="en-US" sz="1800" dirty="0"/>
              <a:t>Family employees: In certain situations, children under the age of 18 may be exempt from FICA</a:t>
            </a:r>
          </a:p>
          <a:p>
            <a:r>
              <a:rPr lang="en-US" sz="1800" dirty="0"/>
              <a:t>Household employees</a:t>
            </a:r>
          </a:p>
          <a:p>
            <a:pPr lvl="1"/>
            <a:r>
              <a:rPr lang="en-US" sz="1800" dirty="0"/>
              <a:t>If they make cash wages of $2,600 or more per year </a:t>
            </a:r>
          </a:p>
          <a:p>
            <a:pPr lvl="1"/>
            <a:r>
              <a:rPr lang="en-US" sz="1800" dirty="0"/>
              <a:t>Must pay if a domestic employee, such as a nanny or cook, is under your control </a:t>
            </a:r>
          </a:p>
          <a:p>
            <a:r>
              <a:rPr lang="en-US" sz="1800" dirty="0"/>
              <a:t>Additional exemptions: Inmates, medical interns, student nurses, and workers serving temporarily in case of emergency</a:t>
            </a:r>
          </a:p>
        </p:txBody>
      </p:sp>
    </p:spTree>
    <p:extLst>
      <p:ext uri="{BB962C8B-B14F-4D97-AF65-F5344CB8AC3E}">
        <p14:creationId xmlns:p14="http://schemas.microsoft.com/office/powerpoint/2010/main" val="2092544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904D2-6787-AC05-9F6C-58AA8830BD8C}"/>
              </a:ext>
            </a:extLst>
          </p:cNvPr>
          <p:cNvSpPr>
            <a:spLocks noGrp="1"/>
          </p:cNvSpPr>
          <p:nvPr>
            <p:ph type="title"/>
          </p:nvPr>
        </p:nvSpPr>
        <p:spPr/>
        <p:txBody>
          <a:bodyPr/>
          <a:lstStyle/>
          <a:p>
            <a:r>
              <a:rPr lang="en-US" dirty="0"/>
              <a:t>Independent Contractor</a:t>
            </a:r>
            <a:endParaRPr lang="en-IN" dirty="0"/>
          </a:p>
        </p:txBody>
      </p:sp>
      <p:sp>
        <p:nvSpPr>
          <p:cNvPr id="3" name="Content Placeholder 2">
            <a:extLst>
              <a:ext uri="{FF2B5EF4-FFF2-40B4-BE49-F238E27FC236}">
                <a16:creationId xmlns:a16="http://schemas.microsoft.com/office/drawing/2014/main" id="{A64317BF-C5AA-937E-9850-A7A1C9B4971E}"/>
              </a:ext>
            </a:extLst>
          </p:cNvPr>
          <p:cNvSpPr>
            <a:spLocks noGrp="1"/>
          </p:cNvSpPr>
          <p:nvPr>
            <p:ph idx="1"/>
          </p:nvPr>
        </p:nvSpPr>
        <p:spPr/>
        <p:txBody>
          <a:bodyPr/>
          <a:lstStyle/>
          <a:p>
            <a:r>
              <a:rPr lang="en-US" sz="2000" dirty="0"/>
              <a:t>Persons may be classified as independent contractors if they conduct an independent trade or business</a:t>
            </a:r>
          </a:p>
          <a:p>
            <a:r>
              <a:rPr lang="en-US" sz="2000" dirty="0"/>
              <a:t>Employers do not pay or withhold FICA on worker classified as independent contractor</a:t>
            </a:r>
          </a:p>
          <a:p>
            <a:r>
              <a:rPr lang="en-US" sz="2000" dirty="0"/>
              <a:t>If employer misclassifies employees, there is a penalty </a:t>
            </a:r>
          </a:p>
          <a:p>
            <a:pPr lvl="1"/>
            <a:r>
              <a:rPr lang="en-US" sz="2000" dirty="0"/>
              <a:t>Generally equal to employer’s share of FICA taxes plus income and FICA taxes that were not withheld from employee’s earnings</a:t>
            </a:r>
          </a:p>
          <a:p>
            <a:pPr lvl="1"/>
            <a:r>
              <a:rPr lang="en-US" sz="2000" dirty="0"/>
              <a:t>However, if employee reported earnings on Form 1040 (federal income tax return), penalty is voided</a:t>
            </a:r>
          </a:p>
          <a:p>
            <a:pPr lvl="1"/>
            <a:r>
              <a:rPr lang="en-US" sz="2000" dirty="0"/>
              <a:t>Penalty may be reduced if employer filed a Form 1099 (covered in Chapter 4)</a:t>
            </a:r>
          </a:p>
          <a:p>
            <a:endParaRPr lang="en-US" sz="2000" dirty="0"/>
          </a:p>
          <a:p>
            <a:endParaRPr lang="en-IN" sz="2000" dirty="0"/>
          </a:p>
        </p:txBody>
      </p:sp>
    </p:spTree>
    <p:extLst>
      <p:ext uri="{BB962C8B-B14F-4D97-AF65-F5344CB8AC3E}">
        <p14:creationId xmlns:p14="http://schemas.microsoft.com/office/powerpoint/2010/main" val="1843548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C8FAE-997B-BB59-6383-5687FE1CBE5C}"/>
              </a:ext>
            </a:extLst>
          </p:cNvPr>
          <p:cNvSpPr>
            <a:spLocks noGrp="1"/>
          </p:cNvSpPr>
          <p:nvPr>
            <p:ph type="title"/>
          </p:nvPr>
        </p:nvSpPr>
        <p:spPr/>
        <p:txBody>
          <a:bodyPr/>
          <a:lstStyle/>
          <a:p>
            <a:r>
              <a:rPr lang="en-US" dirty="0"/>
              <a:t>Knowledge Check Activity 1</a:t>
            </a:r>
            <a:endParaRPr lang="en-IN" dirty="0"/>
          </a:p>
        </p:txBody>
      </p:sp>
      <p:sp>
        <p:nvSpPr>
          <p:cNvPr id="3" name="Content Placeholder 2">
            <a:extLst>
              <a:ext uri="{FF2B5EF4-FFF2-40B4-BE49-F238E27FC236}">
                <a16:creationId xmlns:a16="http://schemas.microsoft.com/office/drawing/2014/main" id="{96C566D9-38C4-DB5A-E039-85031A0F1B9D}"/>
              </a:ext>
            </a:extLst>
          </p:cNvPr>
          <p:cNvSpPr>
            <a:spLocks noGrp="1"/>
          </p:cNvSpPr>
          <p:nvPr>
            <p:ph idx="1"/>
          </p:nvPr>
        </p:nvSpPr>
        <p:spPr/>
        <p:txBody>
          <a:bodyPr/>
          <a:lstStyle/>
          <a:p>
            <a:pPr marL="0" indent="0">
              <a:buNone/>
            </a:pPr>
            <a:r>
              <a:rPr lang="en-US" sz="2000" dirty="0"/>
              <a:t>Which of the following employment types is fully exempt from FICA coverage?</a:t>
            </a:r>
          </a:p>
          <a:p>
            <a:pPr marL="457200" indent="-457200">
              <a:buFont typeface="+mj-lt"/>
              <a:buAutoNum type="alphaLcPeriod"/>
            </a:pPr>
            <a:r>
              <a:rPr lang="en-US" sz="2000" dirty="0"/>
              <a:t>Services performed by student nurses such that the pay received by them equals the regular wages</a:t>
            </a:r>
          </a:p>
          <a:p>
            <a:pPr marL="457200" indent="-457200">
              <a:buFont typeface="+mj-lt"/>
              <a:buAutoNum type="alphaLcPeriod"/>
            </a:pPr>
            <a:r>
              <a:rPr lang="en-US" sz="2000" dirty="0"/>
              <a:t>Services performed by students for a private college while being enrolled and attending classes in another college</a:t>
            </a:r>
          </a:p>
          <a:p>
            <a:pPr marL="457200" indent="-457200">
              <a:buFont typeface="+mj-lt"/>
              <a:buAutoNum type="alphaLcPeriod"/>
            </a:pPr>
            <a:r>
              <a:rPr lang="en-US" sz="2000" dirty="0"/>
              <a:t>Delivery of newspapers or shopping news, including delivery to a point for subsequent delivery by individuals above the age of 18</a:t>
            </a:r>
          </a:p>
          <a:p>
            <a:pPr marL="457200" indent="-457200">
              <a:buFont typeface="+mj-lt"/>
              <a:buAutoNum type="alphaLcPeriod"/>
            </a:pPr>
            <a:r>
              <a:rPr lang="en-US" sz="2000" dirty="0"/>
              <a:t>Services performed by civilians for the U.S. government if such services are covered by a retirement system established by law</a:t>
            </a:r>
          </a:p>
        </p:txBody>
      </p:sp>
    </p:spTree>
    <p:extLst>
      <p:ext uri="{BB962C8B-B14F-4D97-AF65-F5344CB8AC3E}">
        <p14:creationId xmlns:p14="http://schemas.microsoft.com/office/powerpoint/2010/main" val="4067415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C8E-0372-CC2A-25EA-CBB30811C004}"/>
              </a:ext>
            </a:extLst>
          </p:cNvPr>
          <p:cNvSpPr>
            <a:spLocks noGrp="1"/>
          </p:cNvSpPr>
          <p:nvPr>
            <p:ph type="title"/>
          </p:nvPr>
        </p:nvSpPr>
        <p:spPr/>
        <p:txBody>
          <a:bodyPr/>
          <a:lstStyle/>
          <a:p>
            <a:r>
              <a:rPr lang="en-US" dirty="0"/>
              <a:t>Knowledge Check Activity 1: Answer </a:t>
            </a:r>
            <a:br>
              <a:rPr lang="en-US" dirty="0"/>
            </a:br>
            <a:r>
              <a:rPr lang="en-US" dirty="0"/>
              <a:t>(1 of 2)</a:t>
            </a:r>
            <a:endParaRPr lang="en-IN" dirty="0"/>
          </a:p>
        </p:txBody>
      </p:sp>
      <p:sp>
        <p:nvSpPr>
          <p:cNvPr id="3" name="Content Placeholder 2">
            <a:extLst>
              <a:ext uri="{FF2B5EF4-FFF2-40B4-BE49-F238E27FC236}">
                <a16:creationId xmlns:a16="http://schemas.microsoft.com/office/drawing/2014/main" id="{18252CF4-8072-5429-C3ED-459DE6050D9E}"/>
              </a:ext>
            </a:extLst>
          </p:cNvPr>
          <p:cNvSpPr>
            <a:spLocks noGrp="1"/>
          </p:cNvSpPr>
          <p:nvPr>
            <p:ph idx="1"/>
          </p:nvPr>
        </p:nvSpPr>
        <p:spPr/>
        <p:txBody>
          <a:bodyPr/>
          <a:lstStyle/>
          <a:p>
            <a:pPr marL="0" indent="0">
              <a:buNone/>
            </a:pPr>
            <a:r>
              <a:rPr lang="en-US" sz="1800" dirty="0"/>
              <a:t>Which of the following employment types is fully exempt from FICA coverage?</a:t>
            </a:r>
          </a:p>
          <a:p>
            <a:pPr marL="0" indent="0">
              <a:buNone/>
            </a:pPr>
            <a:r>
              <a:rPr lang="en-US" sz="1800" dirty="0"/>
              <a:t>Answer: d. Services performed by civilians for the U.S. government and the services are covered by a retirement system established by law.</a:t>
            </a:r>
          </a:p>
          <a:p>
            <a:pPr marL="0" indent="0" algn="just">
              <a:buNone/>
            </a:pPr>
            <a:r>
              <a:rPr lang="en-US" sz="1800" dirty="0"/>
              <a:t>Exemption is applicable if the student nurses are in the employ of a hospital or a nurses’ training school chartered or approved under state law, and the nurses are enrolled and regularly attending classes in that school. FICA exempts only the pay received by student nurses if the pay is nominal and their work is part time and an integral part of the curriculum.</a:t>
            </a:r>
          </a:p>
          <a:p>
            <a:pPr marL="0" indent="0" algn="just">
              <a:buNone/>
            </a:pPr>
            <a:r>
              <a:rPr lang="en-US" sz="1800" dirty="0"/>
              <a:t>Students are exempt if they are working as “noncareer” employees while enrolled academically at least half time (for undergraduates, at least six credit hours). This student FICA exception does not apply to an employee who regularly works 40 or more hours a week.</a:t>
            </a:r>
            <a:endParaRPr lang="en-US" sz="1800" b="1" dirty="0"/>
          </a:p>
          <a:p>
            <a:endParaRPr lang="en-IN" sz="2000" dirty="0"/>
          </a:p>
        </p:txBody>
      </p:sp>
    </p:spTree>
    <p:extLst>
      <p:ext uri="{BB962C8B-B14F-4D97-AF65-F5344CB8AC3E}">
        <p14:creationId xmlns:p14="http://schemas.microsoft.com/office/powerpoint/2010/main" val="4269430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9858-620B-BA4E-3B46-A6AD821C0F32}"/>
              </a:ext>
            </a:extLst>
          </p:cNvPr>
          <p:cNvSpPr>
            <a:spLocks noGrp="1"/>
          </p:cNvSpPr>
          <p:nvPr>
            <p:ph type="title"/>
          </p:nvPr>
        </p:nvSpPr>
        <p:spPr/>
        <p:txBody>
          <a:bodyPr/>
          <a:lstStyle/>
          <a:p>
            <a:r>
              <a:rPr lang="en-US" dirty="0"/>
              <a:t>Knowledge Check Activity 1: Answer </a:t>
            </a:r>
            <a:br>
              <a:rPr lang="en-US" dirty="0"/>
            </a:br>
            <a:r>
              <a:rPr lang="en-US" dirty="0"/>
              <a:t>(2 of 2)</a:t>
            </a:r>
            <a:endParaRPr lang="en-IN" dirty="0"/>
          </a:p>
        </p:txBody>
      </p:sp>
      <p:sp>
        <p:nvSpPr>
          <p:cNvPr id="3" name="Content Placeholder 2">
            <a:extLst>
              <a:ext uri="{FF2B5EF4-FFF2-40B4-BE49-F238E27FC236}">
                <a16:creationId xmlns:a16="http://schemas.microsoft.com/office/drawing/2014/main" id="{4689804B-F757-3696-6B4B-A88CA060BFBD}"/>
              </a:ext>
            </a:extLst>
          </p:cNvPr>
          <p:cNvSpPr>
            <a:spLocks noGrp="1"/>
          </p:cNvSpPr>
          <p:nvPr>
            <p:ph idx="1"/>
          </p:nvPr>
        </p:nvSpPr>
        <p:spPr/>
        <p:txBody>
          <a:bodyPr/>
          <a:lstStyle/>
          <a:p>
            <a:pPr marL="0" indent="0">
              <a:buNone/>
            </a:pPr>
            <a:r>
              <a:rPr lang="en-US" sz="1800" dirty="0"/>
              <a:t>Which of the following employment types is fully exempt from FICA coverage?</a:t>
            </a:r>
          </a:p>
          <a:p>
            <a:pPr marL="0" indent="0">
              <a:buNone/>
            </a:pPr>
            <a:r>
              <a:rPr lang="en-US" sz="1800" dirty="0"/>
              <a:t>Answer: d. Services performed by civilians for the U.S. government and the services are covered by a retirement system established by law</a:t>
            </a:r>
          </a:p>
          <a:p>
            <a:pPr marL="0" indent="0" algn="just">
              <a:buNone/>
            </a:pPr>
            <a:r>
              <a:rPr lang="en-US" sz="1800" dirty="0"/>
              <a:t>Services performed by an individual under the age of 18, as a newspaper distributor, excluding delivery or distribution to a point for subsequent delivery or distribution are fully exempt.</a:t>
            </a:r>
          </a:p>
          <a:p>
            <a:pPr marL="0" indent="0" algn="just">
              <a:buNone/>
            </a:pPr>
            <a:r>
              <a:rPr lang="en-US" sz="1800" dirty="0"/>
              <a:t>Services performed by civilians for the U.S. government, or its agencies are exempt from FICA coverage if such agencies are specifically exempt from the employer portion of the FICA tax, or if such services are covered by a retirement system established by law.</a:t>
            </a:r>
          </a:p>
        </p:txBody>
      </p:sp>
    </p:spTree>
    <p:extLst>
      <p:ext uri="{BB962C8B-B14F-4D97-AF65-F5344CB8AC3E}">
        <p14:creationId xmlns:p14="http://schemas.microsoft.com/office/powerpoint/2010/main" val="1223128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C0805-CCAD-2C94-71FC-4A62843E72CA}"/>
              </a:ext>
            </a:extLst>
          </p:cNvPr>
          <p:cNvSpPr>
            <a:spLocks noGrp="1"/>
          </p:cNvSpPr>
          <p:nvPr>
            <p:ph type="title"/>
          </p:nvPr>
        </p:nvSpPr>
        <p:spPr/>
        <p:txBody>
          <a:bodyPr/>
          <a:lstStyle/>
          <a:p>
            <a:r>
              <a:rPr lang="en-US" dirty="0"/>
              <a:t>What are Taxable Wages? (1 of 2)</a:t>
            </a:r>
            <a:endParaRPr lang="en-IN" dirty="0"/>
          </a:p>
        </p:txBody>
      </p:sp>
      <p:sp>
        <p:nvSpPr>
          <p:cNvPr id="3" name="Content Placeholder 2">
            <a:extLst>
              <a:ext uri="{FF2B5EF4-FFF2-40B4-BE49-F238E27FC236}">
                <a16:creationId xmlns:a16="http://schemas.microsoft.com/office/drawing/2014/main" id="{7675CF73-4DF8-6AFD-FC79-9DCEF140BCF8}"/>
              </a:ext>
            </a:extLst>
          </p:cNvPr>
          <p:cNvSpPr>
            <a:spLocks noGrp="1"/>
          </p:cNvSpPr>
          <p:nvPr>
            <p:ph idx="1"/>
          </p:nvPr>
        </p:nvSpPr>
        <p:spPr/>
        <p:txBody>
          <a:bodyPr/>
          <a:lstStyle/>
          <a:p>
            <a:r>
              <a:rPr lang="en-US" sz="2000" dirty="0"/>
              <a:t>Cash</a:t>
            </a:r>
          </a:p>
          <a:p>
            <a:pPr lvl="1"/>
            <a:r>
              <a:rPr lang="en-US" sz="2000" dirty="0"/>
              <a:t>Wages and salaries</a:t>
            </a:r>
          </a:p>
          <a:p>
            <a:pPr lvl="1"/>
            <a:r>
              <a:rPr lang="en-US" sz="2000" dirty="0"/>
              <a:t>Bonuses and commissions</a:t>
            </a:r>
          </a:p>
          <a:p>
            <a:pPr lvl="1"/>
            <a:r>
              <a:rPr lang="en-US" sz="2000" dirty="0"/>
              <a:t>Cash value of meals and lodging provided for employee’s convenience or not provided on the employer’s business premises</a:t>
            </a:r>
          </a:p>
          <a:p>
            <a:r>
              <a:rPr lang="en-US" sz="2000" dirty="0"/>
              <a:t>Fair market value of noncash compensation, examples include:</a:t>
            </a:r>
          </a:p>
          <a:p>
            <a:pPr lvl="1"/>
            <a:r>
              <a:rPr lang="en-US" sz="2000" dirty="0"/>
              <a:t>Gifts (over certain amounts)</a:t>
            </a:r>
          </a:p>
          <a:p>
            <a:pPr lvl="1"/>
            <a:r>
              <a:rPr lang="en-US" sz="2000" dirty="0"/>
              <a:t>Stock payments</a:t>
            </a:r>
          </a:p>
          <a:p>
            <a:pPr lvl="1"/>
            <a:r>
              <a:rPr lang="en-US" sz="2000" dirty="0"/>
              <a:t>Fringe benefits (personal use of corporate car or flights on employer-owned plane)</a:t>
            </a:r>
          </a:p>
          <a:p>
            <a:endParaRPr lang="en-US" dirty="0"/>
          </a:p>
          <a:p>
            <a:endParaRPr lang="en-US" dirty="0"/>
          </a:p>
          <a:p>
            <a:pPr marL="0" indent="0">
              <a:buNone/>
            </a:pPr>
            <a:endParaRPr lang="en-IN" dirty="0"/>
          </a:p>
        </p:txBody>
      </p:sp>
    </p:spTree>
    <p:extLst>
      <p:ext uri="{BB962C8B-B14F-4D97-AF65-F5344CB8AC3E}">
        <p14:creationId xmlns:p14="http://schemas.microsoft.com/office/powerpoint/2010/main" val="924630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42D4-E233-23D0-186D-024FC5160BCB}"/>
              </a:ext>
            </a:extLst>
          </p:cNvPr>
          <p:cNvSpPr>
            <a:spLocks noGrp="1"/>
          </p:cNvSpPr>
          <p:nvPr>
            <p:ph type="title"/>
          </p:nvPr>
        </p:nvSpPr>
        <p:spPr/>
        <p:txBody>
          <a:bodyPr/>
          <a:lstStyle/>
          <a:p>
            <a:r>
              <a:rPr lang="en-US" dirty="0"/>
              <a:t>What are Taxable Wages? (2 </a:t>
            </a:r>
            <a:r>
              <a:rPr lang="en-US"/>
              <a:t>of 2)</a:t>
            </a:r>
            <a:endParaRPr lang="en-IN" dirty="0"/>
          </a:p>
        </p:txBody>
      </p:sp>
      <p:sp>
        <p:nvSpPr>
          <p:cNvPr id="3" name="Content Placeholder 2">
            <a:extLst>
              <a:ext uri="{FF2B5EF4-FFF2-40B4-BE49-F238E27FC236}">
                <a16:creationId xmlns:a16="http://schemas.microsoft.com/office/drawing/2014/main" id="{395DDE46-75FE-885E-B9BB-FFDFB0674C87}"/>
              </a:ext>
            </a:extLst>
          </p:cNvPr>
          <p:cNvSpPr>
            <a:spLocks noGrp="1"/>
          </p:cNvSpPr>
          <p:nvPr>
            <p:ph idx="1"/>
          </p:nvPr>
        </p:nvSpPr>
        <p:spPr/>
        <p:txBody>
          <a:bodyPr/>
          <a:lstStyle/>
          <a:p>
            <a:r>
              <a:rPr lang="en-US" sz="2000" dirty="0"/>
              <a:t>Tips greater than $20 or more in a calendar month</a:t>
            </a:r>
          </a:p>
          <a:p>
            <a:pPr lvl="1"/>
            <a:r>
              <a:rPr lang="en-US" sz="2000" dirty="0"/>
              <a:t>Employees can report tips to employer using Form 4070 or</a:t>
            </a:r>
          </a:p>
          <a:p>
            <a:pPr lvl="1"/>
            <a:r>
              <a:rPr lang="en-US" sz="2000" dirty="0"/>
              <a:t>Attributed Tip Income Program (ATIP) – a formula based on employer’s credit card sales</a:t>
            </a:r>
          </a:p>
          <a:p>
            <a:pPr lvl="1"/>
            <a:r>
              <a:rPr lang="en-US" sz="2000" dirty="0"/>
              <a:t>Employer calculates FICA on tips and withholds from regular paycheck on these reported tips</a:t>
            </a:r>
          </a:p>
          <a:p>
            <a:pPr lvl="2"/>
            <a:r>
              <a:rPr lang="en-US" sz="2000" dirty="0"/>
              <a:t>Must withhold on first paycheck after tips are reported; employer pays FICA on reported tips</a:t>
            </a:r>
          </a:p>
          <a:p>
            <a:endParaRPr lang="en-IN" sz="2000" dirty="0"/>
          </a:p>
        </p:txBody>
      </p:sp>
    </p:spTree>
    <p:extLst>
      <p:ext uri="{BB962C8B-B14F-4D97-AF65-F5344CB8AC3E}">
        <p14:creationId xmlns:p14="http://schemas.microsoft.com/office/powerpoint/2010/main" val="1059049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8F4F8-0F35-1569-0F60-BA3DBA7866F0}"/>
              </a:ext>
            </a:extLst>
          </p:cNvPr>
          <p:cNvSpPr>
            <a:spLocks noGrp="1"/>
          </p:cNvSpPr>
          <p:nvPr>
            <p:ph type="title"/>
          </p:nvPr>
        </p:nvSpPr>
        <p:spPr/>
        <p:txBody>
          <a:bodyPr/>
          <a:lstStyle/>
          <a:p>
            <a:r>
              <a:rPr lang="en-US" dirty="0"/>
              <a:t>Specifically Exempt Wages</a:t>
            </a:r>
            <a:endParaRPr lang="en-IN" dirty="0"/>
          </a:p>
        </p:txBody>
      </p:sp>
      <p:sp>
        <p:nvSpPr>
          <p:cNvPr id="3" name="Content Placeholder 2">
            <a:extLst>
              <a:ext uri="{FF2B5EF4-FFF2-40B4-BE49-F238E27FC236}">
                <a16:creationId xmlns:a16="http://schemas.microsoft.com/office/drawing/2014/main" id="{FFE98119-1FB6-055C-71B7-A7AC165AF5C0}"/>
              </a:ext>
            </a:extLst>
          </p:cNvPr>
          <p:cNvSpPr>
            <a:spLocks noGrp="1"/>
          </p:cNvSpPr>
          <p:nvPr>
            <p:ph idx="1"/>
          </p:nvPr>
        </p:nvSpPr>
        <p:spPr/>
        <p:txBody>
          <a:bodyPr/>
          <a:lstStyle/>
          <a:p>
            <a:pPr>
              <a:lnSpc>
                <a:spcPct val="120000"/>
              </a:lnSpc>
            </a:pPr>
            <a:r>
              <a:rPr lang="en-US" sz="2000" dirty="0"/>
              <a:t>Meals and lodging on the business property for employer’s convenience</a:t>
            </a:r>
          </a:p>
          <a:p>
            <a:pPr>
              <a:lnSpc>
                <a:spcPct val="120000"/>
              </a:lnSpc>
            </a:pPr>
            <a:r>
              <a:rPr lang="en-US" sz="2000" dirty="0"/>
              <a:t>Sick pay </a:t>
            </a:r>
          </a:p>
          <a:p>
            <a:pPr>
              <a:lnSpc>
                <a:spcPct val="120000"/>
              </a:lnSpc>
            </a:pPr>
            <a:r>
              <a:rPr lang="en-US" sz="2000" dirty="0"/>
              <a:t>Pay for difference between employees’ salary and military pay for soldiers and reservists activated for more than 30 days</a:t>
            </a:r>
          </a:p>
          <a:p>
            <a:pPr>
              <a:lnSpc>
                <a:spcPct val="120000"/>
              </a:lnSpc>
            </a:pPr>
            <a:r>
              <a:rPr lang="en-US" sz="2000" dirty="0"/>
              <a:t>Employer contribution to retirement plan</a:t>
            </a:r>
          </a:p>
          <a:p>
            <a:pPr>
              <a:lnSpc>
                <a:spcPct val="120000"/>
              </a:lnSpc>
            </a:pPr>
            <a:r>
              <a:rPr lang="en-US" sz="2000" dirty="0"/>
              <a:t>Employer-provided education assistance</a:t>
            </a:r>
          </a:p>
          <a:p>
            <a:pPr lvl="1">
              <a:lnSpc>
                <a:spcPct val="120000"/>
              </a:lnSpc>
            </a:pPr>
            <a:r>
              <a:rPr lang="en-US" sz="2000" dirty="0"/>
              <a:t>Job-related educational expenses not subject to FICA</a:t>
            </a:r>
          </a:p>
          <a:p>
            <a:pPr lvl="1">
              <a:lnSpc>
                <a:spcPct val="120000"/>
              </a:lnSpc>
            </a:pPr>
            <a:r>
              <a:rPr lang="en-US" sz="2000" dirty="0"/>
              <a:t>Payments for non-job-related expenses up to $5,250 are exempt from FICA taxes</a:t>
            </a:r>
          </a:p>
          <a:p>
            <a:pPr>
              <a:lnSpc>
                <a:spcPct val="120000"/>
              </a:lnSpc>
            </a:pPr>
            <a:endParaRPr lang="en-US" sz="2000" dirty="0"/>
          </a:p>
          <a:p>
            <a:endParaRPr lang="en-IN" sz="2000" dirty="0"/>
          </a:p>
        </p:txBody>
      </p:sp>
    </p:spTree>
    <p:extLst>
      <p:ext uri="{BB962C8B-B14F-4D97-AF65-F5344CB8AC3E}">
        <p14:creationId xmlns:p14="http://schemas.microsoft.com/office/powerpoint/2010/main" val="108639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27A53-C692-EAEE-2D33-8077F65EB0D7}"/>
              </a:ext>
            </a:extLst>
          </p:cNvPr>
          <p:cNvSpPr>
            <a:spLocks noGrp="1"/>
          </p:cNvSpPr>
          <p:nvPr>
            <p:ph type="title"/>
          </p:nvPr>
        </p:nvSpPr>
        <p:spPr/>
        <p:txBody>
          <a:bodyPr/>
          <a:lstStyle/>
          <a:p>
            <a:r>
              <a:rPr lang="en-US" dirty="0"/>
              <a:t>Discussion Activity 1</a:t>
            </a:r>
            <a:endParaRPr lang="en-IN" dirty="0"/>
          </a:p>
        </p:txBody>
      </p:sp>
      <p:sp>
        <p:nvSpPr>
          <p:cNvPr id="3" name="Content Placeholder 2">
            <a:extLst>
              <a:ext uri="{FF2B5EF4-FFF2-40B4-BE49-F238E27FC236}">
                <a16:creationId xmlns:a16="http://schemas.microsoft.com/office/drawing/2014/main" id="{E7C8B261-14F8-9CAC-E9EE-FEEC0D330D66}"/>
              </a:ext>
            </a:extLst>
          </p:cNvPr>
          <p:cNvSpPr>
            <a:spLocks noGrp="1"/>
          </p:cNvSpPr>
          <p:nvPr>
            <p:ph idx="1"/>
          </p:nvPr>
        </p:nvSpPr>
        <p:spPr/>
        <p:txBody>
          <a:bodyPr/>
          <a:lstStyle/>
          <a:p>
            <a:pPr marL="0" indent="0">
              <a:buNone/>
            </a:pPr>
            <a:r>
              <a:rPr lang="en-US" sz="2000" dirty="0"/>
              <a:t>You work as a tax consultant at a consultancy firm. One of your new clients has a food and beverage establishment. The establishment has increased its scale of operations recently and the number of employees of the establishment has been increased to 20. Tipping the employees is customary in the establishment. Currently, the establishment does not report any tip income in its employees’ Form W-2 and it wants to continue the same tradition.</a:t>
            </a:r>
          </a:p>
          <a:p>
            <a:pPr marL="0" indent="0">
              <a:buNone/>
            </a:pPr>
            <a:endParaRPr lang="en-US" sz="2000" dirty="0"/>
          </a:p>
          <a:p>
            <a:pPr marL="0" indent="0">
              <a:buNone/>
            </a:pPr>
            <a:r>
              <a:rPr lang="en-US" sz="2000" dirty="0"/>
              <a:t>Help the owner of the establishment to understand the need to report the tip income and the applicability of FICA taxes on the tip income.</a:t>
            </a:r>
          </a:p>
        </p:txBody>
      </p:sp>
    </p:spTree>
    <p:extLst>
      <p:ext uri="{BB962C8B-B14F-4D97-AF65-F5344CB8AC3E}">
        <p14:creationId xmlns:p14="http://schemas.microsoft.com/office/powerpoint/2010/main" val="3273494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D3E8F-1BC8-68B1-FAAA-E06ED57C6FEA}"/>
              </a:ext>
            </a:extLst>
          </p:cNvPr>
          <p:cNvSpPr>
            <a:spLocks noGrp="1"/>
          </p:cNvSpPr>
          <p:nvPr>
            <p:ph type="title"/>
          </p:nvPr>
        </p:nvSpPr>
        <p:spPr/>
        <p:txBody>
          <a:bodyPr/>
          <a:lstStyle/>
          <a:p>
            <a:r>
              <a:rPr lang="en-US" dirty="0"/>
              <a:t>Discussion Activity Debrief 1</a:t>
            </a:r>
            <a:endParaRPr lang="en-IN" dirty="0"/>
          </a:p>
        </p:txBody>
      </p:sp>
      <p:sp>
        <p:nvSpPr>
          <p:cNvPr id="3" name="Content Placeholder 2">
            <a:extLst>
              <a:ext uri="{FF2B5EF4-FFF2-40B4-BE49-F238E27FC236}">
                <a16:creationId xmlns:a16="http://schemas.microsoft.com/office/drawing/2014/main" id="{C2C3F8C2-6A08-DA96-AC27-4033C3C71DF0}"/>
              </a:ext>
            </a:extLst>
          </p:cNvPr>
          <p:cNvSpPr>
            <a:spLocks noGrp="1"/>
          </p:cNvSpPr>
          <p:nvPr>
            <p:ph idx="1"/>
          </p:nvPr>
        </p:nvSpPr>
        <p:spPr/>
        <p:txBody>
          <a:bodyPr/>
          <a:lstStyle/>
          <a:p>
            <a:pPr marL="0" indent="0">
              <a:buNone/>
            </a:pPr>
            <a:r>
              <a:rPr lang="en-US" sz="2000" dirty="0"/>
              <a:t>Help the owner of the establishment to understand the need to report the tip income and FICA taxes on the tip income.</a:t>
            </a:r>
            <a:endParaRPr lang="en-US" sz="2000" b="1" dirty="0"/>
          </a:p>
          <a:p>
            <a:pPr marL="0" indent="0">
              <a:buNone/>
            </a:pPr>
            <a:r>
              <a:rPr lang="en-US" sz="2000" dirty="0"/>
              <a:t>Answer:</a:t>
            </a:r>
          </a:p>
          <a:p>
            <a:pPr marL="0" indent="0">
              <a:buNone/>
            </a:pPr>
            <a:r>
              <a:rPr lang="en-US" sz="2000" dirty="0"/>
              <a:t>Large food and beverage establishments (11 or more employees where tipping is customary) are required to allocate to their tipped employees the excess of 8% of the establishment’s gross receipts over the tips actually reported by their employees.</a:t>
            </a:r>
          </a:p>
          <a:p>
            <a:pPr marL="0" indent="0">
              <a:buNone/>
            </a:pPr>
            <a:r>
              <a:rPr lang="en-US" sz="2000" dirty="0"/>
              <a:t>Employers withhold FICA taxes only on the tips reported by employees, not from tips that are allocated.</a:t>
            </a:r>
          </a:p>
          <a:p>
            <a:pPr marL="0" indent="0">
              <a:buNone/>
            </a:pPr>
            <a:r>
              <a:rPr lang="en-US" sz="2000" dirty="0"/>
              <a:t>The amount of allocated tip income is shown separately on the employee’s </a:t>
            </a:r>
            <a:r>
              <a:rPr lang="en-US" sz="2000" i="1" dirty="0"/>
              <a:t>Wage and Tax Statement (Form W-2).</a:t>
            </a:r>
          </a:p>
        </p:txBody>
      </p:sp>
    </p:spTree>
    <p:extLst>
      <p:ext uri="{BB962C8B-B14F-4D97-AF65-F5344CB8AC3E}">
        <p14:creationId xmlns:p14="http://schemas.microsoft.com/office/powerpoint/2010/main" val="2871947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912E9-C520-1BE6-E16B-2F71DB916A43}"/>
              </a:ext>
            </a:extLst>
          </p:cNvPr>
          <p:cNvSpPr>
            <a:spLocks noGrp="1"/>
          </p:cNvSpPr>
          <p:nvPr>
            <p:ph type="title"/>
          </p:nvPr>
        </p:nvSpPr>
        <p:spPr/>
        <p:txBody>
          <a:bodyPr/>
          <a:lstStyle/>
          <a:p>
            <a:r>
              <a:rPr lang="en-US" dirty="0"/>
              <a:t>FICA Taxable Wage Base</a:t>
            </a:r>
            <a:endParaRPr lang="en-IN" dirty="0"/>
          </a:p>
        </p:txBody>
      </p:sp>
      <p:sp>
        <p:nvSpPr>
          <p:cNvPr id="3" name="Content Placeholder 2">
            <a:extLst>
              <a:ext uri="{FF2B5EF4-FFF2-40B4-BE49-F238E27FC236}">
                <a16:creationId xmlns:a16="http://schemas.microsoft.com/office/drawing/2014/main" id="{A4A55D6B-EEA0-1791-28FE-52B74D0DF989}"/>
              </a:ext>
            </a:extLst>
          </p:cNvPr>
          <p:cNvSpPr>
            <a:spLocks noGrp="1"/>
          </p:cNvSpPr>
          <p:nvPr>
            <p:ph idx="1"/>
          </p:nvPr>
        </p:nvSpPr>
        <p:spPr/>
        <p:txBody>
          <a:bodyPr/>
          <a:lstStyle/>
          <a:p>
            <a:pPr marL="0" indent="0">
              <a:buNone/>
            </a:pPr>
            <a:r>
              <a:rPr lang="en-US" sz="2000" dirty="0"/>
              <a:t>For 2023 old-age, survivors, and disability insurance (OASDI) estimated taxable wage base, see “As We Go To Press”</a:t>
            </a:r>
          </a:p>
          <a:p>
            <a:r>
              <a:rPr lang="en-US" sz="2000" dirty="0"/>
              <a:t>OASDI for 2023</a:t>
            </a:r>
          </a:p>
          <a:p>
            <a:pPr lvl="1"/>
            <a:r>
              <a:rPr lang="en-US" sz="2000" dirty="0"/>
              <a:t>Tax rate is 6.20%</a:t>
            </a:r>
          </a:p>
          <a:p>
            <a:pPr lvl="1"/>
            <a:r>
              <a:rPr lang="en-US" sz="2000" dirty="0"/>
              <a:t>Wage base is $160,200</a:t>
            </a:r>
          </a:p>
          <a:p>
            <a:pPr lvl="1"/>
            <a:r>
              <a:rPr lang="en-US" sz="2000" dirty="0"/>
              <a:t>Maximum tax is $9,932.40</a:t>
            </a:r>
          </a:p>
          <a:p>
            <a:r>
              <a:rPr lang="en-US" sz="2000" dirty="0"/>
              <a:t>Hospital insurance (HI)</a:t>
            </a:r>
          </a:p>
          <a:p>
            <a:pPr lvl="1"/>
            <a:r>
              <a:rPr lang="en-US" sz="2000" dirty="0"/>
              <a:t>Tax rate is 1.45%</a:t>
            </a:r>
          </a:p>
          <a:p>
            <a:pPr lvl="1"/>
            <a:r>
              <a:rPr lang="en-US" sz="2000" dirty="0"/>
              <a:t>There is no wage base and maximum tax </a:t>
            </a:r>
          </a:p>
          <a:p>
            <a:endParaRPr lang="en-IN" sz="2000" dirty="0"/>
          </a:p>
        </p:txBody>
      </p:sp>
    </p:spTree>
    <p:extLst>
      <p:ext uri="{BB962C8B-B14F-4D97-AF65-F5344CB8AC3E}">
        <p14:creationId xmlns:p14="http://schemas.microsoft.com/office/powerpoint/2010/main" val="2944751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5DAB-5140-9E81-7EC5-0956049FE0E2}"/>
              </a:ext>
            </a:extLst>
          </p:cNvPr>
          <p:cNvSpPr>
            <a:spLocks noGrp="1"/>
          </p:cNvSpPr>
          <p:nvPr>
            <p:ph type="title"/>
          </p:nvPr>
        </p:nvSpPr>
        <p:spPr/>
        <p:txBody>
          <a:bodyPr/>
          <a:lstStyle/>
          <a:p>
            <a:r>
              <a:rPr lang="en-US" dirty="0"/>
              <a:t>Calculating FICA: Example 1 (1 of 2)</a:t>
            </a:r>
            <a:endParaRPr lang="en-IN" dirty="0"/>
          </a:p>
        </p:txBody>
      </p:sp>
      <p:sp>
        <p:nvSpPr>
          <p:cNvPr id="3" name="Content Placeholder 2">
            <a:extLst>
              <a:ext uri="{FF2B5EF4-FFF2-40B4-BE49-F238E27FC236}">
                <a16:creationId xmlns:a16="http://schemas.microsoft.com/office/drawing/2014/main" id="{3AE82761-1762-E67E-7A48-2E7123E62F94}"/>
              </a:ext>
            </a:extLst>
          </p:cNvPr>
          <p:cNvSpPr>
            <a:spLocks noGrp="1"/>
          </p:cNvSpPr>
          <p:nvPr>
            <p:ph idx="1"/>
          </p:nvPr>
        </p:nvSpPr>
        <p:spPr/>
        <p:txBody>
          <a:bodyPr/>
          <a:lstStyle/>
          <a:p>
            <a:pPr marL="0" indent="0">
              <a:buNone/>
            </a:pPr>
            <a:r>
              <a:rPr lang="en-US" sz="2000" dirty="0"/>
              <a:t>Facts: Tamara earns $</a:t>
            </a:r>
            <a:r>
              <a:rPr lang="en-US" sz="2000" dirty="0">
                <a:solidFill>
                  <a:srgbClr val="292F7C"/>
                </a:solidFill>
              </a:rPr>
              <a:t>165,000</a:t>
            </a:r>
            <a:r>
              <a:rPr lang="en-US" sz="2000" dirty="0"/>
              <a:t> per year and is paid semimonthly on the 15th and 30th; determine FICA for the December 30 payroll</a:t>
            </a:r>
          </a:p>
          <a:p>
            <a:r>
              <a:rPr lang="en-US" sz="2000" dirty="0"/>
              <a:t>First, find prior payroll year-to-date gross: $</a:t>
            </a:r>
            <a:r>
              <a:rPr lang="en-US" sz="2000" dirty="0">
                <a:solidFill>
                  <a:srgbClr val="292F7C"/>
                </a:solidFill>
              </a:rPr>
              <a:t>165,000</a:t>
            </a:r>
            <a:r>
              <a:rPr lang="en-US" sz="2000" dirty="0"/>
              <a:t> ÷ 24 = $6,875.00 semimonthly pay    </a:t>
            </a:r>
          </a:p>
          <a:p>
            <a:r>
              <a:rPr lang="en-US" sz="2000" dirty="0"/>
              <a:t>Hint: How many payrolls were run before the December 30 payroll? Multiply that by the gross per payroll:</a:t>
            </a:r>
          </a:p>
          <a:p>
            <a:pPr lvl="1"/>
            <a:r>
              <a:rPr lang="en-US" sz="2000" dirty="0"/>
              <a:t>$</a:t>
            </a:r>
            <a:r>
              <a:rPr lang="en-US" sz="2000" dirty="0">
                <a:solidFill>
                  <a:srgbClr val="292F7C"/>
                </a:solidFill>
              </a:rPr>
              <a:t>6,875.00</a:t>
            </a:r>
            <a:r>
              <a:rPr lang="en-US" sz="2000" dirty="0"/>
              <a:t> × 23 payrolls (before today) = $158,125.00</a:t>
            </a:r>
          </a:p>
          <a:p>
            <a:endParaRPr lang="en-US" sz="2000" dirty="0"/>
          </a:p>
          <a:p>
            <a:endParaRPr lang="en-IN" sz="2000" dirty="0"/>
          </a:p>
        </p:txBody>
      </p:sp>
    </p:spTree>
    <p:extLst>
      <p:ext uri="{BB962C8B-B14F-4D97-AF65-F5344CB8AC3E}">
        <p14:creationId xmlns:p14="http://schemas.microsoft.com/office/powerpoint/2010/main" val="2277317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5DAB-5140-9E81-7EC5-0956049FE0E2}"/>
              </a:ext>
            </a:extLst>
          </p:cNvPr>
          <p:cNvSpPr>
            <a:spLocks noGrp="1"/>
          </p:cNvSpPr>
          <p:nvPr>
            <p:ph type="title"/>
          </p:nvPr>
        </p:nvSpPr>
        <p:spPr/>
        <p:txBody>
          <a:bodyPr/>
          <a:lstStyle/>
          <a:p>
            <a:r>
              <a:rPr lang="en-US" dirty="0"/>
              <a:t>Calculating FICA: Example 1 (2 of 2)</a:t>
            </a:r>
            <a:endParaRPr lang="en-IN" dirty="0"/>
          </a:p>
        </p:txBody>
      </p:sp>
      <p:sp>
        <p:nvSpPr>
          <p:cNvPr id="3" name="Content Placeholder 2">
            <a:extLst>
              <a:ext uri="{FF2B5EF4-FFF2-40B4-BE49-F238E27FC236}">
                <a16:creationId xmlns:a16="http://schemas.microsoft.com/office/drawing/2014/main" id="{3AE82761-1762-E67E-7A48-2E7123E62F94}"/>
              </a:ext>
            </a:extLst>
          </p:cNvPr>
          <p:cNvSpPr>
            <a:spLocks noGrp="1"/>
          </p:cNvSpPr>
          <p:nvPr>
            <p:ph idx="1"/>
          </p:nvPr>
        </p:nvSpPr>
        <p:spPr/>
        <p:txBody>
          <a:bodyPr/>
          <a:lstStyle/>
          <a:p>
            <a:r>
              <a:rPr lang="en-US" sz="2000" dirty="0"/>
              <a:t>How much will be taxed for OASDI? </a:t>
            </a:r>
          </a:p>
          <a:p>
            <a:pPr lvl="1"/>
            <a:r>
              <a:rPr lang="en-US" sz="2000" dirty="0"/>
              <a:t>$160,200.00 − $158,125.00 = $2,075.00</a:t>
            </a:r>
          </a:p>
          <a:p>
            <a:pPr lvl="1"/>
            <a:r>
              <a:rPr lang="en-US" sz="2000" dirty="0"/>
              <a:t>Tamara’s OASDI tax is $2,075.00 × 6.2% = $128.65</a:t>
            </a:r>
          </a:p>
          <a:p>
            <a:pPr lvl="1"/>
            <a:r>
              <a:rPr lang="en-US" sz="2000" dirty="0"/>
              <a:t>Employer’s OASDI tax is $2,075.00 × 6.2% = $128.65</a:t>
            </a:r>
          </a:p>
          <a:p>
            <a:r>
              <a:rPr lang="en-US" sz="2000" dirty="0"/>
              <a:t>How much will be taxed for HI? </a:t>
            </a:r>
          </a:p>
          <a:p>
            <a:pPr lvl="1"/>
            <a:r>
              <a:rPr lang="en-US" sz="2000" dirty="0"/>
              <a:t>Both Tamara’s and the employer’s HI tax is $6,875.00 × 1.45% = $99.69</a:t>
            </a:r>
          </a:p>
          <a:p>
            <a:r>
              <a:rPr lang="en-US" sz="2000" dirty="0"/>
              <a:t>How much is the total FICA?</a:t>
            </a:r>
          </a:p>
          <a:p>
            <a:pPr lvl="1"/>
            <a:r>
              <a:rPr lang="en-US" sz="2000" dirty="0"/>
              <a:t>Total FICA for Tamara is $128.65 + $99.69 = $228.34</a:t>
            </a:r>
          </a:p>
          <a:p>
            <a:pPr lvl="1"/>
            <a:r>
              <a:rPr lang="en-US" sz="2000" dirty="0"/>
              <a:t>Total FICA for employer is $128.65 + $99.69 = $228.34</a:t>
            </a:r>
          </a:p>
          <a:p>
            <a:endParaRPr lang="en-US" sz="2000" dirty="0"/>
          </a:p>
          <a:p>
            <a:endParaRPr lang="en-US" sz="2000" dirty="0"/>
          </a:p>
          <a:p>
            <a:endParaRPr lang="en-IN" sz="2000" dirty="0"/>
          </a:p>
        </p:txBody>
      </p:sp>
    </p:spTree>
    <p:extLst>
      <p:ext uri="{BB962C8B-B14F-4D97-AF65-F5344CB8AC3E}">
        <p14:creationId xmlns:p14="http://schemas.microsoft.com/office/powerpoint/2010/main" val="1417253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EE31F-7F0C-5575-A199-34DA1F702CC8}"/>
              </a:ext>
            </a:extLst>
          </p:cNvPr>
          <p:cNvSpPr>
            <a:spLocks noGrp="1"/>
          </p:cNvSpPr>
          <p:nvPr>
            <p:ph type="title"/>
          </p:nvPr>
        </p:nvSpPr>
        <p:spPr/>
        <p:txBody>
          <a:bodyPr/>
          <a:lstStyle/>
          <a:p>
            <a:r>
              <a:rPr lang="en-US" dirty="0"/>
              <a:t>Calculating FICA: Example 2 (1 of 2)</a:t>
            </a:r>
            <a:endParaRPr lang="en-IN" dirty="0"/>
          </a:p>
        </p:txBody>
      </p:sp>
      <p:sp>
        <p:nvSpPr>
          <p:cNvPr id="3" name="Content Placeholder 2">
            <a:extLst>
              <a:ext uri="{FF2B5EF4-FFF2-40B4-BE49-F238E27FC236}">
                <a16:creationId xmlns:a16="http://schemas.microsoft.com/office/drawing/2014/main" id="{73352468-1D0E-3751-320D-DCC02A95C635}"/>
              </a:ext>
            </a:extLst>
          </p:cNvPr>
          <p:cNvSpPr>
            <a:spLocks noGrp="1"/>
          </p:cNvSpPr>
          <p:nvPr>
            <p:ph idx="1"/>
          </p:nvPr>
        </p:nvSpPr>
        <p:spPr/>
        <p:txBody>
          <a:bodyPr/>
          <a:lstStyle/>
          <a:p>
            <a:pPr marL="0" indent="0">
              <a:buNone/>
            </a:pPr>
            <a:r>
              <a:rPr lang="en-US" sz="2000" dirty="0"/>
              <a:t>Facts: </a:t>
            </a:r>
            <a:r>
              <a:rPr lang="en-US" sz="2000" dirty="0" err="1"/>
              <a:t>Sambit</a:t>
            </a:r>
            <a:r>
              <a:rPr lang="en-US" sz="2000" dirty="0"/>
              <a:t> earns $225,000 per year and is paid monthly; determine FICA for the November 30 payroll</a:t>
            </a:r>
          </a:p>
          <a:p>
            <a:r>
              <a:rPr lang="en-US" sz="2000" dirty="0"/>
              <a:t>First, find the prior payroll year-to-date gross: $225,000 ÷ 12 = $18,750 monthly pay</a:t>
            </a:r>
          </a:p>
          <a:p>
            <a:r>
              <a:rPr lang="en-US" sz="2000" dirty="0"/>
              <a:t>Hint: How many payrolls were run before the November 30 payroll? Multiply that by the gross pay per payroll</a:t>
            </a:r>
          </a:p>
          <a:p>
            <a:pPr lvl="1"/>
            <a:r>
              <a:rPr lang="en-US" sz="2000" dirty="0"/>
              <a:t>$18,750 × 10 (before today) = $187,500 </a:t>
            </a:r>
          </a:p>
          <a:p>
            <a:r>
              <a:rPr lang="en-US" sz="2000" dirty="0"/>
              <a:t>How much will be taxed for OASDI?</a:t>
            </a:r>
          </a:p>
          <a:p>
            <a:pPr lvl="1"/>
            <a:r>
              <a:rPr lang="en-US" sz="2000" dirty="0"/>
              <a:t>$160,200.00 −</a:t>
            </a:r>
            <a:r>
              <a:rPr lang="en-US" sz="2000" dirty="0">
                <a:solidFill>
                  <a:schemeClr val="tx2"/>
                </a:solidFill>
              </a:rPr>
              <a:t> </a:t>
            </a:r>
            <a:r>
              <a:rPr lang="en-US" sz="2000" dirty="0"/>
              <a:t>$187,500.00 = $0 taxable wages; employee and employer OASDI = $0</a:t>
            </a:r>
          </a:p>
          <a:p>
            <a:endParaRPr lang="en-IN" sz="2000" dirty="0"/>
          </a:p>
        </p:txBody>
      </p:sp>
    </p:spTree>
    <p:extLst>
      <p:ext uri="{BB962C8B-B14F-4D97-AF65-F5344CB8AC3E}">
        <p14:creationId xmlns:p14="http://schemas.microsoft.com/office/powerpoint/2010/main" val="1254038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EE31F-7F0C-5575-A199-34DA1F702CC8}"/>
              </a:ext>
            </a:extLst>
          </p:cNvPr>
          <p:cNvSpPr>
            <a:spLocks noGrp="1"/>
          </p:cNvSpPr>
          <p:nvPr>
            <p:ph type="title"/>
          </p:nvPr>
        </p:nvSpPr>
        <p:spPr/>
        <p:txBody>
          <a:bodyPr/>
          <a:lstStyle/>
          <a:p>
            <a:r>
              <a:rPr lang="en-US" dirty="0"/>
              <a:t>Calculating FICA: Example 2 (2 of 2)</a:t>
            </a:r>
            <a:endParaRPr lang="en-IN" dirty="0"/>
          </a:p>
        </p:txBody>
      </p:sp>
      <p:sp>
        <p:nvSpPr>
          <p:cNvPr id="3" name="Content Placeholder 2">
            <a:extLst>
              <a:ext uri="{FF2B5EF4-FFF2-40B4-BE49-F238E27FC236}">
                <a16:creationId xmlns:a16="http://schemas.microsoft.com/office/drawing/2014/main" id="{73352468-1D0E-3751-320D-DCC02A95C635}"/>
              </a:ext>
            </a:extLst>
          </p:cNvPr>
          <p:cNvSpPr>
            <a:spLocks noGrp="1"/>
          </p:cNvSpPr>
          <p:nvPr>
            <p:ph idx="1"/>
          </p:nvPr>
        </p:nvSpPr>
        <p:spPr/>
        <p:txBody>
          <a:bodyPr/>
          <a:lstStyle/>
          <a:p>
            <a:pPr marL="0" indent="0">
              <a:buNone/>
            </a:pPr>
            <a:r>
              <a:rPr lang="en-US" sz="2000" dirty="0"/>
              <a:t>Facts: </a:t>
            </a:r>
            <a:r>
              <a:rPr lang="en-US" sz="2000" dirty="0" err="1"/>
              <a:t>Sambit</a:t>
            </a:r>
            <a:r>
              <a:rPr lang="en-US" sz="2000" dirty="0"/>
              <a:t> earns $225,000 per year and is paid monthly: determine FICA for November 30 payroll.</a:t>
            </a:r>
          </a:p>
          <a:p>
            <a:r>
              <a:rPr lang="en-US" sz="2000" dirty="0"/>
              <a:t>How much will be taxed for HI?</a:t>
            </a:r>
          </a:p>
          <a:p>
            <a:pPr lvl="1"/>
            <a:r>
              <a:rPr lang="en-US" sz="2000" dirty="0" err="1"/>
              <a:t>Sambit’s</a:t>
            </a:r>
            <a:r>
              <a:rPr lang="en-US" sz="2000" dirty="0"/>
              <a:t> HI tax will be $328.13</a:t>
            </a:r>
          </a:p>
          <a:p>
            <a:pPr lvl="1"/>
            <a:r>
              <a:rPr lang="en-US" sz="2000" dirty="0"/>
              <a:t>$18,750 × 1.45% = $271.88</a:t>
            </a:r>
          </a:p>
          <a:p>
            <a:pPr lvl="1"/>
            <a:r>
              <a:rPr lang="en-US" sz="2000" dirty="0"/>
              <a:t>Plus 0.9% additional HI for wages &gt; $200,000</a:t>
            </a:r>
          </a:p>
          <a:p>
            <a:pPr lvl="1"/>
            <a:r>
              <a:rPr lang="en-US" sz="2000" dirty="0"/>
              <a:t>[$206,250 (prior wages + this month’s pay) </a:t>
            </a:r>
            <a:r>
              <a:rPr lang="en-US" sz="2000" dirty="0">
                <a:solidFill>
                  <a:schemeClr val="tx2"/>
                </a:solidFill>
              </a:rPr>
              <a:t>–</a:t>
            </a:r>
            <a:r>
              <a:rPr lang="en-US" sz="2000" dirty="0"/>
              <a:t> $200,000] × 0.9% additional HI = $56.25</a:t>
            </a:r>
          </a:p>
          <a:p>
            <a:r>
              <a:rPr lang="en-US" sz="2000" dirty="0"/>
              <a:t>Employer’s HI will be $271.88; Employer does not pay 0.9%</a:t>
            </a:r>
          </a:p>
          <a:p>
            <a:endParaRPr lang="en-IN" sz="2000" dirty="0"/>
          </a:p>
        </p:txBody>
      </p:sp>
    </p:spTree>
    <p:extLst>
      <p:ext uri="{BB962C8B-B14F-4D97-AF65-F5344CB8AC3E}">
        <p14:creationId xmlns:p14="http://schemas.microsoft.com/office/powerpoint/2010/main" val="1780400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12BE1-42E8-4B16-2500-FDF6A78FB09B}"/>
              </a:ext>
            </a:extLst>
          </p:cNvPr>
          <p:cNvSpPr>
            <a:spLocks noGrp="1"/>
          </p:cNvSpPr>
          <p:nvPr>
            <p:ph type="title"/>
          </p:nvPr>
        </p:nvSpPr>
        <p:spPr/>
        <p:txBody>
          <a:bodyPr/>
          <a:lstStyle/>
          <a:p>
            <a:r>
              <a:rPr lang="en-US" dirty="0"/>
              <a:t>SECA and Independent Contractors</a:t>
            </a:r>
            <a:endParaRPr lang="en-IN" dirty="0"/>
          </a:p>
        </p:txBody>
      </p:sp>
      <p:sp>
        <p:nvSpPr>
          <p:cNvPr id="3" name="Content Placeholder 2">
            <a:extLst>
              <a:ext uri="{FF2B5EF4-FFF2-40B4-BE49-F238E27FC236}">
                <a16:creationId xmlns:a16="http://schemas.microsoft.com/office/drawing/2014/main" id="{0F408634-8C13-EB4A-FC11-056C28553C15}"/>
              </a:ext>
            </a:extLst>
          </p:cNvPr>
          <p:cNvSpPr>
            <a:spLocks noGrp="1"/>
          </p:cNvSpPr>
          <p:nvPr>
            <p:ph idx="1"/>
          </p:nvPr>
        </p:nvSpPr>
        <p:spPr/>
        <p:txBody>
          <a:bodyPr/>
          <a:lstStyle/>
          <a:p>
            <a:r>
              <a:rPr lang="en-US" sz="2000" dirty="0"/>
              <a:t>The self-employed tax is paid if net earnings exceed $400</a:t>
            </a:r>
          </a:p>
          <a:p>
            <a:pPr lvl="1"/>
            <a:r>
              <a:rPr lang="en-US" sz="2000" dirty="0"/>
              <a:t>Net earnings = net income + distributive share of partnership income</a:t>
            </a:r>
          </a:p>
          <a:p>
            <a:r>
              <a:rPr lang="en-US" sz="2000" dirty="0"/>
              <a:t>If you own more than one business, offset losses and income and calculate self-employed tax based on combined net income</a:t>
            </a:r>
          </a:p>
          <a:p>
            <a:r>
              <a:rPr lang="en-US" sz="2000" dirty="0"/>
              <a:t>SECA tax = 15.3% (12.4% OASDI + 2.9% HI) </a:t>
            </a:r>
          </a:p>
          <a:p>
            <a:pPr lvl="1"/>
            <a:r>
              <a:rPr lang="en-US" sz="2000" dirty="0"/>
              <a:t>Plus 0.9% additional HI if self-employment (SE) income or SE alone exceeds $200,000</a:t>
            </a:r>
          </a:p>
          <a:p>
            <a:r>
              <a:rPr lang="en-US" sz="2000" dirty="0"/>
              <a:t>Can have wages from a job and self-employment income</a:t>
            </a:r>
          </a:p>
          <a:p>
            <a:pPr lvl="1"/>
            <a:r>
              <a:rPr lang="en-US" sz="2000" dirty="0"/>
              <a:t>Count both toward calculating the cap of $160,200 for OASDI</a:t>
            </a:r>
          </a:p>
          <a:p>
            <a:endParaRPr lang="en-IN" sz="2000" dirty="0"/>
          </a:p>
        </p:txBody>
      </p:sp>
    </p:spTree>
    <p:extLst>
      <p:ext uri="{BB962C8B-B14F-4D97-AF65-F5344CB8AC3E}">
        <p14:creationId xmlns:p14="http://schemas.microsoft.com/office/powerpoint/2010/main" val="3158093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FFFBC-54F6-2AC8-F71D-F7536246DAB2}"/>
              </a:ext>
            </a:extLst>
          </p:cNvPr>
          <p:cNvSpPr>
            <a:spLocks noGrp="1"/>
          </p:cNvSpPr>
          <p:nvPr>
            <p:ph type="title"/>
          </p:nvPr>
        </p:nvSpPr>
        <p:spPr/>
        <p:txBody>
          <a:bodyPr/>
          <a:lstStyle/>
          <a:p>
            <a:r>
              <a:rPr lang="en-US" sz="3600" dirty="0"/>
              <a:t>Calculating FICA with Employment Earnings and </a:t>
            </a:r>
            <a:br>
              <a:rPr lang="en-US" sz="3600" dirty="0"/>
            </a:br>
            <a:r>
              <a:rPr lang="en-US" sz="3600" dirty="0"/>
              <a:t>Self-Employed Earnings: Example 1</a:t>
            </a:r>
            <a:endParaRPr lang="en-IN" sz="3600" dirty="0"/>
          </a:p>
        </p:txBody>
      </p:sp>
      <p:sp>
        <p:nvSpPr>
          <p:cNvPr id="3" name="Content Placeholder 2">
            <a:extLst>
              <a:ext uri="{FF2B5EF4-FFF2-40B4-BE49-F238E27FC236}">
                <a16:creationId xmlns:a16="http://schemas.microsoft.com/office/drawing/2014/main" id="{3B5D242C-5C13-6D70-DBC9-EFCEA7B26378}"/>
              </a:ext>
            </a:extLst>
          </p:cNvPr>
          <p:cNvSpPr>
            <a:spLocks noGrp="1"/>
          </p:cNvSpPr>
          <p:nvPr>
            <p:ph idx="1"/>
          </p:nvPr>
        </p:nvSpPr>
        <p:spPr/>
        <p:txBody>
          <a:bodyPr/>
          <a:lstStyle/>
          <a:p>
            <a:pPr marL="0" indent="0">
              <a:buNone/>
            </a:pPr>
            <a:r>
              <a:rPr lang="en-US" sz="2000" dirty="0"/>
              <a:t>Facts: Celia’s wages from her job are $1</a:t>
            </a:r>
            <a:r>
              <a:rPr lang="en-US" sz="2000" dirty="0">
                <a:solidFill>
                  <a:srgbClr val="FF0000"/>
                </a:solidFill>
              </a:rPr>
              <a:t>7</a:t>
            </a:r>
            <a:r>
              <a:rPr lang="en-US" sz="2000" dirty="0"/>
              <a:t>0,000, and her self-employment income is $15,000; how much is her FICA on $15,000? </a:t>
            </a:r>
          </a:p>
          <a:p>
            <a:r>
              <a:rPr lang="en-US" sz="2000" dirty="0"/>
              <a:t>No OASDI is due because Celia is capped on wages</a:t>
            </a:r>
          </a:p>
          <a:p>
            <a:r>
              <a:rPr lang="en-US" sz="2000" dirty="0"/>
              <a:t>HI = $15,000 × 2.9% = $435.00</a:t>
            </a:r>
          </a:p>
          <a:p>
            <a:r>
              <a:rPr lang="en-US" sz="2000" dirty="0"/>
              <a:t>Total FICA is therefore $435.00</a:t>
            </a:r>
          </a:p>
          <a:p>
            <a:endParaRPr lang="en-IN" sz="2000" dirty="0"/>
          </a:p>
        </p:txBody>
      </p:sp>
    </p:spTree>
    <p:extLst>
      <p:ext uri="{BB962C8B-B14F-4D97-AF65-F5344CB8AC3E}">
        <p14:creationId xmlns:p14="http://schemas.microsoft.com/office/powerpoint/2010/main" val="344988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A6EA5-E132-9879-8022-6CA0A03D2F87}"/>
              </a:ext>
            </a:extLst>
          </p:cNvPr>
          <p:cNvSpPr>
            <a:spLocks noGrp="1"/>
          </p:cNvSpPr>
          <p:nvPr>
            <p:ph type="title"/>
          </p:nvPr>
        </p:nvSpPr>
        <p:spPr/>
        <p:txBody>
          <a:bodyPr/>
          <a:lstStyle/>
          <a:p>
            <a:r>
              <a:rPr lang="en-US" sz="3600" dirty="0"/>
              <a:t>Calculating FICA with Employment Earnings and </a:t>
            </a:r>
            <a:br>
              <a:rPr lang="en-US" sz="3600" dirty="0"/>
            </a:br>
            <a:r>
              <a:rPr lang="en-US" sz="3600" dirty="0"/>
              <a:t>Self-Employed Earnings: Example 2</a:t>
            </a:r>
            <a:endParaRPr lang="en-IN" sz="3600" dirty="0"/>
          </a:p>
        </p:txBody>
      </p:sp>
      <p:sp>
        <p:nvSpPr>
          <p:cNvPr id="3" name="Content Placeholder 2">
            <a:extLst>
              <a:ext uri="{FF2B5EF4-FFF2-40B4-BE49-F238E27FC236}">
                <a16:creationId xmlns:a16="http://schemas.microsoft.com/office/drawing/2014/main" id="{6928BAAF-9469-7A8A-7D40-C2F554A8C3EF}"/>
              </a:ext>
            </a:extLst>
          </p:cNvPr>
          <p:cNvSpPr>
            <a:spLocks noGrp="1"/>
          </p:cNvSpPr>
          <p:nvPr>
            <p:ph idx="1"/>
          </p:nvPr>
        </p:nvSpPr>
        <p:spPr/>
        <p:txBody>
          <a:bodyPr/>
          <a:lstStyle/>
          <a:p>
            <a:pPr marL="0" indent="0">
              <a:buNone/>
            </a:pPr>
            <a:r>
              <a:rPr lang="en-US" sz="2000" dirty="0"/>
              <a:t>Facts: </a:t>
            </a:r>
            <a:r>
              <a:rPr lang="en-US" sz="2000" dirty="0" err="1"/>
              <a:t>Preben’s</a:t>
            </a:r>
            <a:r>
              <a:rPr lang="en-US" sz="2000" dirty="0"/>
              <a:t> wages from his job are $68,250, and his self-employment income is $94,500; how much is his FICA on $94,500? </a:t>
            </a:r>
          </a:p>
          <a:p>
            <a:r>
              <a:rPr lang="en-US" sz="2000" dirty="0"/>
              <a:t>OASDI is due on the amount between his wages from the job and the taxable wage base</a:t>
            </a:r>
          </a:p>
          <a:p>
            <a:pPr lvl="1"/>
            <a:r>
              <a:rPr lang="en-US" sz="2000" dirty="0"/>
              <a:t>$160,200.00 − $68,250.00 = $91,950.00 </a:t>
            </a:r>
          </a:p>
          <a:p>
            <a:pPr lvl="1"/>
            <a:r>
              <a:rPr lang="en-US" sz="2000" dirty="0"/>
              <a:t>$91,950.00 × 12.4% = $11,401.80 OASDI</a:t>
            </a:r>
          </a:p>
          <a:p>
            <a:pPr lvl="2"/>
            <a:r>
              <a:rPr lang="en-US" sz="2000" dirty="0" err="1"/>
              <a:t>Preben</a:t>
            </a:r>
            <a:r>
              <a:rPr lang="en-US" sz="2000" dirty="0"/>
              <a:t> pays both employee’s and employer’s share</a:t>
            </a:r>
          </a:p>
          <a:p>
            <a:pPr lvl="1"/>
            <a:r>
              <a:rPr lang="en-US" sz="2000" dirty="0"/>
              <a:t>HI = $94,500 × 2.9% = $2,740.50 HI</a:t>
            </a:r>
          </a:p>
          <a:p>
            <a:r>
              <a:rPr lang="en-US" sz="2000" dirty="0"/>
              <a:t>Total FICA is therefore $14,142.30</a:t>
            </a:r>
          </a:p>
          <a:p>
            <a:endParaRPr lang="en-IN" sz="2000" dirty="0"/>
          </a:p>
        </p:txBody>
      </p:sp>
    </p:spTree>
    <p:extLst>
      <p:ext uri="{BB962C8B-B14F-4D97-AF65-F5344CB8AC3E}">
        <p14:creationId xmlns:p14="http://schemas.microsoft.com/office/powerpoint/2010/main" val="2771593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A09C7-9B42-F1DD-027B-062BB9D71AC2}"/>
              </a:ext>
            </a:extLst>
          </p:cNvPr>
          <p:cNvSpPr>
            <a:spLocks noGrp="1"/>
          </p:cNvSpPr>
          <p:nvPr>
            <p:ph type="title"/>
          </p:nvPr>
        </p:nvSpPr>
        <p:spPr/>
        <p:txBody>
          <a:bodyPr/>
          <a:lstStyle/>
          <a:p>
            <a:r>
              <a:rPr lang="en-US" dirty="0"/>
              <a:t>SS-4 and SS-5</a:t>
            </a:r>
            <a:endParaRPr lang="en-IN" dirty="0"/>
          </a:p>
        </p:txBody>
      </p:sp>
      <p:sp>
        <p:nvSpPr>
          <p:cNvPr id="3" name="Content Placeholder 2">
            <a:extLst>
              <a:ext uri="{FF2B5EF4-FFF2-40B4-BE49-F238E27FC236}">
                <a16:creationId xmlns:a16="http://schemas.microsoft.com/office/drawing/2014/main" id="{046246F9-C425-9DBC-E33D-B6D08BF7E540}"/>
              </a:ext>
            </a:extLst>
          </p:cNvPr>
          <p:cNvSpPr>
            <a:spLocks noGrp="1"/>
          </p:cNvSpPr>
          <p:nvPr>
            <p:ph idx="1"/>
          </p:nvPr>
        </p:nvSpPr>
        <p:spPr/>
        <p:txBody>
          <a:bodyPr/>
          <a:lstStyle/>
          <a:p>
            <a:r>
              <a:rPr lang="en-US" sz="2000" dirty="0"/>
              <a:t>File SS-4 with IRS to get Employer Identification Number (EIN)</a:t>
            </a:r>
          </a:p>
          <a:p>
            <a:pPr lvl="1"/>
            <a:r>
              <a:rPr lang="en-US" sz="2000" dirty="0"/>
              <a:t>EIN is used on all returns, forms, and correspondence with IRS</a:t>
            </a:r>
          </a:p>
          <a:p>
            <a:r>
              <a:rPr lang="en-US" sz="2000" dirty="0"/>
              <a:t>File SS-5 (Application for a Social Security Card) to receive a social security number</a:t>
            </a:r>
          </a:p>
          <a:p>
            <a:r>
              <a:rPr lang="en-US" sz="2000" dirty="0"/>
              <a:t>Employers can verify up to 10 names and SSNs per screen or upload files of up to 250,000 names and SSNs with verification results the next day</a:t>
            </a:r>
          </a:p>
          <a:p>
            <a:pPr marL="0" indent="0">
              <a:buNone/>
            </a:pPr>
            <a:r>
              <a:rPr lang="en-US" sz="2000" dirty="0">
                <a:hlinkClick r:id="rId2"/>
              </a:rPr>
              <a:t>The Social Security Number Verification Service</a:t>
            </a:r>
            <a:endParaRPr lang="en-US" sz="2000" dirty="0"/>
          </a:p>
        </p:txBody>
      </p:sp>
    </p:spTree>
    <p:extLst>
      <p:ext uri="{BB962C8B-B14F-4D97-AF65-F5344CB8AC3E}">
        <p14:creationId xmlns:p14="http://schemas.microsoft.com/office/powerpoint/2010/main" val="2060938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FD158-6F1D-3D00-5413-38D4DED83E31}"/>
              </a:ext>
            </a:extLst>
          </p:cNvPr>
          <p:cNvSpPr>
            <a:spLocks noGrp="1"/>
          </p:cNvSpPr>
          <p:nvPr>
            <p:ph type="title"/>
          </p:nvPr>
        </p:nvSpPr>
        <p:spPr/>
        <p:txBody>
          <a:bodyPr/>
          <a:lstStyle/>
          <a:p>
            <a:r>
              <a:rPr lang="en-US" dirty="0"/>
              <a:t>Returns Required for Social Security Purposes</a:t>
            </a:r>
            <a:endParaRPr lang="en-IN" dirty="0"/>
          </a:p>
        </p:txBody>
      </p:sp>
      <p:sp>
        <p:nvSpPr>
          <p:cNvPr id="3" name="Content Placeholder 2">
            <a:extLst>
              <a:ext uri="{FF2B5EF4-FFF2-40B4-BE49-F238E27FC236}">
                <a16:creationId xmlns:a16="http://schemas.microsoft.com/office/drawing/2014/main" id="{672F2D24-7A29-6B62-2886-A8C21B7D0EA5}"/>
              </a:ext>
            </a:extLst>
          </p:cNvPr>
          <p:cNvSpPr>
            <a:spLocks noGrp="1"/>
          </p:cNvSpPr>
          <p:nvPr>
            <p:ph idx="1"/>
          </p:nvPr>
        </p:nvSpPr>
        <p:spPr/>
        <p:txBody>
          <a:bodyPr/>
          <a:lstStyle/>
          <a:p>
            <a:r>
              <a:rPr lang="en-US" sz="2000" dirty="0"/>
              <a:t>File Form 941, Employer’s Quarterly Federal Tax Return</a:t>
            </a:r>
          </a:p>
          <a:p>
            <a:pPr lvl="1"/>
            <a:r>
              <a:rPr lang="en-US" sz="2000" dirty="0"/>
              <a:t>Download at the </a:t>
            </a:r>
            <a:r>
              <a:rPr lang="en-US" sz="2000" dirty="0">
                <a:hlinkClick r:id="rId2"/>
              </a:rPr>
              <a:t>IRS Forms, Instructions &amp; Publications</a:t>
            </a:r>
            <a:r>
              <a:rPr lang="en-US" sz="2000" dirty="0"/>
              <a:t> page</a:t>
            </a:r>
          </a:p>
          <a:p>
            <a:pPr lvl="1"/>
            <a:r>
              <a:rPr lang="en-US" sz="2000" dirty="0"/>
              <a:t>Due on last day of month following close of quarter</a:t>
            </a:r>
          </a:p>
          <a:p>
            <a:pPr lvl="2"/>
            <a:r>
              <a:rPr lang="en-US" sz="2000" dirty="0"/>
              <a:t>January 31, April 30, July 31, October 31</a:t>
            </a:r>
          </a:p>
          <a:p>
            <a:pPr lvl="2"/>
            <a:r>
              <a:rPr lang="en-US" sz="2000" dirty="0"/>
              <a:t>If that falls on weekend or legal holiday, file the return on the next business day</a:t>
            </a:r>
          </a:p>
          <a:p>
            <a:endParaRPr lang="en-IN" sz="2000" dirty="0"/>
          </a:p>
        </p:txBody>
      </p:sp>
    </p:spTree>
    <p:extLst>
      <p:ext uri="{BB962C8B-B14F-4D97-AF65-F5344CB8AC3E}">
        <p14:creationId xmlns:p14="http://schemas.microsoft.com/office/powerpoint/2010/main" val="41349006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FEF6-2D44-CD22-C15A-F61B4D6243D8}"/>
              </a:ext>
            </a:extLst>
          </p:cNvPr>
          <p:cNvSpPr>
            <a:spLocks noGrp="1"/>
          </p:cNvSpPr>
          <p:nvPr>
            <p:ph type="title"/>
          </p:nvPr>
        </p:nvSpPr>
        <p:spPr/>
        <p:txBody>
          <a:bodyPr/>
          <a:lstStyle/>
          <a:p>
            <a:r>
              <a:rPr lang="en-US" dirty="0"/>
              <a:t>Major Forms for Preparing FICA Tax Returns and Deposits</a:t>
            </a:r>
            <a:endParaRPr lang="en-IN" dirty="0"/>
          </a:p>
        </p:txBody>
      </p:sp>
      <p:sp>
        <p:nvSpPr>
          <p:cNvPr id="3" name="Content Placeholder 2">
            <a:extLst>
              <a:ext uri="{FF2B5EF4-FFF2-40B4-BE49-F238E27FC236}">
                <a16:creationId xmlns:a16="http://schemas.microsoft.com/office/drawing/2014/main" id="{5407A63B-F99D-5415-2D06-789D814FA71D}"/>
              </a:ext>
            </a:extLst>
          </p:cNvPr>
          <p:cNvSpPr>
            <a:spLocks noGrp="1"/>
          </p:cNvSpPr>
          <p:nvPr>
            <p:ph idx="1"/>
          </p:nvPr>
        </p:nvSpPr>
        <p:spPr/>
        <p:txBody>
          <a:bodyPr/>
          <a:lstStyle/>
          <a:p>
            <a:r>
              <a:rPr lang="en-US" sz="2000" dirty="0"/>
              <a:t>Employers who owe $1,000 or less in employment tax per year may file Form 944 </a:t>
            </a:r>
          </a:p>
          <a:p>
            <a:r>
              <a:rPr lang="en-US" sz="2000" dirty="0"/>
              <a:t>Form 945, Annual Return of Withheld Federal Income Tax, should be filed for nonpayroll items (pensions, IRAs, etc.)</a:t>
            </a:r>
          </a:p>
          <a:p>
            <a:r>
              <a:rPr lang="en-US" sz="2000" dirty="0"/>
              <a:t>See Figure 3.6 on page 3-17 for complete list</a:t>
            </a:r>
          </a:p>
          <a:p>
            <a:endParaRPr lang="en-IN" sz="2000" dirty="0"/>
          </a:p>
        </p:txBody>
      </p:sp>
    </p:spTree>
    <p:extLst>
      <p:ext uri="{BB962C8B-B14F-4D97-AF65-F5344CB8AC3E}">
        <p14:creationId xmlns:p14="http://schemas.microsoft.com/office/powerpoint/2010/main" val="3307537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DC736-344D-F684-4E90-CD750233D411}"/>
              </a:ext>
            </a:extLst>
          </p:cNvPr>
          <p:cNvSpPr>
            <a:spLocks noGrp="1"/>
          </p:cNvSpPr>
          <p:nvPr>
            <p:ph type="title"/>
          </p:nvPr>
        </p:nvSpPr>
        <p:spPr/>
        <p:txBody>
          <a:bodyPr/>
          <a:lstStyle/>
          <a:p>
            <a:r>
              <a:rPr lang="en-US" dirty="0"/>
              <a:t>Discussion Activity 2</a:t>
            </a:r>
            <a:endParaRPr lang="en-IN" dirty="0"/>
          </a:p>
        </p:txBody>
      </p:sp>
      <p:sp>
        <p:nvSpPr>
          <p:cNvPr id="3" name="Content Placeholder 2">
            <a:extLst>
              <a:ext uri="{FF2B5EF4-FFF2-40B4-BE49-F238E27FC236}">
                <a16:creationId xmlns:a16="http://schemas.microsoft.com/office/drawing/2014/main" id="{8E522BE2-3AA6-C9E2-080D-03BEF9B716BB}"/>
              </a:ext>
            </a:extLst>
          </p:cNvPr>
          <p:cNvSpPr>
            <a:spLocks noGrp="1"/>
          </p:cNvSpPr>
          <p:nvPr>
            <p:ph idx="1"/>
          </p:nvPr>
        </p:nvSpPr>
        <p:spPr/>
        <p:txBody>
          <a:bodyPr/>
          <a:lstStyle/>
          <a:p>
            <a:pPr marL="0" indent="0">
              <a:buNone/>
            </a:pPr>
            <a:r>
              <a:rPr lang="en-US" sz="2000" dirty="0"/>
              <a:t>Joseph is a self-employed person and is a citizen of the United States. Joseph’s wife Stella, a U.S. resident alien, recently started work as a scientist in a private company. Stella does not have a social security number (SSN) and she will be filing U.S. tax returns for the first time. Stella’s friend has suggested she fill Form SS-4 and submit it in the IRS office to get the SSN. </a:t>
            </a:r>
          </a:p>
          <a:p>
            <a:pPr marL="0" indent="0">
              <a:buNone/>
            </a:pPr>
            <a:r>
              <a:rPr lang="en-US" sz="2000" dirty="0"/>
              <a:t>Stella wants to know the accuracy of the information provided by her friend. Help her understand the rules and regulations involved in applying for a SSN.</a:t>
            </a:r>
          </a:p>
          <a:p>
            <a:endParaRPr lang="en-IN" sz="2000" dirty="0"/>
          </a:p>
        </p:txBody>
      </p:sp>
    </p:spTree>
    <p:extLst>
      <p:ext uri="{BB962C8B-B14F-4D97-AF65-F5344CB8AC3E}">
        <p14:creationId xmlns:p14="http://schemas.microsoft.com/office/powerpoint/2010/main" val="3188377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7ED41-1299-7B2F-65B4-F35024C3AD63}"/>
              </a:ext>
            </a:extLst>
          </p:cNvPr>
          <p:cNvSpPr>
            <a:spLocks noGrp="1"/>
          </p:cNvSpPr>
          <p:nvPr>
            <p:ph type="title"/>
          </p:nvPr>
        </p:nvSpPr>
        <p:spPr/>
        <p:txBody>
          <a:bodyPr/>
          <a:lstStyle/>
          <a:p>
            <a:r>
              <a:rPr lang="en-US" dirty="0"/>
              <a:t>Discussion Activity Debrief 2</a:t>
            </a:r>
            <a:endParaRPr lang="en-IN" dirty="0"/>
          </a:p>
        </p:txBody>
      </p:sp>
      <p:sp>
        <p:nvSpPr>
          <p:cNvPr id="3" name="Content Placeholder 2">
            <a:extLst>
              <a:ext uri="{FF2B5EF4-FFF2-40B4-BE49-F238E27FC236}">
                <a16:creationId xmlns:a16="http://schemas.microsoft.com/office/drawing/2014/main" id="{1846DBB9-92CE-FAC6-3B2C-892A2D77C393}"/>
              </a:ext>
            </a:extLst>
          </p:cNvPr>
          <p:cNvSpPr>
            <a:spLocks noGrp="1"/>
          </p:cNvSpPr>
          <p:nvPr>
            <p:ph idx="1"/>
          </p:nvPr>
        </p:nvSpPr>
        <p:spPr/>
        <p:txBody>
          <a:bodyPr/>
          <a:lstStyle/>
          <a:p>
            <a:pPr marL="0" indent="0">
              <a:buNone/>
            </a:pPr>
            <a:r>
              <a:rPr lang="en-US" sz="2000" dirty="0"/>
              <a:t>Stella wants to know the accuracy of the information provided by her friend. Help her understand the rules and regulations involved in applying for a SSN.</a:t>
            </a:r>
            <a:endParaRPr lang="en-US" sz="2000" b="1" dirty="0"/>
          </a:p>
          <a:p>
            <a:pPr marL="0" indent="0">
              <a:buNone/>
            </a:pPr>
            <a:r>
              <a:rPr lang="en-US" sz="2000" dirty="0"/>
              <a:t>Answer:</a:t>
            </a:r>
          </a:p>
          <a:p>
            <a:pPr marL="0" indent="0">
              <a:buNone/>
            </a:pPr>
            <a:r>
              <a:rPr lang="en-US" sz="2000" dirty="0"/>
              <a:t>Under the Social Security Act, every employee and every self-employed person must have a social security number (SSN). The application for a SSN is available at any social security or IRS office. The Application for a Social Security Card (Form SS-5) can be filed with any field office of the SSA.</a:t>
            </a:r>
          </a:p>
          <a:p>
            <a:pPr marL="0" indent="0">
              <a:buNone/>
            </a:pPr>
            <a:r>
              <a:rPr lang="en-US" sz="2000" dirty="0"/>
              <a:t>The Social Security Act requires applicants for a social security card to furnish evidence of their age, identity, and U.S. citizenship or lawful alien status.</a:t>
            </a:r>
          </a:p>
          <a:p>
            <a:pPr marL="0" indent="0">
              <a:buNone/>
            </a:pPr>
            <a:r>
              <a:rPr lang="en-US" sz="2000" dirty="0"/>
              <a:t>Applicants may either apply by mailing the required documents and forms to their nearest social security office or apply in person.</a:t>
            </a:r>
          </a:p>
          <a:p>
            <a:pPr marL="0" indent="0">
              <a:buNone/>
            </a:pPr>
            <a:endParaRPr lang="en-US" sz="2000" dirty="0"/>
          </a:p>
          <a:p>
            <a:endParaRPr lang="en-IN" sz="2000" dirty="0"/>
          </a:p>
        </p:txBody>
      </p:sp>
    </p:spTree>
    <p:extLst>
      <p:ext uri="{BB962C8B-B14F-4D97-AF65-F5344CB8AC3E}">
        <p14:creationId xmlns:p14="http://schemas.microsoft.com/office/powerpoint/2010/main" val="1086972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757A9-4506-D8AD-F693-D2FDE4DAE822}"/>
              </a:ext>
            </a:extLst>
          </p:cNvPr>
          <p:cNvSpPr>
            <a:spLocks noGrp="1"/>
          </p:cNvSpPr>
          <p:nvPr>
            <p:ph type="title"/>
          </p:nvPr>
        </p:nvSpPr>
        <p:spPr/>
        <p:txBody>
          <a:bodyPr/>
          <a:lstStyle/>
          <a:p>
            <a:r>
              <a:rPr lang="en-US" dirty="0"/>
              <a:t>Depositing Income Taxes and FICA taxes</a:t>
            </a:r>
            <a:br>
              <a:rPr lang="en-US" dirty="0"/>
            </a:br>
            <a:r>
              <a:rPr lang="en-US" dirty="0"/>
              <a:t> (1 of 2)</a:t>
            </a:r>
            <a:endParaRPr lang="en-IN" dirty="0"/>
          </a:p>
        </p:txBody>
      </p:sp>
      <p:sp>
        <p:nvSpPr>
          <p:cNvPr id="3" name="Content Placeholder 2">
            <a:extLst>
              <a:ext uri="{FF2B5EF4-FFF2-40B4-BE49-F238E27FC236}">
                <a16:creationId xmlns:a16="http://schemas.microsoft.com/office/drawing/2014/main" id="{0647A2CB-26CC-9B32-E7C4-425E531D577A}"/>
              </a:ext>
            </a:extLst>
          </p:cNvPr>
          <p:cNvSpPr>
            <a:spLocks noGrp="1"/>
          </p:cNvSpPr>
          <p:nvPr>
            <p:ph idx="1"/>
          </p:nvPr>
        </p:nvSpPr>
        <p:spPr/>
        <p:txBody>
          <a:bodyPr/>
          <a:lstStyle/>
          <a:p>
            <a:r>
              <a:rPr lang="en-US" sz="2000" dirty="0"/>
              <a:t>FICA taxes and income taxes are always deposited together</a:t>
            </a:r>
          </a:p>
          <a:p>
            <a:r>
              <a:rPr lang="en-US" sz="2000" dirty="0"/>
              <a:t>Each November, IRS notifies employer whether it will be a monthly or semiweekly depositor for next calendar year (“lookback period”)</a:t>
            </a:r>
          </a:p>
          <a:p>
            <a:pPr lvl="1"/>
            <a:r>
              <a:rPr lang="en-US" sz="2000" dirty="0"/>
              <a:t>Monthly: Pay FICA taxes and income taxes by 15th of following month</a:t>
            </a:r>
          </a:p>
          <a:p>
            <a:pPr lvl="1"/>
            <a:r>
              <a:rPr lang="en-US" sz="2000" dirty="0"/>
              <a:t>Semiweekly: If payday is Wednesday, Thursday, and Friday, then due following Wednesday. If payday is Saturday, Sunday, Monday, or Tuesday, then due following Friday.</a:t>
            </a:r>
          </a:p>
          <a:p>
            <a:r>
              <a:rPr lang="en-US" sz="2000" dirty="0"/>
              <a:t>However, one-day rule states that if $100,000 or more of federal payroll tax liability is due, taxpayer has until close of next banking day</a:t>
            </a:r>
          </a:p>
          <a:p>
            <a:pPr marL="0" indent="0">
              <a:buNone/>
            </a:pPr>
            <a:endParaRPr lang="en-IN" sz="2000" dirty="0"/>
          </a:p>
        </p:txBody>
      </p:sp>
    </p:spTree>
    <p:extLst>
      <p:ext uri="{BB962C8B-B14F-4D97-AF65-F5344CB8AC3E}">
        <p14:creationId xmlns:p14="http://schemas.microsoft.com/office/powerpoint/2010/main" val="106303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757A9-4506-D8AD-F693-D2FDE4DAE822}"/>
              </a:ext>
            </a:extLst>
          </p:cNvPr>
          <p:cNvSpPr>
            <a:spLocks noGrp="1"/>
          </p:cNvSpPr>
          <p:nvPr>
            <p:ph type="title"/>
          </p:nvPr>
        </p:nvSpPr>
        <p:spPr/>
        <p:txBody>
          <a:bodyPr/>
          <a:lstStyle/>
          <a:p>
            <a:r>
              <a:rPr lang="en-US" dirty="0"/>
              <a:t>Depositing Income Taxes and FICA taxes</a:t>
            </a:r>
            <a:br>
              <a:rPr lang="en-US" dirty="0"/>
            </a:br>
            <a:r>
              <a:rPr lang="en-US" dirty="0"/>
              <a:t> (2 of 2)</a:t>
            </a:r>
            <a:endParaRPr lang="en-IN" dirty="0"/>
          </a:p>
        </p:txBody>
      </p:sp>
      <p:sp>
        <p:nvSpPr>
          <p:cNvPr id="3" name="Content Placeholder 2">
            <a:extLst>
              <a:ext uri="{FF2B5EF4-FFF2-40B4-BE49-F238E27FC236}">
                <a16:creationId xmlns:a16="http://schemas.microsoft.com/office/drawing/2014/main" id="{0647A2CB-26CC-9B32-E7C4-425E531D577A}"/>
              </a:ext>
            </a:extLst>
          </p:cNvPr>
          <p:cNvSpPr>
            <a:spLocks noGrp="1"/>
          </p:cNvSpPr>
          <p:nvPr>
            <p:ph idx="1"/>
          </p:nvPr>
        </p:nvSpPr>
        <p:spPr/>
        <p:txBody>
          <a:bodyPr/>
          <a:lstStyle/>
          <a:p>
            <a:r>
              <a:rPr lang="en-US" sz="2000" dirty="0"/>
              <a:t>No deposit is required if accumulated employment taxes are less than $2,500 for whole quarter</a:t>
            </a:r>
          </a:p>
          <a:p>
            <a:r>
              <a:rPr lang="en-US" sz="2000" dirty="0"/>
              <a:t>New employers are monthly depositors unless $100,000+ of liability triggers one-day rule and converts them to semiweekly</a:t>
            </a:r>
          </a:p>
          <a:p>
            <a:r>
              <a:rPr lang="en-US" sz="2000" dirty="0"/>
              <a:t>Deposit-making rules that apply to employers of agricultural laborers resemble those for employers of nonagricultural workers</a:t>
            </a:r>
          </a:p>
          <a:p>
            <a:r>
              <a:rPr lang="en-US" sz="2000" dirty="0"/>
              <a:t>Household or domestic employees are usually not subject to federal income tax withholding</a:t>
            </a:r>
          </a:p>
          <a:p>
            <a:r>
              <a:rPr lang="en-US" sz="2000" dirty="0"/>
              <a:t>Each state and local government employer must file its return on Form 941 with the IRS and deposit its FICA taxes through the federal deposit system</a:t>
            </a:r>
            <a:endParaRPr lang="en-IN" sz="2000" dirty="0"/>
          </a:p>
        </p:txBody>
      </p:sp>
    </p:spTree>
    <p:extLst>
      <p:ext uri="{BB962C8B-B14F-4D97-AF65-F5344CB8AC3E}">
        <p14:creationId xmlns:p14="http://schemas.microsoft.com/office/powerpoint/2010/main" val="3588832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dirty="0"/>
              <a:t>How to Deposit FIT and FICA Electronically (1 of 2)</a:t>
            </a:r>
            <a:endParaRPr lang="en-IN" dirty="0"/>
          </a:p>
        </p:txBody>
      </p:sp>
      <p:sp>
        <p:nvSpPr>
          <p:cNvPr id="3" name="Content Placeholder 2">
            <a:extLst>
              <a:ext uri="{FF2B5EF4-FFF2-40B4-BE49-F238E27FC236}">
                <a16:creationId xmlns:a16="http://schemas.microsoft.com/office/drawing/2014/main" id="{DEC60C75-4166-DBF1-D901-D8F0BACE2994}"/>
              </a:ext>
            </a:extLst>
          </p:cNvPr>
          <p:cNvSpPr>
            <a:spLocks noGrp="1"/>
          </p:cNvSpPr>
          <p:nvPr>
            <p:ph idx="1"/>
          </p:nvPr>
        </p:nvSpPr>
        <p:spPr/>
        <p:txBody>
          <a:bodyPr/>
          <a:lstStyle/>
          <a:p>
            <a:r>
              <a:rPr lang="en-US" sz="2000" dirty="0"/>
              <a:t>The original paper-based system has been replaced by an electronic depositing system</a:t>
            </a:r>
          </a:p>
          <a:p>
            <a:r>
              <a:rPr lang="en-US" sz="2000" dirty="0"/>
              <a:t>Most employers are now on EFTPS (Electronic Federal Tax Payment System)</a:t>
            </a:r>
          </a:p>
          <a:p>
            <a:pPr lvl="1"/>
            <a:r>
              <a:rPr lang="en-US" sz="2000" dirty="0"/>
              <a:t>Only exception is for businesses owing $2,500 or less in quarterly tax liabilities</a:t>
            </a:r>
          </a:p>
          <a:p>
            <a:pPr lvl="1"/>
            <a:r>
              <a:rPr lang="en-US" sz="2000" dirty="0"/>
              <a:t>Enroll in EFTPS by completing Form 9779, EFTPS Business Enrollment Form</a:t>
            </a:r>
          </a:p>
          <a:p>
            <a:r>
              <a:rPr lang="en-US" sz="2000" dirty="0"/>
              <a:t>Employers who want to use online option must enroll at </a:t>
            </a:r>
            <a:r>
              <a:rPr lang="en-US" sz="2000" dirty="0">
                <a:hlinkClick r:id="rId2"/>
              </a:rPr>
              <a:t>EFTPS Online</a:t>
            </a:r>
            <a:r>
              <a:rPr lang="en-US" sz="2000" dirty="0"/>
              <a:t> </a:t>
            </a:r>
          </a:p>
          <a:p>
            <a:pPr marL="0" indent="0">
              <a:buNone/>
            </a:pPr>
            <a:endParaRPr lang="en-IN" sz="2000" dirty="0"/>
          </a:p>
        </p:txBody>
      </p:sp>
    </p:spTree>
    <p:extLst>
      <p:ext uri="{BB962C8B-B14F-4D97-AF65-F5344CB8AC3E}">
        <p14:creationId xmlns:p14="http://schemas.microsoft.com/office/powerpoint/2010/main" val="609271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dirty="0"/>
              <a:t>How to Deposit FIT and FICA Electronically (2 of 2)</a:t>
            </a:r>
            <a:endParaRPr lang="en-IN" dirty="0"/>
          </a:p>
        </p:txBody>
      </p:sp>
      <p:sp>
        <p:nvSpPr>
          <p:cNvPr id="3" name="Content Placeholder 2">
            <a:extLst>
              <a:ext uri="{FF2B5EF4-FFF2-40B4-BE49-F238E27FC236}">
                <a16:creationId xmlns:a16="http://schemas.microsoft.com/office/drawing/2014/main" id="{DEC60C75-4166-DBF1-D901-D8F0BACE2994}"/>
              </a:ext>
            </a:extLst>
          </p:cNvPr>
          <p:cNvSpPr>
            <a:spLocks noGrp="1"/>
          </p:cNvSpPr>
          <p:nvPr>
            <p:ph idx="1"/>
          </p:nvPr>
        </p:nvSpPr>
        <p:spPr/>
        <p:txBody>
          <a:bodyPr/>
          <a:lstStyle/>
          <a:p>
            <a:r>
              <a:rPr lang="en-US" sz="2000" dirty="0"/>
              <a:t>Two electronic methods of deposit:</a:t>
            </a:r>
          </a:p>
          <a:p>
            <a:pPr lvl="1"/>
            <a:r>
              <a:rPr lang="en-US" sz="2000" dirty="0"/>
              <a:t>EFTPS (direct) – withdraw funds from employer’s bank account and route to Treasury’s account</a:t>
            </a:r>
          </a:p>
          <a:p>
            <a:pPr lvl="1"/>
            <a:r>
              <a:rPr lang="en-US" sz="2000" dirty="0"/>
              <a:t>EFTPS (through financial institution) – employer instructs bank to send payment directly to Treasury’s account at Federal Reserve Bank</a:t>
            </a:r>
          </a:p>
          <a:p>
            <a:pPr marL="0" indent="0">
              <a:buNone/>
            </a:pPr>
            <a:endParaRPr lang="en-IN" sz="2000" dirty="0"/>
          </a:p>
        </p:txBody>
      </p:sp>
    </p:spTree>
    <p:extLst>
      <p:ext uri="{BB962C8B-B14F-4D97-AF65-F5344CB8AC3E}">
        <p14:creationId xmlns:p14="http://schemas.microsoft.com/office/powerpoint/2010/main" val="4215241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69619-16DD-7EFA-7F7B-3BE98C2B62C9}"/>
              </a:ext>
            </a:extLst>
          </p:cNvPr>
          <p:cNvSpPr>
            <a:spLocks noGrp="1"/>
          </p:cNvSpPr>
          <p:nvPr>
            <p:ph type="title"/>
          </p:nvPr>
        </p:nvSpPr>
        <p:spPr/>
        <p:txBody>
          <a:bodyPr/>
          <a:lstStyle/>
          <a:p>
            <a:r>
              <a:rPr lang="en-US" dirty="0"/>
              <a:t>Knowledge Check Activity 2</a:t>
            </a:r>
            <a:endParaRPr lang="en-IN" dirty="0"/>
          </a:p>
        </p:txBody>
      </p:sp>
      <p:sp>
        <p:nvSpPr>
          <p:cNvPr id="3" name="Content Placeholder 2">
            <a:extLst>
              <a:ext uri="{FF2B5EF4-FFF2-40B4-BE49-F238E27FC236}">
                <a16:creationId xmlns:a16="http://schemas.microsoft.com/office/drawing/2014/main" id="{1D97373A-8F57-388F-6ABC-492BB527143A}"/>
              </a:ext>
            </a:extLst>
          </p:cNvPr>
          <p:cNvSpPr>
            <a:spLocks noGrp="1"/>
          </p:cNvSpPr>
          <p:nvPr>
            <p:ph idx="1"/>
          </p:nvPr>
        </p:nvSpPr>
        <p:spPr/>
        <p:txBody>
          <a:bodyPr/>
          <a:lstStyle/>
          <a:p>
            <a:pPr marL="0" indent="0">
              <a:buNone/>
            </a:pPr>
            <a:r>
              <a:rPr lang="en-US" sz="1800" dirty="0"/>
              <a:t>Most employers must now make their deposits via the Electronic Federal Tax Payment System (EFTPS). Which of the following is a feature of the EFTPS?</a:t>
            </a:r>
          </a:p>
          <a:p>
            <a:pPr marL="457200" indent="-457200">
              <a:buFont typeface="+mj-lt"/>
              <a:buAutoNum type="alphaLcPeriod"/>
            </a:pPr>
            <a:r>
              <a:rPr lang="en-US" sz="1800" dirty="0"/>
              <a:t>Once enrolled in the EFTPS program, an employer cannot switch between computer software or online methods anytime.</a:t>
            </a:r>
          </a:p>
          <a:p>
            <a:pPr marL="457200" indent="-457200">
              <a:buFont typeface="+mj-lt"/>
              <a:buAutoNum type="alphaLcPeriod"/>
            </a:pPr>
            <a:r>
              <a:rPr lang="en-US" sz="1800" dirty="0"/>
              <a:t>To enroll in the EFTPS program, an employer must complete Form 941, Employer’s Business Enrollment Form.</a:t>
            </a:r>
          </a:p>
          <a:p>
            <a:pPr marL="457200" indent="-457200">
              <a:buFont typeface="+mj-lt"/>
              <a:buAutoNum type="alphaLcPeriod"/>
            </a:pPr>
            <a:r>
              <a:rPr lang="en-US" sz="1800" dirty="0"/>
              <a:t>The exception to the EFTPS program is available for businesses with $1,000 or less in quarterly tax liabilities that pay when they file their returns.</a:t>
            </a:r>
          </a:p>
          <a:p>
            <a:pPr marL="457200" indent="-457200">
              <a:buFont typeface="+mj-lt"/>
              <a:buAutoNum type="alphaLcPeriod"/>
            </a:pPr>
            <a:r>
              <a:rPr lang="en-US" sz="1800" dirty="0"/>
              <a:t>In EFTPS through a financial institution method, the employer could instruct the bank to send each payment directly to the Treasury’s account at the Federal Reserve Bank.</a:t>
            </a:r>
          </a:p>
        </p:txBody>
      </p:sp>
    </p:spTree>
    <p:extLst>
      <p:ext uri="{BB962C8B-B14F-4D97-AF65-F5344CB8AC3E}">
        <p14:creationId xmlns:p14="http://schemas.microsoft.com/office/powerpoint/2010/main" val="4200477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432A5-3A06-9B5E-0F2B-1F13DF9DB681}"/>
              </a:ext>
            </a:extLst>
          </p:cNvPr>
          <p:cNvSpPr>
            <a:spLocks noGrp="1"/>
          </p:cNvSpPr>
          <p:nvPr>
            <p:ph type="title"/>
          </p:nvPr>
        </p:nvSpPr>
        <p:spPr/>
        <p:txBody>
          <a:bodyPr/>
          <a:lstStyle/>
          <a:p>
            <a:r>
              <a:rPr lang="en-US" dirty="0"/>
              <a:t>Knowledge Check Activity 2: Answer </a:t>
            </a:r>
            <a:br>
              <a:rPr lang="en-US" dirty="0"/>
            </a:br>
            <a:r>
              <a:rPr lang="en-US" dirty="0"/>
              <a:t>(1 of 2)</a:t>
            </a:r>
            <a:endParaRPr lang="en-IN" dirty="0"/>
          </a:p>
        </p:txBody>
      </p:sp>
      <p:sp>
        <p:nvSpPr>
          <p:cNvPr id="3" name="Content Placeholder 2">
            <a:extLst>
              <a:ext uri="{FF2B5EF4-FFF2-40B4-BE49-F238E27FC236}">
                <a16:creationId xmlns:a16="http://schemas.microsoft.com/office/drawing/2014/main" id="{82898766-AE1C-B3B2-6E51-853FDDBD5C40}"/>
              </a:ext>
            </a:extLst>
          </p:cNvPr>
          <p:cNvSpPr>
            <a:spLocks noGrp="1"/>
          </p:cNvSpPr>
          <p:nvPr>
            <p:ph idx="1"/>
          </p:nvPr>
        </p:nvSpPr>
        <p:spPr/>
        <p:txBody>
          <a:bodyPr/>
          <a:lstStyle/>
          <a:p>
            <a:pPr marL="0" indent="0">
              <a:buNone/>
            </a:pPr>
            <a:r>
              <a:rPr lang="en-US" sz="1800" dirty="0"/>
              <a:t>Most employers must now make their deposits via the Electronic Federal Tax Payment System (EFTPS). Which of the following is a feature of the EFTPS?</a:t>
            </a:r>
          </a:p>
          <a:p>
            <a:pPr marL="0" indent="0">
              <a:buNone/>
            </a:pPr>
            <a:endParaRPr lang="en-US" sz="1800" b="1" dirty="0"/>
          </a:p>
          <a:p>
            <a:pPr marL="0" indent="0">
              <a:buNone/>
            </a:pPr>
            <a:r>
              <a:rPr lang="en-US" sz="1800" dirty="0"/>
              <a:t>Answer: d. In EFTPS through a financial institution method, the employer could instruct the bank to send each payment directly to the Treasury’s account at the Federal Reserve Bank.</a:t>
            </a:r>
          </a:p>
          <a:p>
            <a:pPr marL="0" indent="0">
              <a:buNone/>
            </a:pPr>
            <a:r>
              <a:rPr lang="en-US" sz="1800" dirty="0"/>
              <a:t>Most employers must now make their deposits via the Electronic Federal Tax Payment System (EFTPS). The major exception will be for businesses with $2,500 or less in quarterly tax liabilities that pay when they file their returns (see Form 941).</a:t>
            </a:r>
          </a:p>
          <a:p>
            <a:endParaRPr lang="en-IN" sz="1800" dirty="0"/>
          </a:p>
        </p:txBody>
      </p:sp>
    </p:spTree>
    <p:extLst>
      <p:ext uri="{BB962C8B-B14F-4D97-AF65-F5344CB8AC3E}">
        <p14:creationId xmlns:p14="http://schemas.microsoft.com/office/powerpoint/2010/main" val="253056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B3241-0C08-DD82-6DEA-96A24B0A3AF5}"/>
              </a:ext>
            </a:extLst>
          </p:cNvPr>
          <p:cNvSpPr>
            <a:spLocks noGrp="1"/>
          </p:cNvSpPr>
          <p:nvPr>
            <p:ph type="title"/>
          </p:nvPr>
        </p:nvSpPr>
        <p:spPr/>
        <p:txBody>
          <a:bodyPr/>
          <a:lstStyle/>
          <a:p>
            <a:r>
              <a:rPr lang="en-US" dirty="0"/>
              <a:t>Knowledge Check Activity 2: Answer </a:t>
            </a:r>
            <a:br>
              <a:rPr lang="en-US" dirty="0"/>
            </a:br>
            <a:r>
              <a:rPr lang="en-US" dirty="0"/>
              <a:t>(2 of 2)</a:t>
            </a:r>
            <a:endParaRPr lang="en-IN" dirty="0"/>
          </a:p>
        </p:txBody>
      </p:sp>
      <p:sp>
        <p:nvSpPr>
          <p:cNvPr id="3" name="Content Placeholder 2">
            <a:extLst>
              <a:ext uri="{FF2B5EF4-FFF2-40B4-BE49-F238E27FC236}">
                <a16:creationId xmlns:a16="http://schemas.microsoft.com/office/drawing/2014/main" id="{323AFAC5-AABE-1A75-A0BD-97D488F1A22E}"/>
              </a:ext>
            </a:extLst>
          </p:cNvPr>
          <p:cNvSpPr>
            <a:spLocks noGrp="1"/>
          </p:cNvSpPr>
          <p:nvPr>
            <p:ph idx="1"/>
          </p:nvPr>
        </p:nvSpPr>
        <p:spPr/>
        <p:txBody>
          <a:bodyPr/>
          <a:lstStyle/>
          <a:p>
            <a:pPr marL="0" indent="0">
              <a:buNone/>
            </a:pPr>
            <a:r>
              <a:rPr lang="en-US" sz="1800" dirty="0"/>
              <a:t>Most employers must now make their deposits via the Electronic Federal Tax Payment System (EFTPS). Which of the following is a feature of the EFTPS?</a:t>
            </a:r>
          </a:p>
          <a:p>
            <a:pPr marL="0" indent="0">
              <a:buNone/>
            </a:pPr>
            <a:r>
              <a:rPr lang="en-US" sz="1800" dirty="0"/>
              <a:t>Answer: d. In EFTPS through a financial institution method, the employer could instruct the bank to send each payment directly to the Treasury’s account at the Federal Reserve Bank.</a:t>
            </a:r>
          </a:p>
          <a:p>
            <a:pPr marL="0" indent="0">
              <a:buNone/>
            </a:pPr>
            <a:r>
              <a:rPr lang="en-US" sz="1800" dirty="0"/>
              <a:t>There are two electronic methods of deposit:</a:t>
            </a:r>
          </a:p>
          <a:p>
            <a:pPr marL="0" indent="0">
              <a:buNone/>
            </a:pPr>
            <a:r>
              <a:rPr lang="en-US" sz="1800" dirty="0"/>
              <a:t>1. EFTPS (direct)—the employer can instruct the Treasury Financial Agent for the area to withdraw funds from the employer’s bank account and route them to the Treasury’s account at the Federal Reserve Bank (ACH debit method).</a:t>
            </a:r>
          </a:p>
          <a:p>
            <a:pPr marL="0" indent="0">
              <a:buNone/>
            </a:pPr>
            <a:r>
              <a:rPr lang="en-US" sz="1800" dirty="0"/>
              <a:t>2. EFTPS (through a financial institution)—the employer could also instruct the bank to send each payment directly to the Treasury’s account at the Federal Reserve Bank (ACH credit method).</a:t>
            </a:r>
          </a:p>
          <a:p>
            <a:endParaRPr lang="en-IN" sz="1800" dirty="0"/>
          </a:p>
        </p:txBody>
      </p:sp>
    </p:spTree>
    <p:extLst>
      <p:ext uri="{BB962C8B-B14F-4D97-AF65-F5344CB8AC3E}">
        <p14:creationId xmlns:p14="http://schemas.microsoft.com/office/powerpoint/2010/main" val="19638371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0B8C-13E4-1A7D-660D-C663B8A826FD}"/>
              </a:ext>
            </a:extLst>
          </p:cNvPr>
          <p:cNvSpPr>
            <a:spLocks noGrp="1"/>
          </p:cNvSpPr>
          <p:nvPr>
            <p:ph type="title"/>
          </p:nvPr>
        </p:nvSpPr>
        <p:spPr/>
        <p:txBody>
          <a:bodyPr/>
          <a:lstStyle/>
          <a:p>
            <a:r>
              <a:rPr lang="en-US" dirty="0"/>
              <a:t>Preparing Form 941 (1 of 17)</a:t>
            </a:r>
            <a:endParaRPr lang="en-IN" dirty="0"/>
          </a:p>
        </p:txBody>
      </p:sp>
      <p:pic>
        <p:nvPicPr>
          <p:cNvPr id="9" name="Content Placeholder 8" descr="Form 941. The upper part of the three-page form contains the following information: Form 941 for 20 no data: (Revised March 2023); Employer’s QUARTERLY Federal Tax Return; Department of the Treasury — Internal Revenue Service; O M B Number 1545-0029. A box contains text with spaces to fill in information. These include: Employer identification number (E I N): 00-0007779; Name (not your trade name): Justin Granatelli; Trade name (if any): Granatelli; Address: Number: 3709 Fifth Street Suite or room number City: Chicago State: I L Z I P code: 60605 Foreign country name Foreign province or county and Foreign postal code. On the right is a box with the following information: Report for this Quarter of 20--(check one). Options with checkboxes are depicted and they are: 1: January, February, March, box is checked. 2: April, May, June; 3: July, August, September; 4: October, November, December. Go to w w w dot i r s dot gov or form 941 for instructions and the latest information. Below both boxes is: Read the separate instructions before you complete Form 941. Type or print within the boxes. Below this section the form is divided into five parts. Each part contains information and either no data spaces to be filled or boxes to be checked. These include: Part 1. Answer these questions for this quarter. 1 Number of employees who received wages tips or other compensation for the pay period including: March 12 (Quarter 1) June 12 (Quarter 2) September 12 (Quarter 3) or December 12 (Quarter 4): 26. 2 Wages tips and other compensation: 74895.92. 3 Federal income tax withheld from wages tips and other compensation: 12372.13. 4 If no wages tips and other compensation are subject to social security or Medicare tax: an empty box with text Check and go to line 6. 5a Taxable social security wages asterisk: 74895.92 multiplied by 0.124 = 9287.09. 5a (1), 1 Qualified sick leave wages asterisk no data box multiplied by 0.062 = no data box. 5a (2), 2 Qualified family leave wages asterisk no data box multiplied by 0.062 = no data box. 5b Taxable social security tips: no data box multiplied by 0.124 = no data box. 5c Taxable Medicare wages and tips: 74895.92 multiplied by 0.029 = 2171.98. 5d Taxable wages and tips subject to Additional Medicare Tax withholding: no data box multiplied by 0.009 = no data box. A box to the right of the points 5a to 5d reads, Asterisk states: Include taxable qualified sick and family leave wages paid in this quarter of 2023 for leave taken after March 31, 2021, and before October 1, 2021, on line 5a. Use lines 5a (1) and 5a (2) only for taxable qualified sick and family leave wages paid in this quarter of 2023 for leave taken after March 31, 2020, and before April 1, 2021">
            <a:extLst>
              <a:ext uri="{FF2B5EF4-FFF2-40B4-BE49-F238E27FC236}">
                <a16:creationId xmlns:a16="http://schemas.microsoft.com/office/drawing/2014/main" id="{ADB11AC9-307F-D9C0-9F85-A36AAF0CC0E8}"/>
              </a:ext>
            </a:extLst>
          </p:cNvPr>
          <p:cNvPicPr>
            <a:picLocks noGrp="1" noChangeAspect="1"/>
          </p:cNvPicPr>
          <p:nvPr>
            <p:ph sz="half" idx="13"/>
          </p:nvPr>
        </p:nvPicPr>
        <p:blipFill>
          <a:blip r:embed="rId2"/>
          <a:stretch>
            <a:fillRect/>
          </a:stretch>
        </p:blipFill>
        <p:spPr>
          <a:xfrm>
            <a:off x="2866476" y="1081968"/>
            <a:ext cx="6074324" cy="5013213"/>
          </a:xfrm>
        </p:spPr>
      </p:pic>
    </p:spTree>
    <p:extLst>
      <p:ext uri="{BB962C8B-B14F-4D97-AF65-F5344CB8AC3E}">
        <p14:creationId xmlns:p14="http://schemas.microsoft.com/office/powerpoint/2010/main" val="33226516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0B8C-13E4-1A7D-660D-C663B8A826FD}"/>
              </a:ext>
            </a:extLst>
          </p:cNvPr>
          <p:cNvSpPr>
            <a:spLocks noGrp="1"/>
          </p:cNvSpPr>
          <p:nvPr>
            <p:ph type="title"/>
          </p:nvPr>
        </p:nvSpPr>
        <p:spPr/>
        <p:txBody>
          <a:bodyPr/>
          <a:lstStyle/>
          <a:p>
            <a:r>
              <a:rPr lang="en-US" dirty="0"/>
              <a:t>Preparing Form 941 (2 of 17)</a:t>
            </a:r>
            <a:endParaRPr lang="en-IN" dirty="0"/>
          </a:p>
        </p:txBody>
      </p:sp>
      <p:pic>
        <p:nvPicPr>
          <p:cNvPr id="13" name="Content Placeholder 12" descr="5e Total social security and Medicare taxes. Add Column 2 from lines 5a, 5a (i), 5a (ii), 5b, 5c, and 5d: 11459.07. 5 f Section 3121 (q) Notice and Demand—Tax due on unreported tips (see instructions): no data box. 6 Total taxes before adjustments. Add lines 3, 5 e and 5 f: 23831.20. 7 Current quarter’s adjustment for fractions of cents: negative 0.15. 8 Current quarter’s adjustment for sick pay: no data box. 9 Current quarter’s adjustments for tips and group-term life insurance: no data box. 10 Total taxes after adjustments. Combine lines 6 through 9: 23831.05. 11a. Qualified small business payroll tax credit for increasing research activities. Attach Form 8974: no data box. 11b. Nonrefundable portion of credit for qualified sick and family leave wages taken before April 1, 2021: no data box. 11c. Reserved for future use: no data box. The last line of form’s first page reads: You MUST complete both pages of Form 941 and SIGN it. For Privacy Act and Paperwork Reduction Act Notice, see the back of the Payment Voucher. C a t. Number 17001 Z Form 941 (Revised 3-2023).">
            <a:extLst>
              <a:ext uri="{FF2B5EF4-FFF2-40B4-BE49-F238E27FC236}">
                <a16:creationId xmlns:a16="http://schemas.microsoft.com/office/drawing/2014/main" id="{E5DE5F27-21D9-0FC1-49FF-80E0D25F0F2B}"/>
              </a:ext>
            </a:extLst>
          </p:cNvPr>
          <p:cNvPicPr>
            <a:picLocks noGrp="1" noChangeAspect="1"/>
          </p:cNvPicPr>
          <p:nvPr>
            <p:ph sz="half" idx="13"/>
          </p:nvPr>
        </p:nvPicPr>
        <p:blipFill>
          <a:blip r:embed="rId2"/>
          <a:stretch>
            <a:fillRect/>
          </a:stretch>
        </p:blipFill>
        <p:spPr>
          <a:xfrm>
            <a:off x="1376135" y="1690692"/>
            <a:ext cx="8967623" cy="4147727"/>
          </a:xfrm>
        </p:spPr>
      </p:pic>
    </p:spTree>
    <p:extLst>
      <p:ext uri="{BB962C8B-B14F-4D97-AF65-F5344CB8AC3E}">
        <p14:creationId xmlns:p14="http://schemas.microsoft.com/office/powerpoint/2010/main" val="2117169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0B8C-13E4-1A7D-660D-C663B8A826FD}"/>
              </a:ext>
            </a:extLst>
          </p:cNvPr>
          <p:cNvSpPr>
            <a:spLocks noGrp="1"/>
          </p:cNvSpPr>
          <p:nvPr>
            <p:ph type="title"/>
          </p:nvPr>
        </p:nvSpPr>
        <p:spPr/>
        <p:txBody>
          <a:bodyPr/>
          <a:lstStyle/>
          <a:p>
            <a:r>
              <a:rPr lang="en-US" dirty="0"/>
              <a:t>Preparing Form 941 (3 of 17)</a:t>
            </a:r>
            <a:endParaRPr lang="en-IN" dirty="0"/>
          </a:p>
        </p:txBody>
      </p:sp>
      <p:pic>
        <p:nvPicPr>
          <p:cNvPr id="6" name="Content Placeholder 5" descr="Page 2 of Form 941. At the top of form is the following information: Name (not your trade name) and below: John Granatelli; On the right is Employer identification number (E I N) and below: 00-0007779. Continues with part 1 to answer the questions for this quarter: 11d Nonrefundable portion of credit for qualified sick and family leave wages for leave taken after March 31, 2021, and before October 1, 2021. 11 e, Reserved for future use; 11 f, Reserved for future use; 11 g, Total nonrefundable credits. Add lines 11a, 11b, and 11 d: empty box. 12 Total taxes after adjustments and nonrefundable credits. Subtract line 11 g from line 10: 23831.05. 13a Total deposits for this quarter including overpayment applied from a prior quarter and overpayments applied from Form 941-X 941-X (PR) 944-X or 944-X (SP) filed in the current quarter, 23831.05. 13b Reserved for future use: empty box. 13c Refundable portion of credit for qualified sick and family leave wages for leave taken before April 1, 2021: empty box. 13d Reserved for future use. 13 e, Refundable portion of credit for qualified sick and family leave wages for leave taken after March 31, 2021, and before October 1, 2021: empty box. 13 f, Reserved for future use; 13 g, Total deposits and refundable credits. Add lines 13a, 13 c, and 13 e: 23831.05. 13 h, Reserved for future use. 13 i, Reserved for future use. 14, Balance due. If line 12 is more than line 13g enter the difference and see instructions: empty box. 15 Overpayment. If line 13g is more than line 12 enter the difference: empty box. Check one: Apply to next return. ">
            <a:extLst>
              <a:ext uri="{FF2B5EF4-FFF2-40B4-BE49-F238E27FC236}">
                <a16:creationId xmlns:a16="http://schemas.microsoft.com/office/drawing/2014/main" id="{DF2DC8BD-1888-B0B5-0A55-419367380B32}"/>
              </a:ext>
            </a:extLst>
          </p:cNvPr>
          <p:cNvPicPr>
            <a:picLocks noGrp="1" noChangeAspect="1"/>
          </p:cNvPicPr>
          <p:nvPr>
            <p:ph sz="half" idx="13"/>
          </p:nvPr>
        </p:nvPicPr>
        <p:blipFill>
          <a:blip r:embed="rId2"/>
          <a:stretch>
            <a:fillRect/>
          </a:stretch>
        </p:blipFill>
        <p:spPr>
          <a:xfrm>
            <a:off x="2934166" y="1124635"/>
            <a:ext cx="5858835" cy="4873236"/>
          </a:xfrm>
        </p:spPr>
      </p:pic>
    </p:spTree>
    <p:extLst>
      <p:ext uri="{BB962C8B-B14F-4D97-AF65-F5344CB8AC3E}">
        <p14:creationId xmlns:p14="http://schemas.microsoft.com/office/powerpoint/2010/main" val="26645424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0B8C-13E4-1A7D-660D-C663B8A826FD}"/>
              </a:ext>
            </a:extLst>
          </p:cNvPr>
          <p:cNvSpPr>
            <a:spLocks noGrp="1"/>
          </p:cNvSpPr>
          <p:nvPr>
            <p:ph type="title"/>
          </p:nvPr>
        </p:nvSpPr>
        <p:spPr/>
        <p:txBody>
          <a:bodyPr/>
          <a:lstStyle/>
          <a:p>
            <a:r>
              <a:rPr lang="en-US" dirty="0"/>
              <a:t>Preparing Form 941 (4 of 17)</a:t>
            </a:r>
            <a:endParaRPr lang="en-IN" dirty="0"/>
          </a:p>
        </p:txBody>
      </p:sp>
      <p:pic>
        <p:nvPicPr>
          <p:cNvPr id="7" name="Content Placeholder 6" descr="Send a refund. Part 2: Tell us about your deposit schedule and tax liability for this quarter. If you are unsure about whether you are a monthly schedule depositor or a semiweekly schedule depositor see section 11 of Pub. 15. 16 Check one: First checkbox: Line 12 on this return is less than 2,500 dollars or line 12 on the return for the prior quarter was less than 2,500 dollars and you didn’t incur a 100,000 dollars next-day deposit obligation during the current quarter. If line 12 for the prior quarter was less than 2,500 dollars but line 12 on this return is 100,000 dollars or more you must provide a record of your federal tax liability. If you are a monthly schedule depositor complete the deposit schedule below; if you are a semiweekly schedule depositor attach Schedule B (Form 941). Go to Part 3. Second checkbox: You were a monthly schedule depositor for the entire quarter. Enter your tax liability for each month and total liability for the quarter then go to Part 3. Tax liability: Month 1 no data; Month 2 no data; Month 3 no data. Total liability for quarter no data; Total must equal line 12. Third checkbox (selected): You were a semiweekly schedule depositor for any part of this quarter. Complete Schedule B (Form 941) Report of Tax Liability for Semiweekly Schedule Depositors and attach it to Form 941 Go to Part 3. The last line of form’s second page reads: You MUST complete all three pages of Form 941 and SIGN it. Page 2 Form 941 (Revised 3-2023).">
            <a:extLst>
              <a:ext uri="{FF2B5EF4-FFF2-40B4-BE49-F238E27FC236}">
                <a16:creationId xmlns:a16="http://schemas.microsoft.com/office/drawing/2014/main" id="{107ED971-3F72-63EA-88BA-F75AE9FE3CD2}"/>
              </a:ext>
            </a:extLst>
          </p:cNvPr>
          <p:cNvPicPr>
            <a:picLocks noGrp="1" noChangeAspect="1"/>
          </p:cNvPicPr>
          <p:nvPr>
            <p:ph sz="half" idx="13"/>
          </p:nvPr>
        </p:nvPicPr>
        <p:blipFill>
          <a:blip r:embed="rId2"/>
          <a:stretch>
            <a:fillRect/>
          </a:stretch>
        </p:blipFill>
        <p:spPr>
          <a:xfrm>
            <a:off x="1332591" y="1544638"/>
            <a:ext cx="9262837" cy="4285349"/>
          </a:xfrm>
        </p:spPr>
      </p:pic>
    </p:spTree>
    <p:extLst>
      <p:ext uri="{BB962C8B-B14F-4D97-AF65-F5344CB8AC3E}">
        <p14:creationId xmlns:p14="http://schemas.microsoft.com/office/powerpoint/2010/main" val="3659121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0B8C-13E4-1A7D-660D-C663B8A826FD}"/>
              </a:ext>
            </a:extLst>
          </p:cNvPr>
          <p:cNvSpPr>
            <a:spLocks noGrp="1"/>
          </p:cNvSpPr>
          <p:nvPr>
            <p:ph type="title"/>
          </p:nvPr>
        </p:nvSpPr>
        <p:spPr/>
        <p:txBody>
          <a:bodyPr/>
          <a:lstStyle/>
          <a:p>
            <a:r>
              <a:rPr lang="en-US" dirty="0"/>
              <a:t>Preparing Form 941 (5 of 17)</a:t>
            </a:r>
            <a:endParaRPr lang="en-IN" dirty="0"/>
          </a:p>
        </p:txBody>
      </p:sp>
      <p:pic>
        <p:nvPicPr>
          <p:cNvPr id="11" name="Content Placeholder 10" descr="Page 3 of Form 941. At the top of form is the following information: Name (not your trade name) and below: Justin Granatelli; On the right is Employer identification number (E I N) and below: 00-0007779. Part 3: Tell us about your business. If a question does NOT apply to your business leave it blank. 17 If your business has closed or you stopped paying wages: Check here; and enter the final date you paid wages no data; also attach a statement to your return. See instructions. 18 If you are a seasonal employer and you don’t have to file a return for every quarter of the year: Check here. 19. Qualified health plan expenses allocable to qualified sick leave wages for leave taken before April 1, 2021: empty box. 20. Qualified health plan expenses allocable to qualified family leave wages for leave taken before April 1, 2021: empty box. 21. Reserved for future use. 22. Reserved for future use. 23. Qualified sick leave wages for leave taken after March 31, 2021, and before October 1, 2021. 24. Qualified health plan expenses allocable to qualified sick leave wages reported on line 23: empty box. 25. Amounts under certain collectively bargained agreements allocable to qualified sick leave wages reported on line 23. 26. Qualified family leave wages for leave taken after March 31, 2021, and before October 1, 2021. 27. Qualified health plan expenses allocable to qualified family leave wages reported on line 26. 25. Amounts under certain collectively bargained agreements allocable to qualified family leave wages reported on line 26. ">
            <a:extLst>
              <a:ext uri="{FF2B5EF4-FFF2-40B4-BE49-F238E27FC236}">
                <a16:creationId xmlns:a16="http://schemas.microsoft.com/office/drawing/2014/main" id="{1BE1BF9D-2916-674E-BCB7-115BFD6A78E5}"/>
              </a:ext>
            </a:extLst>
          </p:cNvPr>
          <p:cNvPicPr>
            <a:picLocks noGrp="1" noChangeAspect="1"/>
          </p:cNvPicPr>
          <p:nvPr>
            <p:ph sz="half" idx="13"/>
          </p:nvPr>
        </p:nvPicPr>
        <p:blipFill>
          <a:blip r:embed="rId2"/>
          <a:stretch>
            <a:fillRect/>
          </a:stretch>
        </p:blipFill>
        <p:spPr>
          <a:xfrm>
            <a:off x="1884135" y="1440940"/>
            <a:ext cx="8188780" cy="4577882"/>
          </a:xfrm>
        </p:spPr>
      </p:pic>
    </p:spTree>
    <p:extLst>
      <p:ext uri="{BB962C8B-B14F-4D97-AF65-F5344CB8AC3E}">
        <p14:creationId xmlns:p14="http://schemas.microsoft.com/office/powerpoint/2010/main" val="4689449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0B8C-13E4-1A7D-660D-C663B8A826FD}"/>
              </a:ext>
            </a:extLst>
          </p:cNvPr>
          <p:cNvSpPr>
            <a:spLocks noGrp="1"/>
          </p:cNvSpPr>
          <p:nvPr>
            <p:ph type="title"/>
          </p:nvPr>
        </p:nvSpPr>
        <p:spPr/>
        <p:txBody>
          <a:bodyPr/>
          <a:lstStyle/>
          <a:p>
            <a:r>
              <a:rPr lang="en-US" dirty="0"/>
              <a:t>Preparing Form 941 (6 of 17)</a:t>
            </a:r>
            <a:endParaRPr lang="en-IN" dirty="0"/>
          </a:p>
        </p:txBody>
      </p:sp>
      <p:pic>
        <p:nvPicPr>
          <p:cNvPr id="6" name="Content Placeholder 5" descr="Part 4: May we speak with your third-party designee? Do you want to allow an employee a paid tax preparer or another person to discuss this return with the I R S? See the instructions for details. Check box for Yes. Designee’s name and phone number, empty box. Select a 5-digit personal identification number (P I N) to use when talking to the I R S, 5 check boxes. Part 5: Sign here. You MUST complete all three pages of Form 941 and SIGN it. Under penalties of perjury I declare that I have examined this return including accompanying schedules and statements and to the best of my knowledge and belief it is true correct and complete. Declaration of preparer (other than taxpayer) is based on all information of which preparer has any knowledge. Sign your name here: Justin Granatelli in bold; Print your name here Justin Granatelli; Print your title here Owner; Date April 30 2 empty spaces; Best daytime phone 773-555-2119. Below part 5 is the following information: Each entry contains information and either no data spaces to be filled or boxes to be checked. These include: Paid Preparer Use Only; Check if you are self-employed no data; Preparer’s name no data; P T I N no data; Preparer’s signature no data; Date no data; Firm’s name (or yours if self-employed) no data; E I N no data; Address no data; City no data; State no data; Z I P code no data; Phone no data; At the bottom reads: Page 2; Form 941 (Revised 3-2023).">
            <a:extLst>
              <a:ext uri="{FF2B5EF4-FFF2-40B4-BE49-F238E27FC236}">
                <a16:creationId xmlns:a16="http://schemas.microsoft.com/office/drawing/2014/main" id="{38A3487C-FD59-2F25-2E9A-6F7A9A869B4E}"/>
              </a:ext>
            </a:extLst>
          </p:cNvPr>
          <p:cNvPicPr>
            <a:picLocks noGrp="1" noChangeAspect="1"/>
          </p:cNvPicPr>
          <p:nvPr>
            <p:ph sz="half" idx="13"/>
          </p:nvPr>
        </p:nvPicPr>
        <p:blipFill>
          <a:blip r:embed="rId2"/>
          <a:stretch>
            <a:fillRect/>
          </a:stretch>
        </p:blipFill>
        <p:spPr>
          <a:xfrm>
            <a:off x="2545896" y="1201346"/>
            <a:ext cx="7100208" cy="4866555"/>
          </a:xfrm>
        </p:spPr>
      </p:pic>
    </p:spTree>
    <p:extLst>
      <p:ext uri="{BB962C8B-B14F-4D97-AF65-F5344CB8AC3E}">
        <p14:creationId xmlns:p14="http://schemas.microsoft.com/office/powerpoint/2010/main" val="1236692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dirty="0"/>
              <a:t>Preparing Form 941 (7 of 17)</a:t>
            </a:r>
            <a:endParaRPr lang="en-IN" dirty="0"/>
          </a:p>
        </p:txBody>
      </p:sp>
      <p:sp>
        <p:nvSpPr>
          <p:cNvPr id="3" name="Content Placeholder 2">
            <a:extLst>
              <a:ext uri="{FF2B5EF4-FFF2-40B4-BE49-F238E27FC236}">
                <a16:creationId xmlns:a16="http://schemas.microsoft.com/office/drawing/2014/main" id="{DEC60C75-4166-DBF1-D901-D8F0BACE2994}"/>
              </a:ext>
            </a:extLst>
          </p:cNvPr>
          <p:cNvSpPr>
            <a:spLocks noGrp="1"/>
          </p:cNvSpPr>
          <p:nvPr>
            <p:ph idx="1"/>
          </p:nvPr>
        </p:nvSpPr>
        <p:spPr/>
        <p:txBody>
          <a:bodyPr/>
          <a:lstStyle/>
          <a:p>
            <a:r>
              <a:rPr lang="en-US" sz="1800" dirty="0"/>
              <a:t>Part 1</a:t>
            </a:r>
          </a:p>
          <a:p>
            <a:pPr lvl="1"/>
            <a:r>
              <a:rPr lang="en-US" sz="1800" dirty="0"/>
              <a:t>Most of the entries required on this part are self-explanatory. Other sources of information are shown in Figure 3.9 on page 3-26 and slides Preparing Form 941 (9 through 11 of 11). The tax adjustments and credits relate to:</a:t>
            </a:r>
          </a:p>
          <a:p>
            <a:pPr lvl="2"/>
            <a:r>
              <a:rPr lang="en-US" sz="1800" dirty="0"/>
              <a:t>5f. on Form 4137, Social Security and Medicare Tax on Unreported Tip Income. Employer’s share of FICA taxes on tips reported </a:t>
            </a:r>
          </a:p>
          <a:p>
            <a:pPr lvl="2"/>
            <a:r>
              <a:rPr lang="en-US" sz="1800" dirty="0"/>
              <a:t>7. Fractions of cents—employees’ share (one-half) of amounts on lines 5(a)–5(d) may differ slightly from amounts actually withheld (due to rounding).</a:t>
            </a:r>
          </a:p>
          <a:p>
            <a:pPr lvl="2"/>
            <a:r>
              <a:rPr lang="en-US" sz="1800" dirty="0"/>
              <a:t>8. Sick pay—adjustment for employees’ share of FICA taxes that were withheld by third-party sick pay payer.</a:t>
            </a:r>
          </a:p>
          <a:p>
            <a:pPr lvl="2"/>
            <a:r>
              <a:rPr lang="en-US" sz="1800" dirty="0"/>
              <a:t>9. Tips and group-term life insurance—uncollected FICA taxes on tips and group-term life insurance premiums.</a:t>
            </a:r>
          </a:p>
        </p:txBody>
      </p:sp>
    </p:spTree>
    <p:extLst>
      <p:ext uri="{BB962C8B-B14F-4D97-AF65-F5344CB8AC3E}">
        <p14:creationId xmlns:p14="http://schemas.microsoft.com/office/powerpoint/2010/main" val="39777265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dirty="0"/>
              <a:t>Preparing Form 941 (8 of 17)</a:t>
            </a:r>
            <a:endParaRPr lang="en-IN" dirty="0"/>
          </a:p>
        </p:txBody>
      </p:sp>
      <p:sp>
        <p:nvSpPr>
          <p:cNvPr id="3" name="Content Placeholder 2">
            <a:extLst>
              <a:ext uri="{FF2B5EF4-FFF2-40B4-BE49-F238E27FC236}">
                <a16:creationId xmlns:a16="http://schemas.microsoft.com/office/drawing/2014/main" id="{DEC60C75-4166-DBF1-D901-D8F0BACE2994}"/>
              </a:ext>
            </a:extLst>
          </p:cNvPr>
          <p:cNvSpPr>
            <a:spLocks noGrp="1"/>
          </p:cNvSpPr>
          <p:nvPr>
            <p:ph idx="1"/>
          </p:nvPr>
        </p:nvSpPr>
        <p:spPr/>
        <p:txBody>
          <a:bodyPr/>
          <a:lstStyle/>
          <a:p>
            <a:r>
              <a:rPr lang="en-US" sz="1800" dirty="0"/>
              <a:t>Part 1</a:t>
            </a:r>
          </a:p>
          <a:p>
            <a:pPr lvl="2"/>
            <a:r>
              <a:rPr lang="en-US" sz="1800" dirty="0"/>
              <a:t>11a. Qualified small business payroll tax credit for increasing research activities</a:t>
            </a:r>
          </a:p>
          <a:p>
            <a:pPr lvl="2"/>
            <a:r>
              <a:rPr lang="en-US" sz="1800" dirty="0"/>
              <a:t>11b. Nonrefundable portion of credit for qualified sick and family leave wages</a:t>
            </a:r>
          </a:p>
          <a:p>
            <a:pPr lvl="2"/>
            <a:r>
              <a:rPr lang="en-US" sz="1800" dirty="0"/>
              <a:t>11d. Nonrefundable portion of credit for qualified sick and family leave wages for leave taken after March 31, 2021, and before October 1, 2021</a:t>
            </a:r>
          </a:p>
          <a:p>
            <a:pPr lvl="2"/>
            <a:r>
              <a:rPr lang="en-US" sz="1800" dirty="0"/>
              <a:t>13c. Refundable portion of credit for qualified sick and family leave wages for leave taken before April 1, 2021</a:t>
            </a:r>
          </a:p>
        </p:txBody>
      </p:sp>
    </p:spTree>
    <p:extLst>
      <p:ext uri="{BB962C8B-B14F-4D97-AF65-F5344CB8AC3E}">
        <p14:creationId xmlns:p14="http://schemas.microsoft.com/office/powerpoint/2010/main" val="39822741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dirty="0"/>
              <a:t>Preparing Form 941 (9 of 17)</a:t>
            </a:r>
            <a:endParaRPr lang="en-IN" dirty="0"/>
          </a:p>
        </p:txBody>
      </p:sp>
      <p:sp>
        <p:nvSpPr>
          <p:cNvPr id="3" name="Content Placeholder 2">
            <a:extLst>
              <a:ext uri="{FF2B5EF4-FFF2-40B4-BE49-F238E27FC236}">
                <a16:creationId xmlns:a16="http://schemas.microsoft.com/office/drawing/2014/main" id="{DEC60C75-4166-DBF1-D901-D8F0BACE2994}"/>
              </a:ext>
            </a:extLst>
          </p:cNvPr>
          <p:cNvSpPr>
            <a:spLocks noGrp="1"/>
          </p:cNvSpPr>
          <p:nvPr>
            <p:ph idx="1"/>
          </p:nvPr>
        </p:nvSpPr>
        <p:spPr/>
        <p:txBody>
          <a:bodyPr/>
          <a:lstStyle/>
          <a:p>
            <a:r>
              <a:rPr lang="en-US" sz="1800" dirty="0"/>
              <a:t>Part 1</a:t>
            </a:r>
          </a:p>
          <a:p>
            <a:pPr lvl="2"/>
            <a:r>
              <a:rPr lang="en-US" sz="1800" dirty="0"/>
              <a:t>13e. Refundable portion of credit for qualified sick and family leave wages for leave taken after March 31, 2021, and before October 1, 2021</a:t>
            </a:r>
          </a:p>
          <a:p>
            <a:r>
              <a:rPr lang="en-US" sz="1800" dirty="0"/>
              <a:t>Part 2</a:t>
            </a:r>
          </a:p>
          <a:p>
            <a:pPr lvl="1"/>
            <a:r>
              <a:rPr lang="en-US" sz="1800" dirty="0"/>
              <a:t>16. Check the appropriate box. If the monthly schedule applies, enter a summary of your tax liability by month</a:t>
            </a:r>
          </a:p>
          <a:p>
            <a:pPr lvl="1"/>
            <a:r>
              <a:rPr lang="en-US" sz="1800" dirty="0"/>
              <a:t>In addition, semiweekly and next-day depositors must complete Schedule B of Form 941, Report of Tax Liability for Semiweekly Schedule Depositors, instead of Form 941, line 16 (if the tax liability for the quarter was $2,500 or more). The employer’s tax liability is listed by each payday (see Figure 3.10 on page 3-27)</a:t>
            </a:r>
          </a:p>
          <a:p>
            <a:pPr marL="0" indent="0">
              <a:buNone/>
            </a:pPr>
            <a:endParaRPr lang="en-US" sz="1800" dirty="0"/>
          </a:p>
        </p:txBody>
      </p:sp>
    </p:spTree>
    <p:extLst>
      <p:ext uri="{BB962C8B-B14F-4D97-AF65-F5344CB8AC3E}">
        <p14:creationId xmlns:p14="http://schemas.microsoft.com/office/powerpoint/2010/main" val="38457231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dirty="0"/>
              <a:t>Preparing Form 941 (10 of 17)</a:t>
            </a:r>
            <a:endParaRPr lang="en-IN" dirty="0"/>
          </a:p>
        </p:txBody>
      </p:sp>
      <p:sp>
        <p:nvSpPr>
          <p:cNvPr id="3" name="Content Placeholder 2">
            <a:extLst>
              <a:ext uri="{FF2B5EF4-FFF2-40B4-BE49-F238E27FC236}">
                <a16:creationId xmlns:a16="http://schemas.microsoft.com/office/drawing/2014/main" id="{DEC60C75-4166-DBF1-D901-D8F0BACE2994}"/>
              </a:ext>
            </a:extLst>
          </p:cNvPr>
          <p:cNvSpPr>
            <a:spLocks noGrp="1"/>
          </p:cNvSpPr>
          <p:nvPr>
            <p:ph idx="1"/>
          </p:nvPr>
        </p:nvSpPr>
        <p:spPr/>
        <p:txBody>
          <a:bodyPr/>
          <a:lstStyle/>
          <a:p>
            <a:r>
              <a:rPr lang="en-US" sz="1800" dirty="0"/>
              <a:t>Part 3</a:t>
            </a:r>
          </a:p>
          <a:p>
            <a:pPr lvl="1"/>
            <a:r>
              <a:rPr lang="en-US" sz="1800" dirty="0"/>
              <a:t>17. to 28. Complete if either situation applies.</a:t>
            </a:r>
          </a:p>
          <a:p>
            <a:r>
              <a:rPr lang="en-US" sz="1800" dirty="0"/>
              <a:t>Part 4</a:t>
            </a:r>
          </a:p>
          <a:p>
            <a:pPr lvl="1"/>
            <a:r>
              <a:rPr lang="en-US" sz="1800" dirty="0"/>
              <a:t>Complete if the employer wants to allow an employee, a paid tax preparer, or another person to discuss Form 941 with the IRS.</a:t>
            </a:r>
          </a:p>
          <a:p>
            <a:pPr marL="0" indent="0">
              <a:buNone/>
            </a:pPr>
            <a:endParaRPr lang="en-US" sz="1800" dirty="0"/>
          </a:p>
        </p:txBody>
      </p:sp>
    </p:spTree>
    <p:extLst>
      <p:ext uri="{BB962C8B-B14F-4D97-AF65-F5344CB8AC3E}">
        <p14:creationId xmlns:p14="http://schemas.microsoft.com/office/powerpoint/2010/main" val="15780552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dirty="0"/>
              <a:t>Preparing Form 941 (11 of 17)</a:t>
            </a:r>
            <a:endParaRPr lang="en-IN" dirty="0"/>
          </a:p>
        </p:txBody>
      </p:sp>
      <p:sp>
        <p:nvSpPr>
          <p:cNvPr id="3" name="Content Placeholder 2">
            <a:extLst>
              <a:ext uri="{FF2B5EF4-FFF2-40B4-BE49-F238E27FC236}">
                <a16:creationId xmlns:a16="http://schemas.microsoft.com/office/drawing/2014/main" id="{DEC60C75-4166-DBF1-D901-D8F0BACE2994}"/>
              </a:ext>
            </a:extLst>
          </p:cNvPr>
          <p:cNvSpPr>
            <a:spLocks noGrp="1"/>
          </p:cNvSpPr>
          <p:nvPr>
            <p:ph idx="1"/>
          </p:nvPr>
        </p:nvSpPr>
        <p:spPr/>
        <p:txBody>
          <a:bodyPr/>
          <a:lstStyle/>
          <a:p>
            <a:r>
              <a:rPr lang="en-US" sz="1800" dirty="0"/>
              <a:t>Part 5</a:t>
            </a:r>
          </a:p>
          <a:p>
            <a:pPr lvl="1"/>
            <a:r>
              <a:rPr lang="en-US" sz="1800" dirty="0"/>
              <a:t>The form must be signed by the employer or other person who is required to withhold and pay the tax. If the employer is:</a:t>
            </a:r>
          </a:p>
          <a:p>
            <a:pPr lvl="2"/>
            <a:r>
              <a:rPr lang="en-US" sz="1800" dirty="0"/>
              <a:t>1. An individual, the return should be signed by that person.</a:t>
            </a:r>
          </a:p>
          <a:p>
            <a:pPr lvl="2"/>
            <a:r>
              <a:rPr lang="en-US" sz="1800" dirty="0"/>
              <a:t>2. A corporation, the return should be signed by its president, vice president, or other principal officer authorized to sign the return. Corporate officers or duly authorized agents may use facsimile signatures under certain conditions.</a:t>
            </a:r>
          </a:p>
          <a:p>
            <a:pPr lvl="2"/>
            <a:r>
              <a:rPr lang="en-US" sz="1800" dirty="0"/>
              <a:t>3. A partnership or other unincorporated organization, a responsible and duly authorized partner or officer having knowledge of the firm’s affairs should sign the return.</a:t>
            </a:r>
          </a:p>
        </p:txBody>
      </p:sp>
    </p:spTree>
    <p:extLst>
      <p:ext uri="{BB962C8B-B14F-4D97-AF65-F5344CB8AC3E}">
        <p14:creationId xmlns:p14="http://schemas.microsoft.com/office/powerpoint/2010/main" val="4857171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dirty="0"/>
              <a:t>Preparing Form 941 (12 of 17)</a:t>
            </a:r>
            <a:endParaRPr lang="en-IN" dirty="0"/>
          </a:p>
        </p:txBody>
      </p:sp>
      <p:sp>
        <p:nvSpPr>
          <p:cNvPr id="3" name="Content Placeholder 2">
            <a:extLst>
              <a:ext uri="{FF2B5EF4-FFF2-40B4-BE49-F238E27FC236}">
                <a16:creationId xmlns:a16="http://schemas.microsoft.com/office/drawing/2014/main" id="{DEC60C75-4166-DBF1-D901-D8F0BACE2994}"/>
              </a:ext>
            </a:extLst>
          </p:cNvPr>
          <p:cNvSpPr>
            <a:spLocks noGrp="1"/>
          </p:cNvSpPr>
          <p:nvPr>
            <p:ph idx="1"/>
          </p:nvPr>
        </p:nvSpPr>
        <p:spPr/>
        <p:txBody>
          <a:bodyPr/>
          <a:lstStyle/>
          <a:p>
            <a:r>
              <a:rPr lang="en-US" sz="1800" dirty="0"/>
              <a:t>Part 5</a:t>
            </a:r>
          </a:p>
          <a:p>
            <a:pPr lvl="1"/>
            <a:r>
              <a:rPr lang="en-US" sz="1800" dirty="0"/>
              <a:t>The form must be signed by the employer or other person who is required to withhold and pay the tax. If the employer is:</a:t>
            </a:r>
          </a:p>
          <a:p>
            <a:pPr lvl="2"/>
            <a:r>
              <a:rPr lang="en-US" sz="1800" dirty="0"/>
              <a:t>4. A trust or estate, the return should be signed by the fiduciary of the trust or estate.</a:t>
            </a:r>
          </a:p>
          <a:p>
            <a:pPr lvl="2"/>
            <a:r>
              <a:rPr lang="en-US" sz="1800" dirty="0"/>
              <a:t>5. A political body, such as a state or territory, the return should be signed by the officer or employee having control of the wage payments or officer properly designated for that purpose.</a:t>
            </a:r>
          </a:p>
          <a:p>
            <a:pPr lvl="2"/>
            <a:r>
              <a:rPr lang="en-US" sz="1800" dirty="0"/>
              <a:t>6. An agent, who pays the wages for the employer, may be authorized by the employer to sign the appropriate tax returns.</a:t>
            </a:r>
          </a:p>
        </p:txBody>
      </p:sp>
    </p:spTree>
    <p:extLst>
      <p:ext uri="{BB962C8B-B14F-4D97-AF65-F5344CB8AC3E}">
        <p14:creationId xmlns:p14="http://schemas.microsoft.com/office/powerpoint/2010/main" val="24273678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dirty="0"/>
              <a:t>Preparing Form 941 (13 of 17)</a:t>
            </a:r>
            <a:endParaRPr lang="en-IN" dirty="0"/>
          </a:p>
        </p:txBody>
      </p:sp>
      <p:graphicFrame>
        <p:nvGraphicFramePr>
          <p:cNvPr id="4" name="Table Placeholder 4">
            <a:extLst>
              <a:ext uri="{FF2B5EF4-FFF2-40B4-BE49-F238E27FC236}">
                <a16:creationId xmlns:a16="http://schemas.microsoft.com/office/drawing/2014/main" id="{A9CEB5E3-457E-310C-FA8F-7D1638173134}"/>
              </a:ext>
            </a:extLst>
          </p:cNvPr>
          <p:cNvGraphicFramePr>
            <a:graphicFrameLocks/>
          </p:cNvGraphicFramePr>
          <p:nvPr>
            <p:extLst>
              <p:ext uri="{D42A27DB-BD31-4B8C-83A1-F6EECF244321}">
                <p14:modId xmlns:p14="http://schemas.microsoft.com/office/powerpoint/2010/main" val="1893641059"/>
              </p:ext>
            </p:extLst>
          </p:nvPr>
        </p:nvGraphicFramePr>
        <p:xfrm>
          <a:off x="740229" y="1368008"/>
          <a:ext cx="11006678" cy="3594690"/>
        </p:xfrm>
        <a:graphic>
          <a:graphicData uri="http://schemas.openxmlformats.org/drawingml/2006/table">
            <a:tbl>
              <a:tblPr firstRow="1" bandRow="1">
                <a:tableStyleId>{5C22544A-7EE6-4342-B048-85BDC9FD1C3A}</a:tableStyleId>
              </a:tblPr>
              <a:tblGrid>
                <a:gridCol w="1497600">
                  <a:extLst>
                    <a:ext uri="{9D8B030D-6E8A-4147-A177-3AD203B41FA5}">
                      <a16:colId xmlns:a16="http://schemas.microsoft.com/office/drawing/2014/main" val="3404343485"/>
                    </a:ext>
                  </a:extLst>
                </a:gridCol>
                <a:gridCol w="9509078">
                  <a:extLst>
                    <a:ext uri="{9D8B030D-6E8A-4147-A177-3AD203B41FA5}">
                      <a16:colId xmlns:a16="http://schemas.microsoft.com/office/drawing/2014/main" val="2865251437"/>
                    </a:ext>
                  </a:extLst>
                </a:gridCol>
              </a:tblGrid>
              <a:tr h="532781">
                <a:tc>
                  <a:txBody>
                    <a:bodyPr/>
                    <a:lstStyle/>
                    <a:p>
                      <a:r>
                        <a:rPr lang="en-US" dirty="0"/>
                        <a:t>Line Number</a:t>
                      </a:r>
                    </a:p>
                  </a:txBody>
                  <a:tcPr/>
                </a:tc>
                <a:tc>
                  <a:txBody>
                    <a:bodyPr/>
                    <a:lstStyle/>
                    <a:p>
                      <a:r>
                        <a:rPr lang="en-US" dirty="0"/>
                        <a:t>Source of Information</a:t>
                      </a:r>
                    </a:p>
                  </a:txBody>
                  <a:tcPr/>
                </a:tc>
                <a:extLst>
                  <a:ext uri="{0D108BD9-81ED-4DB2-BD59-A6C34878D82A}">
                    <a16:rowId xmlns:a16="http://schemas.microsoft.com/office/drawing/2014/main" val="3286133270"/>
                  </a:ext>
                </a:extLst>
              </a:tr>
              <a:tr h="304446">
                <a:tc>
                  <a:txBody>
                    <a:bodyPr/>
                    <a:lstStyle/>
                    <a:p>
                      <a:r>
                        <a:rPr lang="en-US" dirty="0"/>
                        <a:t>1</a:t>
                      </a:r>
                    </a:p>
                  </a:txBody>
                  <a:tcPr/>
                </a:tc>
                <a:tc>
                  <a:txBody>
                    <a:bodyPr/>
                    <a:lstStyle/>
                    <a:p>
                      <a:r>
                        <a:rPr lang="en-US"/>
                        <a:t>Payroll </a:t>
                      </a:r>
                      <a:r>
                        <a:rPr lang="en-US" dirty="0"/>
                        <a:t>R</a:t>
                      </a:r>
                      <a:r>
                        <a:rPr lang="en-US"/>
                        <a:t>egister</a:t>
                      </a:r>
                      <a:endParaRPr lang="en-US" dirty="0"/>
                    </a:p>
                  </a:txBody>
                  <a:tcPr/>
                </a:tc>
                <a:extLst>
                  <a:ext uri="{0D108BD9-81ED-4DB2-BD59-A6C34878D82A}">
                    <a16:rowId xmlns:a16="http://schemas.microsoft.com/office/drawing/2014/main" val="2959282056"/>
                  </a:ext>
                </a:extLst>
              </a:tr>
              <a:tr h="304446">
                <a:tc>
                  <a:txBody>
                    <a:bodyPr/>
                    <a:lstStyle/>
                    <a:p>
                      <a:r>
                        <a:rPr lang="en-US" dirty="0"/>
                        <a:t>2</a:t>
                      </a:r>
                    </a:p>
                  </a:txBody>
                  <a:tcPr/>
                </a:tc>
                <a:tc>
                  <a:txBody>
                    <a:bodyPr/>
                    <a:lstStyle/>
                    <a:p>
                      <a:r>
                        <a:rPr lang="en-US" dirty="0"/>
                        <a:t>General ledger accounts for wages and salaries; Forms 4070, or employees’ written statements reporting cash tips.</a:t>
                      </a:r>
                    </a:p>
                  </a:txBody>
                  <a:tcPr/>
                </a:tc>
                <a:extLst>
                  <a:ext uri="{0D108BD9-81ED-4DB2-BD59-A6C34878D82A}">
                    <a16:rowId xmlns:a16="http://schemas.microsoft.com/office/drawing/2014/main" val="83830496"/>
                  </a:ext>
                </a:extLst>
              </a:tr>
              <a:tr h="394290">
                <a:tc>
                  <a:txBody>
                    <a:bodyPr/>
                    <a:lstStyle/>
                    <a:p>
                      <a:r>
                        <a:rPr lang="en-US" dirty="0"/>
                        <a:t>3</a:t>
                      </a:r>
                    </a:p>
                  </a:txBody>
                  <a:tcPr/>
                </a:tc>
                <a:tc>
                  <a:txBody>
                    <a:bodyPr/>
                    <a:lstStyle/>
                    <a:p>
                      <a:r>
                        <a:rPr lang="en-US" dirty="0"/>
                        <a:t>General ledger accounts</a:t>
                      </a:r>
                    </a:p>
                  </a:txBody>
                  <a:tcPr/>
                </a:tc>
                <a:extLst>
                  <a:ext uri="{0D108BD9-81ED-4DB2-BD59-A6C34878D82A}">
                    <a16:rowId xmlns:a16="http://schemas.microsoft.com/office/drawing/2014/main" val="808922595"/>
                  </a:ext>
                </a:extLst>
              </a:tr>
              <a:tr h="304446">
                <a:tc>
                  <a:txBody>
                    <a:bodyPr/>
                    <a:lstStyle/>
                    <a:p>
                      <a:r>
                        <a:rPr lang="en-US" dirty="0"/>
                        <a:t>4</a:t>
                      </a:r>
                    </a:p>
                  </a:txBody>
                  <a:tcPr/>
                </a:tc>
                <a:tc>
                  <a:txBody>
                    <a:bodyPr/>
                    <a:lstStyle/>
                    <a:p>
                      <a:r>
                        <a:rPr lang="en-US" dirty="0"/>
                        <a:t>General ledger balances</a:t>
                      </a:r>
                    </a:p>
                  </a:txBody>
                  <a:tcPr/>
                </a:tc>
                <a:extLst>
                  <a:ext uri="{0D108BD9-81ED-4DB2-BD59-A6C34878D82A}">
                    <a16:rowId xmlns:a16="http://schemas.microsoft.com/office/drawing/2014/main" val="3114662513"/>
                  </a:ext>
                </a:extLst>
              </a:tr>
              <a:tr h="304446">
                <a:tc>
                  <a:txBody>
                    <a:bodyPr/>
                    <a:lstStyle/>
                    <a:p>
                      <a:r>
                        <a:rPr lang="en-US" dirty="0"/>
                        <a:t>5a</a:t>
                      </a:r>
                    </a:p>
                  </a:txBody>
                  <a:tcPr/>
                </a:tc>
                <a:tc>
                  <a:txBody>
                    <a:bodyPr/>
                    <a:lstStyle/>
                    <a:p>
                      <a:r>
                        <a:rPr lang="en-US" sz="1800" kern="1200" dirty="0">
                          <a:solidFill>
                            <a:schemeClr val="dk1"/>
                          </a:solidFill>
                          <a:latin typeface="+mn-lt"/>
                          <a:ea typeface="+mn-ea"/>
                          <a:cs typeface="+mn-cs"/>
                        </a:rPr>
                        <a:t>Payroll register; include any social security taxes (OASDI) paid for employees, sick pay, and taxable fringe benefits subject to OASDI. Do not include any tips. Do not report any employees’ wages that exceed $160,200, the taxable wage base for 2023.</a:t>
                      </a:r>
                    </a:p>
                  </a:txBody>
                  <a:tcPr/>
                </a:tc>
                <a:extLst>
                  <a:ext uri="{0D108BD9-81ED-4DB2-BD59-A6C34878D82A}">
                    <a16:rowId xmlns:a16="http://schemas.microsoft.com/office/drawing/2014/main" val="2687845976"/>
                  </a:ext>
                </a:extLst>
              </a:tr>
            </a:tbl>
          </a:graphicData>
        </a:graphic>
      </p:graphicFrame>
    </p:spTree>
    <p:extLst>
      <p:ext uri="{BB962C8B-B14F-4D97-AF65-F5344CB8AC3E}">
        <p14:creationId xmlns:p14="http://schemas.microsoft.com/office/powerpoint/2010/main" val="297551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dirty="0"/>
              <a:t>Preparing Form 941 (14 of 17)</a:t>
            </a:r>
            <a:endParaRPr lang="en-IN" dirty="0"/>
          </a:p>
        </p:txBody>
      </p:sp>
      <p:graphicFrame>
        <p:nvGraphicFramePr>
          <p:cNvPr id="6" name="Table Placeholder 4">
            <a:extLst>
              <a:ext uri="{FF2B5EF4-FFF2-40B4-BE49-F238E27FC236}">
                <a16:creationId xmlns:a16="http://schemas.microsoft.com/office/drawing/2014/main" id="{8F1ABC8F-B00D-B58A-D7F4-F7EA11D62635}"/>
              </a:ext>
            </a:extLst>
          </p:cNvPr>
          <p:cNvGraphicFramePr>
            <a:graphicFrameLocks/>
          </p:cNvGraphicFramePr>
          <p:nvPr>
            <p:extLst>
              <p:ext uri="{D42A27DB-BD31-4B8C-83A1-F6EECF244321}">
                <p14:modId xmlns:p14="http://schemas.microsoft.com/office/powerpoint/2010/main" val="3488713009"/>
              </p:ext>
            </p:extLst>
          </p:nvPr>
        </p:nvGraphicFramePr>
        <p:xfrm>
          <a:off x="741000" y="1368008"/>
          <a:ext cx="10940186" cy="3383280"/>
        </p:xfrm>
        <a:graphic>
          <a:graphicData uri="http://schemas.openxmlformats.org/drawingml/2006/table">
            <a:tbl>
              <a:tblPr firstRow="1" bandRow="1">
                <a:tableStyleId>{5C22544A-7EE6-4342-B048-85BDC9FD1C3A}</a:tableStyleId>
              </a:tblPr>
              <a:tblGrid>
                <a:gridCol w="1497600">
                  <a:extLst>
                    <a:ext uri="{9D8B030D-6E8A-4147-A177-3AD203B41FA5}">
                      <a16:colId xmlns:a16="http://schemas.microsoft.com/office/drawing/2014/main" val="3404343485"/>
                    </a:ext>
                  </a:extLst>
                </a:gridCol>
                <a:gridCol w="9442586">
                  <a:extLst>
                    <a:ext uri="{9D8B030D-6E8A-4147-A177-3AD203B41FA5}">
                      <a16:colId xmlns:a16="http://schemas.microsoft.com/office/drawing/2014/main" val="2865251437"/>
                    </a:ext>
                  </a:extLst>
                </a:gridCol>
              </a:tblGrid>
              <a:tr h="532781">
                <a:tc>
                  <a:txBody>
                    <a:bodyPr/>
                    <a:lstStyle/>
                    <a:p>
                      <a:r>
                        <a:rPr lang="en-US" dirty="0"/>
                        <a:t>Line Number</a:t>
                      </a:r>
                    </a:p>
                  </a:txBody>
                  <a:tcPr/>
                </a:tc>
                <a:tc>
                  <a:txBody>
                    <a:bodyPr/>
                    <a:lstStyle/>
                    <a:p>
                      <a:r>
                        <a:rPr lang="en-US" dirty="0"/>
                        <a:t>Source of Information</a:t>
                      </a:r>
                    </a:p>
                  </a:txBody>
                  <a:tcPr/>
                </a:tc>
                <a:extLst>
                  <a:ext uri="{0D108BD9-81ED-4DB2-BD59-A6C34878D82A}">
                    <a16:rowId xmlns:a16="http://schemas.microsoft.com/office/drawing/2014/main" val="3286133270"/>
                  </a:ext>
                </a:extLst>
              </a:tr>
              <a:tr h="304446">
                <a:tc>
                  <a:txBody>
                    <a:bodyPr/>
                    <a:lstStyle/>
                    <a:p>
                      <a:r>
                        <a:rPr lang="en-US" dirty="0"/>
                        <a:t>5b</a:t>
                      </a:r>
                    </a:p>
                  </a:txBody>
                  <a:tcPr/>
                </a:tc>
                <a:tc>
                  <a:txBody>
                    <a:bodyPr/>
                    <a:lstStyle/>
                    <a:p>
                      <a:r>
                        <a:rPr lang="en-US" sz="1800" kern="1200" dirty="0">
                          <a:solidFill>
                            <a:schemeClr val="dk1"/>
                          </a:solidFill>
                          <a:latin typeface="+mn-lt"/>
                          <a:ea typeface="+mn-ea"/>
                          <a:cs typeface="+mn-cs"/>
                        </a:rPr>
                        <a:t>Forms 4070, or employees’ written statements to report cash tips. Enter all tips reported until tips and wages for each employee reach $160,200. Report this information even if you are unable to withhold the employee OASDI tax. Do not include allocated tips, which should be reported on Form 8027.</a:t>
                      </a:r>
                    </a:p>
                  </a:txBody>
                  <a:tcPr/>
                </a:tc>
                <a:extLst>
                  <a:ext uri="{0D108BD9-81ED-4DB2-BD59-A6C34878D82A}">
                    <a16:rowId xmlns:a16="http://schemas.microsoft.com/office/drawing/2014/main" val="2959282056"/>
                  </a:ext>
                </a:extLst>
              </a:tr>
              <a:tr h="304446">
                <a:tc>
                  <a:txBody>
                    <a:bodyPr/>
                    <a:lstStyle/>
                    <a:p>
                      <a:r>
                        <a:rPr lang="en-US" dirty="0"/>
                        <a:t>5c</a:t>
                      </a:r>
                    </a:p>
                  </a:txBody>
                  <a:tcPr/>
                </a:tc>
                <a:tc>
                  <a:txBody>
                    <a:bodyPr/>
                    <a:lstStyle/>
                    <a:p>
                      <a:r>
                        <a:rPr lang="en-US" dirty="0"/>
                        <a:t>Payroll register; Forms 4070, or employees’ written statements to report cash tips. Report amounts paid to certain federal, state, and local government employees who are subject only to the HI portion of the FICA tax.</a:t>
                      </a:r>
                    </a:p>
                  </a:txBody>
                  <a:tcPr/>
                </a:tc>
                <a:extLst>
                  <a:ext uri="{0D108BD9-81ED-4DB2-BD59-A6C34878D82A}">
                    <a16:rowId xmlns:a16="http://schemas.microsoft.com/office/drawing/2014/main" val="83830496"/>
                  </a:ext>
                </a:extLst>
              </a:tr>
              <a:tr h="532781">
                <a:tc>
                  <a:txBody>
                    <a:bodyPr/>
                    <a:lstStyle/>
                    <a:p>
                      <a:r>
                        <a:rPr lang="en-US" dirty="0"/>
                        <a:t>5d</a:t>
                      </a:r>
                    </a:p>
                  </a:txBody>
                  <a:tcPr/>
                </a:tc>
                <a:tc>
                  <a:txBody>
                    <a:bodyPr/>
                    <a:lstStyle/>
                    <a:p>
                      <a:r>
                        <a:rPr lang="en-US" dirty="0"/>
                        <a:t>Payroll register; enter all wages, tips, sick pay, and taxable fringe benefits that are subject to additional Medicare tax withholding. </a:t>
                      </a:r>
                      <a:endParaRPr lang="en-US" dirty="0">
                        <a:solidFill>
                          <a:srgbClr val="FF0000"/>
                        </a:solidFill>
                      </a:endParaRPr>
                    </a:p>
                  </a:txBody>
                  <a:tcPr/>
                </a:tc>
                <a:extLst>
                  <a:ext uri="{0D108BD9-81ED-4DB2-BD59-A6C34878D82A}">
                    <a16:rowId xmlns:a16="http://schemas.microsoft.com/office/drawing/2014/main" val="808922595"/>
                  </a:ext>
                </a:extLst>
              </a:tr>
            </a:tbl>
          </a:graphicData>
        </a:graphic>
      </p:graphicFrame>
    </p:spTree>
    <p:extLst>
      <p:ext uri="{BB962C8B-B14F-4D97-AF65-F5344CB8AC3E}">
        <p14:creationId xmlns:p14="http://schemas.microsoft.com/office/powerpoint/2010/main" val="5276528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dirty="0"/>
              <a:t>Preparing Form 941 (15 of 17)</a:t>
            </a:r>
            <a:endParaRPr lang="en-IN" dirty="0"/>
          </a:p>
        </p:txBody>
      </p:sp>
      <p:graphicFrame>
        <p:nvGraphicFramePr>
          <p:cNvPr id="6" name="Table Placeholder 4">
            <a:extLst>
              <a:ext uri="{FF2B5EF4-FFF2-40B4-BE49-F238E27FC236}">
                <a16:creationId xmlns:a16="http://schemas.microsoft.com/office/drawing/2014/main" id="{8F1ABC8F-B00D-B58A-D7F4-F7EA11D62635}"/>
              </a:ext>
            </a:extLst>
          </p:cNvPr>
          <p:cNvGraphicFramePr>
            <a:graphicFrameLocks/>
          </p:cNvGraphicFramePr>
          <p:nvPr>
            <p:extLst>
              <p:ext uri="{D42A27DB-BD31-4B8C-83A1-F6EECF244321}">
                <p14:modId xmlns:p14="http://schemas.microsoft.com/office/powerpoint/2010/main" val="483047150"/>
              </p:ext>
            </p:extLst>
          </p:nvPr>
        </p:nvGraphicFramePr>
        <p:xfrm>
          <a:off x="741000" y="1368008"/>
          <a:ext cx="10710691" cy="3291840"/>
        </p:xfrm>
        <a:graphic>
          <a:graphicData uri="http://schemas.openxmlformats.org/drawingml/2006/table">
            <a:tbl>
              <a:tblPr firstRow="1" bandRow="1">
                <a:tableStyleId>{5C22544A-7EE6-4342-B048-85BDC9FD1C3A}</a:tableStyleId>
              </a:tblPr>
              <a:tblGrid>
                <a:gridCol w="1497600">
                  <a:extLst>
                    <a:ext uri="{9D8B030D-6E8A-4147-A177-3AD203B41FA5}">
                      <a16:colId xmlns:a16="http://schemas.microsoft.com/office/drawing/2014/main" val="3404343485"/>
                    </a:ext>
                  </a:extLst>
                </a:gridCol>
                <a:gridCol w="9213091">
                  <a:extLst>
                    <a:ext uri="{9D8B030D-6E8A-4147-A177-3AD203B41FA5}">
                      <a16:colId xmlns:a16="http://schemas.microsoft.com/office/drawing/2014/main" val="2865251437"/>
                    </a:ext>
                  </a:extLst>
                </a:gridCol>
              </a:tblGrid>
              <a:tr h="532781">
                <a:tc>
                  <a:txBody>
                    <a:bodyPr/>
                    <a:lstStyle/>
                    <a:p>
                      <a:r>
                        <a:rPr lang="en-US" dirty="0"/>
                        <a:t>Line Number</a:t>
                      </a:r>
                    </a:p>
                  </a:txBody>
                  <a:tcPr/>
                </a:tc>
                <a:tc>
                  <a:txBody>
                    <a:bodyPr/>
                    <a:lstStyle/>
                    <a:p>
                      <a:r>
                        <a:rPr lang="en-US" dirty="0"/>
                        <a:t>Source of Information</a:t>
                      </a:r>
                    </a:p>
                  </a:txBody>
                  <a:tcPr/>
                </a:tc>
                <a:extLst>
                  <a:ext uri="{0D108BD9-81ED-4DB2-BD59-A6C34878D82A}">
                    <a16:rowId xmlns:a16="http://schemas.microsoft.com/office/drawing/2014/main" val="3286133270"/>
                  </a:ext>
                </a:extLst>
              </a:tr>
              <a:tr h="304446">
                <a:tc>
                  <a:txBody>
                    <a:bodyPr/>
                    <a:lstStyle/>
                    <a:p>
                      <a:r>
                        <a:rPr lang="en-US" dirty="0"/>
                        <a:t>5f</a:t>
                      </a:r>
                    </a:p>
                  </a:txBody>
                  <a:tcPr/>
                </a:tc>
                <a:tc>
                  <a:txBody>
                    <a:bodyPr/>
                    <a:lstStyle/>
                    <a:p>
                      <a:r>
                        <a:rPr lang="en-US" sz="1800" b="0" i="0" u="none" strike="noStrike" kern="1200" baseline="0" dirty="0">
                          <a:solidFill>
                            <a:schemeClr val="dk1"/>
                          </a:solidFill>
                          <a:latin typeface="+mn-lt"/>
                          <a:ea typeface="+mn-ea"/>
                          <a:cs typeface="+mn-cs"/>
                        </a:rPr>
                        <a:t>Enter the tax due from Notice and Demand on line 5f. The IRS issues a Notice and Demand to advise an employer of the amount of tips received by employees who failed to report or underreported tips to the employer.</a:t>
                      </a:r>
                      <a:endParaRPr lang="en-US" dirty="0"/>
                    </a:p>
                  </a:txBody>
                  <a:tcPr/>
                </a:tc>
                <a:extLst>
                  <a:ext uri="{0D108BD9-81ED-4DB2-BD59-A6C34878D82A}">
                    <a16:rowId xmlns:a16="http://schemas.microsoft.com/office/drawing/2014/main" val="761929044"/>
                  </a:ext>
                </a:extLst>
              </a:tr>
              <a:tr h="427542">
                <a:tc>
                  <a:txBody>
                    <a:bodyPr/>
                    <a:lstStyle/>
                    <a:p>
                      <a:r>
                        <a:rPr lang="en-US" dirty="0"/>
                        <a:t>7</a:t>
                      </a:r>
                    </a:p>
                  </a:txBody>
                  <a:tcPr/>
                </a:tc>
                <a:tc>
                  <a:txBody>
                    <a:bodyPr/>
                    <a:lstStyle/>
                    <a:p>
                      <a:r>
                        <a:rPr lang="en-US" sz="1800" b="0" i="0" u="none" strike="noStrike" kern="1200" baseline="0" dirty="0">
                          <a:solidFill>
                            <a:schemeClr val="dk1"/>
                          </a:solidFill>
                          <a:latin typeface="+mn-lt"/>
                          <a:ea typeface="+mn-ea"/>
                          <a:cs typeface="+mn-cs"/>
                        </a:rPr>
                        <a:t>To adjust for fractions of cents: If there is a difference between the total tax on line 6 and the total deducted from your employees’ wages or tips plus the employer’s tax on those wages or tips (general ledger accounts) because of fractions of cents added or dropped in collecting the tax, report the difference. Enter this difference in the space for “Fractions of Cents.” If a negative number is to be used, use a minus sign —.</a:t>
                      </a:r>
                      <a:endParaRPr lang="en-US" dirty="0"/>
                    </a:p>
                  </a:txBody>
                  <a:tcPr/>
                </a:tc>
                <a:extLst>
                  <a:ext uri="{0D108BD9-81ED-4DB2-BD59-A6C34878D82A}">
                    <a16:rowId xmlns:a16="http://schemas.microsoft.com/office/drawing/2014/main" val="3718323214"/>
                  </a:ext>
                </a:extLst>
              </a:tr>
            </a:tbl>
          </a:graphicData>
        </a:graphic>
      </p:graphicFrame>
    </p:spTree>
    <p:extLst>
      <p:ext uri="{BB962C8B-B14F-4D97-AF65-F5344CB8AC3E}">
        <p14:creationId xmlns:p14="http://schemas.microsoft.com/office/powerpoint/2010/main" val="32304111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dirty="0"/>
              <a:t>Preparing Form 941 (16 of 17)</a:t>
            </a:r>
            <a:endParaRPr lang="en-IN" dirty="0"/>
          </a:p>
        </p:txBody>
      </p:sp>
      <p:graphicFrame>
        <p:nvGraphicFramePr>
          <p:cNvPr id="6" name="Table Placeholder 4">
            <a:extLst>
              <a:ext uri="{FF2B5EF4-FFF2-40B4-BE49-F238E27FC236}">
                <a16:creationId xmlns:a16="http://schemas.microsoft.com/office/drawing/2014/main" id="{8F1ABC8F-B00D-B58A-D7F4-F7EA11D62635}"/>
              </a:ext>
            </a:extLst>
          </p:cNvPr>
          <p:cNvGraphicFramePr>
            <a:graphicFrameLocks/>
          </p:cNvGraphicFramePr>
          <p:nvPr>
            <p:extLst>
              <p:ext uri="{D42A27DB-BD31-4B8C-83A1-F6EECF244321}">
                <p14:modId xmlns:p14="http://schemas.microsoft.com/office/powerpoint/2010/main" val="3640689420"/>
              </p:ext>
            </p:extLst>
          </p:nvPr>
        </p:nvGraphicFramePr>
        <p:xfrm>
          <a:off x="741000" y="1368008"/>
          <a:ext cx="10710691" cy="3477186"/>
        </p:xfrm>
        <a:graphic>
          <a:graphicData uri="http://schemas.openxmlformats.org/drawingml/2006/table">
            <a:tbl>
              <a:tblPr firstRow="1" bandRow="1">
                <a:tableStyleId>{5C22544A-7EE6-4342-B048-85BDC9FD1C3A}</a:tableStyleId>
              </a:tblPr>
              <a:tblGrid>
                <a:gridCol w="1497600">
                  <a:extLst>
                    <a:ext uri="{9D8B030D-6E8A-4147-A177-3AD203B41FA5}">
                      <a16:colId xmlns:a16="http://schemas.microsoft.com/office/drawing/2014/main" val="3404343485"/>
                    </a:ext>
                  </a:extLst>
                </a:gridCol>
                <a:gridCol w="9213091">
                  <a:extLst>
                    <a:ext uri="{9D8B030D-6E8A-4147-A177-3AD203B41FA5}">
                      <a16:colId xmlns:a16="http://schemas.microsoft.com/office/drawing/2014/main" val="2865251437"/>
                    </a:ext>
                  </a:extLst>
                </a:gridCol>
              </a:tblGrid>
              <a:tr h="532781">
                <a:tc>
                  <a:txBody>
                    <a:bodyPr/>
                    <a:lstStyle/>
                    <a:p>
                      <a:r>
                        <a:rPr lang="en-US" dirty="0"/>
                        <a:t>Line Number</a:t>
                      </a:r>
                    </a:p>
                  </a:txBody>
                  <a:tcPr/>
                </a:tc>
                <a:tc>
                  <a:txBody>
                    <a:bodyPr/>
                    <a:lstStyle/>
                    <a:p>
                      <a:r>
                        <a:rPr lang="en-US" dirty="0"/>
                        <a:t>Source of Information</a:t>
                      </a:r>
                    </a:p>
                  </a:txBody>
                  <a:tcPr/>
                </a:tc>
                <a:extLst>
                  <a:ext uri="{0D108BD9-81ED-4DB2-BD59-A6C34878D82A}">
                    <a16:rowId xmlns:a16="http://schemas.microsoft.com/office/drawing/2014/main" val="3286133270"/>
                  </a:ext>
                </a:extLst>
              </a:tr>
              <a:tr h="304446">
                <a:tc>
                  <a:txBody>
                    <a:bodyPr/>
                    <a:lstStyle/>
                    <a:p>
                      <a:r>
                        <a:rPr lang="en-US" dirty="0"/>
                        <a:t>8</a:t>
                      </a:r>
                    </a:p>
                  </a:txBody>
                  <a:tcPr/>
                </a:tc>
                <a:tc>
                  <a:txBody>
                    <a:bodyPr/>
                    <a:lstStyle/>
                    <a:p>
                      <a:r>
                        <a:rPr lang="en-US" sz="1800" b="0" i="0" u="none" strike="noStrike" kern="1200" baseline="0" dirty="0">
                          <a:solidFill>
                            <a:schemeClr val="dk1"/>
                          </a:solidFill>
                          <a:latin typeface="+mn-lt"/>
                          <a:ea typeface="+mn-ea"/>
                          <a:cs typeface="+mn-cs"/>
                        </a:rPr>
                        <a:t>To adjust for the tax on third-party sick pay: Deduct the social security tax on third-party sick pay for which you are not responsible. Enter the amount of the adjustment in the space for “Sick Pay”</a:t>
                      </a:r>
                      <a:endParaRPr lang="en-US" dirty="0"/>
                    </a:p>
                  </a:txBody>
                  <a:tcPr/>
                </a:tc>
                <a:extLst>
                  <a:ext uri="{0D108BD9-81ED-4DB2-BD59-A6C34878D82A}">
                    <a16:rowId xmlns:a16="http://schemas.microsoft.com/office/drawing/2014/main" val="761929044"/>
                  </a:ext>
                </a:extLst>
              </a:tr>
              <a:tr h="427542">
                <a:tc>
                  <a:txBody>
                    <a:bodyPr/>
                    <a:lstStyle/>
                    <a:p>
                      <a:r>
                        <a:rPr lang="en-US" dirty="0"/>
                        <a:t>9</a:t>
                      </a:r>
                    </a:p>
                  </a:txBody>
                  <a:tcPr/>
                </a:tc>
                <a:tc>
                  <a:txBody>
                    <a:bodyPr/>
                    <a:lstStyle/>
                    <a:p>
                      <a:r>
                        <a:rPr lang="en-US" sz="1800" b="0" i="0" u="none" strike="noStrike" kern="1200" baseline="0" dirty="0">
                          <a:solidFill>
                            <a:schemeClr val="dk1"/>
                          </a:solidFill>
                          <a:latin typeface="+mn-lt"/>
                          <a:ea typeface="+mn-ea"/>
                          <a:cs typeface="+mn-cs"/>
                        </a:rPr>
                        <a:t>To adjust for the tax on tips and group-term life insurance: Include the total uncollected employee social security tax for lines 5b and 5d</a:t>
                      </a:r>
                      <a:endParaRPr lang="en-US" dirty="0"/>
                    </a:p>
                  </a:txBody>
                  <a:tcPr/>
                </a:tc>
                <a:extLst>
                  <a:ext uri="{0D108BD9-81ED-4DB2-BD59-A6C34878D82A}">
                    <a16:rowId xmlns:a16="http://schemas.microsoft.com/office/drawing/2014/main" val="4292452981"/>
                  </a:ext>
                </a:extLst>
              </a:tr>
              <a:tr h="427542">
                <a:tc>
                  <a:txBody>
                    <a:bodyPr/>
                    <a:lstStyle/>
                    <a:p>
                      <a:r>
                        <a:rPr lang="en-US" dirty="0"/>
                        <a:t>11a</a:t>
                      </a:r>
                    </a:p>
                  </a:txBody>
                  <a:tcPr/>
                </a:tc>
                <a:tc>
                  <a:txBody>
                    <a:bodyPr/>
                    <a:lstStyle/>
                    <a:p>
                      <a:r>
                        <a:rPr lang="en-IN" sz="1800" b="0" i="0" u="none" strike="noStrike" kern="1200" baseline="0" dirty="0">
                          <a:solidFill>
                            <a:schemeClr val="dk1"/>
                          </a:solidFill>
                          <a:latin typeface="+mn-lt"/>
                          <a:ea typeface="+mn-ea"/>
                          <a:cs typeface="+mn-cs"/>
                        </a:rPr>
                        <a:t>Form 8974, line 12</a:t>
                      </a:r>
                      <a:endParaRPr lang="en-US" dirty="0"/>
                    </a:p>
                  </a:txBody>
                  <a:tcPr/>
                </a:tc>
                <a:extLst>
                  <a:ext uri="{0D108BD9-81ED-4DB2-BD59-A6C34878D82A}">
                    <a16:rowId xmlns:a16="http://schemas.microsoft.com/office/drawing/2014/main" val="1025845218"/>
                  </a:ext>
                </a:extLst>
              </a:tr>
              <a:tr h="427542">
                <a:tc>
                  <a:txBody>
                    <a:bodyPr/>
                    <a:lstStyle/>
                    <a:p>
                      <a:r>
                        <a:rPr lang="en-US" dirty="0"/>
                        <a:t>11b</a:t>
                      </a:r>
                    </a:p>
                  </a:txBody>
                  <a:tcPr/>
                </a:tc>
                <a:tc>
                  <a:txBody>
                    <a:bodyPr/>
                    <a:lstStyle/>
                    <a:p>
                      <a:r>
                        <a:rPr lang="en-IN" sz="1800" b="0" i="0" u="none" strike="noStrike" kern="1200" baseline="0" dirty="0">
                          <a:solidFill>
                            <a:schemeClr val="dk1"/>
                          </a:solidFill>
                          <a:latin typeface="+mn-lt"/>
                          <a:ea typeface="+mn-ea"/>
                          <a:cs typeface="+mn-cs"/>
                        </a:rPr>
                        <a:t>Worksheet 1, (not illustrated)</a:t>
                      </a:r>
                      <a:endParaRPr lang="en-US" dirty="0"/>
                    </a:p>
                  </a:txBody>
                  <a:tcPr/>
                </a:tc>
                <a:extLst>
                  <a:ext uri="{0D108BD9-81ED-4DB2-BD59-A6C34878D82A}">
                    <a16:rowId xmlns:a16="http://schemas.microsoft.com/office/drawing/2014/main" val="1407628705"/>
                  </a:ext>
                </a:extLst>
              </a:tr>
              <a:tr h="427542">
                <a:tc>
                  <a:txBody>
                    <a:bodyPr/>
                    <a:lstStyle/>
                    <a:p>
                      <a:r>
                        <a:rPr lang="en-US" dirty="0"/>
                        <a:t>11d</a:t>
                      </a:r>
                    </a:p>
                  </a:txBody>
                  <a:tcPr/>
                </a:tc>
                <a:tc>
                  <a:txBody>
                    <a:bodyPr/>
                    <a:lstStyle/>
                    <a:p>
                      <a:r>
                        <a:rPr lang="en-IN" dirty="0"/>
                        <a:t>Payroll Register</a:t>
                      </a:r>
                      <a:endParaRPr lang="en-US" dirty="0"/>
                    </a:p>
                  </a:txBody>
                  <a:tcPr/>
                </a:tc>
                <a:extLst>
                  <a:ext uri="{0D108BD9-81ED-4DB2-BD59-A6C34878D82A}">
                    <a16:rowId xmlns:a16="http://schemas.microsoft.com/office/drawing/2014/main" val="3814809348"/>
                  </a:ext>
                </a:extLst>
              </a:tr>
            </a:tbl>
          </a:graphicData>
        </a:graphic>
      </p:graphicFrame>
    </p:spTree>
    <p:extLst>
      <p:ext uri="{BB962C8B-B14F-4D97-AF65-F5344CB8AC3E}">
        <p14:creationId xmlns:p14="http://schemas.microsoft.com/office/powerpoint/2010/main" val="12066771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dirty="0"/>
              <a:t>Preparing Form 941 (17 of 17)</a:t>
            </a:r>
            <a:endParaRPr lang="en-IN" dirty="0"/>
          </a:p>
        </p:txBody>
      </p:sp>
      <p:graphicFrame>
        <p:nvGraphicFramePr>
          <p:cNvPr id="6" name="Table Placeholder 4">
            <a:extLst>
              <a:ext uri="{FF2B5EF4-FFF2-40B4-BE49-F238E27FC236}">
                <a16:creationId xmlns:a16="http://schemas.microsoft.com/office/drawing/2014/main" id="{8F1ABC8F-B00D-B58A-D7F4-F7EA11D62635}"/>
              </a:ext>
            </a:extLst>
          </p:cNvPr>
          <p:cNvGraphicFramePr>
            <a:graphicFrameLocks/>
          </p:cNvGraphicFramePr>
          <p:nvPr>
            <p:extLst>
              <p:ext uri="{D42A27DB-BD31-4B8C-83A1-F6EECF244321}">
                <p14:modId xmlns:p14="http://schemas.microsoft.com/office/powerpoint/2010/main" val="706433692"/>
              </p:ext>
            </p:extLst>
          </p:nvPr>
        </p:nvGraphicFramePr>
        <p:xfrm>
          <a:off x="741000" y="1368008"/>
          <a:ext cx="10710000" cy="4272954"/>
        </p:xfrm>
        <a:graphic>
          <a:graphicData uri="http://schemas.openxmlformats.org/drawingml/2006/table">
            <a:tbl>
              <a:tblPr firstRow="1" bandRow="1">
                <a:tableStyleId>{5C22544A-7EE6-4342-B048-85BDC9FD1C3A}</a:tableStyleId>
              </a:tblPr>
              <a:tblGrid>
                <a:gridCol w="1496909">
                  <a:extLst>
                    <a:ext uri="{9D8B030D-6E8A-4147-A177-3AD203B41FA5}">
                      <a16:colId xmlns:a16="http://schemas.microsoft.com/office/drawing/2014/main" val="3404343485"/>
                    </a:ext>
                  </a:extLst>
                </a:gridCol>
                <a:gridCol w="9213091">
                  <a:extLst>
                    <a:ext uri="{9D8B030D-6E8A-4147-A177-3AD203B41FA5}">
                      <a16:colId xmlns:a16="http://schemas.microsoft.com/office/drawing/2014/main" val="2865251437"/>
                    </a:ext>
                  </a:extLst>
                </a:gridCol>
              </a:tblGrid>
              <a:tr h="532781">
                <a:tc>
                  <a:txBody>
                    <a:bodyPr/>
                    <a:lstStyle/>
                    <a:p>
                      <a:r>
                        <a:rPr lang="en-US" dirty="0"/>
                        <a:t>Line Number</a:t>
                      </a:r>
                    </a:p>
                  </a:txBody>
                  <a:tcPr/>
                </a:tc>
                <a:tc>
                  <a:txBody>
                    <a:bodyPr/>
                    <a:lstStyle/>
                    <a:p>
                      <a:r>
                        <a:rPr lang="en-US" dirty="0"/>
                        <a:t>Source of Information</a:t>
                      </a:r>
                    </a:p>
                  </a:txBody>
                  <a:tcPr/>
                </a:tc>
                <a:extLst>
                  <a:ext uri="{0D108BD9-81ED-4DB2-BD59-A6C34878D82A}">
                    <a16:rowId xmlns:a16="http://schemas.microsoft.com/office/drawing/2014/main" val="3286133270"/>
                  </a:ext>
                </a:extLst>
              </a:tr>
              <a:tr h="304446">
                <a:tc>
                  <a:txBody>
                    <a:bodyPr/>
                    <a:lstStyle/>
                    <a:p>
                      <a:r>
                        <a:rPr lang="en-US" dirty="0"/>
                        <a:t>13a</a:t>
                      </a:r>
                    </a:p>
                  </a:txBody>
                  <a:tcPr/>
                </a:tc>
                <a:tc>
                  <a:txBody>
                    <a:bodyPr/>
                    <a:lstStyle/>
                    <a:p>
                      <a:r>
                        <a:rPr lang="en-US" sz="1800" b="0" i="0" u="none" strike="noStrike" kern="1200" baseline="0" dirty="0">
                          <a:solidFill>
                            <a:schemeClr val="dk1"/>
                          </a:solidFill>
                          <a:latin typeface="+mn-lt"/>
                          <a:ea typeface="+mn-ea"/>
                          <a:cs typeface="+mn-cs"/>
                        </a:rPr>
                        <a:t>General ledger accounts, previous Form 941; record the total deposits for the quarter, including any overpayment applied from previous quarter</a:t>
                      </a:r>
                      <a:endParaRPr lang="en-US" dirty="0"/>
                    </a:p>
                  </a:txBody>
                  <a:tcPr/>
                </a:tc>
                <a:extLst>
                  <a:ext uri="{0D108BD9-81ED-4DB2-BD59-A6C34878D82A}">
                    <a16:rowId xmlns:a16="http://schemas.microsoft.com/office/drawing/2014/main" val="761929044"/>
                  </a:ext>
                </a:extLst>
              </a:tr>
              <a:tr h="427542">
                <a:tc>
                  <a:txBody>
                    <a:bodyPr/>
                    <a:lstStyle/>
                    <a:p>
                      <a:r>
                        <a:rPr lang="en-US" dirty="0"/>
                        <a:t>13c and 13e</a:t>
                      </a:r>
                    </a:p>
                  </a:txBody>
                  <a:tcPr/>
                </a:tc>
                <a:tc>
                  <a:txBody>
                    <a:bodyPr/>
                    <a:lstStyle/>
                    <a:p>
                      <a:r>
                        <a:rPr lang="en-IN" sz="1800" b="0" i="0" u="none" strike="noStrike" kern="1200" baseline="0" dirty="0">
                          <a:solidFill>
                            <a:schemeClr val="dk1"/>
                          </a:solidFill>
                          <a:latin typeface="+mn-lt"/>
                          <a:ea typeface="+mn-ea"/>
                          <a:cs typeface="+mn-cs"/>
                        </a:rPr>
                        <a:t>Worksheet 1 (not illustrated)</a:t>
                      </a:r>
                      <a:endParaRPr lang="en-US" dirty="0"/>
                    </a:p>
                  </a:txBody>
                  <a:tcPr/>
                </a:tc>
                <a:extLst>
                  <a:ext uri="{0D108BD9-81ED-4DB2-BD59-A6C34878D82A}">
                    <a16:rowId xmlns:a16="http://schemas.microsoft.com/office/drawing/2014/main" val="3718323214"/>
                  </a:ext>
                </a:extLst>
              </a:tr>
              <a:tr h="427542">
                <a:tc>
                  <a:txBody>
                    <a:bodyPr/>
                    <a:lstStyle/>
                    <a:p>
                      <a:r>
                        <a:rPr lang="en-US" dirty="0"/>
                        <a:t>19 and 20</a:t>
                      </a:r>
                    </a:p>
                  </a:txBody>
                  <a:tcPr/>
                </a:tc>
                <a:tc>
                  <a:txBody>
                    <a:bodyPr/>
                    <a:lstStyle/>
                    <a:p>
                      <a:r>
                        <a:rPr lang="en-IN" sz="1800" b="0" i="0" u="none" strike="noStrike" kern="1200" baseline="0" dirty="0">
                          <a:solidFill>
                            <a:schemeClr val="dk1"/>
                          </a:solidFill>
                          <a:latin typeface="+mn-lt"/>
                          <a:ea typeface="+mn-ea"/>
                          <a:cs typeface="+mn-cs"/>
                        </a:rPr>
                        <a:t>Worksheet 1 (not illustrated)</a:t>
                      </a:r>
                      <a:endParaRPr lang="en-US" dirty="0"/>
                    </a:p>
                  </a:txBody>
                  <a:tcPr/>
                </a:tc>
                <a:extLst>
                  <a:ext uri="{0D108BD9-81ED-4DB2-BD59-A6C34878D82A}">
                    <a16:rowId xmlns:a16="http://schemas.microsoft.com/office/drawing/2014/main" val="3743669179"/>
                  </a:ext>
                </a:extLst>
              </a:tr>
              <a:tr h="427542">
                <a:tc>
                  <a:txBody>
                    <a:bodyPr/>
                    <a:lstStyle/>
                    <a:p>
                      <a:r>
                        <a:rPr lang="en-US" dirty="0"/>
                        <a:t>23</a:t>
                      </a:r>
                    </a:p>
                  </a:txBody>
                  <a:tcPr/>
                </a:tc>
                <a:tc>
                  <a:txBody>
                    <a:bodyPr/>
                    <a:lstStyle/>
                    <a:p>
                      <a:r>
                        <a:rPr lang="en-IN" sz="1800" b="0" i="0" u="none" strike="noStrike" kern="1200" baseline="0" dirty="0">
                          <a:solidFill>
                            <a:schemeClr val="dk1"/>
                          </a:solidFill>
                          <a:latin typeface="+mn-lt"/>
                          <a:ea typeface="+mn-ea"/>
                          <a:cs typeface="+mn-cs"/>
                        </a:rPr>
                        <a:t>Payroll Register</a:t>
                      </a:r>
                      <a:endParaRPr lang="en-US" dirty="0"/>
                    </a:p>
                  </a:txBody>
                  <a:tcPr/>
                </a:tc>
                <a:extLst>
                  <a:ext uri="{0D108BD9-81ED-4DB2-BD59-A6C34878D82A}">
                    <a16:rowId xmlns:a16="http://schemas.microsoft.com/office/drawing/2014/main" val="620194096"/>
                  </a:ext>
                </a:extLst>
              </a:tr>
              <a:tr h="427542">
                <a:tc>
                  <a:txBody>
                    <a:bodyPr/>
                    <a:lstStyle/>
                    <a:p>
                      <a:r>
                        <a:rPr lang="en-US" dirty="0"/>
                        <a:t>24</a:t>
                      </a:r>
                    </a:p>
                  </a:txBody>
                  <a:tcPr/>
                </a:tc>
                <a:tc>
                  <a:txBody>
                    <a:bodyPr/>
                    <a:lstStyle/>
                    <a:p>
                      <a:r>
                        <a:rPr lang="en-IN" dirty="0"/>
                        <a:t>General Ledger</a:t>
                      </a:r>
                      <a:endParaRPr lang="en-US" dirty="0"/>
                    </a:p>
                  </a:txBody>
                  <a:tcPr/>
                </a:tc>
                <a:extLst>
                  <a:ext uri="{0D108BD9-81ED-4DB2-BD59-A6C34878D82A}">
                    <a16:rowId xmlns:a16="http://schemas.microsoft.com/office/drawing/2014/main" val="385414461"/>
                  </a:ext>
                </a:extLst>
              </a:tr>
              <a:tr h="427542">
                <a:tc>
                  <a:txBody>
                    <a:bodyPr/>
                    <a:lstStyle/>
                    <a:p>
                      <a:r>
                        <a:rPr lang="en-US" dirty="0"/>
                        <a:t>25</a:t>
                      </a:r>
                    </a:p>
                  </a:txBody>
                  <a:tcPr/>
                </a:tc>
                <a:tc>
                  <a:txBody>
                    <a:bodyPr/>
                    <a:lstStyle/>
                    <a:p>
                      <a:r>
                        <a:rPr lang="en-IN" dirty="0"/>
                        <a:t>Worksheet 2 (not illustrated)</a:t>
                      </a:r>
                      <a:endParaRPr lang="en-US" dirty="0"/>
                    </a:p>
                  </a:txBody>
                  <a:tcPr/>
                </a:tc>
                <a:extLst>
                  <a:ext uri="{0D108BD9-81ED-4DB2-BD59-A6C34878D82A}">
                    <a16:rowId xmlns:a16="http://schemas.microsoft.com/office/drawing/2014/main" val="2154823712"/>
                  </a:ext>
                </a:extLst>
              </a:tr>
              <a:tr h="427542">
                <a:tc>
                  <a:txBody>
                    <a:bodyPr/>
                    <a:lstStyle/>
                    <a:p>
                      <a:r>
                        <a:rPr lang="en-US" dirty="0"/>
                        <a:t>26</a:t>
                      </a:r>
                    </a:p>
                  </a:txBody>
                  <a:tcPr/>
                </a:tc>
                <a:tc>
                  <a:txBody>
                    <a:bodyPr/>
                    <a:lstStyle/>
                    <a:p>
                      <a:r>
                        <a:rPr lang="en-IN" dirty="0"/>
                        <a:t>Payroll Register</a:t>
                      </a:r>
                      <a:endParaRPr lang="en-US" dirty="0"/>
                    </a:p>
                  </a:txBody>
                  <a:tcPr/>
                </a:tc>
                <a:extLst>
                  <a:ext uri="{0D108BD9-81ED-4DB2-BD59-A6C34878D82A}">
                    <a16:rowId xmlns:a16="http://schemas.microsoft.com/office/drawing/2014/main" val="4203744754"/>
                  </a:ext>
                </a:extLst>
              </a:tr>
              <a:tr h="427542">
                <a:tc>
                  <a:txBody>
                    <a:bodyPr/>
                    <a:lstStyle/>
                    <a:p>
                      <a:r>
                        <a:rPr lang="en-US" dirty="0"/>
                        <a:t>27 and 28</a:t>
                      </a:r>
                    </a:p>
                  </a:txBody>
                  <a:tcPr/>
                </a:tc>
                <a:tc>
                  <a:txBody>
                    <a:bodyPr/>
                    <a:lstStyle/>
                    <a:p>
                      <a:r>
                        <a:rPr lang="en-IN" dirty="0"/>
                        <a:t>General Ledger</a:t>
                      </a:r>
                      <a:endParaRPr lang="en-US" dirty="0"/>
                    </a:p>
                  </a:txBody>
                  <a:tcPr/>
                </a:tc>
                <a:extLst>
                  <a:ext uri="{0D108BD9-81ED-4DB2-BD59-A6C34878D82A}">
                    <a16:rowId xmlns:a16="http://schemas.microsoft.com/office/drawing/2014/main" val="1876006711"/>
                  </a:ext>
                </a:extLst>
              </a:tr>
            </a:tbl>
          </a:graphicData>
        </a:graphic>
      </p:graphicFrame>
    </p:spTree>
    <p:extLst>
      <p:ext uri="{BB962C8B-B14F-4D97-AF65-F5344CB8AC3E}">
        <p14:creationId xmlns:p14="http://schemas.microsoft.com/office/powerpoint/2010/main" val="6225246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C7A-864D-DEA1-52B5-091D50D7BD34}"/>
              </a:ext>
            </a:extLst>
          </p:cNvPr>
          <p:cNvSpPr>
            <a:spLocks noGrp="1"/>
          </p:cNvSpPr>
          <p:nvPr>
            <p:ph type="title"/>
          </p:nvPr>
        </p:nvSpPr>
        <p:spPr/>
        <p:txBody>
          <a:bodyPr/>
          <a:lstStyle/>
          <a:p>
            <a:r>
              <a:rPr lang="en-US" sz="4000" dirty="0"/>
              <a:t>How to Report and Reconcile FIT and FICA</a:t>
            </a:r>
            <a:endParaRPr lang="en-IN" dirty="0"/>
          </a:p>
        </p:txBody>
      </p:sp>
      <p:sp>
        <p:nvSpPr>
          <p:cNvPr id="3" name="Content Placeholder 2">
            <a:extLst>
              <a:ext uri="{FF2B5EF4-FFF2-40B4-BE49-F238E27FC236}">
                <a16:creationId xmlns:a16="http://schemas.microsoft.com/office/drawing/2014/main" id="{DEC60C75-4166-DBF1-D901-D8F0BACE2994}"/>
              </a:ext>
            </a:extLst>
          </p:cNvPr>
          <p:cNvSpPr>
            <a:spLocks noGrp="1"/>
          </p:cNvSpPr>
          <p:nvPr>
            <p:ph idx="1"/>
          </p:nvPr>
        </p:nvSpPr>
        <p:spPr/>
        <p:txBody>
          <a:bodyPr/>
          <a:lstStyle/>
          <a:p>
            <a:r>
              <a:rPr lang="en-US" sz="2000" dirty="0"/>
              <a:t>Make deposit with Form 941 if taxes for quarter are less than $2,500</a:t>
            </a:r>
          </a:p>
          <a:p>
            <a:pPr lvl="1"/>
            <a:r>
              <a:rPr lang="en-US" sz="2000" dirty="0"/>
              <a:t>Use 941-V when making payment or can pay by credit card</a:t>
            </a:r>
          </a:p>
          <a:p>
            <a:r>
              <a:rPr lang="en-US" sz="2000" dirty="0"/>
              <a:t>Electronic filing options available for employers who meet requirements</a:t>
            </a:r>
          </a:p>
          <a:p>
            <a:pPr lvl="1"/>
            <a:r>
              <a:rPr lang="en-US" sz="2000" dirty="0"/>
              <a:t>Complete an e-file application; then electronically submit 941 or </a:t>
            </a:r>
          </a:p>
          <a:p>
            <a:pPr lvl="1"/>
            <a:r>
              <a:rPr lang="en-US" sz="2000" dirty="0"/>
              <a:t>Apply for a PIN on IRS website and file electronically through third-party transmitter or</a:t>
            </a:r>
          </a:p>
          <a:p>
            <a:pPr lvl="1"/>
            <a:r>
              <a:rPr lang="en-US" sz="2000" dirty="0"/>
              <a:t>Can use reporting agent (file clients’ Forms 941 electronically)</a:t>
            </a:r>
          </a:p>
          <a:p>
            <a:r>
              <a:rPr lang="en-US" sz="2000" dirty="0"/>
              <a:t>Can correct errors on previously filed Form 941s by filing Form 941-X</a:t>
            </a:r>
          </a:p>
        </p:txBody>
      </p:sp>
    </p:spTree>
    <p:extLst>
      <p:ext uri="{BB962C8B-B14F-4D97-AF65-F5344CB8AC3E}">
        <p14:creationId xmlns:p14="http://schemas.microsoft.com/office/powerpoint/2010/main" val="42326276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22F6-FAAB-94B4-4956-92FB35C368E7}"/>
              </a:ext>
            </a:extLst>
          </p:cNvPr>
          <p:cNvSpPr>
            <a:spLocks noGrp="1"/>
          </p:cNvSpPr>
          <p:nvPr>
            <p:ph type="title"/>
          </p:nvPr>
        </p:nvSpPr>
        <p:spPr/>
        <p:txBody>
          <a:bodyPr/>
          <a:lstStyle/>
          <a:p>
            <a:r>
              <a:rPr lang="en-US" sz="4000" dirty="0"/>
              <a:t>Types of Penalties</a:t>
            </a:r>
            <a:endParaRPr lang="en-IN" dirty="0"/>
          </a:p>
        </p:txBody>
      </p:sp>
      <p:sp>
        <p:nvSpPr>
          <p:cNvPr id="3" name="Content Placeholder 2">
            <a:extLst>
              <a:ext uri="{FF2B5EF4-FFF2-40B4-BE49-F238E27FC236}">
                <a16:creationId xmlns:a16="http://schemas.microsoft.com/office/drawing/2014/main" id="{E739F756-82A2-D3D8-2456-84FF7A5461D2}"/>
              </a:ext>
            </a:extLst>
          </p:cNvPr>
          <p:cNvSpPr>
            <a:spLocks noGrp="1"/>
          </p:cNvSpPr>
          <p:nvPr>
            <p:ph idx="1"/>
          </p:nvPr>
        </p:nvSpPr>
        <p:spPr/>
        <p:txBody>
          <a:bodyPr/>
          <a:lstStyle/>
          <a:p>
            <a:r>
              <a:rPr lang="en-AU" sz="1800" dirty="0"/>
              <a:t>Failure-to-comply penalties will be added to tax and interest charges; negligence can also result in fines and imprisonment</a:t>
            </a:r>
          </a:p>
          <a:p>
            <a:pPr lvl="1"/>
            <a:r>
              <a:rPr lang="en-AU" sz="1800" dirty="0"/>
              <a:t>Interest rate is set quarterly, based on short-term Treasury bill rate</a:t>
            </a:r>
          </a:p>
          <a:p>
            <a:r>
              <a:rPr lang="en-AU" sz="1800" dirty="0"/>
              <a:t>Penalties imposed for:</a:t>
            </a:r>
          </a:p>
          <a:p>
            <a:pPr lvl="1"/>
            <a:r>
              <a:rPr lang="en-AU" sz="1800" dirty="0"/>
              <a:t>Not filing employment tax returns on time</a:t>
            </a:r>
          </a:p>
          <a:p>
            <a:pPr lvl="1"/>
            <a:r>
              <a:rPr lang="en-AU" sz="1800" dirty="0"/>
              <a:t>Not paying full taxes when due</a:t>
            </a:r>
          </a:p>
          <a:p>
            <a:pPr lvl="1"/>
            <a:r>
              <a:rPr lang="en-AU" sz="1800" dirty="0"/>
              <a:t>Not making timely deposits</a:t>
            </a:r>
          </a:p>
          <a:p>
            <a:pPr lvl="1"/>
            <a:r>
              <a:rPr lang="en-AU" sz="1800" dirty="0"/>
              <a:t>Not furnishing payee statements to employees and contractors on timely basis</a:t>
            </a:r>
          </a:p>
          <a:p>
            <a:pPr lvl="1"/>
            <a:r>
              <a:rPr lang="en-AU" sz="1800" dirty="0"/>
              <a:t>Not filing information returns with IRS on time</a:t>
            </a:r>
          </a:p>
          <a:p>
            <a:pPr lvl="1"/>
            <a:r>
              <a:rPr lang="en-AU" sz="1800" dirty="0"/>
              <a:t>Not supplying </a:t>
            </a:r>
            <a:r>
              <a:rPr lang="en-US" sz="1800" dirty="0"/>
              <a:t>identification numbers</a:t>
            </a:r>
            <a:endParaRPr lang="en-AU" sz="1800" dirty="0"/>
          </a:p>
          <a:p>
            <a:endParaRPr lang="en-IN" sz="1800" dirty="0"/>
          </a:p>
        </p:txBody>
      </p:sp>
    </p:spTree>
    <p:extLst>
      <p:ext uri="{BB962C8B-B14F-4D97-AF65-F5344CB8AC3E}">
        <p14:creationId xmlns:p14="http://schemas.microsoft.com/office/powerpoint/2010/main" val="27690058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7278A-4EBA-00A6-BB1A-33295B444786}"/>
              </a:ext>
            </a:extLst>
          </p:cNvPr>
          <p:cNvSpPr>
            <a:spLocks noGrp="1"/>
          </p:cNvSpPr>
          <p:nvPr>
            <p:ph type="title"/>
          </p:nvPr>
        </p:nvSpPr>
        <p:spPr/>
        <p:txBody>
          <a:bodyPr/>
          <a:lstStyle/>
          <a:p>
            <a:r>
              <a:rPr lang="en-US" dirty="0"/>
              <a:t>Discussion Activity 3</a:t>
            </a:r>
            <a:endParaRPr lang="en-IN" dirty="0"/>
          </a:p>
        </p:txBody>
      </p:sp>
      <p:sp>
        <p:nvSpPr>
          <p:cNvPr id="3" name="Content Placeholder 2">
            <a:extLst>
              <a:ext uri="{FF2B5EF4-FFF2-40B4-BE49-F238E27FC236}">
                <a16:creationId xmlns:a16="http://schemas.microsoft.com/office/drawing/2014/main" id="{FB82AD98-512A-CD0C-8848-1D8651160498}"/>
              </a:ext>
            </a:extLst>
          </p:cNvPr>
          <p:cNvSpPr>
            <a:spLocks noGrp="1"/>
          </p:cNvSpPr>
          <p:nvPr>
            <p:ph idx="1"/>
          </p:nvPr>
        </p:nvSpPr>
        <p:spPr/>
        <p:txBody>
          <a:bodyPr/>
          <a:lstStyle/>
          <a:p>
            <a:pPr marL="0" indent="0">
              <a:buNone/>
            </a:pPr>
            <a:r>
              <a:rPr lang="en-US" sz="1800" dirty="0"/>
              <a:t>A cloth manufacturing company has failed to timely file the information returns with the government. The executives of the company are seeking your advice on the penalties that are applicable for failure to furnish information returns. Explain to the executives the fines and penalties for non-filing of information returns. Are these penalties restricted to non-filing or can any other non-performance also lead to penalties?</a:t>
            </a:r>
          </a:p>
          <a:p>
            <a:endParaRPr lang="en-IN" dirty="0"/>
          </a:p>
        </p:txBody>
      </p:sp>
    </p:spTree>
    <p:extLst>
      <p:ext uri="{BB962C8B-B14F-4D97-AF65-F5344CB8AC3E}">
        <p14:creationId xmlns:p14="http://schemas.microsoft.com/office/powerpoint/2010/main" val="42513606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81EA1-8E08-DFAC-FE46-08EB05B770D0}"/>
              </a:ext>
            </a:extLst>
          </p:cNvPr>
          <p:cNvSpPr>
            <a:spLocks noGrp="1"/>
          </p:cNvSpPr>
          <p:nvPr>
            <p:ph type="title"/>
          </p:nvPr>
        </p:nvSpPr>
        <p:spPr/>
        <p:txBody>
          <a:bodyPr/>
          <a:lstStyle/>
          <a:p>
            <a:r>
              <a:rPr lang="en-US" dirty="0"/>
              <a:t>Discussion Activity Debrief 3</a:t>
            </a:r>
            <a:endParaRPr lang="en-IN" dirty="0"/>
          </a:p>
        </p:txBody>
      </p:sp>
      <p:sp>
        <p:nvSpPr>
          <p:cNvPr id="3" name="Content Placeholder 2">
            <a:extLst>
              <a:ext uri="{FF2B5EF4-FFF2-40B4-BE49-F238E27FC236}">
                <a16:creationId xmlns:a16="http://schemas.microsoft.com/office/drawing/2014/main" id="{1D91EBF1-99BD-7936-4148-132E28A2220C}"/>
              </a:ext>
            </a:extLst>
          </p:cNvPr>
          <p:cNvSpPr>
            <a:spLocks noGrp="1"/>
          </p:cNvSpPr>
          <p:nvPr>
            <p:ph idx="1"/>
          </p:nvPr>
        </p:nvSpPr>
        <p:spPr/>
        <p:txBody>
          <a:bodyPr/>
          <a:lstStyle/>
          <a:p>
            <a:pPr marL="0" indent="0">
              <a:buNone/>
            </a:pPr>
            <a:r>
              <a:rPr lang="en-US" sz="1800" dirty="0"/>
              <a:t>A cloth manufacturing company has failed to timely file the information returns with the government. The executives of the company are seeking your advice on the penalties that are applicable for failure to furnish information returns. Explain to the executives the fines and penalties for non-filing of information returns.</a:t>
            </a:r>
            <a:endParaRPr lang="en-US" sz="1800" b="1" dirty="0"/>
          </a:p>
          <a:p>
            <a:pPr marL="0" indent="0">
              <a:buNone/>
            </a:pPr>
            <a:r>
              <a:rPr lang="en-US" sz="1800" dirty="0"/>
              <a:t>Answer:</a:t>
            </a:r>
          </a:p>
          <a:p>
            <a:pPr marL="0" indent="0">
              <a:buNone/>
            </a:pPr>
            <a:r>
              <a:rPr lang="en-US" sz="1800" dirty="0"/>
              <a:t>Employers who fail to timely file their information returns with the government (any 1099 series or Forms W-2) are subject to fines for each failure.</a:t>
            </a:r>
          </a:p>
          <a:p>
            <a:pPr marL="0" indent="0">
              <a:buNone/>
            </a:pPr>
            <a:r>
              <a:rPr lang="en-US" sz="1800" dirty="0"/>
              <a:t>These penalties also apply to failures to include all required information on the forms, to supply only correct information, to file magnetically if required, and to report correct taxpayer identification numbers.</a:t>
            </a:r>
          </a:p>
          <a:p>
            <a:pPr marL="0" indent="0">
              <a:buNone/>
            </a:pPr>
            <a:r>
              <a:rPr lang="en-US" sz="1800" dirty="0"/>
              <a:t>The penalty is based on when the correct information is filed.</a:t>
            </a:r>
          </a:p>
          <a:p>
            <a:endParaRPr lang="en-IN" sz="1800" dirty="0"/>
          </a:p>
        </p:txBody>
      </p:sp>
    </p:spTree>
    <p:extLst>
      <p:ext uri="{BB962C8B-B14F-4D97-AF65-F5344CB8AC3E}">
        <p14:creationId xmlns:p14="http://schemas.microsoft.com/office/powerpoint/2010/main" val="9344983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325CC-E70E-E995-1C7D-D08AB2B67ACC}"/>
              </a:ext>
            </a:extLst>
          </p:cNvPr>
          <p:cNvSpPr>
            <a:spLocks noGrp="1"/>
          </p:cNvSpPr>
          <p:nvPr>
            <p:ph type="title"/>
          </p:nvPr>
        </p:nvSpPr>
        <p:spPr/>
        <p:txBody>
          <a:bodyPr/>
          <a:lstStyle/>
          <a:p>
            <a:r>
              <a:rPr lang="en-US" dirty="0"/>
              <a:t>Self-Assessment</a:t>
            </a:r>
            <a:endParaRPr lang="en-IN" dirty="0"/>
          </a:p>
        </p:txBody>
      </p:sp>
      <p:sp>
        <p:nvSpPr>
          <p:cNvPr id="3" name="Content Placeholder 2">
            <a:extLst>
              <a:ext uri="{FF2B5EF4-FFF2-40B4-BE49-F238E27FC236}">
                <a16:creationId xmlns:a16="http://schemas.microsoft.com/office/drawing/2014/main" id="{59C1C7D2-5F42-60AE-F152-AB8A06511988}"/>
              </a:ext>
            </a:extLst>
          </p:cNvPr>
          <p:cNvSpPr>
            <a:spLocks noGrp="1"/>
          </p:cNvSpPr>
          <p:nvPr>
            <p:ph idx="1"/>
          </p:nvPr>
        </p:nvSpPr>
        <p:spPr/>
        <p:txBody>
          <a:bodyPr/>
          <a:lstStyle/>
          <a:p>
            <a:r>
              <a:rPr lang="en-US" sz="2000" dirty="0"/>
              <a:t>Which types of employment are exempt under the FICA law and what are the conditions of exclusion?</a:t>
            </a:r>
          </a:p>
          <a:p>
            <a:endParaRPr lang="en-US" sz="2000" dirty="0"/>
          </a:p>
          <a:p>
            <a:r>
              <a:rPr lang="en-US" sz="2000" dirty="0"/>
              <a:t>What amount of self-employment income is credited toward OASDI insurance benefits or HI coverage?</a:t>
            </a:r>
          </a:p>
          <a:p>
            <a:endParaRPr lang="en-US" sz="2000" dirty="0"/>
          </a:p>
          <a:p>
            <a:r>
              <a:rPr lang="en-US" sz="2000" dirty="0"/>
              <a:t>What are the major forms used for performing FICA tax returns and deposits?</a:t>
            </a:r>
          </a:p>
          <a:p>
            <a:endParaRPr lang="en-IN" sz="2000" dirty="0"/>
          </a:p>
        </p:txBody>
      </p:sp>
    </p:spTree>
    <p:extLst>
      <p:ext uri="{BB962C8B-B14F-4D97-AF65-F5344CB8AC3E}">
        <p14:creationId xmlns:p14="http://schemas.microsoft.com/office/powerpoint/2010/main" val="20649711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E79E4-E055-3232-2163-70B1B6641B6F}"/>
              </a:ext>
            </a:extLst>
          </p:cNvPr>
          <p:cNvSpPr>
            <a:spLocks noGrp="1"/>
          </p:cNvSpPr>
          <p:nvPr>
            <p:ph type="title"/>
          </p:nvPr>
        </p:nvSpPr>
        <p:spPr/>
        <p:txBody>
          <a:bodyPr/>
          <a:lstStyle/>
          <a:p>
            <a:r>
              <a:rPr lang="en-US" dirty="0"/>
              <a:t>Summary</a:t>
            </a:r>
            <a:endParaRPr lang="en-IN" dirty="0"/>
          </a:p>
        </p:txBody>
      </p:sp>
      <p:sp>
        <p:nvSpPr>
          <p:cNvPr id="3" name="Content Placeholder 2">
            <a:extLst>
              <a:ext uri="{FF2B5EF4-FFF2-40B4-BE49-F238E27FC236}">
                <a16:creationId xmlns:a16="http://schemas.microsoft.com/office/drawing/2014/main" id="{F0185C8A-34A1-E053-1176-937053C558B6}"/>
              </a:ext>
            </a:extLst>
          </p:cNvPr>
          <p:cNvSpPr>
            <a:spLocks noGrp="1"/>
          </p:cNvSpPr>
          <p:nvPr>
            <p:ph idx="1"/>
          </p:nvPr>
        </p:nvSpPr>
        <p:spPr/>
        <p:txBody>
          <a:bodyPr/>
          <a:lstStyle/>
          <a:p>
            <a:pPr marL="0" indent="0">
              <a:lnSpc>
                <a:spcPct val="100000"/>
              </a:lnSpc>
              <a:spcBef>
                <a:spcPts val="1800"/>
              </a:spcBef>
              <a:buNone/>
            </a:pPr>
            <a:r>
              <a:rPr lang="en-US" sz="2000" dirty="0"/>
              <a:t>Now that the lesson has ended, you should have learned how to:</a:t>
            </a:r>
          </a:p>
          <a:p>
            <a:pPr marL="342900" indent="-342900">
              <a:buFont typeface="Arial" panose="020B0604020202020204" pitchFamily="34" charset="0"/>
              <a:buChar char="•"/>
            </a:pPr>
            <a:r>
              <a:rPr lang="en-US" sz="2000" dirty="0">
                <a:cs typeface="Arial"/>
              </a:rPr>
              <a:t>Identify, for social security purposes, those persons covered under the law and those services that make up employment. (slides 03-09)</a:t>
            </a:r>
          </a:p>
          <a:p>
            <a:pPr marL="342900" indent="-342900">
              <a:buFont typeface="Arial" panose="020B0604020202020204" pitchFamily="34" charset="0"/>
              <a:buChar char="•"/>
            </a:pPr>
            <a:r>
              <a:rPr lang="en-US" sz="2000" dirty="0">
                <a:cs typeface="Arial"/>
              </a:rPr>
              <a:t>Identify the types of compensation that are defined as wages. (slides 10-14)</a:t>
            </a:r>
            <a:endParaRPr lang="en-US" sz="2000" dirty="0"/>
          </a:p>
          <a:p>
            <a:pPr marL="342900" indent="-342900">
              <a:buFont typeface="Arial" panose="020B0604020202020204" pitchFamily="34" charset="0"/>
              <a:buChar char="•"/>
            </a:pPr>
            <a:r>
              <a:rPr lang="en-US" sz="2000" dirty="0">
                <a:cs typeface="Arial"/>
              </a:rPr>
              <a:t>Apply the current tax rates and wage base for FICA and SECA purposes. (slides 15-27). </a:t>
            </a:r>
          </a:p>
          <a:p>
            <a:pPr marL="342900" indent="-342900">
              <a:buFont typeface="Arial" panose="020B0604020202020204" pitchFamily="34" charset="0"/>
              <a:buChar char="•"/>
            </a:pPr>
            <a:r>
              <a:rPr lang="en-US" sz="2000" dirty="0">
                <a:cs typeface="Arial"/>
              </a:rPr>
              <a:t>Describe the different requirements and procedures for depositing FICA taxes and income taxes withheld from employees’ wages. (slides 28-34)</a:t>
            </a:r>
          </a:p>
          <a:p>
            <a:pPr marL="342900" indent="-342900">
              <a:buFont typeface="Arial" panose="020B0604020202020204" pitchFamily="34" charset="0"/>
              <a:buChar char="•"/>
            </a:pPr>
            <a:r>
              <a:rPr lang="en-US" sz="2000" dirty="0">
                <a:cs typeface="Arial"/>
              </a:rPr>
              <a:t>Complete Form 941, Employer’s Quarterly Federal Tax Return. (slides 35-55)</a:t>
            </a:r>
            <a:endParaRPr lang="en-US" sz="2000" dirty="0"/>
          </a:p>
        </p:txBody>
      </p:sp>
    </p:spTree>
    <p:extLst>
      <p:ext uri="{BB962C8B-B14F-4D97-AF65-F5344CB8AC3E}">
        <p14:creationId xmlns:p14="http://schemas.microsoft.com/office/powerpoint/2010/main" val="40956305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5C56E93CCF5E349ABB197824E12C70E" ma:contentTypeVersion="" ma:contentTypeDescription="Create a new document." ma:contentTypeScope="" ma:versionID="744326ab769c3010dd5a4a57d68ef4a2">
  <xsd:schema xmlns:xsd="http://www.w3.org/2001/XMLSchema" xmlns:xs="http://www.w3.org/2001/XMLSchema" xmlns:p="http://schemas.microsoft.com/office/2006/metadata/properties" xmlns:ns2="25be6f04-d184-4a5a-ba6e-3624d71d6c8b" xmlns:ns3="85cd1bd9-f432-4f8c-8c64-f52b77cc24c4" targetNamespace="http://schemas.microsoft.com/office/2006/metadata/properties" ma:root="true" ma:fieldsID="b30775a560e452ad15071d7e8e348da7" ns2:_="" ns3:_="">
    <xsd:import namespace="25be6f04-d184-4a5a-ba6e-3624d71d6c8b"/>
    <xsd:import namespace="85cd1bd9-f432-4f8c-8c64-f52b77cc24c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be6f04-d184-4a5a-ba6e-3624d71d6c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cd1bd9-f432-4f8c-8c64-f52b77cc24c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85cd1bd9-f432-4f8c-8c64-f52b77cc24c4">
      <UserInfo>
        <DisplayName/>
        <AccountId xsi:nil="true"/>
        <AccountType/>
      </UserInfo>
    </SharedWithUsers>
  </documentManagement>
</p:properties>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52C11440-AF52-47BE-B638-DC75ACDDF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be6f04-d184-4a5a-ba6e-3624d71d6c8b"/>
    <ds:schemaRef ds:uri="85cd1bd9-f432-4f8c-8c64-f52b77cc24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9BA192-EF86-48DF-982C-2C526A268392}">
  <ds:schemaRefs>
    <ds:schemaRef ds:uri="c8ecdccd-e3b0-4392-94c4-49d90f16d1d5"/>
    <ds:schemaRef ds:uri="cc1e726a-7c3b-4654-9122-87de3e28a51c"/>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 ds:uri="5b47f0fb-e24d-44b9-89a4-ff46b5ce035f"/>
    <ds:schemaRef ds:uri="dbac95d4-689a-4a2b-9845-ea50641fb23b"/>
    <ds:schemaRef ds:uri="85cd1bd9-f432-4f8c-8c64-f52b77cc24c4"/>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7388</TotalTime>
  <Words>5514</Words>
  <Application>Microsoft Office PowerPoint</Application>
  <PresentationFormat>Widescreen</PresentationFormat>
  <Paragraphs>414</Paragraphs>
  <Slides>57</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57</vt:i4>
      </vt:variant>
    </vt:vector>
  </HeadingPairs>
  <TitlesOfParts>
    <vt:vector size="65" baseType="lpstr">
      <vt:lpstr>Arial</vt:lpstr>
      <vt:lpstr>Calibri</vt:lpstr>
      <vt:lpstr>Courier New</vt:lpstr>
      <vt:lpstr>Segoe UI</vt:lpstr>
      <vt:lpstr>Wingdings</vt:lpstr>
      <vt:lpstr>Work Sans</vt:lpstr>
      <vt:lpstr>Work Sans </vt:lpstr>
      <vt:lpstr>Optimized Template Master</vt:lpstr>
      <vt:lpstr>Payroll Accounting, 34e</vt:lpstr>
      <vt:lpstr>Chapter Objectives</vt:lpstr>
      <vt:lpstr>Coverage under FICA</vt:lpstr>
      <vt:lpstr>Independent Contractor (SECA) Versus Employee (FICA)</vt:lpstr>
      <vt:lpstr>More Specific Situations</vt:lpstr>
      <vt:lpstr>Independent Contractor</vt:lpstr>
      <vt:lpstr>Knowledge Check Activity 1</vt:lpstr>
      <vt:lpstr>Knowledge Check Activity 1: Answer  (1 of 2)</vt:lpstr>
      <vt:lpstr>Knowledge Check Activity 1: Answer  (2 of 2)</vt:lpstr>
      <vt:lpstr>What are Taxable Wages? (1 of 2)</vt:lpstr>
      <vt:lpstr>What are Taxable Wages? (2 of 2)</vt:lpstr>
      <vt:lpstr>Specifically Exempt Wages</vt:lpstr>
      <vt:lpstr>Discussion Activity 1</vt:lpstr>
      <vt:lpstr>Discussion Activity Debrief 1</vt:lpstr>
      <vt:lpstr>FICA Taxable Wage Base</vt:lpstr>
      <vt:lpstr>Calculating FICA: Example 1 (1 of 2)</vt:lpstr>
      <vt:lpstr>Calculating FICA: Example 1 (2 of 2)</vt:lpstr>
      <vt:lpstr>Calculating FICA: Example 2 (1 of 2)</vt:lpstr>
      <vt:lpstr>Calculating FICA: Example 2 (2 of 2)</vt:lpstr>
      <vt:lpstr>SECA and Independent Contractors</vt:lpstr>
      <vt:lpstr>Calculating FICA with Employment Earnings and  Self-Employed Earnings: Example 1</vt:lpstr>
      <vt:lpstr>Calculating FICA with Employment Earnings and  Self-Employed Earnings: Example 2</vt:lpstr>
      <vt:lpstr>SS-4 and SS-5</vt:lpstr>
      <vt:lpstr>Returns Required for Social Security Purposes</vt:lpstr>
      <vt:lpstr>Major Forms for Preparing FICA Tax Returns and Deposits</vt:lpstr>
      <vt:lpstr>Discussion Activity 2</vt:lpstr>
      <vt:lpstr>Discussion Activity Debrief 2</vt:lpstr>
      <vt:lpstr>Depositing Income Taxes and FICA taxes  (1 of 2)</vt:lpstr>
      <vt:lpstr>Depositing Income Taxes and FICA taxes  (2 of 2)</vt:lpstr>
      <vt:lpstr>How to Deposit FIT and FICA Electronically (1 of 2)</vt:lpstr>
      <vt:lpstr>How to Deposit FIT and FICA Electronically (2 of 2)</vt:lpstr>
      <vt:lpstr>Knowledge Check Activity 2</vt:lpstr>
      <vt:lpstr>Knowledge Check Activity 2: Answer  (1 of 2)</vt:lpstr>
      <vt:lpstr>Knowledge Check Activity 2: Answer  (2 of 2)</vt:lpstr>
      <vt:lpstr>Preparing Form 941 (1 of 17)</vt:lpstr>
      <vt:lpstr>Preparing Form 941 (2 of 17)</vt:lpstr>
      <vt:lpstr>Preparing Form 941 (3 of 17)</vt:lpstr>
      <vt:lpstr>Preparing Form 941 (4 of 17)</vt:lpstr>
      <vt:lpstr>Preparing Form 941 (5 of 17)</vt:lpstr>
      <vt:lpstr>Preparing Form 941 (6 of 17)</vt:lpstr>
      <vt:lpstr>Preparing Form 941 (7 of 17)</vt:lpstr>
      <vt:lpstr>Preparing Form 941 (8 of 17)</vt:lpstr>
      <vt:lpstr>Preparing Form 941 (9 of 17)</vt:lpstr>
      <vt:lpstr>Preparing Form 941 (10 of 17)</vt:lpstr>
      <vt:lpstr>Preparing Form 941 (11 of 17)</vt:lpstr>
      <vt:lpstr>Preparing Form 941 (12 of 17)</vt:lpstr>
      <vt:lpstr>Preparing Form 941 (13 of 17)</vt:lpstr>
      <vt:lpstr>Preparing Form 941 (14 of 17)</vt:lpstr>
      <vt:lpstr>Preparing Form 941 (15 of 17)</vt:lpstr>
      <vt:lpstr>Preparing Form 941 (16 of 17)</vt:lpstr>
      <vt:lpstr>Preparing Form 941 (17 of 17)</vt:lpstr>
      <vt:lpstr>How to Report and Reconcile FIT and FICA</vt:lpstr>
      <vt:lpstr>Types of Penalties</vt:lpstr>
      <vt:lpstr>Discussion Activity 3</vt:lpstr>
      <vt:lpstr>Discussion Activity Debrief 3</vt:lpstr>
      <vt:lpstr>Self-Assessment</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Moran, Sheila</cp:lastModifiedBy>
  <cp:revision>34</cp:revision>
  <cp:lastPrinted>2016-10-03T15:29:39Z</cp:lastPrinted>
  <dcterms:created xsi:type="dcterms:W3CDTF">2021-12-10T16:21:02Z</dcterms:created>
  <dcterms:modified xsi:type="dcterms:W3CDTF">2023-12-01T21:30:38Z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0x010100D5C56E93CCF5E349ABB197824E12C70E</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