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tags/tag15.xml" ContentType="application/vnd.openxmlformats-officedocument.presentationml.tags+xml"/>
  <Override PartName="/ppt/tags/tag16.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25" r:id="rId4"/>
  </p:sldMasterIdLst>
  <p:notesMasterIdLst>
    <p:notesMasterId r:id="rId76"/>
  </p:notesMasterIdLst>
  <p:handoutMasterIdLst>
    <p:handoutMasterId r:id="rId77"/>
  </p:handoutMasterIdLst>
  <p:sldIdLst>
    <p:sldId id="257" r:id="rId5"/>
    <p:sldId id="259" r:id="rId6"/>
    <p:sldId id="261" r:id="rId7"/>
    <p:sldId id="262" r:id="rId8"/>
    <p:sldId id="260" r:id="rId9"/>
    <p:sldId id="263" r:id="rId10"/>
    <p:sldId id="264" r:id="rId11"/>
    <p:sldId id="265" r:id="rId12"/>
    <p:sldId id="266" r:id="rId13"/>
    <p:sldId id="267" r:id="rId14"/>
    <p:sldId id="268" r:id="rId15"/>
    <p:sldId id="269" r:id="rId16"/>
    <p:sldId id="270" r:id="rId17"/>
    <p:sldId id="272" r:id="rId18"/>
    <p:sldId id="271" r:id="rId19"/>
    <p:sldId id="273" r:id="rId20"/>
    <p:sldId id="274" r:id="rId21"/>
    <p:sldId id="275" r:id="rId22"/>
    <p:sldId id="278" r:id="rId23"/>
    <p:sldId id="276" r:id="rId24"/>
    <p:sldId id="277" r:id="rId25"/>
    <p:sldId id="280" r:id="rId26"/>
    <p:sldId id="281" r:id="rId27"/>
    <p:sldId id="282" r:id="rId28"/>
    <p:sldId id="283" r:id="rId29"/>
    <p:sldId id="284" r:id="rId30"/>
    <p:sldId id="303" r:id="rId31"/>
    <p:sldId id="302" r:id="rId32"/>
    <p:sldId id="304" r:id="rId33"/>
    <p:sldId id="305" r:id="rId34"/>
    <p:sldId id="306" r:id="rId35"/>
    <p:sldId id="307" r:id="rId36"/>
    <p:sldId id="308" r:id="rId37"/>
    <p:sldId id="309" r:id="rId38"/>
    <p:sldId id="310" r:id="rId39"/>
    <p:sldId id="311" r:id="rId40"/>
    <p:sldId id="312" r:id="rId41"/>
    <p:sldId id="313" r:id="rId42"/>
    <p:sldId id="314" r:id="rId43"/>
    <p:sldId id="315" r:id="rId44"/>
    <p:sldId id="316" r:id="rId45"/>
    <p:sldId id="317" r:id="rId46"/>
    <p:sldId id="318" r:id="rId47"/>
    <p:sldId id="319" r:id="rId48"/>
    <p:sldId id="320" r:id="rId49"/>
    <p:sldId id="321" r:id="rId50"/>
    <p:sldId id="322" r:id="rId51"/>
    <p:sldId id="323" r:id="rId52"/>
    <p:sldId id="324" r:id="rId53"/>
    <p:sldId id="325" r:id="rId54"/>
    <p:sldId id="326" r:id="rId55"/>
    <p:sldId id="327" r:id="rId56"/>
    <p:sldId id="328" r:id="rId57"/>
    <p:sldId id="330" r:id="rId58"/>
    <p:sldId id="331" r:id="rId59"/>
    <p:sldId id="332" r:id="rId60"/>
    <p:sldId id="333" r:id="rId61"/>
    <p:sldId id="334" r:id="rId62"/>
    <p:sldId id="335" r:id="rId63"/>
    <p:sldId id="336" r:id="rId64"/>
    <p:sldId id="337" r:id="rId65"/>
    <p:sldId id="338" r:id="rId66"/>
    <p:sldId id="339" r:id="rId67"/>
    <p:sldId id="340" r:id="rId68"/>
    <p:sldId id="341" r:id="rId69"/>
    <p:sldId id="342" r:id="rId70"/>
    <p:sldId id="343" r:id="rId71"/>
    <p:sldId id="344" r:id="rId72"/>
    <p:sldId id="345" r:id="rId73"/>
    <p:sldId id="346" r:id="rId74"/>
    <p:sldId id="347" r:id="rId75"/>
  </p:sldIdLst>
  <p:sldSz cx="12192000" cy="6858000"/>
  <p:notesSz cx="6858000" cy="9144000"/>
  <p:custDataLst>
    <p:tags r:id="rId78"/>
  </p:custDataLst>
  <p:defaultTextStyle>
    <a:defPPr>
      <a:defRPr lang="en-US"/>
    </a:defPPr>
    <a:lvl1pPr algn="l" rtl="0" eaLnBrk="0" fontAlgn="base" hangingPunct="0">
      <a:spcBef>
        <a:spcPct val="0"/>
      </a:spcBef>
      <a:spcAft>
        <a:spcPct val="0"/>
      </a:spcAft>
      <a:defRPr kern="1200">
        <a:solidFill>
          <a:schemeClr val="tx1"/>
        </a:solidFill>
        <a:latin typeface="Calibri" charset="0"/>
        <a:ea typeface="+mn-ea"/>
        <a:cs typeface="+mn-cs"/>
      </a:defRPr>
    </a:lvl1pPr>
    <a:lvl2pPr marL="457200" algn="l" rtl="0" eaLnBrk="0" fontAlgn="base" hangingPunct="0">
      <a:spcBef>
        <a:spcPct val="0"/>
      </a:spcBef>
      <a:spcAft>
        <a:spcPct val="0"/>
      </a:spcAft>
      <a:defRPr kern="1200">
        <a:solidFill>
          <a:schemeClr val="tx1"/>
        </a:solidFill>
        <a:latin typeface="Calibri" charset="0"/>
        <a:ea typeface="+mn-ea"/>
        <a:cs typeface="+mn-cs"/>
      </a:defRPr>
    </a:lvl2pPr>
    <a:lvl3pPr marL="914400" algn="l" rtl="0" eaLnBrk="0" fontAlgn="base" hangingPunct="0">
      <a:spcBef>
        <a:spcPct val="0"/>
      </a:spcBef>
      <a:spcAft>
        <a:spcPct val="0"/>
      </a:spcAft>
      <a:defRPr kern="1200">
        <a:solidFill>
          <a:schemeClr val="tx1"/>
        </a:solidFill>
        <a:latin typeface="Calibri" charset="0"/>
        <a:ea typeface="+mn-ea"/>
        <a:cs typeface="+mn-cs"/>
      </a:defRPr>
    </a:lvl3pPr>
    <a:lvl4pPr marL="1371600" algn="l" rtl="0" eaLnBrk="0" fontAlgn="base" hangingPunct="0">
      <a:spcBef>
        <a:spcPct val="0"/>
      </a:spcBef>
      <a:spcAft>
        <a:spcPct val="0"/>
      </a:spcAft>
      <a:defRPr kern="1200">
        <a:solidFill>
          <a:schemeClr val="tx1"/>
        </a:solidFill>
        <a:latin typeface="Calibri" charset="0"/>
        <a:ea typeface="+mn-ea"/>
        <a:cs typeface="+mn-cs"/>
      </a:defRPr>
    </a:lvl4pPr>
    <a:lvl5pPr marL="1828800" algn="l" rtl="0" eaLnBrk="0" fontAlgn="base" hangingPunct="0">
      <a:spcBef>
        <a:spcPct val="0"/>
      </a:spcBef>
      <a:spcAft>
        <a:spcPct val="0"/>
      </a:spcAft>
      <a:defRPr kern="1200">
        <a:solidFill>
          <a:schemeClr val="tx1"/>
        </a:solidFill>
        <a:latin typeface="Calibri" charset="0"/>
        <a:ea typeface="+mn-ea"/>
        <a:cs typeface="+mn-cs"/>
      </a:defRPr>
    </a:lvl5pPr>
    <a:lvl6pPr marL="2286000" algn="l" defTabSz="914400" rtl="0" eaLnBrk="1" latinLnBrk="0" hangingPunct="1">
      <a:defRPr kern="1200">
        <a:solidFill>
          <a:schemeClr val="tx1"/>
        </a:solidFill>
        <a:latin typeface="Calibri" charset="0"/>
        <a:ea typeface="+mn-ea"/>
        <a:cs typeface="+mn-cs"/>
      </a:defRPr>
    </a:lvl6pPr>
    <a:lvl7pPr marL="2743200" algn="l" defTabSz="914400" rtl="0" eaLnBrk="1" latinLnBrk="0" hangingPunct="1">
      <a:defRPr kern="1200">
        <a:solidFill>
          <a:schemeClr val="tx1"/>
        </a:solidFill>
        <a:latin typeface="Calibri" charset="0"/>
        <a:ea typeface="+mn-ea"/>
        <a:cs typeface="+mn-cs"/>
      </a:defRPr>
    </a:lvl7pPr>
    <a:lvl8pPr marL="3200400" algn="l" defTabSz="914400" rtl="0" eaLnBrk="1" latinLnBrk="0" hangingPunct="1">
      <a:defRPr kern="1200">
        <a:solidFill>
          <a:schemeClr val="tx1"/>
        </a:solidFill>
        <a:latin typeface="Calibri" charset="0"/>
        <a:ea typeface="+mn-ea"/>
        <a:cs typeface="+mn-cs"/>
      </a:defRPr>
    </a:lvl8pPr>
    <a:lvl9pPr marL="3657600" algn="l" defTabSz="914400" rtl="0" eaLnBrk="1" latinLnBrk="0" hangingPunct="1">
      <a:defRPr kern="1200">
        <a:solidFill>
          <a:schemeClr val="tx1"/>
        </a:solidFill>
        <a:latin typeface="Calibri" charset="0"/>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B885A23-13C7-34FB-A67E-7E214A416D86}" name="Moeckel, Ian" initials="MI" userId="S::ian.moeckel@cengage.com::ea31412a-7e8c-4124-bb63-858f1fa40e3a" providerId="AD"/>
  <p188:author id="{7FB02392-979B-683E-4E4A-A99D9C8A368D}" name="ansrsource5" initials="ansr" userId="ansrsource5" providerId="None"/>
  <p188:author id="{F7184EAC-5405-7AC9-6E94-ED9EAE5DEA1D}" name="Binny Alexander" initials="BA" userId="S::binny.alexander@ansrsource.com::ae396039-7e0e-4526-82c1-b2ef28305aed" providerId="AD"/>
  <p188:author id="{062669C0-3EDA-EE98-F723-B0C99583702B}" name="Bernie Hill" initials="BH" userId="fad672007c334516" providerId="Windows Live"/>
  <p188:author id="{6D3075F4-92A0-53E2-C15C-1D3E7FB01F76}" name="ansrsource" initials="ansr" userId="ansrsource" providerId="None"/>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Triola, Courtney A" initials="TCA" lastIdx="1" clrIdx="0">
    <p:extLst>
      <p:ext uri="{19B8F6BF-5375-455C-9EA6-DF929625EA0E}">
        <p15:presenceInfo xmlns:p15="http://schemas.microsoft.com/office/powerpoint/2012/main" userId="S-1-5-21-4027829005-1107895287-290554039-156439" providerId="AD"/>
      </p:ext>
    </p:extLst>
  </p:cmAuthor>
  <p:cmAuthor id="2" name="N Williams" initials="NW" lastIdx="1" clrIdx="1">
    <p:extLst>
      <p:ext uri="{19B8F6BF-5375-455C-9EA6-DF929625EA0E}">
        <p15:presenceInfo xmlns:p15="http://schemas.microsoft.com/office/powerpoint/2012/main" userId="N Williams"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92F7C"/>
    <a:srgbClr val="F2F2F2"/>
    <a:srgbClr val="0098D4"/>
    <a:srgbClr val="003865"/>
    <a:srgbClr val="000000"/>
    <a:srgbClr val="004A78"/>
    <a:srgbClr val="006298"/>
    <a:srgbClr val="FF6300"/>
    <a:srgbClr val="E9255F"/>
    <a:srgbClr val="00B8E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544" autoAdjust="0"/>
    <p:restoredTop sz="93969" autoAdjust="0"/>
  </p:normalViewPr>
  <p:slideViewPr>
    <p:cSldViewPr snapToGrid="0" snapToObjects="1">
      <p:cViewPr varScale="1">
        <p:scale>
          <a:sx n="68" d="100"/>
          <a:sy n="68" d="100"/>
        </p:scale>
        <p:origin x="672" y="72"/>
      </p:cViewPr>
      <p:guideLst/>
    </p:cSldViewPr>
  </p:slideViewPr>
  <p:outlineViewPr>
    <p:cViewPr>
      <p:scale>
        <a:sx n="33" d="100"/>
        <a:sy n="33" d="100"/>
      </p:scale>
      <p:origin x="0" y="-4890"/>
    </p:cViewPr>
  </p:outlineViewPr>
  <p:notesTextViewPr>
    <p:cViewPr>
      <p:scale>
        <a:sx n="100" d="100"/>
        <a:sy n="100" d="100"/>
      </p:scale>
      <p:origin x="0" y="0"/>
    </p:cViewPr>
  </p:notesTextViewPr>
  <p:sorterViewPr>
    <p:cViewPr>
      <p:scale>
        <a:sx n="100" d="100"/>
        <a:sy n="100" d="100"/>
      </p:scale>
      <p:origin x="0" y="0"/>
    </p:cViewPr>
  </p:sorterViewPr>
  <p:notesViewPr>
    <p:cSldViewPr snapToGrid="0" snapToObjects="1">
      <p:cViewPr varScale="1">
        <p:scale>
          <a:sx n="50" d="100"/>
          <a:sy n="50" d="100"/>
        </p:scale>
        <p:origin x="2886" y="36"/>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84" Type="http://schemas.microsoft.com/office/2016/11/relationships/changesInfo" Target="changesInfos/changesInfo1.xml"/><Relationship Id="rId16" Type="http://schemas.openxmlformats.org/officeDocument/2006/relationships/slide" Target="slides/slide12.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slide" Target="slides/slide70.xml"/><Relationship Id="rId79" Type="http://schemas.openxmlformats.org/officeDocument/2006/relationships/commentAuthors" Target="commentAuthors.xml"/><Relationship Id="rId5" Type="http://schemas.openxmlformats.org/officeDocument/2006/relationships/slide" Target="slides/slide1.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slide" Target="slides/slide65.xml"/><Relationship Id="rId77" Type="http://schemas.openxmlformats.org/officeDocument/2006/relationships/handoutMaster" Target="handoutMasters/handoutMaster1.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80" Type="http://schemas.openxmlformats.org/officeDocument/2006/relationships/presProps" Target="presProps.xml"/><Relationship Id="rId85" Type="http://schemas.microsoft.com/office/2018/10/relationships/authors" Target="author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slide" Target="slides/slide71.xml"/><Relationship Id="rId83"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tags" Target="tags/tag1.xml"/><Relationship Id="rId8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notesMaster" Target="notesMasters/notesMaster1.xml"/><Relationship Id="rId7" Type="http://schemas.openxmlformats.org/officeDocument/2006/relationships/slide" Target="slides/slide3.xml"/><Relationship Id="rId71" Type="http://schemas.openxmlformats.org/officeDocument/2006/relationships/slide" Target="slides/slide67.xml"/><Relationship Id="rId2" Type="http://schemas.openxmlformats.org/officeDocument/2006/relationships/customXml" Target="../customXml/item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61" Type="http://schemas.openxmlformats.org/officeDocument/2006/relationships/slide" Target="slides/slide57.xml"/><Relationship Id="rId8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amrata Shukla" userId="9666b2d1-521d-4a18-92c1-cc26136ab064" providerId="ADAL" clId="{1B06D46C-C626-489A-9A93-93FEDABBA39A}"/>
    <pc:docChg chg="modSld">
      <pc:chgData name="Namrata Shukla" userId="9666b2d1-521d-4a18-92c1-cc26136ab064" providerId="ADAL" clId="{1B06D46C-C626-489A-9A93-93FEDABBA39A}" dt="2023-10-10T13:59:30.211" v="24" actId="13926"/>
      <pc:docMkLst>
        <pc:docMk/>
      </pc:docMkLst>
      <pc:sldChg chg="modSp mod">
        <pc:chgData name="Namrata Shukla" userId="9666b2d1-521d-4a18-92c1-cc26136ab064" providerId="ADAL" clId="{1B06D46C-C626-489A-9A93-93FEDABBA39A}" dt="2023-10-10T13:56:33.392" v="4" actId="13926"/>
        <pc:sldMkLst>
          <pc:docMk/>
          <pc:sldMk cId="2719954414" sldId="269"/>
        </pc:sldMkLst>
        <pc:spChg chg="mod">
          <ac:chgData name="Namrata Shukla" userId="9666b2d1-521d-4a18-92c1-cc26136ab064" providerId="ADAL" clId="{1B06D46C-C626-489A-9A93-93FEDABBA39A}" dt="2023-10-10T13:56:33.392" v="4" actId="13926"/>
          <ac:spMkLst>
            <pc:docMk/>
            <pc:sldMk cId="2719954414" sldId="269"/>
            <ac:spMk id="3" creationId="{3E9443EA-7EE9-C138-1E4A-B199D4677F23}"/>
          </ac:spMkLst>
        </pc:spChg>
      </pc:sldChg>
      <pc:sldChg chg="modSp mod">
        <pc:chgData name="Namrata Shukla" userId="9666b2d1-521d-4a18-92c1-cc26136ab064" providerId="ADAL" clId="{1B06D46C-C626-489A-9A93-93FEDABBA39A}" dt="2023-10-10T13:56:49.818" v="6" actId="13926"/>
        <pc:sldMkLst>
          <pc:docMk/>
          <pc:sldMk cId="4257202619" sldId="271"/>
        </pc:sldMkLst>
        <pc:graphicFrameChg chg="modGraphic">
          <ac:chgData name="Namrata Shukla" userId="9666b2d1-521d-4a18-92c1-cc26136ab064" providerId="ADAL" clId="{1B06D46C-C626-489A-9A93-93FEDABBA39A}" dt="2023-10-10T13:56:49.818" v="6" actId="13926"/>
          <ac:graphicFrameMkLst>
            <pc:docMk/>
            <pc:sldMk cId="4257202619" sldId="271"/>
            <ac:graphicFrameMk id="4" creationId="{9CB870C9-2BAE-7D7E-64D0-7540DDF3F884}"/>
          </ac:graphicFrameMkLst>
        </pc:graphicFrameChg>
      </pc:sldChg>
      <pc:sldChg chg="modSp mod">
        <pc:chgData name="Namrata Shukla" userId="9666b2d1-521d-4a18-92c1-cc26136ab064" providerId="ADAL" clId="{1B06D46C-C626-489A-9A93-93FEDABBA39A}" dt="2023-10-10T13:56:42.919" v="5" actId="13926"/>
        <pc:sldMkLst>
          <pc:docMk/>
          <pc:sldMk cId="2523329018" sldId="272"/>
        </pc:sldMkLst>
        <pc:graphicFrameChg chg="modGraphic">
          <ac:chgData name="Namrata Shukla" userId="9666b2d1-521d-4a18-92c1-cc26136ab064" providerId="ADAL" clId="{1B06D46C-C626-489A-9A93-93FEDABBA39A}" dt="2023-10-10T13:56:42.919" v="5" actId="13926"/>
          <ac:graphicFrameMkLst>
            <pc:docMk/>
            <pc:sldMk cId="2523329018" sldId="272"/>
            <ac:graphicFrameMk id="4" creationId="{9CB870C9-2BAE-7D7E-64D0-7540DDF3F884}"/>
          </ac:graphicFrameMkLst>
        </pc:graphicFrameChg>
      </pc:sldChg>
      <pc:sldChg chg="modSp mod">
        <pc:chgData name="Namrata Shukla" userId="9666b2d1-521d-4a18-92c1-cc26136ab064" providerId="ADAL" clId="{1B06D46C-C626-489A-9A93-93FEDABBA39A}" dt="2023-10-10T13:56:58.350" v="7" actId="13926"/>
        <pc:sldMkLst>
          <pc:docMk/>
          <pc:sldMk cId="481380322" sldId="273"/>
        </pc:sldMkLst>
        <pc:graphicFrameChg chg="modGraphic">
          <ac:chgData name="Namrata Shukla" userId="9666b2d1-521d-4a18-92c1-cc26136ab064" providerId="ADAL" clId="{1B06D46C-C626-489A-9A93-93FEDABBA39A}" dt="2023-10-10T13:56:58.350" v="7" actId="13926"/>
          <ac:graphicFrameMkLst>
            <pc:docMk/>
            <pc:sldMk cId="481380322" sldId="273"/>
            <ac:graphicFrameMk id="4" creationId="{9CB870C9-2BAE-7D7E-64D0-7540DDF3F884}"/>
          </ac:graphicFrameMkLst>
        </pc:graphicFrameChg>
      </pc:sldChg>
      <pc:sldChg chg="modSp mod">
        <pc:chgData name="Namrata Shukla" userId="9666b2d1-521d-4a18-92c1-cc26136ab064" providerId="ADAL" clId="{1B06D46C-C626-489A-9A93-93FEDABBA39A}" dt="2023-10-10T13:57:08.131" v="8" actId="13926"/>
        <pc:sldMkLst>
          <pc:docMk/>
          <pc:sldMk cId="3356187014" sldId="275"/>
        </pc:sldMkLst>
        <pc:graphicFrameChg chg="modGraphic">
          <ac:chgData name="Namrata Shukla" userId="9666b2d1-521d-4a18-92c1-cc26136ab064" providerId="ADAL" clId="{1B06D46C-C626-489A-9A93-93FEDABBA39A}" dt="2023-10-10T13:57:08.131" v="8" actId="13926"/>
          <ac:graphicFrameMkLst>
            <pc:docMk/>
            <pc:sldMk cId="3356187014" sldId="275"/>
            <ac:graphicFrameMk id="4" creationId="{9CB870C9-2BAE-7D7E-64D0-7540DDF3F884}"/>
          </ac:graphicFrameMkLst>
        </pc:graphicFrameChg>
      </pc:sldChg>
      <pc:sldChg chg="modSp mod delCm">
        <pc:chgData name="Namrata Shukla" userId="9666b2d1-521d-4a18-92c1-cc26136ab064" providerId="ADAL" clId="{1B06D46C-C626-489A-9A93-93FEDABBA39A}" dt="2023-10-10T13:57:20.907" v="9" actId="13926"/>
        <pc:sldMkLst>
          <pc:docMk/>
          <pc:sldMk cId="2712364013" sldId="276"/>
        </pc:sldMkLst>
        <pc:spChg chg="mod">
          <ac:chgData name="Namrata Shukla" userId="9666b2d1-521d-4a18-92c1-cc26136ab064" providerId="ADAL" clId="{1B06D46C-C626-489A-9A93-93FEDABBA39A}" dt="2023-10-10T13:57:20.907" v="9" actId="13926"/>
          <ac:spMkLst>
            <pc:docMk/>
            <pc:sldMk cId="2712364013" sldId="276"/>
            <ac:spMk id="3" creationId="{2FF78F6E-29D1-6BDC-9297-BFA6BAB68392}"/>
          </ac:spMkLst>
        </pc:spChg>
        <pc:extLst>
          <p:ext xmlns:p="http://schemas.openxmlformats.org/presentationml/2006/main" uri="{D6D511B9-2390-475A-947B-AFAB55BFBCF1}">
            <pc226:cmChg xmlns:pc226="http://schemas.microsoft.com/office/powerpoint/2022/06/main/command" chg="del">
              <pc226:chgData name="Namrata Shukla" userId="9666b2d1-521d-4a18-92c1-cc26136ab064" providerId="ADAL" clId="{1B06D46C-C626-489A-9A93-93FEDABBA39A}" dt="2023-10-10T13:25:59.664" v="0"/>
              <pc2:cmMkLst xmlns:pc2="http://schemas.microsoft.com/office/powerpoint/2019/9/main/command">
                <pc:docMk/>
                <pc:sldMk cId="2712364013" sldId="276"/>
                <pc2:cmMk id="{BA1CEEF9-0AB0-4683-880E-7F7264E37DDC}"/>
              </pc2:cmMkLst>
            </pc226:cmChg>
          </p:ext>
        </pc:extLst>
      </pc:sldChg>
      <pc:sldChg chg="modSp mod">
        <pc:chgData name="Namrata Shukla" userId="9666b2d1-521d-4a18-92c1-cc26136ab064" providerId="ADAL" clId="{1B06D46C-C626-489A-9A93-93FEDABBA39A}" dt="2023-10-10T13:57:30.584" v="10" actId="13926"/>
        <pc:sldMkLst>
          <pc:docMk/>
          <pc:sldMk cId="547337857" sldId="277"/>
        </pc:sldMkLst>
        <pc:spChg chg="mod">
          <ac:chgData name="Namrata Shukla" userId="9666b2d1-521d-4a18-92c1-cc26136ab064" providerId="ADAL" clId="{1B06D46C-C626-489A-9A93-93FEDABBA39A}" dt="2023-10-10T13:57:30.584" v="10" actId="13926"/>
          <ac:spMkLst>
            <pc:docMk/>
            <pc:sldMk cId="547337857" sldId="277"/>
            <ac:spMk id="3" creationId="{2FF78F6E-29D1-6BDC-9297-BFA6BAB68392}"/>
          </ac:spMkLst>
        </pc:spChg>
      </pc:sldChg>
      <pc:sldChg chg="modSp mod">
        <pc:chgData name="Namrata Shukla" userId="9666b2d1-521d-4a18-92c1-cc26136ab064" providerId="ADAL" clId="{1B06D46C-C626-489A-9A93-93FEDABBA39A}" dt="2023-10-10T13:57:43.090" v="12" actId="13926"/>
        <pc:sldMkLst>
          <pc:docMk/>
          <pc:sldMk cId="2242365932" sldId="280"/>
        </pc:sldMkLst>
        <pc:spChg chg="mod">
          <ac:chgData name="Namrata Shukla" userId="9666b2d1-521d-4a18-92c1-cc26136ab064" providerId="ADAL" clId="{1B06D46C-C626-489A-9A93-93FEDABBA39A}" dt="2023-10-10T13:57:43.090" v="12" actId="13926"/>
          <ac:spMkLst>
            <pc:docMk/>
            <pc:sldMk cId="2242365932" sldId="280"/>
            <ac:spMk id="3" creationId="{3C6CFFD4-2D63-6D03-BE82-938169B62CCF}"/>
          </ac:spMkLst>
        </pc:spChg>
      </pc:sldChg>
      <pc:sldChg chg="modSp mod">
        <pc:chgData name="Namrata Shukla" userId="9666b2d1-521d-4a18-92c1-cc26136ab064" providerId="ADAL" clId="{1B06D46C-C626-489A-9A93-93FEDABBA39A}" dt="2023-10-10T13:57:53.597" v="13" actId="13926"/>
        <pc:sldMkLst>
          <pc:docMk/>
          <pc:sldMk cId="1096666408" sldId="284"/>
        </pc:sldMkLst>
        <pc:spChg chg="mod">
          <ac:chgData name="Namrata Shukla" userId="9666b2d1-521d-4a18-92c1-cc26136ab064" providerId="ADAL" clId="{1B06D46C-C626-489A-9A93-93FEDABBA39A}" dt="2023-10-10T13:57:53.597" v="13" actId="13926"/>
          <ac:spMkLst>
            <pc:docMk/>
            <pc:sldMk cId="1096666408" sldId="284"/>
            <ac:spMk id="3" creationId="{37F5A84A-1ECC-8E8C-8157-959DA7D9D0DB}"/>
          </ac:spMkLst>
        </pc:spChg>
      </pc:sldChg>
      <pc:sldChg chg="modSp mod">
        <pc:chgData name="Namrata Shukla" userId="9666b2d1-521d-4a18-92c1-cc26136ab064" providerId="ADAL" clId="{1B06D46C-C626-489A-9A93-93FEDABBA39A}" dt="2023-10-10T13:58:00.461" v="14" actId="13926"/>
        <pc:sldMkLst>
          <pc:docMk/>
          <pc:sldMk cId="498776910" sldId="302"/>
        </pc:sldMkLst>
        <pc:spChg chg="mod">
          <ac:chgData name="Namrata Shukla" userId="9666b2d1-521d-4a18-92c1-cc26136ab064" providerId="ADAL" clId="{1B06D46C-C626-489A-9A93-93FEDABBA39A}" dt="2023-10-10T13:58:00.461" v="14" actId="13926"/>
          <ac:spMkLst>
            <pc:docMk/>
            <pc:sldMk cId="498776910" sldId="302"/>
            <ac:spMk id="3" creationId="{37F5A84A-1ECC-8E8C-8157-959DA7D9D0DB}"/>
          </ac:spMkLst>
        </pc:spChg>
      </pc:sldChg>
      <pc:sldChg chg="modSp mod">
        <pc:chgData name="Namrata Shukla" userId="9666b2d1-521d-4a18-92c1-cc26136ab064" providerId="ADAL" clId="{1B06D46C-C626-489A-9A93-93FEDABBA39A}" dt="2023-10-10T13:58:12.636" v="15" actId="13926"/>
        <pc:sldMkLst>
          <pc:docMk/>
          <pc:sldMk cId="1204406584" sldId="309"/>
        </pc:sldMkLst>
        <pc:spChg chg="mod">
          <ac:chgData name="Namrata Shukla" userId="9666b2d1-521d-4a18-92c1-cc26136ab064" providerId="ADAL" clId="{1B06D46C-C626-489A-9A93-93FEDABBA39A}" dt="2023-10-10T13:58:12.636" v="15" actId="13926"/>
          <ac:spMkLst>
            <pc:docMk/>
            <pc:sldMk cId="1204406584" sldId="309"/>
            <ac:spMk id="3" creationId="{C5F7D512-4465-E546-F485-E67B59A5B7ED}"/>
          </ac:spMkLst>
        </pc:spChg>
      </pc:sldChg>
      <pc:sldChg chg="modSp mod">
        <pc:chgData name="Namrata Shukla" userId="9666b2d1-521d-4a18-92c1-cc26136ab064" providerId="ADAL" clId="{1B06D46C-C626-489A-9A93-93FEDABBA39A}" dt="2023-10-10T13:58:17.163" v="16" actId="13926"/>
        <pc:sldMkLst>
          <pc:docMk/>
          <pc:sldMk cId="494886234" sldId="310"/>
        </pc:sldMkLst>
        <pc:spChg chg="mod">
          <ac:chgData name="Namrata Shukla" userId="9666b2d1-521d-4a18-92c1-cc26136ab064" providerId="ADAL" clId="{1B06D46C-C626-489A-9A93-93FEDABBA39A}" dt="2023-10-10T13:58:17.163" v="16" actId="13926"/>
          <ac:spMkLst>
            <pc:docMk/>
            <pc:sldMk cId="494886234" sldId="310"/>
            <ac:spMk id="3" creationId="{8CB312E8-B506-3759-44ED-7AA46B20D82D}"/>
          </ac:spMkLst>
        </pc:spChg>
      </pc:sldChg>
      <pc:sldChg chg="modSp mod">
        <pc:chgData name="Namrata Shukla" userId="9666b2d1-521d-4a18-92c1-cc26136ab064" providerId="ADAL" clId="{1B06D46C-C626-489A-9A93-93FEDABBA39A}" dt="2023-10-10T13:58:21.950" v="17" actId="13926"/>
        <pc:sldMkLst>
          <pc:docMk/>
          <pc:sldMk cId="1391474962" sldId="311"/>
        </pc:sldMkLst>
        <pc:spChg chg="mod">
          <ac:chgData name="Namrata Shukla" userId="9666b2d1-521d-4a18-92c1-cc26136ab064" providerId="ADAL" clId="{1B06D46C-C626-489A-9A93-93FEDABBA39A}" dt="2023-10-10T13:58:21.950" v="17" actId="13926"/>
          <ac:spMkLst>
            <pc:docMk/>
            <pc:sldMk cId="1391474962" sldId="311"/>
            <ac:spMk id="3" creationId="{E5174BA5-2755-C3E4-0A66-8193AA28461E}"/>
          </ac:spMkLst>
        </pc:spChg>
      </pc:sldChg>
      <pc:sldChg chg="modSp mod">
        <pc:chgData name="Namrata Shukla" userId="9666b2d1-521d-4a18-92c1-cc26136ab064" providerId="ADAL" clId="{1B06D46C-C626-489A-9A93-93FEDABBA39A}" dt="2023-10-10T13:58:26.225" v="18" actId="13926"/>
        <pc:sldMkLst>
          <pc:docMk/>
          <pc:sldMk cId="1649765174" sldId="312"/>
        </pc:sldMkLst>
        <pc:spChg chg="mod">
          <ac:chgData name="Namrata Shukla" userId="9666b2d1-521d-4a18-92c1-cc26136ab064" providerId="ADAL" clId="{1B06D46C-C626-489A-9A93-93FEDABBA39A}" dt="2023-10-10T13:58:26.225" v="18" actId="13926"/>
          <ac:spMkLst>
            <pc:docMk/>
            <pc:sldMk cId="1649765174" sldId="312"/>
            <ac:spMk id="3" creationId="{04707D59-98E1-34E9-50D5-7B383AD3CF46}"/>
          </ac:spMkLst>
        </pc:spChg>
      </pc:sldChg>
      <pc:sldChg chg="modSp mod">
        <pc:chgData name="Namrata Shukla" userId="9666b2d1-521d-4a18-92c1-cc26136ab064" providerId="ADAL" clId="{1B06D46C-C626-489A-9A93-93FEDABBA39A}" dt="2023-10-10T13:58:58.584" v="20" actId="108"/>
        <pc:sldMkLst>
          <pc:docMk/>
          <pc:sldMk cId="3600459942" sldId="315"/>
        </pc:sldMkLst>
        <pc:spChg chg="mod">
          <ac:chgData name="Namrata Shukla" userId="9666b2d1-521d-4a18-92c1-cc26136ab064" providerId="ADAL" clId="{1B06D46C-C626-489A-9A93-93FEDABBA39A}" dt="2023-10-10T13:58:58.584" v="20" actId="108"/>
          <ac:spMkLst>
            <pc:docMk/>
            <pc:sldMk cId="3600459942" sldId="315"/>
            <ac:spMk id="3" creationId="{E00192CD-CC92-3EF3-2484-8501CE1649E4}"/>
          </ac:spMkLst>
        </pc:spChg>
      </pc:sldChg>
      <pc:sldChg chg="modSp mod">
        <pc:chgData name="Namrata Shukla" userId="9666b2d1-521d-4a18-92c1-cc26136ab064" providerId="ADAL" clId="{1B06D46C-C626-489A-9A93-93FEDABBA39A}" dt="2023-10-10T13:59:08.063" v="22" actId="13926"/>
        <pc:sldMkLst>
          <pc:docMk/>
          <pc:sldMk cId="1650324590" sldId="316"/>
        </pc:sldMkLst>
        <pc:spChg chg="mod">
          <ac:chgData name="Namrata Shukla" userId="9666b2d1-521d-4a18-92c1-cc26136ab064" providerId="ADAL" clId="{1B06D46C-C626-489A-9A93-93FEDABBA39A}" dt="2023-10-10T13:59:08.063" v="22" actId="13926"/>
          <ac:spMkLst>
            <pc:docMk/>
            <pc:sldMk cId="1650324590" sldId="316"/>
            <ac:spMk id="3" creationId="{5546D4FF-5CF4-69CB-9113-0727A07D7561}"/>
          </ac:spMkLst>
        </pc:spChg>
      </pc:sldChg>
      <pc:sldChg chg="modSp mod delCm">
        <pc:chgData name="Namrata Shukla" userId="9666b2d1-521d-4a18-92c1-cc26136ab064" providerId="ADAL" clId="{1B06D46C-C626-489A-9A93-93FEDABBA39A}" dt="2023-10-10T13:55:42.067" v="3" actId="962"/>
        <pc:sldMkLst>
          <pc:docMk/>
          <pc:sldMk cId="1379487497" sldId="318"/>
        </pc:sldMkLst>
        <pc:picChg chg="mod">
          <ac:chgData name="Namrata Shukla" userId="9666b2d1-521d-4a18-92c1-cc26136ab064" providerId="ADAL" clId="{1B06D46C-C626-489A-9A93-93FEDABBA39A}" dt="2023-10-10T13:55:42.067" v="3" actId="962"/>
          <ac:picMkLst>
            <pc:docMk/>
            <pc:sldMk cId="1379487497" sldId="318"/>
            <ac:picMk id="6" creationId="{6E035407-232B-D355-7EA4-906E934A2165}"/>
          </ac:picMkLst>
        </pc:picChg>
        <pc:extLst>
          <p:ext xmlns:p="http://schemas.openxmlformats.org/presentationml/2006/main" uri="{D6D511B9-2390-475A-947B-AFAB55BFBCF1}">
            <pc226:cmChg xmlns:pc226="http://schemas.microsoft.com/office/powerpoint/2022/06/main/command" chg="del">
              <pc226:chgData name="Namrata Shukla" userId="9666b2d1-521d-4a18-92c1-cc26136ab064" providerId="ADAL" clId="{1B06D46C-C626-489A-9A93-93FEDABBA39A}" dt="2023-10-10T13:55:13.307" v="1"/>
              <pc2:cmMkLst xmlns:pc2="http://schemas.microsoft.com/office/powerpoint/2019/9/main/command">
                <pc:docMk/>
                <pc:sldMk cId="1379487497" sldId="318"/>
                <pc2:cmMk id="{455DE3CA-8770-4388-9AE8-4C2ACFC98468}"/>
              </pc2:cmMkLst>
            </pc226:cmChg>
          </p:ext>
        </pc:extLst>
      </pc:sldChg>
      <pc:sldChg chg="modSp mod">
        <pc:chgData name="Namrata Shukla" userId="9666b2d1-521d-4a18-92c1-cc26136ab064" providerId="ADAL" clId="{1B06D46C-C626-489A-9A93-93FEDABBA39A}" dt="2023-10-10T13:59:25.567" v="23" actId="13926"/>
        <pc:sldMkLst>
          <pc:docMk/>
          <pc:sldMk cId="2989558906" sldId="341"/>
        </pc:sldMkLst>
        <pc:spChg chg="mod">
          <ac:chgData name="Namrata Shukla" userId="9666b2d1-521d-4a18-92c1-cc26136ab064" providerId="ADAL" clId="{1B06D46C-C626-489A-9A93-93FEDABBA39A}" dt="2023-10-10T13:59:25.567" v="23" actId="13926"/>
          <ac:spMkLst>
            <pc:docMk/>
            <pc:sldMk cId="2989558906" sldId="341"/>
            <ac:spMk id="3" creationId="{752DE88B-5E09-A695-96D9-6769CEE25A3B}"/>
          </ac:spMkLst>
        </pc:spChg>
      </pc:sldChg>
      <pc:sldChg chg="modSp mod">
        <pc:chgData name="Namrata Shukla" userId="9666b2d1-521d-4a18-92c1-cc26136ab064" providerId="ADAL" clId="{1B06D46C-C626-489A-9A93-93FEDABBA39A}" dt="2023-10-10T13:59:30.211" v="24" actId="13926"/>
        <pc:sldMkLst>
          <pc:docMk/>
          <pc:sldMk cId="3430658301" sldId="342"/>
        </pc:sldMkLst>
        <pc:spChg chg="mod">
          <ac:chgData name="Namrata Shukla" userId="9666b2d1-521d-4a18-92c1-cc26136ab064" providerId="ADAL" clId="{1B06D46C-C626-489A-9A93-93FEDABBA39A}" dt="2023-10-10T13:59:30.211" v="24" actId="13926"/>
          <ac:spMkLst>
            <pc:docMk/>
            <pc:sldMk cId="3430658301" sldId="342"/>
            <ac:spMk id="3" creationId="{5F53226A-9FDA-DCD0-77ED-74E0280AA03F}"/>
          </ac:spMkLst>
        </pc:spChg>
      </pc:sldChg>
    </pc:docChg>
  </pc:docChgLst>
</pc:chgInfo>
</file>

<file path=ppt/handoutMasters/_rels/handoutMaster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tags" Target="../tags/tag15.xml"/><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Slide Number Placeholder 4"/>
          <p:cNvSpPr>
            <a:spLocks noGrp="1"/>
          </p:cNvSpPr>
          <p:nvPr>
            <p:ph type="sldNum" sz="quarter" idx="3"/>
          </p:nvPr>
        </p:nvSpPr>
        <p:spPr>
          <a:xfrm>
            <a:off x="6075504" y="8685213"/>
            <a:ext cx="646682" cy="458787"/>
          </a:xfrm>
          <a:prstGeom prst="rect">
            <a:avLst/>
          </a:prstGeom>
        </p:spPr>
        <p:txBody>
          <a:bodyPr vert="horz" lIns="91440" tIns="45720" rIns="91440" bIns="45720" rtlCol="0" anchor="b"/>
          <a:lstStyle>
            <a:lvl1pPr algn="r">
              <a:defRPr sz="1200"/>
            </a:lvl1pPr>
          </a:lstStyle>
          <a:p>
            <a:fld id="{6767803E-66EE-42CE-8DFB-98553954E472}" type="slidenum">
              <a:rPr lang="en-US" sz="1000" smtClean="0">
                <a:solidFill>
                  <a:schemeClr val="bg1">
                    <a:lumMod val="50000"/>
                  </a:schemeClr>
                </a:solidFill>
                <a:latin typeface="Arial" panose="020B0604020202020204" pitchFamily="34" charset="0"/>
                <a:cs typeface="Arial" panose="020B0604020202020204" pitchFamily="34" charset="0"/>
              </a:rPr>
              <a:t>‹#›</a:t>
            </a:fld>
            <a:endParaRPr lang="en-US" sz="1000" dirty="0">
              <a:solidFill>
                <a:schemeClr val="bg1">
                  <a:lumMod val="50000"/>
                </a:schemeClr>
              </a:solidFill>
              <a:latin typeface="Arial" panose="020B0604020202020204" pitchFamily="34" charset="0"/>
              <a:cs typeface="Arial" panose="020B0604020202020204" pitchFamily="34" charset="0"/>
            </a:endParaRPr>
          </a:p>
        </p:txBody>
      </p:sp>
      <p:pic>
        <p:nvPicPr>
          <p:cNvPr id="6" name="Picture 5">
            <a:extLst>
              <a:ext uri="{FF2B5EF4-FFF2-40B4-BE49-F238E27FC236}">
                <a16:creationId xmlns:a16="http://schemas.microsoft.com/office/drawing/2014/main" id="{455392BA-16D5-4BCB-8BB3-D7B53B67DB8D}"/>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274311" y="155512"/>
            <a:ext cx="1262321" cy="282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a:extLst>
              <a:ext uri="{FF2B5EF4-FFF2-40B4-BE49-F238E27FC236}">
                <a16:creationId xmlns:a16="http://schemas.microsoft.com/office/drawing/2014/main" id="{D947FD3A-2300-48D5-81E3-9406328116EE}"/>
              </a:ext>
            </a:extLst>
          </p:cNvPr>
          <p:cNvSpPr txBox="1"/>
          <p:nvPr/>
        </p:nvSpPr>
        <p:spPr>
          <a:xfrm>
            <a:off x="135896" y="8922557"/>
            <a:ext cx="6262949" cy="200055"/>
          </a:xfrm>
          <a:prstGeom prst="rect">
            <a:avLst/>
          </a:prstGeom>
          <a:noFill/>
        </p:spPr>
        <p:txBody>
          <a:bodyPr wrap="square" rtlCol="0">
            <a:spAutoFit/>
          </a:bodyPr>
          <a:lstStyle/>
          <a:p>
            <a:pPr algn="ctr"/>
            <a:r>
              <a:rPr lang="en-US" sz="700" dirty="0">
                <a:solidFill>
                  <a:schemeClr val="bg1">
                    <a:lumMod val="50000"/>
                  </a:schemeClr>
                </a:solidFill>
                <a:latin typeface="Arial" panose="020B0604020202020204" pitchFamily="34" charset="0"/>
                <a:cs typeface="Arial" panose="020B0604020202020204" pitchFamily="34" charset="0"/>
              </a:rPr>
              <a:t>©2019</a:t>
            </a:r>
            <a:r>
              <a:rPr lang="en-US" sz="700" baseline="0" dirty="0">
                <a:solidFill>
                  <a:schemeClr val="bg1">
                    <a:lumMod val="50000"/>
                  </a:schemeClr>
                </a:solidFill>
                <a:latin typeface="Arial" panose="020B0604020202020204" pitchFamily="34" charset="0"/>
                <a:cs typeface="Arial" panose="020B0604020202020204" pitchFamily="34" charset="0"/>
              </a:rPr>
              <a:t> </a:t>
            </a:r>
            <a:r>
              <a:rPr lang="en-US" sz="700" dirty="0">
                <a:solidFill>
                  <a:schemeClr val="bg1">
                    <a:lumMod val="50000"/>
                  </a:schemeClr>
                </a:solidFill>
                <a:latin typeface="Arial" panose="020B0604020202020204" pitchFamily="34" charset="0"/>
                <a:cs typeface="Arial" panose="020B0604020202020204" pitchFamily="34" charset="0"/>
              </a:rPr>
              <a:t>Cengage Learning. All Rights Reserved. May not be scanned, copied or duplicated, or posted to a publicly accessible website, in whole or in part.</a:t>
            </a:r>
          </a:p>
        </p:txBody>
      </p:sp>
    </p:spTree>
    <p:custDataLst>
      <p:tags r:id="rId2"/>
    </p:custDataLst>
    <p:extLst>
      <p:ext uri="{BB962C8B-B14F-4D97-AF65-F5344CB8AC3E}">
        <p14:creationId xmlns:p14="http://schemas.microsoft.com/office/powerpoint/2010/main" val="2176210284"/>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Slide Image Placeholder 3"/>
          <p:cNvSpPr>
            <a:spLocks noGrp="1" noRot="1" noChangeAspect="1"/>
          </p:cNvSpPr>
          <p:nvPr>
            <p:ph type="sldImg" idx="2"/>
          </p:nvPr>
        </p:nvSpPr>
        <p:spPr>
          <a:xfrm>
            <a:off x="685800" y="630237"/>
            <a:ext cx="3778647" cy="2125489"/>
          </a:xfrm>
          <a:prstGeom prst="rect">
            <a:avLst/>
          </a:prstGeom>
          <a:noFill/>
          <a:ln w="12700">
            <a:solidFill>
              <a:schemeClr val="bg1">
                <a:lumMod val="65000"/>
              </a:schemeClr>
            </a:solidFill>
          </a:ln>
        </p:spPr>
        <p:txBody>
          <a:bodyPr vert="horz" lIns="91440" tIns="45720" rIns="91440" bIns="45720" rtlCol="0" anchor="ctr"/>
          <a:lstStyle/>
          <a:p>
            <a:pPr lvl="0"/>
            <a:endParaRPr lang="en-US" noProof="0" dirty="0"/>
          </a:p>
        </p:txBody>
      </p:sp>
      <p:sp>
        <p:nvSpPr>
          <p:cNvPr id="5" name="Notes Placeholder 4"/>
          <p:cNvSpPr>
            <a:spLocks noGrp="1"/>
          </p:cNvSpPr>
          <p:nvPr>
            <p:ph type="body" sz="quarter" idx="3"/>
          </p:nvPr>
        </p:nvSpPr>
        <p:spPr>
          <a:xfrm>
            <a:off x="685800" y="2993721"/>
            <a:ext cx="5486400" cy="5520042"/>
          </a:xfrm>
          <a:prstGeom prst="rect">
            <a:avLst/>
          </a:prstGeom>
        </p:spPr>
        <p:txBody>
          <a:bodyPr vert="horz" lIns="91440" tIns="45720" rIns="91440" bIns="45720" rtlCol="0"/>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7" name="Slide Number Placeholder 6"/>
          <p:cNvSpPr>
            <a:spLocks noGrp="1"/>
          </p:cNvSpPr>
          <p:nvPr>
            <p:ph type="sldNum" sz="quarter" idx="5"/>
          </p:nvPr>
        </p:nvSpPr>
        <p:spPr>
          <a:xfrm>
            <a:off x="6063017" y="8685213"/>
            <a:ext cx="684212" cy="458787"/>
          </a:xfrm>
          <a:prstGeom prst="rect">
            <a:avLst/>
          </a:prstGeom>
        </p:spPr>
        <p:txBody>
          <a:bodyPr vert="horz" lIns="91440" tIns="45720" rIns="91440" bIns="45720" rtlCol="0" anchor="b"/>
          <a:lstStyle>
            <a:lvl1pPr algn="r" eaLnBrk="1" fontAlgn="auto" hangingPunct="1">
              <a:spcBef>
                <a:spcPts val="0"/>
              </a:spcBef>
              <a:spcAft>
                <a:spcPts val="0"/>
              </a:spcAft>
              <a:defRPr sz="1000">
                <a:solidFill>
                  <a:schemeClr val="bg1">
                    <a:lumMod val="50000"/>
                  </a:schemeClr>
                </a:solidFill>
                <a:latin typeface="Arial" panose="020B0604020202020204" pitchFamily="34" charset="0"/>
                <a:cs typeface="Arial" panose="020B0604020202020204" pitchFamily="34" charset="0"/>
              </a:defRPr>
            </a:lvl1pPr>
          </a:lstStyle>
          <a:p>
            <a:pPr>
              <a:defRPr/>
            </a:pPr>
            <a:fld id="{91CAE60C-72A0-D14D-8733-C13212F694AD}" type="slidenum">
              <a:rPr lang="en-US" smtClean="0"/>
              <a:pPr>
                <a:defRPr/>
              </a:pPr>
              <a:t>‹#›</a:t>
            </a:fld>
            <a:endParaRPr lang="en-US" dirty="0"/>
          </a:p>
        </p:txBody>
      </p:sp>
      <p:pic>
        <p:nvPicPr>
          <p:cNvPr id="8" name="Picture 7">
            <a:extLst>
              <a:ext uri="{FF2B5EF4-FFF2-40B4-BE49-F238E27FC236}">
                <a16:creationId xmlns:a16="http://schemas.microsoft.com/office/drawing/2014/main" id="{A75DDB2F-32A5-4136-BC2E-0D7E0518B468}"/>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274311" y="155512"/>
            <a:ext cx="1262321" cy="282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Box 8">
            <a:extLst>
              <a:ext uri="{FF2B5EF4-FFF2-40B4-BE49-F238E27FC236}">
                <a16:creationId xmlns:a16="http://schemas.microsoft.com/office/drawing/2014/main" id="{037E5B37-4A58-4B32-B9B0-D824A69A3D97}"/>
              </a:ext>
            </a:extLst>
          </p:cNvPr>
          <p:cNvSpPr txBox="1"/>
          <p:nvPr/>
        </p:nvSpPr>
        <p:spPr>
          <a:xfrm>
            <a:off x="135896" y="8922557"/>
            <a:ext cx="6262949" cy="200055"/>
          </a:xfrm>
          <a:prstGeom prst="rect">
            <a:avLst/>
          </a:prstGeom>
          <a:noFill/>
        </p:spPr>
        <p:txBody>
          <a:bodyPr wrap="square" rtlCol="0">
            <a:spAutoFit/>
          </a:bodyPr>
          <a:lstStyle/>
          <a:p>
            <a:pPr algn="ctr"/>
            <a:r>
              <a:rPr lang="en-US" sz="700" dirty="0">
                <a:solidFill>
                  <a:schemeClr val="bg1">
                    <a:lumMod val="50000"/>
                  </a:schemeClr>
                </a:solidFill>
                <a:latin typeface="Arial" panose="020B0604020202020204" pitchFamily="34" charset="0"/>
                <a:cs typeface="Arial" panose="020B0604020202020204" pitchFamily="34" charset="0"/>
              </a:rPr>
              <a:t>©2019</a:t>
            </a:r>
            <a:r>
              <a:rPr lang="en-US" sz="700" baseline="0" dirty="0">
                <a:solidFill>
                  <a:schemeClr val="bg1">
                    <a:lumMod val="50000"/>
                  </a:schemeClr>
                </a:solidFill>
                <a:latin typeface="Arial" panose="020B0604020202020204" pitchFamily="34" charset="0"/>
                <a:cs typeface="Arial" panose="020B0604020202020204" pitchFamily="34" charset="0"/>
              </a:rPr>
              <a:t> </a:t>
            </a:r>
            <a:r>
              <a:rPr lang="en-US" sz="700" dirty="0">
                <a:solidFill>
                  <a:schemeClr val="bg1">
                    <a:lumMod val="50000"/>
                  </a:schemeClr>
                </a:solidFill>
                <a:latin typeface="Arial" panose="020B0604020202020204" pitchFamily="34" charset="0"/>
                <a:cs typeface="Arial" panose="020B0604020202020204" pitchFamily="34" charset="0"/>
              </a:rPr>
              <a:t>Cengage Learning. All Rights Reserved. May not be scanned, copied or duplicated, or posted to a publicly accessible website, in whole or in part.</a:t>
            </a:r>
          </a:p>
        </p:txBody>
      </p:sp>
    </p:spTree>
    <p:extLst>
      <p:ext uri="{BB962C8B-B14F-4D97-AF65-F5344CB8AC3E}">
        <p14:creationId xmlns:p14="http://schemas.microsoft.com/office/powerpoint/2010/main" val="1233805520"/>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Arial" panose="020B0604020202020204" pitchFamily="34" charset="0"/>
        <a:ea typeface="+mn-ea"/>
        <a:cs typeface="Arial" panose="020B0604020202020204" pitchFamily="34" charset="0"/>
      </a:defRPr>
    </a:lvl1pPr>
    <a:lvl2pPr marL="225425" indent="-225425" algn="l" rtl="0" eaLnBrk="0" fontAlgn="base" hangingPunct="0">
      <a:spcBef>
        <a:spcPct val="30000"/>
      </a:spcBef>
      <a:spcAft>
        <a:spcPct val="0"/>
      </a:spcAft>
      <a:buFont typeface="Arial" panose="020B0604020202020204" pitchFamily="34" charset="0"/>
      <a:buChar char="•"/>
      <a:defRPr sz="1200" kern="1200">
        <a:solidFill>
          <a:schemeClr val="tx1"/>
        </a:solidFill>
        <a:latin typeface="Arial" panose="020B0604020202020204" pitchFamily="34" charset="0"/>
        <a:ea typeface="+mn-ea"/>
        <a:cs typeface="Arial" panose="020B0604020202020204" pitchFamily="34" charset="0"/>
      </a:defRPr>
    </a:lvl2pPr>
    <a:lvl3pPr marL="688975" indent="-225425" algn="l" rtl="0" eaLnBrk="0" fontAlgn="base" hangingPunct="0">
      <a:spcBef>
        <a:spcPct val="30000"/>
      </a:spcBef>
      <a:spcAft>
        <a:spcPct val="0"/>
      </a:spcAft>
      <a:buFont typeface="Arial" panose="020B0604020202020204" pitchFamily="34" charset="0"/>
      <a:buChar char="–"/>
      <a:defRPr sz="1200" kern="1200">
        <a:solidFill>
          <a:schemeClr val="tx1"/>
        </a:solidFill>
        <a:latin typeface="Arial" panose="020B0604020202020204" pitchFamily="34" charset="0"/>
        <a:ea typeface="+mn-ea"/>
        <a:cs typeface="Arial" panose="020B0604020202020204" pitchFamily="34" charset="0"/>
      </a:defRPr>
    </a:lvl3pPr>
    <a:lvl4pPr marL="1139825" indent="-225425" algn="l" rtl="0" eaLnBrk="0" fontAlgn="base" hangingPunct="0">
      <a:spcBef>
        <a:spcPct val="30000"/>
      </a:spcBef>
      <a:spcAft>
        <a:spcPct val="0"/>
      </a:spcAft>
      <a:buFont typeface="Wingdings" panose="05000000000000000000" pitchFamily="2" charset="2"/>
      <a:buChar char="§"/>
      <a:defRPr sz="1200" kern="1200">
        <a:solidFill>
          <a:schemeClr val="tx1"/>
        </a:solidFill>
        <a:latin typeface="Arial" panose="020B0604020202020204" pitchFamily="34" charset="0"/>
        <a:ea typeface="+mn-ea"/>
        <a:cs typeface="Arial" panose="020B0604020202020204" pitchFamily="34" charset="0"/>
      </a:defRPr>
    </a:lvl4pPr>
    <a:lvl5pPr marL="1603375" indent="-225425" algn="l" rtl="0" eaLnBrk="0" fontAlgn="base" hangingPunct="0">
      <a:spcBef>
        <a:spcPct val="30000"/>
      </a:spcBef>
      <a:spcAft>
        <a:spcPct val="0"/>
      </a:spcAft>
      <a:buFont typeface="Courier New" panose="02070309020205020404" pitchFamily="49" charset="0"/>
      <a:buChar char="o"/>
      <a:defRPr sz="1200"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30238"/>
            <a:ext cx="3778250" cy="2125662"/>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1</a:t>
            </a:fld>
            <a:endParaRPr lang="en-US" dirty="0"/>
          </a:p>
        </p:txBody>
      </p:sp>
    </p:spTree>
    <p:extLst>
      <p:ext uri="{BB962C8B-B14F-4D97-AF65-F5344CB8AC3E}">
        <p14:creationId xmlns:p14="http://schemas.microsoft.com/office/powerpoint/2010/main" val="10758626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30238"/>
            <a:ext cx="3778250" cy="2125662"/>
          </a:xfrm>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dirty="0"/>
              <a:t>See Figure 4.1 on the next two slides for special types of taxable payments subject to federal income tax withholding</a:t>
            </a:r>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5</a:t>
            </a:fld>
            <a:endParaRPr lang="en-US" dirty="0"/>
          </a:p>
        </p:txBody>
      </p:sp>
    </p:spTree>
    <p:extLst>
      <p:ext uri="{BB962C8B-B14F-4D97-AF65-F5344CB8AC3E}">
        <p14:creationId xmlns:p14="http://schemas.microsoft.com/office/powerpoint/2010/main" val="9474654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30238"/>
            <a:ext cx="3778250" cy="2125662"/>
          </a:xfrm>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8</a:t>
            </a:fld>
            <a:endParaRPr lang="en-US" dirty="0"/>
          </a:p>
        </p:txBody>
      </p:sp>
    </p:spTree>
    <p:extLst>
      <p:ext uri="{BB962C8B-B14F-4D97-AF65-F5344CB8AC3E}">
        <p14:creationId xmlns:p14="http://schemas.microsoft.com/office/powerpoint/2010/main" val="41779270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30238"/>
            <a:ext cx="3778250" cy="2125662"/>
          </a:xfrm>
        </p:spPr>
      </p:sp>
      <p:sp>
        <p:nvSpPr>
          <p:cNvPr id="3" name="Notes Placeholder 2"/>
          <p:cNvSpPr>
            <a:spLocks noGrp="1"/>
          </p:cNvSpPr>
          <p:nvPr>
            <p:ph type="body" idx="1"/>
          </p:nvPr>
        </p:nvSpPr>
        <p:spPr/>
        <p:txBody>
          <a:bodyPr/>
          <a:lstStyle/>
          <a:p>
            <a:pPr lvl="1"/>
            <a:r>
              <a:rPr lang="en-US" sz="1200" dirty="0"/>
              <a:t>Examples of noncash fringe include</a:t>
            </a:r>
          </a:p>
          <a:p>
            <a:pPr lvl="2"/>
            <a:r>
              <a:rPr lang="en-US" sz="1200" dirty="0"/>
              <a:t>Cars</a:t>
            </a:r>
          </a:p>
          <a:p>
            <a:pPr lvl="2"/>
            <a:r>
              <a:rPr lang="en-US" sz="1200" dirty="0"/>
              <a:t>Free or discounted flights</a:t>
            </a:r>
          </a:p>
          <a:p>
            <a:pPr lvl="2"/>
            <a:r>
              <a:rPr lang="en-US" sz="1200" dirty="0"/>
              <a:t>Discounts on property or services </a:t>
            </a:r>
          </a:p>
          <a:p>
            <a:pPr lvl="2"/>
            <a:r>
              <a:rPr lang="en-US" sz="1200" dirty="0"/>
              <a:t>Memberships in social or country clubs</a:t>
            </a:r>
          </a:p>
          <a:p>
            <a:pPr lvl="2"/>
            <a:r>
              <a:rPr lang="en-US" sz="1200" dirty="0"/>
              <a:t>Vacations</a:t>
            </a:r>
          </a:p>
          <a:p>
            <a:pPr lvl="2"/>
            <a:r>
              <a:rPr lang="en-US" sz="1200" dirty="0"/>
              <a:t>Memberships in social or country clubs</a:t>
            </a:r>
          </a:p>
          <a:p>
            <a:pPr lvl="2"/>
            <a:r>
              <a:rPr lang="en-US" sz="1200" dirty="0"/>
              <a:t>Tickets for entertainment and sporting events</a:t>
            </a:r>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9</a:t>
            </a:fld>
            <a:endParaRPr lang="en-US" dirty="0"/>
          </a:p>
        </p:txBody>
      </p:sp>
    </p:spTree>
    <p:extLst>
      <p:ext uri="{BB962C8B-B14F-4D97-AF65-F5344CB8AC3E}">
        <p14:creationId xmlns:p14="http://schemas.microsoft.com/office/powerpoint/2010/main" val="118699454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30238"/>
            <a:ext cx="3778250" cy="2125662"/>
          </a:xfrm>
        </p:spPr>
      </p:sp>
      <p:sp>
        <p:nvSpPr>
          <p:cNvPr id="3" name="Notes Placeholder 2"/>
          <p:cNvSpPr>
            <a:spLocks noGrp="1"/>
          </p:cNvSpPr>
          <p:nvPr>
            <p:ph type="body" idx="1"/>
          </p:nvPr>
        </p:nvSpPr>
        <p:spPr/>
        <p:txBody>
          <a:bodyPr/>
          <a:lstStyle/>
          <a:p>
            <a:r>
              <a:rPr lang="en-US" sz="1200" dirty="0"/>
              <a:t>Food and beverage establishments with more than 10 employees</a:t>
            </a:r>
          </a:p>
          <a:p>
            <a:pPr lvl="1"/>
            <a:r>
              <a:rPr lang="en-US" sz="1200" dirty="0"/>
              <a:t>If total tips reported by employees are less than 8% of that establishment’s gross receipts</a:t>
            </a:r>
          </a:p>
          <a:p>
            <a:pPr lvl="1"/>
            <a:r>
              <a:rPr lang="en-US" sz="1200" dirty="0"/>
              <a:t>Allocated tips = Reported tips minus 8% of gross receipts</a:t>
            </a:r>
          </a:p>
          <a:p>
            <a:pPr lvl="3"/>
            <a:r>
              <a:rPr lang="en-US" sz="1200" dirty="0"/>
              <a:t>Gross receipts should exclude carryout sales and those that already have 10%+ service charge added</a:t>
            </a:r>
          </a:p>
          <a:p>
            <a:endParaRPr lang="en-IN" dirty="0"/>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11</a:t>
            </a:fld>
            <a:endParaRPr lang="en-US" dirty="0"/>
          </a:p>
        </p:txBody>
      </p:sp>
    </p:spTree>
    <p:extLst>
      <p:ext uri="{BB962C8B-B14F-4D97-AF65-F5344CB8AC3E}">
        <p14:creationId xmlns:p14="http://schemas.microsoft.com/office/powerpoint/2010/main" val="97602332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30238"/>
            <a:ext cx="3778250" cy="2125662"/>
          </a:xfrm>
        </p:spPr>
      </p:sp>
      <p:sp>
        <p:nvSpPr>
          <p:cNvPr id="3" name="Notes Placeholder 2"/>
          <p:cNvSpPr>
            <a:spLocks noGrp="1"/>
          </p:cNvSpPr>
          <p:nvPr>
            <p:ph type="body" idx="1"/>
          </p:nvPr>
        </p:nvSpPr>
        <p:spPr/>
        <p:txBody>
          <a:bodyPr/>
          <a:lstStyle/>
          <a:p>
            <a:r>
              <a:rPr lang="en-US" sz="1200" dirty="0"/>
              <a:t>Benefits that cannot be included in a cafeteria plan:</a:t>
            </a:r>
          </a:p>
          <a:p>
            <a:pPr lvl="1"/>
            <a:r>
              <a:rPr lang="en-US" sz="1200" dirty="0"/>
              <a:t>Transportation fringe benefits</a:t>
            </a:r>
          </a:p>
          <a:p>
            <a:pPr lvl="1"/>
            <a:r>
              <a:rPr lang="en-US" sz="1200" dirty="0"/>
              <a:t>Educational assistance</a:t>
            </a:r>
          </a:p>
          <a:p>
            <a:pPr lvl="1"/>
            <a:r>
              <a:rPr lang="en-US" sz="1200" dirty="0"/>
              <a:t>Scholarships and fellowship grants</a:t>
            </a:r>
          </a:p>
          <a:p>
            <a:pPr lvl="1"/>
            <a:r>
              <a:rPr lang="en-US" sz="1200" dirty="0"/>
              <a:t>Meals and lodging for the convenience of employer</a:t>
            </a:r>
          </a:p>
          <a:p>
            <a:pPr lvl="1"/>
            <a:r>
              <a:rPr lang="en-US" sz="1200" dirty="0"/>
              <a:t>Dependent group-term life insurance</a:t>
            </a:r>
          </a:p>
          <a:p>
            <a:pPr lvl="1"/>
            <a:r>
              <a:rPr lang="en-US" sz="1200" dirty="0"/>
              <a:t>Deferred compensation except for 401(k) contributions</a:t>
            </a:r>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19</a:t>
            </a:fld>
            <a:endParaRPr lang="en-US" dirty="0"/>
          </a:p>
        </p:txBody>
      </p:sp>
    </p:spTree>
    <p:extLst>
      <p:ext uri="{BB962C8B-B14F-4D97-AF65-F5344CB8AC3E}">
        <p14:creationId xmlns:p14="http://schemas.microsoft.com/office/powerpoint/2010/main" val="8697929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30238"/>
            <a:ext cx="3778250" cy="2125662"/>
          </a:xfrm>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20</a:t>
            </a:fld>
            <a:endParaRPr lang="en-US" dirty="0"/>
          </a:p>
        </p:txBody>
      </p:sp>
    </p:spTree>
    <p:extLst>
      <p:ext uri="{BB962C8B-B14F-4D97-AF65-F5344CB8AC3E}">
        <p14:creationId xmlns:p14="http://schemas.microsoft.com/office/powerpoint/2010/main" val="203370104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30238"/>
            <a:ext cx="3778250" cy="2125662"/>
          </a:xfrm>
        </p:spPr>
      </p:sp>
      <p:sp>
        <p:nvSpPr>
          <p:cNvPr id="3" name="Notes Placeholder 2"/>
          <p:cNvSpPr>
            <a:spLocks noGrp="1"/>
          </p:cNvSpPr>
          <p:nvPr>
            <p:ph type="body" idx="1"/>
          </p:nvPr>
        </p:nvSpPr>
        <p:spPr/>
        <p:txBody>
          <a:bodyPr/>
          <a:lstStyle/>
          <a:p>
            <a:pPr lvl="1"/>
            <a:r>
              <a:rPr lang="en-US" sz="1200" dirty="0"/>
              <a:t>Types of retirement plans</a:t>
            </a:r>
            <a:r>
              <a:rPr lang="en-US" sz="1200" dirty="0">
                <a:latin typeface="Arial" panose="020B0604020202020204" pitchFamily="34" charset="0"/>
                <a:cs typeface="Arial" panose="020B0604020202020204" pitchFamily="34" charset="0"/>
              </a:rPr>
              <a:t>—</a:t>
            </a:r>
            <a:r>
              <a:rPr lang="en-US" sz="1200" dirty="0"/>
              <a:t>contributions are made from pretax</a:t>
            </a:r>
          </a:p>
          <a:p>
            <a:pPr lvl="2"/>
            <a:r>
              <a:rPr lang="en-US" sz="1200" dirty="0"/>
              <a:t>401(k), Sec. 403(b), Sec. 457(b), or SIMPLE plans</a:t>
            </a:r>
          </a:p>
          <a:p>
            <a:endParaRPr lang="en-IN" sz="1200" dirty="0"/>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22</a:t>
            </a:fld>
            <a:endParaRPr lang="en-US" dirty="0"/>
          </a:p>
        </p:txBody>
      </p:sp>
    </p:spTree>
    <p:extLst>
      <p:ext uri="{BB962C8B-B14F-4D97-AF65-F5344CB8AC3E}">
        <p14:creationId xmlns:p14="http://schemas.microsoft.com/office/powerpoint/2010/main" val="280031147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30238"/>
            <a:ext cx="3778250" cy="2125662"/>
          </a:xfrm>
        </p:spPr>
      </p:sp>
      <p:sp>
        <p:nvSpPr>
          <p:cNvPr id="3" name="Notes Placeholder 2"/>
          <p:cNvSpPr>
            <a:spLocks noGrp="1"/>
          </p:cNvSpPr>
          <p:nvPr>
            <p:ph type="body" idx="1"/>
          </p:nvPr>
        </p:nvSpPr>
        <p:spPr/>
        <p:txBody>
          <a:bodyPr/>
          <a:lstStyle/>
          <a:p>
            <a:r>
              <a:rPr lang="en-US" dirty="0"/>
              <a:t>Instructions:</a:t>
            </a:r>
          </a:p>
          <a:p>
            <a:pPr marL="171450" indent="-171450">
              <a:buFont typeface="Arial" panose="020B0604020202020204" pitchFamily="34" charset="0"/>
              <a:buChar char="•"/>
            </a:pPr>
            <a:r>
              <a:rPr lang="en-US" dirty="0"/>
              <a:t>Gather into small groups of 3 − 5.</a:t>
            </a:r>
          </a:p>
          <a:p>
            <a:pPr marL="171450" indent="-171450">
              <a:buFont typeface="Arial" panose="020B0604020202020204" pitchFamily="34" charset="0"/>
              <a:buChar char="•"/>
            </a:pPr>
            <a:r>
              <a:rPr lang="en-US" dirty="0"/>
              <a:t>Read through the slide information.</a:t>
            </a:r>
          </a:p>
          <a:p>
            <a:pPr marL="171450" indent="-171450">
              <a:buFont typeface="Arial" panose="020B0604020202020204" pitchFamily="34" charset="0"/>
              <a:buChar char="•"/>
            </a:pPr>
            <a:r>
              <a:rPr lang="en-US" dirty="0"/>
              <a:t>Collectively decide on your small group’s answers to questions presented for a, b, and c.</a:t>
            </a:r>
          </a:p>
          <a:p>
            <a:pPr marL="171450" indent="-171450">
              <a:buFont typeface="Arial" panose="020B0604020202020204" pitchFamily="34" charset="0"/>
              <a:buChar char="•"/>
            </a:pPr>
            <a:r>
              <a:rPr lang="en-US" dirty="0"/>
              <a:t>Share your findings with the larger group.</a:t>
            </a:r>
          </a:p>
          <a:p>
            <a:endParaRPr lang="en-GB" dirty="0"/>
          </a:p>
          <a:p>
            <a:endParaRPr lang="en-IN" dirty="0"/>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23</a:t>
            </a:fld>
            <a:endParaRPr lang="en-US" dirty="0"/>
          </a:p>
        </p:txBody>
      </p:sp>
    </p:spTree>
    <p:extLst>
      <p:ext uri="{BB962C8B-B14F-4D97-AF65-F5344CB8AC3E}">
        <p14:creationId xmlns:p14="http://schemas.microsoft.com/office/powerpoint/2010/main" val="206488358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30238"/>
            <a:ext cx="3778250" cy="2125662"/>
          </a:xfrm>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z="1200" dirty="0">
                <a:latin typeface="Segoe UI" panose="020B0502040204020203" pitchFamily="34" charset="0"/>
              </a:rPr>
              <a:t>Conduct a debriefing session with the class.</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a:p>
          <a:p>
            <a:endParaRPr lang="en-IN" dirty="0"/>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24</a:t>
            </a:fld>
            <a:endParaRPr lang="en-US" dirty="0"/>
          </a:p>
        </p:txBody>
      </p:sp>
    </p:spTree>
    <p:extLst>
      <p:ext uri="{BB962C8B-B14F-4D97-AF65-F5344CB8AC3E}">
        <p14:creationId xmlns:p14="http://schemas.microsoft.com/office/powerpoint/2010/main" val="85133187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30238"/>
            <a:ext cx="3778250" cy="2125662"/>
          </a:xfrm>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sz="1200" dirty="0"/>
              <a:t>Employer can establish electronic W-4 system but must provide paper option if the employee requests</a:t>
            </a:r>
          </a:p>
          <a:p>
            <a:pPr marL="171450" indent="-171450">
              <a:buFont typeface="Arial" panose="020B0604020202020204" pitchFamily="34" charset="0"/>
              <a:buChar char="•"/>
            </a:pPr>
            <a:r>
              <a:rPr lang="en-US" sz="1200" dirty="0"/>
              <a:t>Unauthorized changes or additions invalidate W-4</a:t>
            </a:r>
          </a:p>
          <a:p>
            <a:endParaRPr lang="en-IN" dirty="0"/>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27</a:t>
            </a:fld>
            <a:endParaRPr lang="en-US" dirty="0"/>
          </a:p>
        </p:txBody>
      </p:sp>
    </p:spTree>
    <p:extLst>
      <p:ext uri="{BB962C8B-B14F-4D97-AF65-F5344CB8AC3E}">
        <p14:creationId xmlns:p14="http://schemas.microsoft.com/office/powerpoint/2010/main" val="162772922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30238"/>
            <a:ext cx="3778250" cy="2125662"/>
          </a:xfrm>
        </p:spPr>
      </p:sp>
      <p:sp>
        <p:nvSpPr>
          <p:cNvPr id="3" name="Notes Placeholder 2"/>
          <p:cNvSpPr>
            <a:spLocks noGrp="1"/>
          </p:cNvSpPr>
          <p:nvPr>
            <p:ph type="body" idx="1"/>
          </p:nvPr>
        </p:nvSpPr>
        <p:spPr/>
        <p:txBody>
          <a:bodyPr/>
          <a:lstStyle/>
          <a:p>
            <a:pPr marL="0" indent="0">
              <a:buNone/>
            </a:pPr>
            <a:endParaRPr lang="en-US" sz="1200" dirty="0"/>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28</a:t>
            </a:fld>
            <a:endParaRPr lang="en-US" dirty="0"/>
          </a:p>
        </p:txBody>
      </p:sp>
    </p:spTree>
    <p:extLst>
      <p:ext uri="{BB962C8B-B14F-4D97-AF65-F5344CB8AC3E}">
        <p14:creationId xmlns:p14="http://schemas.microsoft.com/office/powerpoint/2010/main" val="393325537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30238"/>
            <a:ext cx="3778250" cy="2125662"/>
          </a:xfrm>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dirty="0"/>
              <a:t>Figure 4.5, on page 4-14, outlines the procedures to follow in submitting Forms W-4 to the IRS</a:t>
            </a:r>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29</a:t>
            </a:fld>
            <a:endParaRPr lang="en-US" dirty="0"/>
          </a:p>
        </p:txBody>
      </p:sp>
    </p:spTree>
    <p:extLst>
      <p:ext uri="{BB962C8B-B14F-4D97-AF65-F5344CB8AC3E}">
        <p14:creationId xmlns:p14="http://schemas.microsoft.com/office/powerpoint/2010/main" val="252253461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30238"/>
            <a:ext cx="3778250" cy="2125662"/>
          </a:xfrm>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35</a:t>
            </a:fld>
            <a:endParaRPr lang="en-US" dirty="0"/>
          </a:p>
        </p:txBody>
      </p:sp>
    </p:spTree>
    <p:extLst>
      <p:ext uri="{BB962C8B-B14F-4D97-AF65-F5344CB8AC3E}">
        <p14:creationId xmlns:p14="http://schemas.microsoft.com/office/powerpoint/2010/main" val="414032763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30238"/>
            <a:ext cx="3778250" cy="2125662"/>
          </a:xfrm>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36</a:t>
            </a:fld>
            <a:endParaRPr lang="en-US" dirty="0"/>
          </a:p>
        </p:txBody>
      </p:sp>
    </p:spTree>
    <p:extLst>
      <p:ext uri="{BB962C8B-B14F-4D97-AF65-F5344CB8AC3E}">
        <p14:creationId xmlns:p14="http://schemas.microsoft.com/office/powerpoint/2010/main" val="261540606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30238"/>
            <a:ext cx="3778250" cy="2125662"/>
          </a:xfrm>
        </p:spPr>
      </p:sp>
      <p:sp>
        <p:nvSpPr>
          <p:cNvPr id="3" name="Notes Placeholder 2"/>
          <p:cNvSpPr>
            <a:spLocks noGrp="1"/>
          </p:cNvSpPr>
          <p:nvPr>
            <p:ph type="body" idx="1"/>
          </p:nvPr>
        </p:nvSpPr>
        <p:spPr/>
        <p:txBody>
          <a:bodyPr/>
          <a:lstStyle/>
          <a:p>
            <a:r>
              <a:rPr lang="en-US" sz="1200" dirty="0"/>
              <a:t>Vacation pay </a:t>
            </a:r>
          </a:p>
          <a:p>
            <a:pPr marL="171450" marR="0" lvl="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US" sz="1200" dirty="0"/>
              <a:t>If vacation pay is in lieu of taking vacation time, treat as regular supplemental wage payment and calculate tax on total as single payment</a:t>
            </a:r>
          </a:p>
          <a:p>
            <a:pPr marL="171450" marR="0" lvl="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endParaRPr lang="en-US" sz="1200" dirty="0"/>
          </a:p>
          <a:p>
            <a:pPr marL="0" marR="0" lvl="0" indent="0" algn="l" defTabSz="914400" rtl="0" eaLnBrk="0" fontAlgn="base" latinLnBrk="0" hangingPunct="0">
              <a:lnSpc>
                <a:spcPct val="100000"/>
              </a:lnSpc>
              <a:spcBef>
                <a:spcPct val="30000"/>
              </a:spcBef>
              <a:spcAft>
                <a:spcPct val="0"/>
              </a:spcAft>
              <a:buClrTx/>
              <a:buSzTx/>
              <a:buFont typeface="Arial" panose="020B0604020202020204" pitchFamily="34" charset="0"/>
              <a:buNone/>
              <a:tabLst/>
              <a:defRPr/>
            </a:pPr>
            <a:r>
              <a:rPr lang="en-US" sz="1200" dirty="0"/>
              <a:t>Supplemental wages paid with regular wages</a:t>
            </a:r>
          </a:p>
          <a:p>
            <a:pPr marL="171450" marR="0" lvl="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US" sz="1200" dirty="0"/>
              <a:t>Withholding by employer as it were a single regular payment for payroll period</a:t>
            </a:r>
          </a:p>
          <a:p>
            <a:pPr marL="0" marR="0" lvl="0" indent="0" algn="l" defTabSz="914400" rtl="0" eaLnBrk="0" fontAlgn="base" latinLnBrk="0" hangingPunct="0">
              <a:lnSpc>
                <a:spcPct val="100000"/>
              </a:lnSpc>
              <a:spcBef>
                <a:spcPct val="30000"/>
              </a:spcBef>
              <a:spcAft>
                <a:spcPct val="0"/>
              </a:spcAft>
              <a:buClrTx/>
              <a:buSzTx/>
              <a:buFont typeface="Arial" panose="020B0604020202020204" pitchFamily="34" charset="0"/>
              <a:buNone/>
              <a:tabLst/>
              <a:defRPr/>
            </a:pPr>
            <a:endParaRPr lang="en-US" sz="1200" dirty="0"/>
          </a:p>
          <a:p>
            <a:pPr marL="171450" marR="0" lvl="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endParaRPr lang="en-US" sz="1200" dirty="0"/>
          </a:p>
          <a:p>
            <a:endParaRPr lang="en-IN" dirty="0"/>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38</a:t>
            </a:fld>
            <a:endParaRPr lang="en-US" dirty="0"/>
          </a:p>
        </p:txBody>
      </p:sp>
    </p:spTree>
    <p:extLst>
      <p:ext uri="{BB962C8B-B14F-4D97-AF65-F5344CB8AC3E}">
        <p14:creationId xmlns:p14="http://schemas.microsoft.com/office/powerpoint/2010/main" val="283365757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30238"/>
            <a:ext cx="3778250" cy="2125662"/>
          </a:xfrm>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dirty="0"/>
              <a:t>Note: In many states, there is a required withholding rate for state income tax.</a:t>
            </a:r>
          </a:p>
          <a:p>
            <a:endParaRPr lang="en-IN" dirty="0"/>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39</a:t>
            </a:fld>
            <a:endParaRPr lang="en-US" dirty="0"/>
          </a:p>
        </p:txBody>
      </p:sp>
    </p:spTree>
    <p:extLst>
      <p:ext uri="{BB962C8B-B14F-4D97-AF65-F5344CB8AC3E}">
        <p14:creationId xmlns:p14="http://schemas.microsoft.com/office/powerpoint/2010/main" val="111599985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30238"/>
            <a:ext cx="3778250" cy="2125662"/>
          </a:xfrm>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Present slide information with possible answers, and have students select an answer.</a:t>
            </a:r>
          </a:p>
          <a:p>
            <a:endParaRPr lang="en-IN" dirty="0"/>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40</a:t>
            </a:fld>
            <a:endParaRPr lang="en-US" dirty="0"/>
          </a:p>
        </p:txBody>
      </p:sp>
    </p:spTree>
    <p:extLst>
      <p:ext uri="{BB962C8B-B14F-4D97-AF65-F5344CB8AC3E}">
        <p14:creationId xmlns:p14="http://schemas.microsoft.com/office/powerpoint/2010/main" val="308371094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30238"/>
            <a:ext cx="3778250" cy="2125662"/>
          </a:xfrm>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41</a:t>
            </a:fld>
            <a:endParaRPr lang="en-US" dirty="0"/>
          </a:p>
        </p:txBody>
      </p:sp>
    </p:spTree>
    <p:extLst>
      <p:ext uri="{BB962C8B-B14F-4D97-AF65-F5344CB8AC3E}">
        <p14:creationId xmlns:p14="http://schemas.microsoft.com/office/powerpoint/2010/main" val="30783376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30238"/>
            <a:ext cx="3778250" cy="2125662"/>
          </a:xfrm>
        </p:spPr>
      </p:sp>
      <p:sp>
        <p:nvSpPr>
          <p:cNvPr id="3" name="Notes Placeholder 2"/>
          <p:cNvSpPr>
            <a:spLocks noGrp="1"/>
          </p:cNvSpPr>
          <p:nvPr>
            <p:ph type="body" idx="1"/>
          </p:nvPr>
        </p:nvSpPr>
        <p:spPr/>
        <p:txBody>
          <a:bodyPr/>
          <a:lstStyle/>
          <a:p>
            <a:pPr lvl="1"/>
            <a:r>
              <a:rPr lang="en-US" sz="1200" dirty="0"/>
              <a:t>Reports wages paid and amount of tax withheld</a:t>
            </a:r>
          </a:p>
          <a:p>
            <a:pPr lvl="1"/>
            <a:r>
              <a:rPr lang="en-US" sz="1200" dirty="0"/>
              <a:t>Form W-2 is illustrated on the next slide (Figure 4.8)</a:t>
            </a:r>
          </a:p>
          <a:p>
            <a:pPr lvl="1"/>
            <a:r>
              <a:rPr lang="en-US" sz="1200" dirty="0"/>
              <a:t>Send hard copy to employee on or before 1/31 or can post on secure web site so employee can access individual W-2</a:t>
            </a:r>
          </a:p>
          <a:p>
            <a:pPr lvl="1"/>
            <a:r>
              <a:rPr lang="en-US" sz="1200" dirty="0"/>
              <a:t>If issuing 250+ W-2s, must file electronically, using Form 4419</a:t>
            </a:r>
          </a:p>
          <a:p>
            <a:endParaRPr lang="en-IN" dirty="0"/>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42</a:t>
            </a:fld>
            <a:endParaRPr lang="en-US" dirty="0"/>
          </a:p>
        </p:txBody>
      </p:sp>
    </p:spTree>
    <p:extLst>
      <p:ext uri="{BB962C8B-B14F-4D97-AF65-F5344CB8AC3E}">
        <p14:creationId xmlns:p14="http://schemas.microsoft.com/office/powerpoint/2010/main" val="356053533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30238"/>
            <a:ext cx="3778250" cy="2125662"/>
          </a:xfrm>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dirty="0">
                <a:latin typeface="Segoe UI" panose="020B0502040204020203" pitchFamily="34" charset="0"/>
              </a:rPr>
              <a:t>Conduct a debriefing session with the class.</a:t>
            </a:r>
            <a:endParaRPr lang="en-US" dirty="0"/>
          </a:p>
          <a:p>
            <a:endParaRPr lang="en-IN" dirty="0"/>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45</a:t>
            </a:fld>
            <a:endParaRPr lang="en-US" dirty="0"/>
          </a:p>
        </p:txBody>
      </p:sp>
    </p:spTree>
    <p:extLst>
      <p:ext uri="{BB962C8B-B14F-4D97-AF65-F5344CB8AC3E}">
        <p14:creationId xmlns:p14="http://schemas.microsoft.com/office/powerpoint/2010/main" val="421944628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30238"/>
            <a:ext cx="3778250" cy="2125662"/>
          </a:xfrm>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Present slide information with possible answers and have students select an answer.</a:t>
            </a:r>
          </a:p>
          <a:p>
            <a:endParaRPr lang="en-IN" dirty="0"/>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54</a:t>
            </a:fld>
            <a:endParaRPr lang="en-US" dirty="0"/>
          </a:p>
        </p:txBody>
      </p:sp>
    </p:spTree>
    <p:extLst>
      <p:ext uri="{BB962C8B-B14F-4D97-AF65-F5344CB8AC3E}">
        <p14:creationId xmlns:p14="http://schemas.microsoft.com/office/powerpoint/2010/main" val="107615465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30238"/>
            <a:ext cx="3778250" cy="2125662"/>
          </a:xfrm>
        </p:spPr>
      </p:sp>
      <p:sp>
        <p:nvSpPr>
          <p:cNvPr id="3" name="Notes Placeholder 2"/>
          <p:cNvSpPr>
            <a:spLocks noGrp="1"/>
          </p:cNvSpPr>
          <p:nvPr>
            <p:ph type="body" idx="1"/>
          </p:nvPr>
        </p:nvSpPr>
        <p:spPr/>
        <p:txBody>
          <a:bodyPr/>
          <a:lstStyle/>
          <a:p>
            <a:r>
              <a:rPr lang="en-US" dirty="0"/>
              <a:t>Instructions:</a:t>
            </a:r>
          </a:p>
          <a:p>
            <a:pPr marL="171450" indent="-171450">
              <a:buFont typeface="Arial" panose="020B0604020202020204" pitchFamily="34" charset="0"/>
              <a:buChar char="•"/>
            </a:pPr>
            <a:r>
              <a:rPr lang="en-US" dirty="0"/>
              <a:t>Gather into small groups of 3 − 5.</a:t>
            </a:r>
          </a:p>
          <a:p>
            <a:pPr marL="171450" indent="-171450">
              <a:buFont typeface="Arial" panose="020B0604020202020204" pitchFamily="34" charset="0"/>
              <a:buChar char="•"/>
            </a:pPr>
            <a:r>
              <a:rPr lang="en-US" dirty="0"/>
              <a:t>Read through the slide information.</a:t>
            </a:r>
          </a:p>
          <a:p>
            <a:pPr marL="171450" indent="-171450">
              <a:buFont typeface="Arial" panose="020B0604020202020204" pitchFamily="34" charset="0"/>
              <a:buChar char="•"/>
            </a:pPr>
            <a:r>
              <a:rPr lang="en-US" dirty="0"/>
              <a:t>Collectively decide on your small group’s answer to the questions.</a:t>
            </a:r>
          </a:p>
          <a:p>
            <a:pPr marL="171450" indent="-171450">
              <a:buFont typeface="Arial" panose="020B0604020202020204" pitchFamily="34" charset="0"/>
              <a:buChar char="•"/>
            </a:pPr>
            <a:r>
              <a:rPr lang="en-US" dirty="0"/>
              <a:t>Share your findings with the larger group.</a:t>
            </a:r>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57</a:t>
            </a:fld>
            <a:endParaRPr lang="en-US" dirty="0"/>
          </a:p>
        </p:txBody>
      </p:sp>
    </p:spTree>
    <p:extLst>
      <p:ext uri="{BB962C8B-B14F-4D97-AF65-F5344CB8AC3E}">
        <p14:creationId xmlns:p14="http://schemas.microsoft.com/office/powerpoint/2010/main" val="123026657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30238"/>
            <a:ext cx="3778250" cy="2125662"/>
          </a:xfrm>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Instruction:</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Present poll question, have students complete poll, and discuss results together.</a:t>
            </a:r>
          </a:p>
          <a:p>
            <a:endParaRPr lang="en-IN" dirty="0"/>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63</a:t>
            </a:fld>
            <a:endParaRPr lang="en-US" dirty="0"/>
          </a:p>
        </p:txBody>
      </p:sp>
    </p:spTree>
    <p:extLst>
      <p:ext uri="{BB962C8B-B14F-4D97-AF65-F5344CB8AC3E}">
        <p14:creationId xmlns:p14="http://schemas.microsoft.com/office/powerpoint/2010/main" val="290837627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30238"/>
            <a:ext cx="3778250" cy="2125662"/>
          </a:xfrm>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Instruction:</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Present poll question, have students complete poll, and discuss results together.</a:t>
            </a:r>
          </a:p>
          <a:p>
            <a:endParaRPr lang="en-IN" dirty="0"/>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64</a:t>
            </a:fld>
            <a:endParaRPr lang="en-US" dirty="0"/>
          </a:p>
        </p:txBody>
      </p:sp>
    </p:spTree>
    <p:extLst>
      <p:ext uri="{BB962C8B-B14F-4D97-AF65-F5344CB8AC3E}">
        <p14:creationId xmlns:p14="http://schemas.microsoft.com/office/powerpoint/2010/main" val="166498141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30238"/>
            <a:ext cx="3778250" cy="2125662"/>
          </a:xfrm>
        </p:spPr>
      </p:sp>
      <p:sp>
        <p:nvSpPr>
          <p:cNvPr id="3" name="Notes Placeholder 2"/>
          <p:cNvSpPr>
            <a:spLocks noGrp="1"/>
          </p:cNvSpPr>
          <p:nvPr>
            <p:ph type="body" idx="1"/>
          </p:nvPr>
        </p:nvSpPr>
        <p:spPr/>
        <p:txBody>
          <a:bodyPr/>
          <a:lstStyle/>
          <a:p>
            <a:r>
              <a:rPr lang="en-US" dirty="0"/>
              <a:t>Instructions:</a:t>
            </a:r>
          </a:p>
          <a:p>
            <a:pPr marL="171450" indent="-171450">
              <a:buFont typeface="Arial" panose="020B0604020202020204" pitchFamily="34" charset="0"/>
              <a:buChar char="•"/>
            </a:pPr>
            <a:r>
              <a:rPr lang="en-US" dirty="0"/>
              <a:t>Gather into small groups of 3 − 5.</a:t>
            </a:r>
          </a:p>
          <a:p>
            <a:pPr marL="171450" indent="-171450">
              <a:buFont typeface="Arial" panose="020B0604020202020204" pitchFamily="34" charset="0"/>
              <a:buChar char="•"/>
            </a:pPr>
            <a:r>
              <a:rPr lang="en-US" dirty="0"/>
              <a:t>Read through the slide information.</a:t>
            </a:r>
          </a:p>
          <a:p>
            <a:pPr marL="171450" indent="-171450">
              <a:buFont typeface="Arial" panose="020B0604020202020204" pitchFamily="34" charset="0"/>
              <a:buChar char="•"/>
            </a:pPr>
            <a:r>
              <a:rPr lang="en-US" dirty="0"/>
              <a:t>Collectively decide on your small group’s answer to the questions.</a:t>
            </a:r>
          </a:p>
          <a:p>
            <a:pPr marL="171450" indent="-171450">
              <a:buFont typeface="Arial" panose="020B0604020202020204" pitchFamily="34" charset="0"/>
              <a:buChar char="•"/>
            </a:pPr>
            <a:r>
              <a:rPr lang="en-US" dirty="0"/>
              <a:t>Share your findings with the larger group.</a:t>
            </a:r>
          </a:p>
          <a:p>
            <a:endParaRPr lang="en-US" dirty="0"/>
          </a:p>
          <a:p>
            <a:endParaRPr lang="en-IN" dirty="0"/>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67</a:t>
            </a:fld>
            <a:endParaRPr lang="en-US" dirty="0"/>
          </a:p>
        </p:txBody>
      </p:sp>
    </p:spTree>
    <p:extLst>
      <p:ext uri="{BB962C8B-B14F-4D97-AF65-F5344CB8AC3E}">
        <p14:creationId xmlns:p14="http://schemas.microsoft.com/office/powerpoint/2010/main" val="327772449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30238"/>
            <a:ext cx="3778250" cy="2125662"/>
          </a:xfrm>
        </p:spPr>
      </p:sp>
      <p:sp>
        <p:nvSpPr>
          <p:cNvPr id="3" name="Notes Placeholder 2"/>
          <p:cNvSpPr>
            <a:spLocks noGrp="1"/>
          </p:cNvSpPr>
          <p:nvPr>
            <p:ph type="body" idx="1"/>
          </p:nvPr>
        </p:nvSpPr>
        <p:spPr/>
        <p:txBody>
          <a:bodyPr/>
          <a:lstStyle/>
          <a:p>
            <a:r>
              <a:rPr lang="en-US" sz="1200" dirty="0">
                <a:latin typeface="Segoe UI" panose="020B0502040204020203" pitchFamily="34" charset="0"/>
              </a:rPr>
              <a:t>Conduct a debriefing session with the class.</a:t>
            </a:r>
            <a:endParaRPr lang="en-US" sz="1200" dirty="0">
              <a:latin typeface="Segoe Print" panose="02000600000000000000" pitchFamily="2" charset="0"/>
            </a:endParaRPr>
          </a:p>
          <a:p>
            <a:endParaRPr lang="en-US" dirty="0"/>
          </a:p>
          <a:p>
            <a:endParaRPr lang="en-IN" dirty="0"/>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68</a:t>
            </a:fld>
            <a:endParaRPr lang="en-US" dirty="0"/>
          </a:p>
        </p:txBody>
      </p:sp>
    </p:spTree>
    <p:extLst>
      <p:ext uri="{BB962C8B-B14F-4D97-AF65-F5344CB8AC3E}">
        <p14:creationId xmlns:p14="http://schemas.microsoft.com/office/powerpoint/2010/main" val="226449078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30238"/>
            <a:ext cx="3778250" cy="2125662"/>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71</a:t>
            </a:fld>
            <a:endParaRPr lang="en-US" dirty="0"/>
          </a:p>
        </p:txBody>
      </p:sp>
    </p:spTree>
    <p:extLst>
      <p:ext uri="{BB962C8B-B14F-4D97-AF65-F5344CB8AC3E}">
        <p14:creationId xmlns:p14="http://schemas.microsoft.com/office/powerpoint/2010/main" val="262822059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Master" Target="../slideMasters/slideMaster1.xml"/><Relationship Id="rId1" Type="http://schemas.openxmlformats.org/officeDocument/2006/relationships/tags" Target="../tags/tag3.xml"/><Relationship Id="rId4"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Master" Target="../slideMasters/slideMaster1.xml"/><Relationship Id="rId1" Type="http://schemas.openxmlformats.org/officeDocument/2006/relationships/tags" Target="../tags/tag4.xml"/><Relationship Id="rId4" Type="http://schemas.openxmlformats.org/officeDocument/2006/relationships/image" Target="../media/image1.png"/></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5.xml"/></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6.xml"/></Relationships>
</file>

<file path=ppt/slideLayouts/_rels/slideLayout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7.xml"/></Relationships>
</file>

<file path=ppt/slideLayouts/_rels/slideLayout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8.xml"/></Relationships>
</file>

<file path=ppt/slideLayouts/_rels/slideLayout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9.xml"/></Relationships>
</file>

<file path=ppt/slideLayouts/_rels/slideLayout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0.xml"/></Relationships>
</file>

<file path=ppt/slideLayouts/_rels/slideLayout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1.xml"/></Relationships>
</file>

<file path=ppt/slideLayouts/_rels/slideLayout10.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2.xml"/></Relationships>
</file>

<file path=ppt/slideLayouts/_rels/slideLayout1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3.xml"/></Relationships>
</file>

<file path=ppt/slideLayouts/_rels/slideLayout1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First Slide)">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5D23111E-2710-4C1A-A7DB-CE3FE7C03336}"/>
              </a:ext>
              <a:ext uri="{C183D7F6-B498-43B3-948B-1728B52AA6E4}">
                <adec:decorative xmlns:adec="http://schemas.microsoft.com/office/drawing/2017/decorative" val="1"/>
              </a:ext>
            </a:extLst>
          </p:cNvPr>
          <p:cNvPicPr>
            <a:picLocks noChangeAspect="1"/>
          </p:cNvPicPr>
          <p:nvPr userDrawn="1"/>
        </p:nvPicPr>
        <p:blipFill>
          <a:blip r:embed="rId3"/>
          <a:srcRect/>
          <a:stretch/>
        </p:blipFill>
        <p:spPr>
          <a:xfrm>
            <a:off x="0" y="-14068"/>
            <a:ext cx="12192000" cy="6858000"/>
          </a:xfrm>
          <a:prstGeom prst="rect">
            <a:avLst/>
          </a:prstGeom>
        </p:spPr>
      </p:pic>
      <p:sp>
        <p:nvSpPr>
          <p:cNvPr id="2" name="Title"/>
          <p:cNvSpPr>
            <a:spLocks noGrp="1"/>
          </p:cNvSpPr>
          <p:nvPr>
            <p:ph type="ctrTitle" hasCustomPrompt="1"/>
          </p:nvPr>
        </p:nvSpPr>
        <p:spPr>
          <a:xfrm>
            <a:off x="5646420" y="1168663"/>
            <a:ext cx="6104302" cy="2387600"/>
          </a:xfrm>
        </p:spPr>
        <p:txBody>
          <a:bodyPr anchor="b"/>
          <a:lstStyle>
            <a:lvl1pPr algn="l">
              <a:defRPr sz="4800" baseline="0">
                <a:solidFill>
                  <a:schemeClr val="bg1"/>
                </a:solidFill>
              </a:defRPr>
            </a:lvl1pPr>
          </a:lstStyle>
          <a:p>
            <a:r>
              <a:rPr lang="en-US" dirty="0"/>
              <a:t>Title, #e</a:t>
            </a:r>
          </a:p>
        </p:txBody>
      </p:sp>
      <p:sp>
        <p:nvSpPr>
          <p:cNvPr id="3" name="Subtitle 2"/>
          <p:cNvSpPr>
            <a:spLocks noGrp="1"/>
          </p:cNvSpPr>
          <p:nvPr>
            <p:ph type="subTitle" idx="1" hasCustomPrompt="1"/>
          </p:nvPr>
        </p:nvSpPr>
        <p:spPr>
          <a:xfrm>
            <a:off x="5646420" y="3809720"/>
            <a:ext cx="6104302" cy="1424930"/>
          </a:xfrm>
          <a:noFill/>
        </p:spPr>
        <p:txBody>
          <a:bodyPr anchor="t"/>
          <a:lstStyle>
            <a:lvl1pPr marL="0" indent="0" algn="l">
              <a:lnSpc>
                <a:spcPct val="100000"/>
              </a:lnSpc>
              <a:buNone/>
              <a:defRPr sz="32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Chapter #: Chapter Title</a:t>
            </a:r>
          </a:p>
        </p:txBody>
      </p:sp>
      <p:sp>
        <p:nvSpPr>
          <p:cNvPr id="12" name="Picture Placeholder 11">
            <a:extLst>
              <a:ext uri="{FF2B5EF4-FFF2-40B4-BE49-F238E27FC236}">
                <a16:creationId xmlns:a16="http://schemas.microsoft.com/office/drawing/2014/main" id="{7BF6BBBC-452C-48FA-A1E1-E851567E5383}"/>
              </a:ext>
            </a:extLst>
          </p:cNvPr>
          <p:cNvSpPr>
            <a:spLocks noGrp="1"/>
          </p:cNvSpPr>
          <p:nvPr>
            <p:ph type="pic" sz="quarter" idx="11" hasCustomPrompt="1"/>
          </p:nvPr>
        </p:nvSpPr>
        <p:spPr>
          <a:xfrm>
            <a:off x="475250" y="808037"/>
            <a:ext cx="4713288" cy="5241925"/>
          </a:xfrm>
        </p:spPr>
        <p:txBody>
          <a:bodyPr/>
          <a:lstStyle>
            <a:lvl1pPr marL="0" indent="0">
              <a:buNone/>
              <a:defRPr b="0">
                <a:solidFill>
                  <a:schemeClr val="bg1"/>
                </a:solidFill>
              </a:defRPr>
            </a:lvl1pPr>
          </a:lstStyle>
          <a:p>
            <a:r>
              <a:rPr lang="en-US" dirty="0"/>
              <a:t>Add Image Here</a:t>
            </a:r>
          </a:p>
        </p:txBody>
      </p:sp>
      <p:sp>
        <p:nvSpPr>
          <p:cNvPr id="9" name="Slide Number Placeholder 5">
            <a:extLst>
              <a:ext uri="{FF2B5EF4-FFF2-40B4-BE49-F238E27FC236}">
                <a16:creationId xmlns:a16="http://schemas.microsoft.com/office/drawing/2014/main" id="{6B326DFF-C872-4426-8563-39BC58624663}"/>
              </a:ext>
            </a:extLst>
          </p:cNvPr>
          <p:cNvSpPr txBox="1">
            <a:spLocks/>
          </p:cNvSpPr>
          <p:nvPr userDrawn="1"/>
        </p:nvSpPr>
        <p:spPr>
          <a:xfrm>
            <a:off x="11082189" y="6449054"/>
            <a:ext cx="734291" cy="365760"/>
          </a:xfrm>
          <a:prstGeom prst="rect">
            <a:avLst/>
          </a:prstGeom>
        </p:spPr>
        <p:txBody>
          <a:bodyPr vert="horz" lIns="91440" tIns="45720" rIns="91440" bIns="45720" rtlCol="0" anchor="ctr"/>
          <a:lstStyle>
            <a:defPPr>
              <a:defRPr lang="en-US"/>
            </a:defPPr>
            <a:lvl1pPr algn="r" rtl="0" eaLnBrk="0" fontAlgn="base" hangingPunct="0">
              <a:spcBef>
                <a:spcPct val="0"/>
              </a:spcBef>
              <a:spcAft>
                <a:spcPct val="0"/>
              </a:spcAft>
              <a:defRPr sz="1200" kern="1200">
                <a:solidFill>
                  <a:schemeClr val="tx1">
                    <a:tint val="75000"/>
                  </a:schemeClr>
                </a:solidFill>
                <a:latin typeface="Calibri" charset="0"/>
                <a:ea typeface="+mn-ea"/>
                <a:cs typeface="+mn-cs"/>
              </a:defRPr>
            </a:lvl1pPr>
            <a:lvl2pPr marL="457200" algn="l" rtl="0" eaLnBrk="0" fontAlgn="base" hangingPunct="0">
              <a:spcBef>
                <a:spcPct val="0"/>
              </a:spcBef>
              <a:spcAft>
                <a:spcPct val="0"/>
              </a:spcAft>
              <a:defRPr kern="1200">
                <a:solidFill>
                  <a:schemeClr val="tx1"/>
                </a:solidFill>
                <a:latin typeface="Calibri" charset="0"/>
                <a:ea typeface="+mn-ea"/>
                <a:cs typeface="+mn-cs"/>
              </a:defRPr>
            </a:lvl2pPr>
            <a:lvl3pPr marL="914400" algn="l" rtl="0" eaLnBrk="0" fontAlgn="base" hangingPunct="0">
              <a:spcBef>
                <a:spcPct val="0"/>
              </a:spcBef>
              <a:spcAft>
                <a:spcPct val="0"/>
              </a:spcAft>
              <a:defRPr kern="1200">
                <a:solidFill>
                  <a:schemeClr val="tx1"/>
                </a:solidFill>
                <a:latin typeface="Calibri" charset="0"/>
                <a:ea typeface="+mn-ea"/>
                <a:cs typeface="+mn-cs"/>
              </a:defRPr>
            </a:lvl3pPr>
            <a:lvl4pPr marL="1371600" algn="l" rtl="0" eaLnBrk="0" fontAlgn="base" hangingPunct="0">
              <a:spcBef>
                <a:spcPct val="0"/>
              </a:spcBef>
              <a:spcAft>
                <a:spcPct val="0"/>
              </a:spcAft>
              <a:defRPr kern="1200">
                <a:solidFill>
                  <a:schemeClr val="tx1"/>
                </a:solidFill>
                <a:latin typeface="Calibri" charset="0"/>
                <a:ea typeface="+mn-ea"/>
                <a:cs typeface="+mn-cs"/>
              </a:defRPr>
            </a:lvl4pPr>
            <a:lvl5pPr marL="1828800" algn="l" rtl="0" eaLnBrk="0" fontAlgn="base" hangingPunct="0">
              <a:spcBef>
                <a:spcPct val="0"/>
              </a:spcBef>
              <a:spcAft>
                <a:spcPct val="0"/>
              </a:spcAft>
              <a:defRPr kern="1200">
                <a:solidFill>
                  <a:schemeClr val="tx1"/>
                </a:solidFill>
                <a:latin typeface="Calibri" charset="0"/>
                <a:ea typeface="+mn-ea"/>
                <a:cs typeface="+mn-cs"/>
              </a:defRPr>
            </a:lvl5pPr>
            <a:lvl6pPr marL="2286000" algn="l" defTabSz="914400" rtl="0" eaLnBrk="1" latinLnBrk="0" hangingPunct="1">
              <a:defRPr kern="1200">
                <a:solidFill>
                  <a:schemeClr val="tx1"/>
                </a:solidFill>
                <a:latin typeface="Calibri" charset="0"/>
                <a:ea typeface="+mn-ea"/>
                <a:cs typeface="+mn-cs"/>
              </a:defRPr>
            </a:lvl6pPr>
            <a:lvl7pPr marL="2743200" algn="l" defTabSz="914400" rtl="0" eaLnBrk="1" latinLnBrk="0" hangingPunct="1">
              <a:defRPr kern="1200">
                <a:solidFill>
                  <a:schemeClr val="tx1"/>
                </a:solidFill>
                <a:latin typeface="Calibri" charset="0"/>
                <a:ea typeface="+mn-ea"/>
                <a:cs typeface="+mn-cs"/>
              </a:defRPr>
            </a:lvl7pPr>
            <a:lvl8pPr marL="3200400" algn="l" defTabSz="914400" rtl="0" eaLnBrk="1" latinLnBrk="0" hangingPunct="1">
              <a:defRPr kern="1200">
                <a:solidFill>
                  <a:schemeClr val="tx1"/>
                </a:solidFill>
                <a:latin typeface="Calibri" charset="0"/>
                <a:ea typeface="+mn-ea"/>
                <a:cs typeface="+mn-cs"/>
              </a:defRPr>
            </a:lvl8pPr>
            <a:lvl9pPr marL="3657600" algn="l" defTabSz="914400" rtl="0" eaLnBrk="1" latinLnBrk="0" hangingPunct="1">
              <a:defRPr kern="1200">
                <a:solidFill>
                  <a:schemeClr val="tx1"/>
                </a:solidFill>
                <a:latin typeface="Calibri" charset="0"/>
                <a:ea typeface="+mn-ea"/>
                <a:cs typeface="+mn-cs"/>
              </a:defRPr>
            </a:lvl9pPr>
          </a:lstStyle>
          <a:p>
            <a:fld id="{963FCBED-9BC8-44C8-B578-C394BC67F972}" type="slidenum">
              <a:rPr lang="en-US" sz="1100" smtClean="0">
                <a:solidFill>
                  <a:schemeClr val="bg1"/>
                </a:solidFill>
                <a:latin typeface="+mn-lt"/>
              </a:rPr>
              <a:pPr/>
              <a:t>‹#›</a:t>
            </a:fld>
            <a:endParaRPr lang="en-US" sz="1100" dirty="0">
              <a:solidFill>
                <a:schemeClr val="bg1"/>
              </a:solidFill>
              <a:latin typeface="+mn-lt"/>
            </a:endParaRPr>
          </a:p>
        </p:txBody>
      </p:sp>
      <p:pic>
        <p:nvPicPr>
          <p:cNvPr id="21" name="Picture 20">
            <a:extLst>
              <a:ext uri="{FF2B5EF4-FFF2-40B4-BE49-F238E27FC236}">
                <a16:creationId xmlns:a16="http://schemas.microsoft.com/office/drawing/2014/main" id="{FDE6C580-026E-426D-A0EE-BDE15B891A0A}"/>
              </a:ext>
              <a:ext uri="{C183D7F6-B498-43B3-948B-1728B52AA6E4}">
                <adec:decorative xmlns:adec="http://schemas.microsoft.com/office/drawing/2017/decorative" val="1"/>
              </a:ext>
            </a:extLst>
          </p:cNvPr>
          <p:cNvPicPr>
            <a:picLocks noChangeAspect="1"/>
          </p:cNvPicPr>
          <p:nvPr userDrawn="1"/>
        </p:nvPicPr>
        <p:blipFill>
          <a:blip r:embed="rId4"/>
          <a:stretch>
            <a:fillRect/>
          </a:stretch>
        </p:blipFill>
        <p:spPr>
          <a:xfrm>
            <a:off x="183087" y="6223885"/>
            <a:ext cx="1820281" cy="610675"/>
          </a:xfrm>
          <a:prstGeom prst="rect">
            <a:avLst/>
          </a:prstGeom>
        </p:spPr>
      </p:pic>
    </p:spTree>
    <p:custDataLst>
      <p:tags r:id="rId1"/>
    </p:custDataLst>
    <p:extLst>
      <p:ext uri="{BB962C8B-B14F-4D97-AF65-F5344CB8AC3E}">
        <p14:creationId xmlns:p14="http://schemas.microsoft.com/office/powerpoint/2010/main" val="21708268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ection Divider">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23344969-1137-4EAF-AB8A-FDA4F62A617A}"/>
              </a:ext>
              <a:ext uri="{C183D7F6-B498-43B3-948B-1728B52AA6E4}">
                <adec:decorative xmlns:adec="http://schemas.microsoft.com/office/drawing/2017/decorative" val="1"/>
              </a:ext>
            </a:extLst>
          </p:cNvPr>
          <p:cNvPicPr>
            <a:picLocks noChangeAspect="1"/>
          </p:cNvPicPr>
          <p:nvPr userDrawn="1"/>
        </p:nvPicPr>
        <p:blipFill>
          <a:blip r:embed="rId3"/>
          <a:srcRect/>
          <a:stretch/>
        </p:blipFill>
        <p:spPr>
          <a:xfrm>
            <a:off x="0" y="0"/>
            <a:ext cx="12192000" cy="6858000"/>
          </a:xfrm>
          <a:prstGeom prst="rect">
            <a:avLst/>
          </a:prstGeom>
        </p:spPr>
      </p:pic>
      <p:sp>
        <p:nvSpPr>
          <p:cNvPr id="2" name="Title"/>
          <p:cNvSpPr>
            <a:spLocks noGrp="1"/>
          </p:cNvSpPr>
          <p:nvPr>
            <p:ph type="ctrTitle" hasCustomPrompt="1"/>
          </p:nvPr>
        </p:nvSpPr>
        <p:spPr>
          <a:xfrm>
            <a:off x="914400" y="1153123"/>
            <a:ext cx="10424160" cy="2387600"/>
          </a:xfrm>
        </p:spPr>
        <p:txBody>
          <a:bodyPr anchor="b"/>
          <a:lstStyle>
            <a:lvl1pPr algn="ctr">
              <a:defRPr sz="5400" baseline="0">
                <a:solidFill>
                  <a:schemeClr val="bg1"/>
                </a:solidFill>
              </a:defRPr>
            </a:lvl1pPr>
          </a:lstStyle>
          <a:p>
            <a:r>
              <a:rPr lang="en-US" dirty="0"/>
              <a:t>Unit XX</a:t>
            </a:r>
          </a:p>
        </p:txBody>
      </p:sp>
      <p:sp>
        <p:nvSpPr>
          <p:cNvPr id="3" name="Subtitle 2"/>
          <p:cNvSpPr>
            <a:spLocks noGrp="1"/>
          </p:cNvSpPr>
          <p:nvPr>
            <p:ph type="subTitle" idx="1" hasCustomPrompt="1"/>
          </p:nvPr>
        </p:nvSpPr>
        <p:spPr>
          <a:xfrm>
            <a:off x="914400" y="3809720"/>
            <a:ext cx="10424160" cy="1424930"/>
          </a:xfrm>
          <a:noFill/>
        </p:spPr>
        <p:txBody>
          <a:bodyPr anchor="t"/>
          <a:lstStyle>
            <a:lvl1pPr marL="0" indent="0" algn="ctr">
              <a:lnSpc>
                <a:spcPct val="100000"/>
              </a:lnSpc>
              <a:buNone/>
              <a:defRPr sz="36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Add Unit’s Title Here</a:t>
            </a:r>
          </a:p>
        </p:txBody>
      </p:sp>
      <p:pic>
        <p:nvPicPr>
          <p:cNvPr id="17" name="Picture 16">
            <a:extLst>
              <a:ext uri="{FF2B5EF4-FFF2-40B4-BE49-F238E27FC236}">
                <a16:creationId xmlns:a16="http://schemas.microsoft.com/office/drawing/2014/main" id="{EAF0C6CA-9F2E-439D-8A9B-5B8BD35A9360}"/>
              </a:ext>
              <a:ext uri="{C183D7F6-B498-43B3-948B-1728B52AA6E4}">
                <adec:decorative xmlns:adec="http://schemas.microsoft.com/office/drawing/2017/decorative" val="1"/>
              </a:ext>
            </a:extLst>
          </p:cNvPr>
          <p:cNvPicPr>
            <a:picLocks noChangeAspect="1"/>
          </p:cNvPicPr>
          <p:nvPr userDrawn="1"/>
        </p:nvPicPr>
        <p:blipFill>
          <a:blip r:embed="rId4"/>
          <a:stretch>
            <a:fillRect/>
          </a:stretch>
        </p:blipFill>
        <p:spPr>
          <a:xfrm>
            <a:off x="183087" y="6223885"/>
            <a:ext cx="1820281" cy="610675"/>
          </a:xfrm>
          <a:prstGeom prst="rect">
            <a:avLst/>
          </a:prstGeom>
        </p:spPr>
      </p:pic>
      <p:sp>
        <p:nvSpPr>
          <p:cNvPr id="15" name="Slide Number Placeholder 5">
            <a:extLst>
              <a:ext uri="{FF2B5EF4-FFF2-40B4-BE49-F238E27FC236}">
                <a16:creationId xmlns:a16="http://schemas.microsoft.com/office/drawing/2014/main" id="{8D6FEA2F-362B-4EAB-BFA4-233A863C0DE7}"/>
              </a:ext>
            </a:extLst>
          </p:cNvPr>
          <p:cNvSpPr txBox="1">
            <a:spLocks/>
          </p:cNvSpPr>
          <p:nvPr userDrawn="1"/>
        </p:nvSpPr>
        <p:spPr>
          <a:xfrm>
            <a:off x="11082189" y="6449054"/>
            <a:ext cx="734291" cy="365760"/>
          </a:xfrm>
          <a:prstGeom prst="rect">
            <a:avLst/>
          </a:prstGeom>
        </p:spPr>
        <p:txBody>
          <a:bodyPr vert="horz" lIns="91440" tIns="45720" rIns="91440" bIns="45720" rtlCol="0" anchor="ctr"/>
          <a:lstStyle>
            <a:defPPr>
              <a:defRPr lang="en-US"/>
            </a:defPPr>
            <a:lvl1pPr algn="r" rtl="0" eaLnBrk="0" fontAlgn="base" hangingPunct="0">
              <a:spcBef>
                <a:spcPct val="0"/>
              </a:spcBef>
              <a:spcAft>
                <a:spcPct val="0"/>
              </a:spcAft>
              <a:defRPr sz="1200" kern="1200">
                <a:solidFill>
                  <a:schemeClr val="tx1">
                    <a:tint val="75000"/>
                  </a:schemeClr>
                </a:solidFill>
                <a:latin typeface="Calibri" charset="0"/>
                <a:ea typeface="+mn-ea"/>
                <a:cs typeface="+mn-cs"/>
              </a:defRPr>
            </a:lvl1pPr>
            <a:lvl2pPr marL="457200" algn="l" rtl="0" eaLnBrk="0" fontAlgn="base" hangingPunct="0">
              <a:spcBef>
                <a:spcPct val="0"/>
              </a:spcBef>
              <a:spcAft>
                <a:spcPct val="0"/>
              </a:spcAft>
              <a:defRPr kern="1200">
                <a:solidFill>
                  <a:schemeClr val="tx1"/>
                </a:solidFill>
                <a:latin typeface="Calibri" charset="0"/>
                <a:ea typeface="+mn-ea"/>
                <a:cs typeface="+mn-cs"/>
              </a:defRPr>
            </a:lvl2pPr>
            <a:lvl3pPr marL="914400" algn="l" rtl="0" eaLnBrk="0" fontAlgn="base" hangingPunct="0">
              <a:spcBef>
                <a:spcPct val="0"/>
              </a:spcBef>
              <a:spcAft>
                <a:spcPct val="0"/>
              </a:spcAft>
              <a:defRPr kern="1200">
                <a:solidFill>
                  <a:schemeClr val="tx1"/>
                </a:solidFill>
                <a:latin typeface="Calibri" charset="0"/>
                <a:ea typeface="+mn-ea"/>
                <a:cs typeface="+mn-cs"/>
              </a:defRPr>
            </a:lvl3pPr>
            <a:lvl4pPr marL="1371600" algn="l" rtl="0" eaLnBrk="0" fontAlgn="base" hangingPunct="0">
              <a:spcBef>
                <a:spcPct val="0"/>
              </a:spcBef>
              <a:spcAft>
                <a:spcPct val="0"/>
              </a:spcAft>
              <a:defRPr kern="1200">
                <a:solidFill>
                  <a:schemeClr val="tx1"/>
                </a:solidFill>
                <a:latin typeface="Calibri" charset="0"/>
                <a:ea typeface="+mn-ea"/>
                <a:cs typeface="+mn-cs"/>
              </a:defRPr>
            </a:lvl4pPr>
            <a:lvl5pPr marL="1828800" algn="l" rtl="0" eaLnBrk="0" fontAlgn="base" hangingPunct="0">
              <a:spcBef>
                <a:spcPct val="0"/>
              </a:spcBef>
              <a:spcAft>
                <a:spcPct val="0"/>
              </a:spcAft>
              <a:defRPr kern="1200">
                <a:solidFill>
                  <a:schemeClr val="tx1"/>
                </a:solidFill>
                <a:latin typeface="Calibri" charset="0"/>
                <a:ea typeface="+mn-ea"/>
                <a:cs typeface="+mn-cs"/>
              </a:defRPr>
            </a:lvl5pPr>
            <a:lvl6pPr marL="2286000" algn="l" defTabSz="914400" rtl="0" eaLnBrk="1" latinLnBrk="0" hangingPunct="1">
              <a:defRPr kern="1200">
                <a:solidFill>
                  <a:schemeClr val="tx1"/>
                </a:solidFill>
                <a:latin typeface="Calibri" charset="0"/>
                <a:ea typeface="+mn-ea"/>
                <a:cs typeface="+mn-cs"/>
              </a:defRPr>
            </a:lvl6pPr>
            <a:lvl7pPr marL="2743200" algn="l" defTabSz="914400" rtl="0" eaLnBrk="1" latinLnBrk="0" hangingPunct="1">
              <a:defRPr kern="1200">
                <a:solidFill>
                  <a:schemeClr val="tx1"/>
                </a:solidFill>
                <a:latin typeface="Calibri" charset="0"/>
                <a:ea typeface="+mn-ea"/>
                <a:cs typeface="+mn-cs"/>
              </a:defRPr>
            </a:lvl7pPr>
            <a:lvl8pPr marL="3200400" algn="l" defTabSz="914400" rtl="0" eaLnBrk="1" latinLnBrk="0" hangingPunct="1">
              <a:defRPr kern="1200">
                <a:solidFill>
                  <a:schemeClr val="tx1"/>
                </a:solidFill>
                <a:latin typeface="Calibri" charset="0"/>
                <a:ea typeface="+mn-ea"/>
                <a:cs typeface="+mn-cs"/>
              </a:defRPr>
            </a:lvl8pPr>
            <a:lvl9pPr marL="3657600" algn="l" defTabSz="914400" rtl="0" eaLnBrk="1" latinLnBrk="0" hangingPunct="1">
              <a:defRPr kern="1200">
                <a:solidFill>
                  <a:schemeClr val="tx1"/>
                </a:solidFill>
                <a:latin typeface="Calibri" charset="0"/>
                <a:ea typeface="+mn-ea"/>
                <a:cs typeface="+mn-cs"/>
              </a:defRPr>
            </a:lvl9pPr>
          </a:lstStyle>
          <a:p>
            <a:fld id="{963FCBED-9BC8-44C8-B578-C394BC67F972}" type="slidenum">
              <a:rPr lang="en-US" sz="1100" smtClean="0">
                <a:solidFill>
                  <a:schemeClr val="bg1"/>
                </a:solidFill>
                <a:latin typeface="+mn-lt"/>
              </a:rPr>
              <a:pPr/>
              <a:t>‹#›</a:t>
            </a:fld>
            <a:endParaRPr lang="en-US" sz="1100" dirty="0">
              <a:solidFill>
                <a:schemeClr val="bg1"/>
              </a:solidFill>
              <a:latin typeface="+mn-lt"/>
            </a:endParaRPr>
          </a:p>
        </p:txBody>
      </p:sp>
      <p:sp>
        <p:nvSpPr>
          <p:cNvPr id="11" name="Copyright">
            <a:extLst>
              <a:ext uri="{FF2B5EF4-FFF2-40B4-BE49-F238E27FC236}">
                <a16:creationId xmlns:a16="http://schemas.microsoft.com/office/drawing/2014/main" id="{09216FC3-84E9-4B73-9DA8-CF771043770B}"/>
              </a:ext>
              <a:ext uri="{C183D7F6-B498-43B3-948B-1728B52AA6E4}">
                <adec:decorative xmlns:adec="http://schemas.microsoft.com/office/drawing/2017/decorative" val="0"/>
              </a:ext>
            </a:extLst>
          </p:cNvPr>
          <p:cNvSpPr txBox="1"/>
          <p:nvPr userDrawn="1"/>
        </p:nvSpPr>
        <p:spPr>
          <a:xfrm>
            <a:off x="2103120" y="6314136"/>
            <a:ext cx="8961120" cy="457200"/>
          </a:xfrm>
          <a:prstGeom prst="rect">
            <a:avLst/>
          </a:prstGeom>
          <a:noFill/>
        </p:spPr>
        <p:txBody>
          <a:bodyPr wrap="square" rtlCol="0">
            <a:spAutoFit/>
          </a:bodyPr>
          <a:lstStyle/>
          <a:p>
            <a:r>
              <a:rPr lang="en-US" sz="1100" kern="1200" dirty="0">
                <a:solidFill>
                  <a:schemeClr val="bg1"/>
                </a:solidFill>
                <a:latin typeface="+mn-lt"/>
                <a:ea typeface="+mn-ea"/>
                <a:cs typeface="+mn-cs"/>
              </a:rPr>
              <a:t>[Author Name], [Book Title], [#] Edition. © [Insert Year] Cengage. All Rights Reserved. May not be scanned, copied or duplicated, or posted to a publicly accessible website, in whole or in part.</a:t>
            </a:r>
          </a:p>
        </p:txBody>
      </p:sp>
    </p:spTree>
    <p:custDataLst>
      <p:tags r:id="rId1"/>
    </p:custDataLst>
    <p:extLst>
      <p:ext uri="{BB962C8B-B14F-4D97-AF65-F5344CB8AC3E}">
        <p14:creationId xmlns:p14="http://schemas.microsoft.com/office/powerpoint/2010/main" val="8035536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2" name="Title"/>
          <p:cNvSpPr>
            <a:spLocks noGrp="1"/>
          </p:cNvSpPr>
          <p:nvPr>
            <p:ph type="title" hasCustomPrompt="1"/>
          </p:nvPr>
        </p:nvSpPr>
        <p:spPr/>
        <p:txBody>
          <a:bodyPr/>
          <a:lstStyle>
            <a:lvl1pPr>
              <a:defRPr/>
            </a:lvl1pPr>
          </a:lstStyle>
          <a:p>
            <a:r>
              <a:rPr lang="en-US" dirty="0"/>
              <a:t>Slide Title</a:t>
            </a:r>
          </a:p>
        </p:txBody>
      </p:sp>
      <p:sp>
        <p:nvSpPr>
          <p:cNvPr id="3" name="Content Placeholder"/>
          <p:cNvSpPr>
            <a:spLocks noGrp="1"/>
          </p:cNvSpPr>
          <p:nvPr>
            <p:ph idx="1" hasCustomPrompt="1"/>
          </p:nvPr>
        </p:nvSpPr>
        <p:spPr/>
        <p:txBody>
          <a:bodyPr/>
          <a:lstStyle>
            <a:lvl1pPr>
              <a:spcAft>
                <a:spcPts val="800"/>
              </a:spcAft>
              <a:defRPr sz="2400"/>
            </a:lvl1pPr>
            <a:lvl2pPr>
              <a:spcAft>
                <a:spcPts val="800"/>
              </a:spcAft>
              <a:defRPr sz="2400" b="0"/>
            </a:lvl2pPr>
            <a:lvl3pPr>
              <a:spcAft>
                <a:spcPts val="800"/>
              </a:spcAft>
              <a:defRPr sz="2400" b="0"/>
            </a:lvl3pPr>
            <a:lvl4pPr marL="1371600" marR="0" indent="0" algn="l" defTabSz="914400" rtl="0" eaLnBrk="1" fontAlgn="auto" latinLnBrk="0" hangingPunct="1">
              <a:lnSpc>
                <a:spcPct val="90000"/>
              </a:lnSpc>
              <a:spcBef>
                <a:spcPts val="500"/>
              </a:spcBef>
              <a:spcAft>
                <a:spcPts val="0"/>
              </a:spcAft>
              <a:buClrTx/>
              <a:buSzPct val="100000"/>
              <a:buFont typeface="Arial" panose="020B0604020202020204" pitchFamily="34" charset="0"/>
              <a:buNone/>
              <a:tabLst/>
              <a:defRPr/>
            </a:lvl4pPr>
          </a:lstStyle>
          <a:p>
            <a:pPr lvl="0"/>
            <a:r>
              <a:rPr lang="en-US" dirty="0"/>
              <a:t>First Level</a:t>
            </a:r>
          </a:p>
          <a:p>
            <a:pPr lvl="1"/>
            <a:r>
              <a:rPr lang="en-US" dirty="0"/>
              <a:t>Second level</a:t>
            </a:r>
          </a:p>
          <a:p>
            <a:pPr lvl="2"/>
            <a:r>
              <a:rPr lang="en-US" dirty="0"/>
              <a:t>Third level</a:t>
            </a:r>
          </a:p>
          <a:p>
            <a:pPr marL="1714500" marR="0" lvl="3" indent="-342900" algn="l" defTabSz="914400" rtl="0" eaLnBrk="1" fontAlgn="auto" latinLnBrk="0" hangingPunct="1">
              <a:lnSpc>
                <a:spcPct val="90000"/>
              </a:lnSpc>
              <a:spcBef>
                <a:spcPts val="500"/>
              </a:spcBef>
              <a:spcAft>
                <a:spcPts val="0"/>
              </a:spcAft>
              <a:buClrTx/>
              <a:buSzPct val="100000"/>
              <a:buFont typeface="Arial" panose="020B0604020202020204" pitchFamily="34" charset="0"/>
              <a:buChar char="•"/>
              <a:tabLst/>
              <a:defRPr/>
            </a:pPr>
            <a:r>
              <a:rPr lang="en-US" dirty="0"/>
              <a:t>Fourth Level</a:t>
            </a:r>
          </a:p>
          <a:p>
            <a:pPr lvl="3"/>
            <a:endParaRPr lang="en-US" dirty="0"/>
          </a:p>
        </p:txBody>
      </p:sp>
    </p:spTree>
    <p:custDataLst>
      <p:tags r:id="rId1"/>
    </p:custDataLst>
    <p:extLst>
      <p:ext uri="{BB962C8B-B14F-4D97-AF65-F5344CB8AC3E}">
        <p14:creationId xmlns:p14="http://schemas.microsoft.com/office/powerpoint/2010/main" val="30661961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p:cNvSpPr>
            <a:spLocks noGrp="1"/>
          </p:cNvSpPr>
          <p:nvPr>
            <p:ph type="title" hasCustomPrompt="1"/>
          </p:nvPr>
        </p:nvSpPr>
        <p:spPr/>
        <p:txBody>
          <a:bodyPr/>
          <a:lstStyle>
            <a:lvl1pPr>
              <a:defRPr/>
            </a:lvl1pPr>
          </a:lstStyle>
          <a:p>
            <a:r>
              <a:rPr lang="en-US" dirty="0"/>
              <a:t>Slide Title</a:t>
            </a:r>
          </a:p>
        </p:txBody>
      </p:sp>
      <p:sp>
        <p:nvSpPr>
          <p:cNvPr id="3" name="Content Placeholder Left"/>
          <p:cNvSpPr>
            <a:spLocks noGrp="1"/>
          </p:cNvSpPr>
          <p:nvPr>
            <p:ph sz="half" idx="1" hasCustomPrompt="1"/>
          </p:nvPr>
        </p:nvSpPr>
        <p:spPr>
          <a:xfrm>
            <a:off x="476843" y="1825625"/>
            <a:ext cx="5542957" cy="4351338"/>
          </a:xfrm>
        </p:spPr>
        <p:txBody>
          <a:bodyPr/>
          <a:lstStyle>
            <a:lvl1pPr>
              <a:spcAft>
                <a:spcPts val="800"/>
              </a:spcAft>
              <a:defRPr sz="2400"/>
            </a:lvl1pPr>
            <a:lvl2pPr>
              <a:spcAft>
                <a:spcPts val="800"/>
              </a:spcAft>
              <a:defRPr sz="2400" b="0"/>
            </a:lvl2pPr>
            <a:lvl3pPr>
              <a:spcAft>
                <a:spcPts val="800"/>
              </a:spcAft>
              <a:defRPr sz="2400" b="0"/>
            </a:lvl3pPr>
            <a:lvl4pPr marL="1714500" marR="0" indent="-342900" algn="l" defTabSz="914400" rtl="0" eaLnBrk="1" fontAlgn="auto" latinLnBrk="0" hangingPunct="1">
              <a:lnSpc>
                <a:spcPct val="90000"/>
              </a:lnSpc>
              <a:spcBef>
                <a:spcPts val="500"/>
              </a:spcBef>
              <a:spcAft>
                <a:spcPts val="0"/>
              </a:spcAft>
              <a:buClrTx/>
              <a:buSzPct val="100000"/>
              <a:buFont typeface="Arial" panose="020B0604020202020204" pitchFamily="34" charset="0"/>
              <a:buChar char="•"/>
              <a:tabLst/>
              <a:defRPr/>
            </a:lvl4pPr>
          </a:lstStyle>
          <a:p>
            <a:pPr lvl="0"/>
            <a:r>
              <a:rPr lang="en-US" dirty="0"/>
              <a:t>First Level</a:t>
            </a:r>
          </a:p>
          <a:p>
            <a:pPr lvl="1"/>
            <a:r>
              <a:rPr lang="en-US" dirty="0"/>
              <a:t>Second level</a:t>
            </a:r>
          </a:p>
          <a:p>
            <a:pPr lvl="2"/>
            <a:r>
              <a:rPr lang="en-US" dirty="0"/>
              <a:t>Third level</a:t>
            </a:r>
          </a:p>
          <a:p>
            <a:pPr marL="1714500" marR="0" lvl="3" indent="-342900" algn="l" defTabSz="914400" rtl="0" eaLnBrk="1" fontAlgn="auto" latinLnBrk="0" hangingPunct="1">
              <a:lnSpc>
                <a:spcPct val="90000"/>
              </a:lnSpc>
              <a:spcBef>
                <a:spcPts val="500"/>
              </a:spcBef>
              <a:spcAft>
                <a:spcPts val="0"/>
              </a:spcAft>
              <a:buClrTx/>
              <a:buSzPct val="100000"/>
              <a:buFont typeface="Arial" panose="020B0604020202020204" pitchFamily="34" charset="0"/>
              <a:buChar char="•"/>
              <a:tabLst/>
              <a:defRPr/>
            </a:pPr>
            <a:r>
              <a:rPr lang="en-US" dirty="0"/>
              <a:t>Fourth Level</a:t>
            </a:r>
          </a:p>
          <a:p>
            <a:pPr lvl="3"/>
            <a:endParaRPr lang="en-US" dirty="0"/>
          </a:p>
        </p:txBody>
      </p:sp>
      <p:sp>
        <p:nvSpPr>
          <p:cNvPr id="4" name="Content Placeholder Right">
            <a:extLst>
              <a:ext uri="{C183D7F6-B498-43B3-948B-1728B52AA6E4}">
                <adec:decorative xmlns:adec="http://schemas.microsoft.com/office/drawing/2017/decorative" val="1"/>
              </a:ext>
            </a:extLst>
          </p:cNvPr>
          <p:cNvSpPr>
            <a:spLocks noGrp="1"/>
          </p:cNvSpPr>
          <p:nvPr>
            <p:ph sz="half" idx="2" hasCustomPrompt="1"/>
          </p:nvPr>
        </p:nvSpPr>
        <p:spPr>
          <a:xfrm>
            <a:off x="6172200" y="1825625"/>
            <a:ext cx="5542956" cy="4351338"/>
          </a:xfrm>
        </p:spPr>
        <p:txBody>
          <a:bodyPr/>
          <a:lstStyle>
            <a:lvl1pPr>
              <a:spcAft>
                <a:spcPts val="800"/>
              </a:spcAft>
              <a:defRPr sz="2400"/>
            </a:lvl1pPr>
            <a:lvl2pPr>
              <a:spcAft>
                <a:spcPts val="800"/>
              </a:spcAft>
              <a:defRPr sz="2400" b="0"/>
            </a:lvl2pPr>
            <a:lvl3pPr>
              <a:spcAft>
                <a:spcPts val="800"/>
              </a:spcAft>
              <a:defRPr sz="2400" b="0"/>
            </a:lvl3pPr>
            <a:lvl4pPr marL="1714500" marR="0" indent="-342900" algn="l" defTabSz="914400" rtl="0" eaLnBrk="1" fontAlgn="auto" latinLnBrk="0" hangingPunct="1">
              <a:lnSpc>
                <a:spcPct val="90000"/>
              </a:lnSpc>
              <a:spcBef>
                <a:spcPts val="500"/>
              </a:spcBef>
              <a:spcAft>
                <a:spcPts val="0"/>
              </a:spcAft>
              <a:buClrTx/>
              <a:buSzPct val="100000"/>
              <a:buFont typeface="Arial" panose="020B0604020202020204" pitchFamily="34" charset="0"/>
              <a:buChar char="•"/>
              <a:tabLst/>
              <a:defRPr/>
            </a:lvl4pPr>
          </a:lstStyle>
          <a:p>
            <a:pPr lvl="0"/>
            <a:r>
              <a:rPr lang="en-US" dirty="0"/>
              <a:t>First Level</a:t>
            </a:r>
          </a:p>
          <a:p>
            <a:pPr lvl="1"/>
            <a:r>
              <a:rPr lang="en-US" dirty="0"/>
              <a:t>Second level</a:t>
            </a:r>
          </a:p>
          <a:p>
            <a:pPr lvl="2"/>
            <a:r>
              <a:rPr lang="en-US" dirty="0"/>
              <a:t>Third level</a:t>
            </a:r>
          </a:p>
          <a:p>
            <a:pPr marL="1714500" marR="0" lvl="3" indent="-342900" algn="l" defTabSz="914400" rtl="0" eaLnBrk="1" fontAlgn="auto" latinLnBrk="0" hangingPunct="1">
              <a:lnSpc>
                <a:spcPct val="90000"/>
              </a:lnSpc>
              <a:spcBef>
                <a:spcPts val="500"/>
              </a:spcBef>
              <a:spcAft>
                <a:spcPts val="0"/>
              </a:spcAft>
              <a:buClrTx/>
              <a:buSzPct val="100000"/>
              <a:buFont typeface="Arial" panose="020B0604020202020204" pitchFamily="34" charset="0"/>
              <a:buChar char="•"/>
              <a:tabLst/>
              <a:defRPr/>
            </a:pPr>
            <a:r>
              <a:rPr lang="en-US" dirty="0"/>
              <a:t>Fourth Level</a:t>
            </a:r>
          </a:p>
          <a:p>
            <a:pPr lvl="3"/>
            <a:endParaRPr lang="en-US" dirty="0"/>
          </a:p>
        </p:txBody>
      </p:sp>
    </p:spTree>
    <p:custDataLst>
      <p:tags r:id="rId1"/>
    </p:custDataLst>
    <p:extLst>
      <p:ext uri="{BB962C8B-B14F-4D97-AF65-F5344CB8AC3E}">
        <p14:creationId xmlns:p14="http://schemas.microsoft.com/office/powerpoint/2010/main" val="8342748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hree Content">
    <p:spTree>
      <p:nvGrpSpPr>
        <p:cNvPr id="1" name=""/>
        <p:cNvGrpSpPr/>
        <p:nvPr/>
      </p:nvGrpSpPr>
      <p:grpSpPr>
        <a:xfrm>
          <a:off x="0" y="0"/>
          <a:ext cx="0" cy="0"/>
          <a:chOff x="0" y="0"/>
          <a:chExt cx="0" cy="0"/>
        </a:xfrm>
      </p:grpSpPr>
      <p:sp>
        <p:nvSpPr>
          <p:cNvPr id="2" name="Title"/>
          <p:cNvSpPr>
            <a:spLocks noGrp="1"/>
          </p:cNvSpPr>
          <p:nvPr>
            <p:ph type="title" hasCustomPrompt="1"/>
          </p:nvPr>
        </p:nvSpPr>
        <p:spPr/>
        <p:txBody>
          <a:bodyPr/>
          <a:lstStyle>
            <a:lvl1pPr>
              <a:defRPr/>
            </a:lvl1pPr>
          </a:lstStyle>
          <a:p>
            <a:r>
              <a:rPr lang="en-US" dirty="0"/>
              <a:t>Slide Title</a:t>
            </a:r>
          </a:p>
        </p:txBody>
      </p:sp>
      <p:sp>
        <p:nvSpPr>
          <p:cNvPr id="3" name="Content Placeholder Left"/>
          <p:cNvSpPr>
            <a:spLocks noGrp="1"/>
          </p:cNvSpPr>
          <p:nvPr>
            <p:ph sz="half" idx="1" hasCustomPrompt="1"/>
          </p:nvPr>
        </p:nvSpPr>
        <p:spPr>
          <a:xfrm>
            <a:off x="476844" y="1825625"/>
            <a:ext cx="3344530" cy="4351338"/>
          </a:xfrm>
        </p:spPr>
        <p:txBody>
          <a:bodyPr/>
          <a:lstStyle>
            <a:lvl1pPr>
              <a:spcAft>
                <a:spcPts val="800"/>
              </a:spcAft>
              <a:defRPr sz="2400"/>
            </a:lvl1pPr>
            <a:lvl2pPr>
              <a:spcAft>
                <a:spcPts val="800"/>
              </a:spcAft>
              <a:defRPr sz="2400" b="0"/>
            </a:lvl2pPr>
            <a:lvl3pPr>
              <a:spcAft>
                <a:spcPts val="800"/>
              </a:spcAft>
              <a:defRPr sz="2400" b="0"/>
            </a:lvl3pPr>
            <a:lvl4pPr marL="1714500" marR="0" indent="-342900" algn="l" defTabSz="914400" rtl="0" eaLnBrk="1" fontAlgn="auto" latinLnBrk="0" hangingPunct="1">
              <a:lnSpc>
                <a:spcPct val="90000"/>
              </a:lnSpc>
              <a:spcBef>
                <a:spcPts val="500"/>
              </a:spcBef>
              <a:spcAft>
                <a:spcPts val="0"/>
              </a:spcAft>
              <a:buClrTx/>
              <a:buSzPct val="100000"/>
              <a:buFont typeface="Arial" panose="020B0604020202020204" pitchFamily="34" charset="0"/>
              <a:buChar char="•"/>
              <a:tabLst/>
              <a:defRPr/>
            </a:lvl4pPr>
          </a:lstStyle>
          <a:p>
            <a:pPr lvl="0"/>
            <a:r>
              <a:rPr lang="en-US" dirty="0"/>
              <a:t>First Level</a:t>
            </a:r>
          </a:p>
          <a:p>
            <a:pPr lvl="1"/>
            <a:r>
              <a:rPr lang="en-US" dirty="0"/>
              <a:t>Second level</a:t>
            </a:r>
          </a:p>
          <a:p>
            <a:pPr lvl="2"/>
            <a:r>
              <a:rPr lang="en-US" dirty="0"/>
              <a:t>Third level</a:t>
            </a:r>
          </a:p>
          <a:p>
            <a:pPr marL="1714500" marR="0" lvl="3" indent="-342900" algn="l" defTabSz="914400" rtl="0" eaLnBrk="1" fontAlgn="auto" latinLnBrk="0" hangingPunct="1">
              <a:lnSpc>
                <a:spcPct val="90000"/>
              </a:lnSpc>
              <a:spcBef>
                <a:spcPts val="500"/>
              </a:spcBef>
              <a:spcAft>
                <a:spcPts val="0"/>
              </a:spcAft>
              <a:buClrTx/>
              <a:buSzPct val="100000"/>
              <a:buFont typeface="Arial" panose="020B0604020202020204" pitchFamily="34" charset="0"/>
              <a:buChar char="•"/>
              <a:tabLst/>
              <a:defRPr/>
            </a:pPr>
            <a:r>
              <a:rPr lang="en-US" dirty="0"/>
              <a:t>Fourth Level</a:t>
            </a:r>
          </a:p>
          <a:p>
            <a:pPr lvl="3"/>
            <a:endParaRPr lang="en-US" dirty="0"/>
          </a:p>
        </p:txBody>
      </p:sp>
      <p:sp>
        <p:nvSpPr>
          <p:cNvPr id="5" name="Content Placeholder Middle">
            <a:extLst>
              <a:ext uri="{FF2B5EF4-FFF2-40B4-BE49-F238E27FC236}">
                <a16:creationId xmlns:a16="http://schemas.microsoft.com/office/drawing/2014/main" id="{1D13BCCE-AB68-426C-9401-BABA201385F3}"/>
              </a:ext>
            </a:extLst>
          </p:cNvPr>
          <p:cNvSpPr>
            <a:spLocks noGrp="1"/>
          </p:cNvSpPr>
          <p:nvPr>
            <p:ph sz="half" idx="10" hasCustomPrompt="1"/>
          </p:nvPr>
        </p:nvSpPr>
        <p:spPr>
          <a:xfrm>
            <a:off x="4423735" y="1829037"/>
            <a:ext cx="3344530" cy="4351338"/>
          </a:xfrm>
        </p:spPr>
        <p:txBody>
          <a:bodyPr/>
          <a:lstStyle>
            <a:lvl1pPr>
              <a:spcAft>
                <a:spcPts val="800"/>
              </a:spcAft>
              <a:defRPr sz="2400"/>
            </a:lvl1pPr>
            <a:lvl2pPr>
              <a:spcAft>
                <a:spcPts val="800"/>
              </a:spcAft>
              <a:defRPr sz="2400" b="0"/>
            </a:lvl2pPr>
            <a:lvl3pPr>
              <a:spcAft>
                <a:spcPts val="800"/>
              </a:spcAft>
              <a:defRPr sz="2400" b="0"/>
            </a:lvl3pPr>
            <a:lvl4pPr marL="1714500" marR="0" indent="-342900" algn="l" defTabSz="914400" rtl="0" eaLnBrk="1" fontAlgn="auto" latinLnBrk="0" hangingPunct="1">
              <a:lnSpc>
                <a:spcPct val="90000"/>
              </a:lnSpc>
              <a:spcBef>
                <a:spcPts val="500"/>
              </a:spcBef>
              <a:spcAft>
                <a:spcPts val="0"/>
              </a:spcAft>
              <a:buClrTx/>
              <a:buSzPct val="100000"/>
              <a:buFont typeface="Arial" panose="020B0604020202020204" pitchFamily="34" charset="0"/>
              <a:buChar char="•"/>
              <a:tabLst/>
              <a:defRPr/>
            </a:lvl4pPr>
          </a:lstStyle>
          <a:p>
            <a:pPr lvl="0"/>
            <a:r>
              <a:rPr lang="en-US" dirty="0"/>
              <a:t>First Level</a:t>
            </a:r>
          </a:p>
          <a:p>
            <a:pPr lvl="1"/>
            <a:r>
              <a:rPr lang="en-US" dirty="0"/>
              <a:t>Second level</a:t>
            </a:r>
          </a:p>
          <a:p>
            <a:pPr lvl="2"/>
            <a:r>
              <a:rPr lang="en-US" dirty="0"/>
              <a:t>Third level</a:t>
            </a:r>
          </a:p>
          <a:p>
            <a:pPr marL="1714500" marR="0" lvl="3" indent="-342900" algn="l" defTabSz="914400" rtl="0" eaLnBrk="1" fontAlgn="auto" latinLnBrk="0" hangingPunct="1">
              <a:lnSpc>
                <a:spcPct val="90000"/>
              </a:lnSpc>
              <a:spcBef>
                <a:spcPts val="500"/>
              </a:spcBef>
              <a:spcAft>
                <a:spcPts val="0"/>
              </a:spcAft>
              <a:buClrTx/>
              <a:buSzPct val="100000"/>
              <a:buFont typeface="Arial" panose="020B0604020202020204" pitchFamily="34" charset="0"/>
              <a:buChar char="•"/>
              <a:tabLst/>
              <a:defRPr/>
            </a:pPr>
            <a:r>
              <a:rPr lang="en-US" dirty="0"/>
              <a:t>Fourth Level</a:t>
            </a:r>
          </a:p>
          <a:p>
            <a:pPr lvl="3"/>
            <a:endParaRPr lang="en-US" dirty="0"/>
          </a:p>
        </p:txBody>
      </p:sp>
      <p:sp>
        <p:nvSpPr>
          <p:cNvPr id="4" name="Content Placeholder Right"/>
          <p:cNvSpPr>
            <a:spLocks noGrp="1"/>
          </p:cNvSpPr>
          <p:nvPr>
            <p:ph sz="half" idx="2" hasCustomPrompt="1"/>
          </p:nvPr>
        </p:nvSpPr>
        <p:spPr>
          <a:xfrm>
            <a:off x="8370626" y="1825625"/>
            <a:ext cx="3344530" cy="4351338"/>
          </a:xfrm>
        </p:spPr>
        <p:txBody>
          <a:bodyPr/>
          <a:lstStyle>
            <a:lvl1pPr>
              <a:spcAft>
                <a:spcPts val="800"/>
              </a:spcAft>
              <a:defRPr sz="2400"/>
            </a:lvl1pPr>
            <a:lvl2pPr>
              <a:spcAft>
                <a:spcPts val="800"/>
              </a:spcAft>
              <a:defRPr sz="2400" b="0"/>
            </a:lvl2pPr>
            <a:lvl3pPr>
              <a:spcAft>
                <a:spcPts val="800"/>
              </a:spcAft>
              <a:defRPr sz="2400" b="0"/>
            </a:lvl3pPr>
            <a:lvl4pPr marL="1714500" marR="0" indent="-342900" algn="l" defTabSz="914400" rtl="0" eaLnBrk="1" fontAlgn="auto" latinLnBrk="0" hangingPunct="1">
              <a:lnSpc>
                <a:spcPct val="90000"/>
              </a:lnSpc>
              <a:spcBef>
                <a:spcPts val="500"/>
              </a:spcBef>
              <a:spcAft>
                <a:spcPts val="0"/>
              </a:spcAft>
              <a:buClrTx/>
              <a:buSzPct val="100000"/>
              <a:buFont typeface="Arial" panose="020B0604020202020204" pitchFamily="34" charset="0"/>
              <a:buChar char="•"/>
              <a:tabLst/>
              <a:defRPr/>
            </a:lvl4pPr>
          </a:lstStyle>
          <a:p>
            <a:pPr lvl="0"/>
            <a:r>
              <a:rPr lang="en-US" dirty="0"/>
              <a:t>First Level</a:t>
            </a:r>
          </a:p>
          <a:p>
            <a:pPr lvl="1"/>
            <a:r>
              <a:rPr lang="en-US" dirty="0"/>
              <a:t>Second level</a:t>
            </a:r>
          </a:p>
          <a:p>
            <a:pPr lvl="2"/>
            <a:r>
              <a:rPr lang="en-US" dirty="0"/>
              <a:t>Third level</a:t>
            </a:r>
          </a:p>
          <a:p>
            <a:pPr marL="1714500" marR="0" lvl="3" indent="-342900" algn="l" defTabSz="914400" rtl="0" eaLnBrk="1" fontAlgn="auto" latinLnBrk="0" hangingPunct="1">
              <a:lnSpc>
                <a:spcPct val="90000"/>
              </a:lnSpc>
              <a:spcBef>
                <a:spcPts val="500"/>
              </a:spcBef>
              <a:spcAft>
                <a:spcPts val="0"/>
              </a:spcAft>
              <a:buClrTx/>
              <a:buSzPct val="100000"/>
              <a:buFont typeface="Arial" panose="020B0604020202020204" pitchFamily="34" charset="0"/>
              <a:buChar char="•"/>
              <a:tabLst/>
              <a:defRPr/>
            </a:pPr>
            <a:r>
              <a:rPr lang="en-US" dirty="0"/>
              <a:t>Fourth Level</a:t>
            </a:r>
          </a:p>
          <a:p>
            <a:pPr lvl="3"/>
            <a:endParaRPr lang="en-US" dirty="0"/>
          </a:p>
          <a:p>
            <a:pPr lvl="2"/>
            <a:endParaRPr lang="en-US" dirty="0"/>
          </a:p>
        </p:txBody>
      </p:sp>
    </p:spTree>
    <p:custDataLst>
      <p:tags r:id="rId1"/>
    </p:custDataLst>
    <p:extLst>
      <p:ext uri="{BB962C8B-B14F-4D97-AF65-F5344CB8AC3E}">
        <p14:creationId xmlns:p14="http://schemas.microsoft.com/office/powerpoint/2010/main" val="14891894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Subtitle">
    <p:spTree>
      <p:nvGrpSpPr>
        <p:cNvPr id="1" name=""/>
        <p:cNvGrpSpPr/>
        <p:nvPr/>
      </p:nvGrpSpPr>
      <p:grpSpPr>
        <a:xfrm>
          <a:off x="0" y="0"/>
          <a:ext cx="0" cy="0"/>
          <a:chOff x="0" y="0"/>
          <a:chExt cx="0" cy="0"/>
        </a:xfrm>
      </p:grpSpPr>
      <p:sp>
        <p:nvSpPr>
          <p:cNvPr id="8" name="Title"/>
          <p:cNvSpPr>
            <a:spLocks noGrp="1"/>
          </p:cNvSpPr>
          <p:nvPr>
            <p:ph type="title" hasCustomPrompt="1"/>
          </p:nvPr>
        </p:nvSpPr>
        <p:spPr/>
        <p:txBody>
          <a:bodyPr/>
          <a:lstStyle>
            <a:lvl1pPr>
              <a:defRPr/>
            </a:lvl1pPr>
          </a:lstStyle>
          <a:p>
            <a:r>
              <a:rPr lang="en-US" dirty="0"/>
              <a:t>Slide Title</a:t>
            </a:r>
          </a:p>
        </p:txBody>
      </p:sp>
      <p:sp>
        <p:nvSpPr>
          <p:cNvPr id="3" name="Subtitle"/>
          <p:cNvSpPr>
            <a:spLocks noGrp="1"/>
          </p:cNvSpPr>
          <p:nvPr>
            <p:ph sz="half" idx="1" hasCustomPrompt="1"/>
          </p:nvPr>
        </p:nvSpPr>
        <p:spPr>
          <a:xfrm>
            <a:off x="476843" y="1887674"/>
            <a:ext cx="11241915" cy="691143"/>
          </a:xfrm>
        </p:spPr>
        <p:txBody>
          <a:bodyPr/>
          <a:lstStyle>
            <a:lvl1pPr marL="0" indent="0">
              <a:buNone/>
              <a:defRPr sz="2800" b="1"/>
            </a:lvl1pPr>
            <a:lvl2pPr>
              <a:defRPr sz="2800" b="0"/>
            </a:lvl2pPr>
            <a:lvl3pPr>
              <a:defRPr sz="2400" b="0"/>
            </a:lvl3pPr>
          </a:lstStyle>
          <a:p>
            <a:pPr lvl="0"/>
            <a:r>
              <a:rPr lang="en-US" dirty="0"/>
              <a:t>Click to add subtitle</a:t>
            </a:r>
          </a:p>
        </p:txBody>
      </p:sp>
      <p:sp>
        <p:nvSpPr>
          <p:cNvPr id="4" name="Content Placeholder"/>
          <p:cNvSpPr>
            <a:spLocks noGrp="1"/>
          </p:cNvSpPr>
          <p:nvPr>
            <p:ph sz="half" idx="2" hasCustomPrompt="1"/>
          </p:nvPr>
        </p:nvSpPr>
        <p:spPr>
          <a:xfrm>
            <a:off x="476843" y="2677888"/>
            <a:ext cx="11241915" cy="2621900"/>
          </a:xfrm>
        </p:spPr>
        <p:txBody>
          <a:bodyPr/>
          <a:lstStyle>
            <a:lvl1pPr>
              <a:spcAft>
                <a:spcPts val="800"/>
              </a:spcAft>
              <a:defRPr sz="2400" b="0"/>
            </a:lvl1pPr>
            <a:lvl2pPr>
              <a:spcAft>
                <a:spcPts val="800"/>
              </a:spcAft>
              <a:defRPr sz="2400" b="0"/>
            </a:lvl2pPr>
            <a:lvl3pPr>
              <a:spcAft>
                <a:spcPts val="800"/>
              </a:spcAft>
              <a:defRPr sz="2400" b="0"/>
            </a:lvl3pPr>
            <a:lvl4pPr marL="1371600" marR="0" indent="0" algn="l" defTabSz="914400" rtl="0" eaLnBrk="1" fontAlgn="auto" latinLnBrk="0" hangingPunct="1">
              <a:lnSpc>
                <a:spcPct val="90000"/>
              </a:lnSpc>
              <a:spcBef>
                <a:spcPts val="500"/>
              </a:spcBef>
              <a:spcAft>
                <a:spcPts val="0"/>
              </a:spcAft>
              <a:buClrTx/>
              <a:buSzPct val="100000"/>
              <a:buFont typeface="Arial" panose="020B0604020202020204" pitchFamily="34" charset="0"/>
              <a:buNone/>
              <a:tabLst/>
              <a:defRPr/>
            </a:lvl4pPr>
          </a:lstStyle>
          <a:p>
            <a:pPr lvl="0"/>
            <a:r>
              <a:rPr lang="en-US" dirty="0"/>
              <a:t>First Level</a:t>
            </a:r>
          </a:p>
          <a:p>
            <a:pPr lvl="1"/>
            <a:r>
              <a:rPr lang="en-US" dirty="0"/>
              <a:t>Second level</a:t>
            </a:r>
          </a:p>
          <a:p>
            <a:pPr lvl="2"/>
            <a:r>
              <a:rPr lang="en-US" dirty="0"/>
              <a:t>Third level</a:t>
            </a:r>
          </a:p>
          <a:p>
            <a:pPr marL="1714500" marR="0" lvl="3" indent="-342900" algn="l" defTabSz="914400" rtl="0" eaLnBrk="1" fontAlgn="auto" latinLnBrk="0" hangingPunct="1">
              <a:lnSpc>
                <a:spcPct val="90000"/>
              </a:lnSpc>
              <a:spcBef>
                <a:spcPts val="500"/>
              </a:spcBef>
              <a:spcAft>
                <a:spcPts val="0"/>
              </a:spcAft>
              <a:buClrTx/>
              <a:buSzPct val="100000"/>
              <a:buFont typeface="Arial" panose="020B0604020202020204" pitchFamily="34" charset="0"/>
              <a:buChar char="•"/>
              <a:tabLst/>
              <a:defRPr/>
            </a:pPr>
            <a:r>
              <a:rPr lang="en-US" dirty="0"/>
              <a:t>Fourth Level</a:t>
            </a:r>
          </a:p>
          <a:p>
            <a:pPr lvl="3"/>
            <a:endParaRPr lang="en-US" dirty="0"/>
          </a:p>
        </p:txBody>
      </p:sp>
      <p:sp>
        <p:nvSpPr>
          <p:cNvPr id="10" name="Content Placeholder Bottom"/>
          <p:cNvSpPr>
            <a:spLocks noGrp="1"/>
          </p:cNvSpPr>
          <p:nvPr>
            <p:ph type="body" sz="quarter" idx="13" hasCustomPrompt="1"/>
          </p:nvPr>
        </p:nvSpPr>
        <p:spPr>
          <a:xfrm>
            <a:off x="476844" y="5395327"/>
            <a:ext cx="11241914" cy="951787"/>
          </a:xfrm>
        </p:spPr>
        <p:txBody>
          <a:bodyPr/>
          <a:lstStyle>
            <a:lvl1pPr marL="112713" indent="-112713">
              <a:defRPr sz="900" b="0"/>
            </a:lvl1pPr>
            <a:lvl2pPr marL="336550" indent="-112713">
              <a:defRPr sz="900" b="0"/>
            </a:lvl2pPr>
            <a:lvl3pPr marL="685800" indent="-168275">
              <a:defRPr sz="900" b="0"/>
            </a:lvl3pPr>
            <a:lvl4pPr>
              <a:defRPr sz="900" b="0"/>
            </a:lvl4pPr>
            <a:lvl5pPr>
              <a:defRPr sz="900" b="0"/>
            </a:lvl5pPr>
          </a:lstStyle>
          <a:p>
            <a:pPr lvl="0"/>
            <a:r>
              <a:rPr lang="en-US" dirty="0"/>
              <a:t>Click to edit Master text styles</a:t>
            </a:r>
          </a:p>
          <a:p>
            <a:pPr lvl="1"/>
            <a:r>
              <a:rPr lang="en-US" dirty="0"/>
              <a:t>Second level</a:t>
            </a:r>
          </a:p>
          <a:p>
            <a:pPr lvl="2"/>
            <a:r>
              <a:rPr lang="en-US" dirty="0"/>
              <a:t>Third level</a:t>
            </a:r>
          </a:p>
        </p:txBody>
      </p:sp>
    </p:spTree>
    <p:custDataLst>
      <p:tags r:id="rId1"/>
    </p:custDataLst>
    <p:extLst>
      <p:ext uri="{BB962C8B-B14F-4D97-AF65-F5344CB8AC3E}">
        <p14:creationId xmlns:p14="http://schemas.microsoft.com/office/powerpoint/2010/main" val="23807338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Subtitle/Images">
    <p:spTree>
      <p:nvGrpSpPr>
        <p:cNvPr id="1" name=""/>
        <p:cNvGrpSpPr/>
        <p:nvPr/>
      </p:nvGrpSpPr>
      <p:grpSpPr>
        <a:xfrm>
          <a:off x="0" y="0"/>
          <a:ext cx="0" cy="0"/>
          <a:chOff x="0" y="0"/>
          <a:chExt cx="0" cy="0"/>
        </a:xfrm>
      </p:grpSpPr>
      <p:sp>
        <p:nvSpPr>
          <p:cNvPr id="8" name="Title"/>
          <p:cNvSpPr>
            <a:spLocks noGrp="1"/>
          </p:cNvSpPr>
          <p:nvPr>
            <p:ph type="title" hasCustomPrompt="1"/>
          </p:nvPr>
        </p:nvSpPr>
        <p:spPr>
          <a:xfrm>
            <a:off x="476843" y="475488"/>
            <a:ext cx="11241915" cy="1071533"/>
          </a:xfrm>
        </p:spPr>
        <p:txBody>
          <a:bodyPr/>
          <a:lstStyle>
            <a:lvl1pPr>
              <a:defRPr/>
            </a:lvl1pPr>
          </a:lstStyle>
          <a:p>
            <a:r>
              <a:rPr lang="en-US" dirty="0"/>
              <a:t>Slide Title</a:t>
            </a:r>
          </a:p>
        </p:txBody>
      </p:sp>
      <p:sp>
        <p:nvSpPr>
          <p:cNvPr id="3" name="Subtitle"/>
          <p:cNvSpPr>
            <a:spLocks noGrp="1"/>
          </p:cNvSpPr>
          <p:nvPr>
            <p:ph sz="half" idx="1" hasCustomPrompt="1"/>
          </p:nvPr>
        </p:nvSpPr>
        <p:spPr>
          <a:xfrm>
            <a:off x="476843" y="1857694"/>
            <a:ext cx="11241915" cy="691143"/>
          </a:xfrm>
        </p:spPr>
        <p:txBody>
          <a:bodyPr/>
          <a:lstStyle>
            <a:lvl1pPr marL="0" indent="0">
              <a:buNone/>
              <a:defRPr sz="2800" b="1"/>
            </a:lvl1pPr>
            <a:lvl2pPr>
              <a:defRPr sz="2800" b="0"/>
            </a:lvl2pPr>
            <a:lvl3pPr>
              <a:defRPr sz="2400" b="0"/>
            </a:lvl3pPr>
          </a:lstStyle>
          <a:p>
            <a:pPr lvl="0"/>
            <a:r>
              <a:rPr lang="en-US" dirty="0"/>
              <a:t>Click to add subtitle</a:t>
            </a:r>
          </a:p>
        </p:txBody>
      </p:sp>
      <p:sp>
        <p:nvSpPr>
          <p:cNvPr id="4" name="Content Placeholder"/>
          <p:cNvSpPr>
            <a:spLocks noGrp="1"/>
          </p:cNvSpPr>
          <p:nvPr>
            <p:ph sz="half" idx="2" hasCustomPrompt="1"/>
          </p:nvPr>
        </p:nvSpPr>
        <p:spPr>
          <a:xfrm>
            <a:off x="476843" y="2677888"/>
            <a:ext cx="11241915" cy="1505492"/>
          </a:xfrm>
        </p:spPr>
        <p:txBody>
          <a:bodyPr/>
          <a:lstStyle>
            <a:lvl1pPr>
              <a:spcAft>
                <a:spcPts val="800"/>
              </a:spcAft>
              <a:defRPr sz="2400" b="0"/>
            </a:lvl1pPr>
            <a:lvl2pPr>
              <a:spcAft>
                <a:spcPts val="800"/>
              </a:spcAft>
              <a:defRPr sz="2400" b="0"/>
            </a:lvl2pPr>
            <a:lvl3pPr>
              <a:spcAft>
                <a:spcPts val="800"/>
              </a:spcAft>
              <a:defRPr sz="2400" b="0"/>
            </a:lvl3pPr>
          </a:lstStyle>
          <a:p>
            <a:pPr lvl="0"/>
            <a:r>
              <a:rPr lang="en-US" dirty="0"/>
              <a:t>First Level</a:t>
            </a:r>
          </a:p>
          <a:p>
            <a:pPr lvl="1"/>
            <a:r>
              <a:rPr lang="en-US" dirty="0"/>
              <a:t>Second level</a:t>
            </a:r>
          </a:p>
          <a:p>
            <a:pPr lvl="2"/>
            <a:r>
              <a:rPr lang="en-US" dirty="0"/>
              <a:t>Third level</a:t>
            </a:r>
          </a:p>
        </p:txBody>
      </p:sp>
      <p:sp>
        <p:nvSpPr>
          <p:cNvPr id="6" name="Content Placeholder 1">
            <a:extLst>
              <a:ext uri="{FF2B5EF4-FFF2-40B4-BE49-F238E27FC236}">
                <a16:creationId xmlns:a16="http://schemas.microsoft.com/office/drawing/2014/main" id="{B7E0CC24-A3CA-45F3-BF2B-B8EB09000563}"/>
              </a:ext>
            </a:extLst>
          </p:cNvPr>
          <p:cNvSpPr>
            <a:spLocks noGrp="1"/>
          </p:cNvSpPr>
          <p:nvPr>
            <p:ph idx="10" hasCustomPrompt="1"/>
          </p:nvPr>
        </p:nvSpPr>
        <p:spPr>
          <a:xfrm>
            <a:off x="476844" y="4310385"/>
            <a:ext cx="2563240" cy="2024480"/>
          </a:xfrm>
        </p:spPr>
        <p:txBody>
          <a:bodyPr/>
          <a:lstStyle>
            <a:lvl1pPr marL="0" indent="0" algn="ctr">
              <a:buNone/>
              <a:defRPr/>
            </a:lvl1pPr>
          </a:lstStyle>
          <a:p>
            <a:pPr lvl="0"/>
            <a:r>
              <a:rPr lang="en-US" dirty="0"/>
              <a:t>Insert here 1</a:t>
            </a:r>
          </a:p>
        </p:txBody>
      </p:sp>
      <p:sp>
        <p:nvSpPr>
          <p:cNvPr id="7" name="Content Placeholder 2">
            <a:extLst>
              <a:ext uri="{FF2B5EF4-FFF2-40B4-BE49-F238E27FC236}">
                <a16:creationId xmlns:a16="http://schemas.microsoft.com/office/drawing/2014/main" id="{0065DFA3-2F0A-45C7-8124-3D672EB9205A}"/>
              </a:ext>
            </a:extLst>
          </p:cNvPr>
          <p:cNvSpPr>
            <a:spLocks noGrp="1"/>
          </p:cNvSpPr>
          <p:nvPr>
            <p:ph idx="11" hasCustomPrompt="1"/>
          </p:nvPr>
        </p:nvSpPr>
        <p:spPr>
          <a:xfrm>
            <a:off x="3382488" y="4310385"/>
            <a:ext cx="2563240" cy="2024480"/>
          </a:xfrm>
        </p:spPr>
        <p:txBody>
          <a:bodyPr/>
          <a:lstStyle>
            <a:lvl1pPr marL="0" indent="0" algn="ctr">
              <a:buNone/>
              <a:defRPr/>
            </a:lvl1pPr>
          </a:lstStyle>
          <a:p>
            <a:pPr lvl="0"/>
            <a:r>
              <a:rPr lang="en-US" dirty="0"/>
              <a:t>Insert here 2</a:t>
            </a:r>
          </a:p>
        </p:txBody>
      </p:sp>
      <p:sp>
        <p:nvSpPr>
          <p:cNvPr id="9" name="Content Placeholder 3">
            <a:extLst>
              <a:ext uri="{FF2B5EF4-FFF2-40B4-BE49-F238E27FC236}">
                <a16:creationId xmlns:a16="http://schemas.microsoft.com/office/drawing/2014/main" id="{5EAAA4B2-2F70-4899-9014-89954C200D50}"/>
              </a:ext>
            </a:extLst>
          </p:cNvPr>
          <p:cNvSpPr>
            <a:spLocks noGrp="1"/>
          </p:cNvSpPr>
          <p:nvPr>
            <p:ph idx="13" hasCustomPrompt="1"/>
          </p:nvPr>
        </p:nvSpPr>
        <p:spPr>
          <a:xfrm>
            <a:off x="6281896" y="4319291"/>
            <a:ext cx="2563240" cy="2024480"/>
          </a:xfrm>
        </p:spPr>
        <p:txBody>
          <a:bodyPr/>
          <a:lstStyle>
            <a:lvl1pPr marL="0" indent="0" algn="ctr">
              <a:buNone/>
              <a:defRPr/>
            </a:lvl1pPr>
          </a:lstStyle>
          <a:p>
            <a:pPr lvl="0"/>
            <a:r>
              <a:rPr lang="en-US" dirty="0"/>
              <a:t>Insert here 3</a:t>
            </a:r>
          </a:p>
        </p:txBody>
      </p:sp>
      <p:sp>
        <p:nvSpPr>
          <p:cNvPr id="11" name="Content Placeholder 4">
            <a:extLst>
              <a:ext uri="{FF2B5EF4-FFF2-40B4-BE49-F238E27FC236}">
                <a16:creationId xmlns:a16="http://schemas.microsoft.com/office/drawing/2014/main" id="{138B1A98-C967-4B94-B1F7-E158393317F4}"/>
              </a:ext>
            </a:extLst>
          </p:cNvPr>
          <p:cNvSpPr>
            <a:spLocks noGrp="1"/>
          </p:cNvSpPr>
          <p:nvPr>
            <p:ph idx="15" hasCustomPrompt="1"/>
          </p:nvPr>
        </p:nvSpPr>
        <p:spPr>
          <a:xfrm>
            <a:off x="9151916" y="4319291"/>
            <a:ext cx="2563240" cy="2024480"/>
          </a:xfrm>
        </p:spPr>
        <p:txBody>
          <a:bodyPr/>
          <a:lstStyle>
            <a:lvl1pPr marL="0" indent="0" algn="ctr">
              <a:buNone/>
              <a:defRPr/>
            </a:lvl1pPr>
          </a:lstStyle>
          <a:p>
            <a:pPr lvl="0"/>
            <a:r>
              <a:rPr lang="en-US" dirty="0"/>
              <a:t>Insert here 4</a:t>
            </a:r>
          </a:p>
        </p:txBody>
      </p:sp>
    </p:spTree>
    <p:custDataLst>
      <p:tags r:id="rId1"/>
    </p:custDataLst>
    <p:extLst>
      <p:ext uri="{BB962C8B-B14F-4D97-AF65-F5344CB8AC3E}">
        <p14:creationId xmlns:p14="http://schemas.microsoft.com/office/powerpoint/2010/main" val="38882609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Multi Image/Content">
    <p:spTree>
      <p:nvGrpSpPr>
        <p:cNvPr id="1" name=""/>
        <p:cNvGrpSpPr/>
        <p:nvPr/>
      </p:nvGrpSpPr>
      <p:grpSpPr>
        <a:xfrm>
          <a:off x="0" y="0"/>
          <a:ext cx="0" cy="0"/>
          <a:chOff x="0" y="0"/>
          <a:chExt cx="0" cy="0"/>
        </a:xfrm>
      </p:grpSpPr>
      <p:sp>
        <p:nvSpPr>
          <p:cNvPr id="2" name="Title"/>
          <p:cNvSpPr>
            <a:spLocks noGrp="1"/>
          </p:cNvSpPr>
          <p:nvPr>
            <p:ph type="title" hasCustomPrompt="1"/>
          </p:nvPr>
        </p:nvSpPr>
        <p:spPr/>
        <p:txBody>
          <a:bodyPr/>
          <a:lstStyle>
            <a:lvl1pPr>
              <a:defRPr/>
            </a:lvl1pPr>
          </a:lstStyle>
          <a:p>
            <a:r>
              <a:rPr lang="en-US" dirty="0"/>
              <a:t>Slide Title</a:t>
            </a:r>
          </a:p>
        </p:txBody>
      </p:sp>
      <p:sp>
        <p:nvSpPr>
          <p:cNvPr id="3" name="Content Placeholder 1"/>
          <p:cNvSpPr>
            <a:spLocks noGrp="1"/>
          </p:cNvSpPr>
          <p:nvPr>
            <p:ph idx="1" hasCustomPrompt="1"/>
          </p:nvPr>
        </p:nvSpPr>
        <p:spPr>
          <a:xfrm>
            <a:off x="476844" y="1944375"/>
            <a:ext cx="2563240" cy="2024480"/>
          </a:xfrm>
        </p:spPr>
        <p:txBody>
          <a:bodyPr/>
          <a:lstStyle>
            <a:lvl1pPr marL="0" indent="0" algn="ctr">
              <a:buNone/>
              <a:defRPr/>
            </a:lvl1pPr>
          </a:lstStyle>
          <a:p>
            <a:pPr lvl="0"/>
            <a:r>
              <a:rPr lang="en-US" dirty="0"/>
              <a:t>Insert here 1</a:t>
            </a:r>
          </a:p>
        </p:txBody>
      </p:sp>
      <p:sp>
        <p:nvSpPr>
          <p:cNvPr id="15" name="Content Placeholder 2">
            <a:extLst>
              <a:ext uri="{FF2B5EF4-FFF2-40B4-BE49-F238E27FC236}">
                <a16:creationId xmlns:a16="http://schemas.microsoft.com/office/drawing/2014/main" id="{A951D41C-52EA-4F3C-BC8E-A9309F4EB627}"/>
              </a:ext>
            </a:extLst>
          </p:cNvPr>
          <p:cNvSpPr>
            <a:spLocks noGrp="1"/>
          </p:cNvSpPr>
          <p:nvPr>
            <p:ph idx="11" hasCustomPrompt="1"/>
          </p:nvPr>
        </p:nvSpPr>
        <p:spPr>
          <a:xfrm>
            <a:off x="3382488" y="1944375"/>
            <a:ext cx="2563240" cy="2024480"/>
          </a:xfrm>
        </p:spPr>
        <p:txBody>
          <a:bodyPr/>
          <a:lstStyle>
            <a:lvl1pPr marL="0" indent="0" algn="ctr">
              <a:buNone/>
              <a:defRPr/>
            </a:lvl1pPr>
          </a:lstStyle>
          <a:p>
            <a:pPr lvl="0"/>
            <a:r>
              <a:rPr lang="en-US" dirty="0"/>
              <a:t>Insert here 2</a:t>
            </a:r>
          </a:p>
        </p:txBody>
      </p:sp>
      <p:sp>
        <p:nvSpPr>
          <p:cNvPr id="17" name="Content Placeholder 3">
            <a:extLst>
              <a:ext uri="{FF2B5EF4-FFF2-40B4-BE49-F238E27FC236}">
                <a16:creationId xmlns:a16="http://schemas.microsoft.com/office/drawing/2014/main" id="{1CD2ACDE-E8DF-4B19-9DBB-017510EECF31}"/>
              </a:ext>
            </a:extLst>
          </p:cNvPr>
          <p:cNvSpPr>
            <a:spLocks noGrp="1"/>
          </p:cNvSpPr>
          <p:nvPr>
            <p:ph idx="13" hasCustomPrompt="1"/>
          </p:nvPr>
        </p:nvSpPr>
        <p:spPr>
          <a:xfrm>
            <a:off x="6281896" y="1953281"/>
            <a:ext cx="2563240" cy="2024480"/>
          </a:xfrm>
        </p:spPr>
        <p:txBody>
          <a:bodyPr/>
          <a:lstStyle>
            <a:lvl1pPr marL="0" indent="0" algn="ctr">
              <a:buNone/>
              <a:defRPr/>
            </a:lvl1pPr>
          </a:lstStyle>
          <a:p>
            <a:pPr lvl="0"/>
            <a:r>
              <a:rPr lang="en-US" dirty="0"/>
              <a:t>Insert here 3</a:t>
            </a:r>
          </a:p>
        </p:txBody>
      </p:sp>
      <p:sp>
        <p:nvSpPr>
          <p:cNvPr id="19" name="Content Placeholder 4">
            <a:extLst>
              <a:ext uri="{FF2B5EF4-FFF2-40B4-BE49-F238E27FC236}">
                <a16:creationId xmlns:a16="http://schemas.microsoft.com/office/drawing/2014/main" id="{F18F8C24-8F67-4A0C-8E2F-54E8026EAD00}"/>
              </a:ext>
            </a:extLst>
          </p:cNvPr>
          <p:cNvSpPr>
            <a:spLocks noGrp="1"/>
          </p:cNvSpPr>
          <p:nvPr>
            <p:ph idx="15" hasCustomPrompt="1"/>
          </p:nvPr>
        </p:nvSpPr>
        <p:spPr>
          <a:xfrm>
            <a:off x="9151916" y="1953281"/>
            <a:ext cx="2563240" cy="2024480"/>
          </a:xfrm>
        </p:spPr>
        <p:txBody>
          <a:bodyPr/>
          <a:lstStyle>
            <a:lvl1pPr marL="0" indent="0" algn="ctr">
              <a:buNone/>
              <a:defRPr/>
            </a:lvl1pPr>
          </a:lstStyle>
          <a:p>
            <a:pPr lvl="0"/>
            <a:r>
              <a:rPr lang="en-US" dirty="0"/>
              <a:t>Insert here 4</a:t>
            </a:r>
          </a:p>
        </p:txBody>
      </p:sp>
      <p:sp>
        <p:nvSpPr>
          <p:cNvPr id="9" name="Content Placeholder 5">
            <a:extLst>
              <a:ext uri="{FF2B5EF4-FFF2-40B4-BE49-F238E27FC236}">
                <a16:creationId xmlns:a16="http://schemas.microsoft.com/office/drawing/2014/main" id="{1950DDEC-E898-4F6D-A7F2-930A23B3C11F}"/>
              </a:ext>
            </a:extLst>
          </p:cNvPr>
          <p:cNvSpPr>
            <a:spLocks noGrp="1"/>
          </p:cNvSpPr>
          <p:nvPr>
            <p:ph idx="10" hasCustomPrompt="1"/>
          </p:nvPr>
        </p:nvSpPr>
        <p:spPr>
          <a:xfrm>
            <a:off x="476843" y="4128059"/>
            <a:ext cx="2563241" cy="2024480"/>
          </a:xfrm>
        </p:spPr>
        <p:txBody>
          <a:bodyPr/>
          <a:lstStyle>
            <a:lvl1pPr marL="0" indent="0" algn="ctr">
              <a:buNone/>
              <a:defRPr/>
            </a:lvl1pPr>
          </a:lstStyle>
          <a:p>
            <a:pPr lvl="0"/>
            <a:r>
              <a:rPr lang="en-US" dirty="0"/>
              <a:t>Insert here 5</a:t>
            </a:r>
          </a:p>
        </p:txBody>
      </p:sp>
      <p:sp>
        <p:nvSpPr>
          <p:cNvPr id="16" name="Content Placeholder 6">
            <a:extLst>
              <a:ext uri="{FF2B5EF4-FFF2-40B4-BE49-F238E27FC236}">
                <a16:creationId xmlns:a16="http://schemas.microsoft.com/office/drawing/2014/main" id="{B7548D5A-3DFF-4FF5-A587-74246B76C1A7}"/>
              </a:ext>
            </a:extLst>
          </p:cNvPr>
          <p:cNvSpPr>
            <a:spLocks noGrp="1"/>
          </p:cNvSpPr>
          <p:nvPr>
            <p:ph idx="12" hasCustomPrompt="1"/>
          </p:nvPr>
        </p:nvSpPr>
        <p:spPr>
          <a:xfrm>
            <a:off x="3382487" y="4128059"/>
            <a:ext cx="2563241" cy="2024480"/>
          </a:xfrm>
        </p:spPr>
        <p:txBody>
          <a:bodyPr/>
          <a:lstStyle>
            <a:lvl1pPr marL="0" indent="0" algn="ctr">
              <a:buNone/>
              <a:defRPr/>
            </a:lvl1pPr>
          </a:lstStyle>
          <a:p>
            <a:pPr lvl="0"/>
            <a:r>
              <a:rPr lang="en-US" dirty="0"/>
              <a:t>Insert here 6</a:t>
            </a:r>
          </a:p>
        </p:txBody>
      </p:sp>
      <p:sp>
        <p:nvSpPr>
          <p:cNvPr id="18" name="Content Placeholder 7">
            <a:extLst>
              <a:ext uri="{FF2B5EF4-FFF2-40B4-BE49-F238E27FC236}">
                <a16:creationId xmlns:a16="http://schemas.microsoft.com/office/drawing/2014/main" id="{A24E382A-7ED1-49CB-8053-85276CAEB9B2}"/>
              </a:ext>
            </a:extLst>
          </p:cNvPr>
          <p:cNvSpPr>
            <a:spLocks noGrp="1"/>
          </p:cNvSpPr>
          <p:nvPr>
            <p:ph idx="14" hasCustomPrompt="1"/>
          </p:nvPr>
        </p:nvSpPr>
        <p:spPr>
          <a:xfrm>
            <a:off x="6281895" y="4136965"/>
            <a:ext cx="2563241" cy="2024480"/>
          </a:xfrm>
        </p:spPr>
        <p:txBody>
          <a:bodyPr/>
          <a:lstStyle>
            <a:lvl1pPr marL="0" indent="0" algn="ctr">
              <a:buNone/>
              <a:defRPr/>
            </a:lvl1pPr>
          </a:lstStyle>
          <a:p>
            <a:pPr lvl="0"/>
            <a:r>
              <a:rPr lang="en-US" dirty="0"/>
              <a:t>Insert here 7</a:t>
            </a:r>
          </a:p>
        </p:txBody>
      </p:sp>
      <p:sp>
        <p:nvSpPr>
          <p:cNvPr id="20" name="Content Placeholder 8">
            <a:extLst>
              <a:ext uri="{FF2B5EF4-FFF2-40B4-BE49-F238E27FC236}">
                <a16:creationId xmlns:a16="http://schemas.microsoft.com/office/drawing/2014/main" id="{AC6187B3-59CD-4356-83E5-962B5ACC4AEB}"/>
              </a:ext>
            </a:extLst>
          </p:cNvPr>
          <p:cNvSpPr>
            <a:spLocks noGrp="1"/>
          </p:cNvSpPr>
          <p:nvPr>
            <p:ph idx="16" hasCustomPrompt="1"/>
          </p:nvPr>
        </p:nvSpPr>
        <p:spPr>
          <a:xfrm>
            <a:off x="9151915" y="4136965"/>
            <a:ext cx="2563241" cy="2024480"/>
          </a:xfrm>
        </p:spPr>
        <p:txBody>
          <a:bodyPr/>
          <a:lstStyle>
            <a:lvl1pPr marL="0" indent="0" algn="ctr">
              <a:buNone/>
              <a:defRPr/>
            </a:lvl1pPr>
          </a:lstStyle>
          <a:p>
            <a:pPr lvl="0"/>
            <a:r>
              <a:rPr lang="en-US" dirty="0"/>
              <a:t>Insert here 8</a:t>
            </a:r>
          </a:p>
        </p:txBody>
      </p:sp>
    </p:spTree>
    <p:custDataLst>
      <p:tags r:id="rId1"/>
    </p:custDataLst>
    <p:extLst>
      <p:ext uri="{BB962C8B-B14F-4D97-AF65-F5344CB8AC3E}">
        <p14:creationId xmlns:p14="http://schemas.microsoft.com/office/powerpoint/2010/main" val="2958707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wo Image/One Content">
    <p:spTree>
      <p:nvGrpSpPr>
        <p:cNvPr id="1" name=""/>
        <p:cNvGrpSpPr/>
        <p:nvPr/>
      </p:nvGrpSpPr>
      <p:grpSpPr>
        <a:xfrm>
          <a:off x="0" y="0"/>
          <a:ext cx="0" cy="0"/>
          <a:chOff x="0" y="0"/>
          <a:chExt cx="0" cy="0"/>
        </a:xfrm>
      </p:grpSpPr>
      <p:sp>
        <p:nvSpPr>
          <p:cNvPr id="2" name="Title"/>
          <p:cNvSpPr>
            <a:spLocks noGrp="1"/>
          </p:cNvSpPr>
          <p:nvPr>
            <p:ph type="title" hasCustomPrompt="1"/>
          </p:nvPr>
        </p:nvSpPr>
        <p:spPr/>
        <p:txBody>
          <a:bodyPr/>
          <a:lstStyle>
            <a:lvl1pPr>
              <a:defRPr/>
            </a:lvl1pPr>
          </a:lstStyle>
          <a:p>
            <a:r>
              <a:rPr lang="en-US" dirty="0"/>
              <a:t>Slide Title</a:t>
            </a:r>
          </a:p>
        </p:txBody>
      </p:sp>
      <p:sp>
        <p:nvSpPr>
          <p:cNvPr id="8" name="Image Placeholder 1"/>
          <p:cNvSpPr>
            <a:spLocks noGrp="1"/>
          </p:cNvSpPr>
          <p:nvPr>
            <p:ph sz="half" idx="13" hasCustomPrompt="1"/>
          </p:nvPr>
        </p:nvSpPr>
        <p:spPr>
          <a:xfrm>
            <a:off x="476843" y="1825628"/>
            <a:ext cx="2875957" cy="2045728"/>
          </a:xfrm>
        </p:spPr>
        <p:txBody>
          <a:bodyPr/>
          <a:lstStyle>
            <a:lvl1pPr marL="0" indent="0" algn="l">
              <a:buNone/>
              <a:defRPr/>
            </a:lvl1pPr>
            <a:lvl2pPr marL="457200" indent="0">
              <a:buNone/>
              <a:defRPr/>
            </a:lvl2pPr>
            <a:lvl3pPr marL="914400" indent="0">
              <a:buNone/>
              <a:defRPr/>
            </a:lvl3pPr>
          </a:lstStyle>
          <a:p>
            <a:pPr lvl="0"/>
            <a:r>
              <a:rPr lang="en-US" dirty="0"/>
              <a:t>Image 1</a:t>
            </a:r>
          </a:p>
        </p:txBody>
      </p:sp>
      <p:sp>
        <p:nvSpPr>
          <p:cNvPr id="7" name="Image Placeholder 2">
            <a:extLst>
              <a:ext uri="{FF2B5EF4-FFF2-40B4-BE49-F238E27FC236}">
                <a16:creationId xmlns:a16="http://schemas.microsoft.com/office/drawing/2014/main" id="{9100EECD-9921-43E0-9472-84C089BD629F}"/>
              </a:ext>
            </a:extLst>
          </p:cNvPr>
          <p:cNvSpPr>
            <a:spLocks noGrp="1"/>
          </p:cNvSpPr>
          <p:nvPr>
            <p:ph sz="half" idx="14" hasCustomPrompt="1"/>
          </p:nvPr>
        </p:nvSpPr>
        <p:spPr>
          <a:xfrm>
            <a:off x="476843" y="4132558"/>
            <a:ext cx="2875957" cy="2045727"/>
          </a:xfrm>
        </p:spPr>
        <p:txBody>
          <a:bodyPr/>
          <a:lstStyle>
            <a:lvl1pPr marL="0" indent="0" algn="l">
              <a:buNone/>
              <a:defRPr/>
            </a:lvl1pPr>
            <a:lvl2pPr marL="457200" indent="0">
              <a:buNone/>
              <a:defRPr/>
            </a:lvl2pPr>
            <a:lvl3pPr marL="914400" indent="0">
              <a:buNone/>
              <a:defRPr/>
            </a:lvl3pPr>
          </a:lstStyle>
          <a:p>
            <a:pPr lvl="0"/>
            <a:r>
              <a:rPr lang="en-US" dirty="0"/>
              <a:t>Image 2</a:t>
            </a:r>
          </a:p>
        </p:txBody>
      </p:sp>
      <p:sp>
        <p:nvSpPr>
          <p:cNvPr id="9" name="Content Placeholder"/>
          <p:cNvSpPr>
            <a:spLocks noGrp="1"/>
          </p:cNvSpPr>
          <p:nvPr>
            <p:ph sz="half" idx="2" hasCustomPrompt="1"/>
          </p:nvPr>
        </p:nvSpPr>
        <p:spPr>
          <a:xfrm>
            <a:off x="3624200" y="1825625"/>
            <a:ext cx="8090957" cy="4351338"/>
          </a:xfrm>
        </p:spPr>
        <p:txBody>
          <a:bodyPr/>
          <a:lstStyle>
            <a:lvl1pPr>
              <a:spcAft>
                <a:spcPts val="800"/>
              </a:spcAft>
              <a:defRPr sz="2400" b="0"/>
            </a:lvl1pPr>
            <a:lvl2pPr>
              <a:spcAft>
                <a:spcPts val="800"/>
              </a:spcAft>
              <a:defRPr sz="2400" b="0"/>
            </a:lvl2pPr>
            <a:lvl3pPr>
              <a:spcAft>
                <a:spcPts val="800"/>
              </a:spcAft>
              <a:defRPr sz="2400" b="0"/>
            </a:lvl3pPr>
            <a:lvl4pPr marL="1371600" marR="0" indent="0" algn="l" defTabSz="914400" rtl="0" eaLnBrk="1" fontAlgn="auto" latinLnBrk="0" hangingPunct="1">
              <a:lnSpc>
                <a:spcPct val="90000"/>
              </a:lnSpc>
              <a:spcBef>
                <a:spcPts val="500"/>
              </a:spcBef>
              <a:spcAft>
                <a:spcPts val="0"/>
              </a:spcAft>
              <a:buClrTx/>
              <a:buSzPct val="100000"/>
              <a:buFont typeface="Arial" panose="020B0604020202020204" pitchFamily="34" charset="0"/>
              <a:buNone/>
              <a:tabLst/>
              <a:defRPr/>
            </a:lvl4pPr>
          </a:lstStyle>
          <a:p>
            <a:pPr lvl="0"/>
            <a:r>
              <a:rPr lang="en-US" dirty="0"/>
              <a:t>First Level</a:t>
            </a:r>
          </a:p>
          <a:p>
            <a:pPr lvl="1"/>
            <a:r>
              <a:rPr lang="en-US" dirty="0"/>
              <a:t>Second level</a:t>
            </a:r>
          </a:p>
          <a:p>
            <a:pPr lvl="2"/>
            <a:r>
              <a:rPr lang="en-US" dirty="0"/>
              <a:t>Third level</a:t>
            </a:r>
          </a:p>
          <a:p>
            <a:pPr marL="1714500" marR="0" lvl="3" indent="-342900" algn="l" defTabSz="914400" rtl="0" eaLnBrk="1" fontAlgn="auto" latinLnBrk="0" hangingPunct="1">
              <a:lnSpc>
                <a:spcPct val="90000"/>
              </a:lnSpc>
              <a:spcBef>
                <a:spcPts val="500"/>
              </a:spcBef>
              <a:spcAft>
                <a:spcPts val="0"/>
              </a:spcAft>
              <a:buClrTx/>
              <a:buSzPct val="100000"/>
              <a:buFont typeface="Arial" panose="020B0604020202020204" pitchFamily="34" charset="0"/>
              <a:buChar char="•"/>
              <a:tabLst/>
              <a:defRPr/>
            </a:pPr>
            <a:r>
              <a:rPr lang="en-US" dirty="0"/>
              <a:t>Fourth Level</a:t>
            </a:r>
          </a:p>
          <a:p>
            <a:pPr lvl="3"/>
            <a:endParaRPr lang="en-US" dirty="0"/>
          </a:p>
        </p:txBody>
      </p:sp>
    </p:spTree>
    <p:custDataLst>
      <p:tags r:id="rId1"/>
    </p:custDataLst>
    <p:extLst>
      <p:ext uri="{BB962C8B-B14F-4D97-AF65-F5344CB8AC3E}">
        <p14:creationId xmlns:p14="http://schemas.microsoft.com/office/powerpoint/2010/main" val="22880722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wo Image/Two Content">
    <p:spTree>
      <p:nvGrpSpPr>
        <p:cNvPr id="1" name=""/>
        <p:cNvGrpSpPr/>
        <p:nvPr/>
      </p:nvGrpSpPr>
      <p:grpSpPr>
        <a:xfrm>
          <a:off x="0" y="0"/>
          <a:ext cx="0" cy="0"/>
          <a:chOff x="0" y="0"/>
          <a:chExt cx="0" cy="0"/>
        </a:xfrm>
      </p:grpSpPr>
      <p:sp>
        <p:nvSpPr>
          <p:cNvPr id="2" name="Title"/>
          <p:cNvSpPr>
            <a:spLocks noGrp="1"/>
          </p:cNvSpPr>
          <p:nvPr>
            <p:ph type="title" hasCustomPrompt="1"/>
          </p:nvPr>
        </p:nvSpPr>
        <p:spPr/>
        <p:txBody>
          <a:bodyPr/>
          <a:lstStyle>
            <a:lvl1pPr>
              <a:defRPr/>
            </a:lvl1pPr>
          </a:lstStyle>
          <a:p>
            <a:r>
              <a:rPr lang="en-US" dirty="0"/>
              <a:t>Slide Title</a:t>
            </a:r>
          </a:p>
        </p:txBody>
      </p:sp>
      <p:sp>
        <p:nvSpPr>
          <p:cNvPr id="8" name="Image Placeholder 1"/>
          <p:cNvSpPr>
            <a:spLocks noGrp="1"/>
          </p:cNvSpPr>
          <p:nvPr>
            <p:ph sz="half" idx="13" hasCustomPrompt="1"/>
          </p:nvPr>
        </p:nvSpPr>
        <p:spPr>
          <a:xfrm>
            <a:off x="476843" y="1825628"/>
            <a:ext cx="2875957" cy="2045728"/>
          </a:xfrm>
        </p:spPr>
        <p:txBody>
          <a:bodyPr/>
          <a:lstStyle>
            <a:lvl1pPr marL="0" indent="0" algn="l">
              <a:buNone/>
              <a:defRPr/>
            </a:lvl1pPr>
            <a:lvl2pPr marL="457200" indent="0">
              <a:buNone/>
              <a:defRPr/>
            </a:lvl2pPr>
            <a:lvl3pPr marL="914400" indent="0">
              <a:buNone/>
              <a:defRPr/>
            </a:lvl3pPr>
          </a:lstStyle>
          <a:p>
            <a:pPr lvl="0"/>
            <a:r>
              <a:rPr lang="en-US" dirty="0"/>
              <a:t>Image 1</a:t>
            </a:r>
          </a:p>
        </p:txBody>
      </p:sp>
      <p:sp>
        <p:nvSpPr>
          <p:cNvPr id="9" name="Content Placeholder Top"/>
          <p:cNvSpPr>
            <a:spLocks noGrp="1"/>
          </p:cNvSpPr>
          <p:nvPr>
            <p:ph sz="half" idx="2" hasCustomPrompt="1"/>
          </p:nvPr>
        </p:nvSpPr>
        <p:spPr>
          <a:xfrm>
            <a:off x="3624200" y="1825625"/>
            <a:ext cx="8090957" cy="2045728"/>
          </a:xfrm>
        </p:spPr>
        <p:txBody>
          <a:bodyPr/>
          <a:lstStyle>
            <a:lvl1pPr>
              <a:spcAft>
                <a:spcPts val="800"/>
              </a:spcAft>
              <a:defRPr sz="2400" b="0"/>
            </a:lvl1pPr>
            <a:lvl2pPr>
              <a:spcAft>
                <a:spcPts val="800"/>
              </a:spcAft>
              <a:defRPr sz="2400" b="0"/>
            </a:lvl2pPr>
            <a:lvl3pPr>
              <a:spcAft>
                <a:spcPts val="800"/>
              </a:spcAft>
              <a:defRPr sz="2400" b="0"/>
            </a:lvl3pPr>
            <a:lvl4pPr marL="1371600" marR="0" indent="0" algn="l" defTabSz="914400" rtl="0" eaLnBrk="1" fontAlgn="auto" latinLnBrk="0" hangingPunct="1">
              <a:lnSpc>
                <a:spcPct val="90000"/>
              </a:lnSpc>
              <a:spcBef>
                <a:spcPts val="500"/>
              </a:spcBef>
              <a:spcAft>
                <a:spcPts val="0"/>
              </a:spcAft>
              <a:buClrTx/>
              <a:buSzPct val="100000"/>
              <a:buFont typeface="Arial" panose="020B0604020202020204" pitchFamily="34" charset="0"/>
              <a:buNone/>
              <a:tabLst/>
              <a:defRPr/>
            </a:lvl4pPr>
          </a:lstStyle>
          <a:p>
            <a:pPr lvl="0"/>
            <a:r>
              <a:rPr lang="en-US" dirty="0"/>
              <a:t>First Level</a:t>
            </a:r>
          </a:p>
          <a:p>
            <a:pPr lvl="1"/>
            <a:r>
              <a:rPr lang="en-US" dirty="0"/>
              <a:t>Second level</a:t>
            </a:r>
          </a:p>
          <a:p>
            <a:pPr lvl="2"/>
            <a:r>
              <a:rPr lang="en-US" dirty="0"/>
              <a:t>Third level</a:t>
            </a:r>
          </a:p>
          <a:p>
            <a:pPr marL="1714500" marR="0" lvl="3" indent="-342900" algn="l" defTabSz="914400" rtl="0" eaLnBrk="1" fontAlgn="auto" latinLnBrk="0" hangingPunct="1">
              <a:lnSpc>
                <a:spcPct val="90000"/>
              </a:lnSpc>
              <a:spcBef>
                <a:spcPts val="500"/>
              </a:spcBef>
              <a:spcAft>
                <a:spcPts val="0"/>
              </a:spcAft>
              <a:buClrTx/>
              <a:buSzPct val="100000"/>
              <a:buFont typeface="Arial" panose="020B0604020202020204" pitchFamily="34" charset="0"/>
              <a:buChar char="•"/>
              <a:tabLst/>
              <a:defRPr/>
            </a:pPr>
            <a:r>
              <a:rPr lang="en-US" dirty="0"/>
              <a:t>Fourth Level</a:t>
            </a:r>
          </a:p>
          <a:p>
            <a:pPr lvl="3"/>
            <a:endParaRPr lang="en-US" dirty="0"/>
          </a:p>
        </p:txBody>
      </p:sp>
      <p:sp>
        <p:nvSpPr>
          <p:cNvPr id="7" name="Image Placeholder 2">
            <a:extLst>
              <a:ext uri="{FF2B5EF4-FFF2-40B4-BE49-F238E27FC236}">
                <a16:creationId xmlns:a16="http://schemas.microsoft.com/office/drawing/2014/main" id="{9100EECD-9921-43E0-9472-84C089BD629F}"/>
              </a:ext>
            </a:extLst>
          </p:cNvPr>
          <p:cNvSpPr>
            <a:spLocks noGrp="1"/>
          </p:cNvSpPr>
          <p:nvPr>
            <p:ph sz="half" idx="14" hasCustomPrompt="1"/>
          </p:nvPr>
        </p:nvSpPr>
        <p:spPr>
          <a:xfrm>
            <a:off x="476843" y="4132558"/>
            <a:ext cx="2875957" cy="2045727"/>
          </a:xfrm>
        </p:spPr>
        <p:txBody>
          <a:bodyPr/>
          <a:lstStyle>
            <a:lvl1pPr marL="0" indent="0" algn="l">
              <a:buNone/>
              <a:defRPr/>
            </a:lvl1pPr>
            <a:lvl2pPr marL="457200" indent="0">
              <a:buNone/>
              <a:defRPr/>
            </a:lvl2pPr>
            <a:lvl3pPr marL="914400" indent="0">
              <a:buNone/>
              <a:defRPr/>
            </a:lvl3pPr>
          </a:lstStyle>
          <a:p>
            <a:pPr lvl="0"/>
            <a:r>
              <a:rPr lang="en-US" dirty="0"/>
              <a:t>Image 2</a:t>
            </a:r>
          </a:p>
        </p:txBody>
      </p:sp>
      <p:sp>
        <p:nvSpPr>
          <p:cNvPr id="6" name="Content Placeholder Bottom">
            <a:extLst>
              <a:ext uri="{FF2B5EF4-FFF2-40B4-BE49-F238E27FC236}">
                <a16:creationId xmlns:a16="http://schemas.microsoft.com/office/drawing/2014/main" id="{4003AB72-C071-4875-8D31-00FB47092143}"/>
              </a:ext>
            </a:extLst>
          </p:cNvPr>
          <p:cNvSpPr>
            <a:spLocks noGrp="1"/>
          </p:cNvSpPr>
          <p:nvPr>
            <p:ph sz="half" idx="15" hasCustomPrompt="1"/>
          </p:nvPr>
        </p:nvSpPr>
        <p:spPr>
          <a:xfrm>
            <a:off x="3624199" y="4136860"/>
            <a:ext cx="8090957" cy="2045728"/>
          </a:xfrm>
        </p:spPr>
        <p:txBody>
          <a:bodyPr/>
          <a:lstStyle>
            <a:lvl1pPr>
              <a:spcAft>
                <a:spcPts val="800"/>
              </a:spcAft>
              <a:defRPr sz="2400" b="0"/>
            </a:lvl1pPr>
            <a:lvl2pPr>
              <a:spcAft>
                <a:spcPts val="800"/>
              </a:spcAft>
              <a:defRPr sz="2400" b="0"/>
            </a:lvl2pPr>
            <a:lvl3pPr>
              <a:spcAft>
                <a:spcPts val="800"/>
              </a:spcAft>
              <a:defRPr sz="2400" b="0"/>
            </a:lvl3pPr>
            <a:lvl4pPr marL="1371600" marR="0" indent="0" algn="l" defTabSz="914400" rtl="0" eaLnBrk="1" fontAlgn="auto" latinLnBrk="0" hangingPunct="1">
              <a:lnSpc>
                <a:spcPct val="90000"/>
              </a:lnSpc>
              <a:spcBef>
                <a:spcPts val="500"/>
              </a:spcBef>
              <a:spcAft>
                <a:spcPts val="0"/>
              </a:spcAft>
              <a:buClrTx/>
              <a:buSzPct val="100000"/>
              <a:buFont typeface="Arial" panose="020B0604020202020204" pitchFamily="34" charset="0"/>
              <a:buNone/>
              <a:tabLst/>
              <a:defRPr/>
            </a:lvl4pPr>
          </a:lstStyle>
          <a:p>
            <a:pPr lvl="0"/>
            <a:r>
              <a:rPr lang="en-US" dirty="0"/>
              <a:t>First Level</a:t>
            </a:r>
          </a:p>
          <a:p>
            <a:pPr lvl="1"/>
            <a:r>
              <a:rPr lang="en-US" dirty="0"/>
              <a:t>Second level</a:t>
            </a:r>
          </a:p>
          <a:p>
            <a:pPr lvl="2"/>
            <a:r>
              <a:rPr lang="en-US" dirty="0"/>
              <a:t>Third level</a:t>
            </a:r>
          </a:p>
          <a:p>
            <a:pPr marL="1714500" marR="0" lvl="3" indent="-342900" algn="l" defTabSz="914400" rtl="0" eaLnBrk="1" fontAlgn="auto" latinLnBrk="0" hangingPunct="1">
              <a:lnSpc>
                <a:spcPct val="90000"/>
              </a:lnSpc>
              <a:spcBef>
                <a:spcPts val="500"/>
              </a:spcBef>
              <a:spcAft>
                <a:spcPts val="0"/>
              </a:spcAft>
              <a:buClrTx/>
              <a:buSzPct val="100000"/>
              <a:buFont typeface="Arial" panose="020B0604020202020204" pitchFamily="34" charset="0"/>
              <a:buChar char="•"/>
              <a:tabLst/>
              <a:defRPr/>
            </a:pPr>
            <a:r>
              <a:rPr lang="en-US" dirty="0"/>
              <a:t>Fourth Level</a:t>
            </a:r>
          </a:p>
          <a:p>
            <a:pPr lvl="3"/>
            <a:endParaRPr lang="en-US" dirty="0"/>
          </a:p>
        </p:txBody>
      </p:sp>
    </p:spTree>
    <p:custDataLst>
      <p:tags r:id="rId1"/>
    </p:custDataLst>
    <p:extLst>
      <p:ext uri="{BB962C8B-B14F-4D97-AF65-F5344CB8AC3E}">
        <p14:creationId xmlns:p14="http://schemas.microsoft.com/office/powerpoint/2010/main" val="27286503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hree Image/Three Content">
    <p:spTree>
      <p:nvGrpSpPr>
        <p:cNvPr id="1" name=""/>
        <p:cNvGrpSpPr/>
        <p:nvPr/>
      </p:nvGrpSpPr>
      <p:grpSpPr>
        <a:xfrm>
          <a:off x="0" y="0"/>
          <a:ext cx="0" cy="0"/>
          <a:chOff x="0" y="0"/>
          <a:chExt cx="0" cy="0"/>
        </a:xfrm>
      </p:grpSpPr>
      <p:sp>
        <p:nvSpPr>
          <p:cNvPr id="2" name="Title"/>
          <p:cNvSpPr>
            <a:spLocks noGrp="1"/>
          </p:cNvSpPr>
          <p:nvPr>
            <p:ph type="title" hasCustomPrompt="1"/>
          </p:nvPr>
        </p:nvSpPr>
        <p:spPr/>
        <p:txBody>
          <a:bodyPr/>
          <a:lstStyle>
            <a:lvl1pPr>
              <a:defRPr/>
            </a:lvl1pPr>
          </a:lstStyle>
          <a:p>
            <a:r>
              <a:rPr lang="en-US" dirty="0"/>
              <a:t>Slide Title</a:t>
            </a:r>
          </a:p>
        </p:txBody>
      </p:sp>
      <p:sp>
        <p:nvSpPr>
          <p:cNvPr id="8" name="Image Placeholder 1"/>
          <p:cNvSpPr>
            <a:spLocks noGrp="1"/>
          </p:cNvSpPr>
          <p:nvPr>
            <p:ph sz="half" idx="13" hasCustomPrompt="1"/>
          </p:nvPr>
        </p:nvSpPr>
        <p:spPr>
          <a:xfrm>
            <a:off x="476843" y="1825628"/>
            <a:ext cx="2875957" cy="1217447"/>
          </a:xfrm>
        </p:spPr>
        <p:txBody>
          <a:bodyPr/>
          <a:lstStyle>
            <a:lvl1pPr marL="0" indent="0" algn="l">
              <a:buNone/>
              <a:defRPr/>
            </a:lvl1pPr>
            <a:lvl2pPr marL="457200" indent="0">
              <a:buNone/>
              <a:defRPr/>
            </a:lvl2pPr>
            <a:lvl3pPr marL="914400" indent="0">
              <a:buNone/>
              <a:defRPr/>
            </a:lvl3pPr>
          </a:lstStyle>
          <a:p>
            <a:pPr lvl="0"/>
            <a:r>
              <a:rPr lang="en-US" dirty="0"/>
              <a:t>Image 1</a:t>
            </a:r>
          </a:p>
        </p:txBody>
      </p:sp>
      <p:sp>
        <p:nvSpPr>
          <p:cNvPr id="9" name="Content Placeholder Top"/>
          <p:cNvSpPr>
            <a:spLocks noGrp="1"/>
          </p:cNvSpPr>
          <p:nvPr>
            <p:ph sz="half" idx="2" hasCustomPrompt="1"/>
          </p:nvPr>
        </p:nvSpPr>
        <p:spPr>
          <a:xfrm>
            <a:off x="3624200" y="1825625"/>
            <a:ext cx="8090957" cy="1217450"/>
          </a:xfrm>
        </p:spPr>
        <p:txBody>
          <a:bodyPr/>
          <a:lstStyle>
            <a:lvl1pPr>
              <a:spcAft>
                <a:spcPts val="800"/>
              </a:spcAft>
              <a:defRPr sz="1800" b="0"/>
            </a:lvl1pPr>
            <a:lvl2pPr>
              <a:spcAft>
                <a:spcPts val="800"/>
              </a:spcAft>
              <a:defRPr sz="1800" b="0"/>
            </a:lvl2pPr>
            <a:lvl3pPr>
              <a:spcAft>
                <a:spcPts val="800"/>
              </a:spcAft>
              <a:defRPr sz="1800" b="0"/>
            </a:lvl3pPr>
          </a:lstStyle>
          <a:p>
            <a:pPr lvl="0"/>
            <a:r>
              <a:rPr lang="en-US" dirty="0"/>
              <a:t>First Level</a:t>
            </a:r>
          </a:p>
          <a:p>
            <a:pPr lvl="1"/>
            <a:r>
              <a:rPr lang="en-US" dirty="0"/>
              <a:t>Second level</a:t>
            </a:r>
          </a:p>
          <a:p>
            <a:pPr lvl="2"/>
            <a:r>
              <a:rPr lang="en-US" dirty="0"/>
              <a:t>Third level</a:t>
            </a:r>
          </a:p>
        </p:txBody>
      </p:sp>
      <p:sp>
        <p:nvSpPr>
          <p:cNvPr id="14" name="Image Placeholder 2">
            <a:extLst>
              <a:ext uri="{FF2B5EF4-FFF2-40B4-BE49-F238E27FC236}">
                <a16:creationId xmlns:a16="http://schemas.microsoft.com/office/drawing/2014/main" id="{329BB347-70F5-49B3-A1D7-9C05C8ED5028}"/>
              </a:ext>
            </a:extLst>
          </p:cNvPr>
          <p:cNvSpPr>
            <a:spLocks noGrp="1"/>
          </p:cNvSpPr>
          <p:nvPr>
            <p:ph sz="half" idx="14" hasCustomPrompt="1"/>
          </p:nvPr>
        </p:nvSpPr>
        <p:spPr>
          <a:xfrm>
            <a:off x="479343" y="3207219"/>
            <a:ext cx="2875957" cy="1217447"/>
          </a:xfrm>
        </p:spPr>
        <p:txBody>
          <a:bodyPr/>
          <a:lstStyle>
            <a:lvl1pPr marL="0" indent="0" algn="l">
              <a:buNone/>
              <a:defRPr/>
            </a:lvl1pPr>
            <a:lvl2pPr marL="457200" indent="0">
              <a:buNone/>
              <a:defRPr/>
            </a:lvl2pPr>
            <a:lvl3pPr marL="914400" indent="0">
              <a:buNone/>
              <a:defRPr/>
            </a:lvl3pPr>
          </a:lstStyle>
          <a:p>
            <a:pPr lvl="0"/>
            <a:r>
              <a:rPr lang="en-US" dirty="0"/>
              <a:t>Image 2</a:t>
            </a:r>
          </a:p>
        </p:txBody>
      </p:sp>
      <p:sp>
        <p:nvSpPr>
          <p:cNvPr id="15" name="Content Placeholder Middle">
            <a:extLst>
              <a:ext uri="{FF2B5EF4-FFF2-40B4-BE49-F238E27FC236}">
                <a16:creationId xmlns:a16="http://schemas.microsoft.com/office/drawing/2014/main" id="{E344C337-1A6E-4BE6-8E9E-7076FBBEEFAC}"/>
              </a:ext>
            </a:extLst>
          </p:cNvPr>
          <p:cNvSpPr>
            <a:spLocks noGrp="1"/>
          </p:cNvSpPr>
          <p:nvPr>
            <p:ph sz="half" idx="15" hasCustomPrompt="1"/>
          </p:nvPr>
        </p:nvSpPr>
        <p:spPr>
          <a:xfrm>
            <a:off x="3626700" y="3207216"/>
            <a:ext cx="8090957" cy="1217450"/>
          </a:xfrm>
        </p:spPr>
        <p:txBody>
          <a:bodyPr/>
          <a:lstStyle>
            <a:lvl1pPr>
              <a:spcAft>
                <a:spcPts val="800"/>
              </a:spcAft>
              <a:defRPr sz="1800" b="0"/>
            </a:lvl1pPr>
            <a:lvl2pPr>
              <a:spcAft>
                <a:spcPts val="800"/>
              </a:spcAft>
              <a:defRPr sz="1800" b="0"/>
            </a:lvl2pPr>
            <a:lvl3pPr>
              <a:spcAft>
                <a:spcPts val="800"/>
              </a:spcAft>
              <a:defRPr sz="1800" b="0"/>
            </a:lvl3pPr>
          </a:lstStyle>
          <a:p>
            <a:pPr lvl="0"/>
            <a:r>
              <a:rPr lang="en-US" dirty="0"/>
              <a:t>First Level</a:t>
            </a:r>
          </a:p>
          <a:p>
            <a:pPr lvl="1"/>
            <a:r>
              <a:rPr lang="en-US" dirty="0"/>
              <a:t>Second level</a:t>
            </a:r>
          </a:p>
          <a:p>
            <a:pPr lvl="2"/>
            <a:r>
              <a:rPr lang="en-US" dirty="0"/>
              <a:t>Third level</a:t>
            </a:r>
          </a:p>
        </p:txBody>
      </p:sp>
      <p:sp>
        <p:nvSpPr>
          <p:cNvPr id="16" name="Image Placeholder 3">
            <a:extLst>
              <a:ext uri="{FF2B5EF4-FFF2-40B4-BE49-F238E27FC236}">
                <a16:creationId xmlns:a16="http://schemas.microsoft.com/office/drawing/2014/main" id="{A70ED764-0931-4273-A125-CE2D6E0F8A8D}"/>
              </a:ext>
            </a:extLst>
          </p:cNvPr>
          <p:cNvSpPr>
            <a:spLocks noGrp="1"/>
          </p:cNvSpPr>
          <p:nvPr>
            <p:ph sz="half" idx="16" hasCustomPrompt="1"/>
          </p:nvPr>
        </p:nvSpPr>
        <p:spPr>
          <a:xfrm>
            <a:off x="479343" y="4631282"/>
            <a:ext cx="2875957" cy="1217447"/>
          </a:xfrm>
        </p:spPr>
        <p:txBody>
          <a:bodyPr/>
          <a:lstStyle>
            <a:lvl1pPr marL="0" indent="0" algn="l">
              <a:buNone/>
              <a:defRPr/>
            </a:lvl1pPr>
            <a:lvl2pPr marL="457200" indent="0">
              <a:buNone/>
              <a:defRPr/>
            </a:lvl2pPr>
            <a:lvl3pPr marL="914400" indent="0">
              <a:buNone/>
              <a:defRPr/>
            </a:lvl3pPr>
          </a:lstStyle>
          <a:p>
            <a:pPr lvl="0"/>
            <a:r>
              <a:rPr lang="en-US" dirty="0"/>
              <a:t>Image 3</a:t>
            </a:r>
          </a:p>
        </p:txBody>
      </p:sp>
      <p:sp>
        <p:nvSpPr>
          <p:cNvPr id="17" name="Content Placeholder Bottom">
            <a:extLst>
              <a:ext uri="{FF2B5EF4-FFF2-40B4-BE49-F238E27FC236}">
                <a16:creationId xmlns:a16="http://schemas.microsoft.com/office/drawing/2014/main" id="{1A924411-097F-4689-AC4D-9173B40A69F2}"/>
              </a:ext>
            </a:extLst>
          </p:cNvPr>
          <p:cNvSpPr>
            <a:spLocks noGrp="1"/>
          </p:cNvSpPr>
          <p:nvPr>
            <p:ph sz="half" idx="17" hasCustomPrompt="1"/>
          </p:nvPr>
        </p:nvSpPr>
        <p:spPr>
          <a:xfrm>
            <a:off x="3626700" y="4631279"/>
            <a:ext cx="8090957" cy="1217450"/>
          </a:xfrm>
        </p:spPr>
        <p:txBody>
          <a:bodyPr/>
          <a:lstStyle>
            <a:lvl1pPr>
              <a:spcAft>
                <a:spcPts val="800"/>
              </a:spcAft>
              <a:defRPr sz="1800" b="0"/>
            </a:lvl1pPr>
            <a:lvl2pPr>
              <a:spcAft>
                <a:spcPts val="800"/>
              </a:spcAft>
              <a:defRPr sz="1800" b="0"/>
            </a:lvl2pPr>
            <a:lvl3pPr>
              <a:spcAft>
                <a:spcPts val="800"/>
              </a:spcAft>
              <a:defRPr sz="1800" b="0"/>
            </a:lvl3pPr>
          </a:lstStyle>
          <a:p>
            <a:pPr lvl="0"/>
            <a:r>
              <a:rPr lang="en-US" dirty="0"/>
              <a:t>First Level</a:t>
            </a:r>
          </a:p>
          <a:p>
            <a:pPr lvl="1"/>
            <a:r>
              <a:rPr lang="en-US" dirty="0"/>
              <a:t>Second level</a:t>
            </a:r>
          </a:p>
          <a:p>
            <a:pPr lvl="2"/>
            <a:r>
              <a:rPr lang="en-US" dirty="0"/>
              <a:t>Third level</a:t>
            </a:r>
          </a:p>
        </p:txBody>
      </p:sp>
    </p:spTree>
    <p:custDataLst>
      <p:tags r:id="rId1"/>
    </p:custDataLst>
    <p:extLst>
      <p:ext uri="{BB962C8B-B14F-4D97-AF65-F5344CB8AC3E}">
        <p14:creationId xmlns:p14="http://schemas.microsoft.com/office/powerpoint/2010/main" val="95082887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Four Image/Four Content">
    <p:spTree>
      <p:nvGrpSpPr>
        <p:cNvPr id="1" name=""/>
        <p:cNvGrpSpPr/>
        <p:nvPr/>
      </p:nvGrpSpPr>
      <p:grpSpPr>
        <a:xfrm>
          <a:off x="0" y="0"/>
          <a:ext cx="0" cy="0"/>
          <a:chOff x="0" y="0"/>
          <a:chExt cx="0" cy="0"/>
        </a:xfrm>
      </p:grpSpPr>
      <p:sp>
        <p:nvSpPr>
          <p:cNvPr id="2" name="Title"/>
          <p:cNvSpPr>
            <a:spLocks noGrp="1"/>
          </p:cNvSpPr>
          <p:nvPr>
            <p:ph type="title" hasCustomPrompt="1"/>
          </p:nvPr>
        </p:nvSpPr>
        <p:spPr/>
        <p:txBody>
          <a:bodyPr/>
          <a:lstStyle>
            <a:lvl1pPr>
              <a:defRPr/>
            </a:lvl1pPr>
          </a:lstStyle>
          <a:p>
            <a:r>
              <a:rPr lang="en-US" dirty="0"/>
              <a:t>Slide Title</a:t>
            </a:r>
          </a:p>
        </p:txBody>
      </p:sp>
      <p:sp>
        <p:nvSpPr>
          <p:cNvPr id="8" name="Image Placeholder 1"/>
          <p:cNvSpPr>
            <a:spLocks noGrp="1"/>
          </p:cNvSpPr>
          <p:nvPr>
            <p:ph sz="half" idx="13" hasCustomPrompt="1"/>
          </p:nvPr>
        </p:nvSpPr>
        <p:spPr>
          <a:xfrm>
            <a:off x="476843" y="1825628"/>
            <a:ext cx="2875957" cy="899814"/>
          </a:xfrm>
        </p:spPr>
        <p:txBody>
          <a:bodyPr/>
          <a:lstStyle>
            <a:lvl1pPr marL="0" indent="0" algn="l">
              <a:buNone/>
              <a:defRPr/>
            </a:lvl1pPr>
            <a:lvl2pPr marL="457200" indent="0">
              <a:buNone/>
              <a:defRPr/>
            </a:lvl2pPr>
            <a:lvl3pPr marL="914400" indent="0">
              <a:buNone/>
              <a:defRPr/>
            </a:lvl3pPr>
          </a:lstStyle>
          <a:p>
            <a:pPr lvl="0"/>
            <a:r>
              <a:rPr lang="en-US" dirty="0"/>
              <a:t>Image 1</a:t>
            </a:r>
          </a:p>
        </p:txBody>
      </p:sp>
      <p:sp>
        <p:nvSpPr>
          <p:cNvPr id="9" name="Content Placeholder 1"/>
          <p:cNvSpPr>
            <a:spLocks noGrp="1"/>
          </p:cNvSpPr>
          <p:nvPr>
            <p:ph sz="half" idx="2" hasCustomPrompt="1"/>
          </p:nvPr>
        </p:nvSpPr>
        <p:spPr>
          <a:xfrm>
            <a:off x="3624200" y="1825625"/>
            <a:ext cx="8090957" cy="895515"/>
          </a:xfrm>
        </p:spPr>
        <p:txBody>
          <a:bodyPr/>
          <a:lstStyle>
            <a:lvl1pPr>
              <a:spcAft>
                <a:spcPts val="800"/>
              </a:spcAft>
              <a:defRPr sz="1800" b="0"/>
            </a:lvl1pPr>
            <a:lvl2pPr>
              <a:spcAft>
                <a:spcPts val="800"/>
              </a:spcAft>
              <a:defRPr sz="1800" b="0"/>
            </a:lvl2pPr>
            <a:lvl3pPr>
              <a:spcAft>
                <a:spcPts val="800"/>
              </a:spcAft>
              <a:defRPr sz="1800" b="0"/>
            </a:lvl3pPr>
          </a:lstStyle>
          <a:p>
            <a:pPr lvl="0"/>
            <a:r>
              <a:rPr lang="en-US" dirty="0"/>
              <a:t>First Level</a:t>
            </a:r>
          </a:p>
          <a:p>
            <a:pPr lvl="1"/>
            <a:r>
              <a:rPr lang="en-US" dirty="0"/>
              <a:t>Second level</a:t>
            </a:r>
          </a:p>
        </p:txBody>
      </p:sp>
      <p:sp>
        <p:nvSpPr>
          <p:cNvPr id="10" name="Image Placeholder 2">
            <a:extLst>
              <a:ext uri="{FF2B5EF4-FFF2-40B4-BE49-F238E27FC236}">
                <a16:creationId xmlns:a16="http://schemas.microsoft.com/office/drawing/2014/main" id="{02C25FD2-E251-4DC4-8F30-3EDA9A61D7DC}"/>
              </a:ext>
            </a:extLst>
          </p:cNvPr>
          <p:cNvSpPr>
            <a:spLocks noGrp="1"/>
          </p:cNvSpPr>
          <p:nvPr>
            <p:ph sz="half" idx="14" hasCustomPrompt="1"/>
          </p:nvPr>
        </p:nvSpPr>
        <p:spPr>
          <a:xfrm>
            <a:off x="476843" y="2941438"/>
            <a:ext cx="2875957" cy="899814"/>
          </a:xfrm>
        </p:spPr>
        <p:txBody>
          <a:bodyPr/>
          <a:lstStyle>
            <a:lvl1pPr marL="0" indent="0" algn="l">
              <a:buNone/>
              <a:defRPr/>
            </a:lvl1pPr>
            <a:lvl2pPr marL="457200" indent="0">
              <a:buNone/>
              <a:defRPr/>
            </a:lvl2pPr>
            <a:lvl3pPr marL="914400" indent="0">
              <a:buNone/>
              <a:defRPr/>
            </a:lvl3pPr>
          </a:lstStyle>
          <a:p>
            <a:pPr lvl="0"/>
            <a:r>
              <a:rPr lang="en-US" dirty="0"/>
              <a:t>Image 2</a:t>
            </a:r>
          </a:p>
        </p:txBody>
      </p:sp>
      <p:sp>
        <p:nvSpPr>
          <p:cNvPr id="11" name="Content Placeholder 2">
            <a:extLst>
              <a:ext uri="{FF2B5EF4-FFF2-40B4-BE49-F238E27FC236}">
                <a16:creationId xmlns:a16="http://schemas.microsoft.com/office/drawing/2014/main" id="{6FFE322F-E595-4582-997C-0A06F238C8D3}"/>
              </a:ext>
            </a:extLst>
          </p:cNvPr>
          <p:cNvSpPr>
            <a:spLocks noGrp="1"/>
          </p:cNvSpPr>
          <p:nvPr>
            <p:ph sz="half" idx="15" hasCustomPrompt="1"/>
          </p:nvPr>
        </p:nvSpPr>
        <p:spPr>
          <a:xfrm>
            <a:off x="3624200" y="2941435"/>
            <a:ext cx="8090957" cy="895515"/>
          </a:xfrm>
        </p:spPr>
        <p:txBody>
          <a:bodyPr/>
          <a:lstStyle>
            <a:lvl1pPr>
              <a:spcAft>
                <a:spcPts val="800"/>
              </a:spcAft>
              <a:defRPr sz="1800" b="0"/>
            </a:lvl1pPr>
            <a:lvl2pPr>
              <a:spcAft>
                <a:spcPts val="800"/>
              </a:spcAft>
              <a:defRPr sz="1800" b="0"/>
            </a:lvl2pPr>
            <a:lvl3pPr>
              <a:spcAft>
                <a:spcPts val="800"/>
              </a:spcAft>
              <a:defRPr sz="1800" b="0"/>
            </a:lvl3pPr>
          </a:lstStyle>
          <a:p>
            <a:pPr lvl="0"/>
            <a:r>
              <a:rPr lang="en-US" dirty="0"/>
              <a:t>First Level</a:t>
            </a:r>
          </a:p>
          <a:p>
            <a:pPr lvl="1"/>
            <a:r>
              <a:rPr lang="en-US" dirty="0"/>
              <a:t>Second level</a:t>
            </a:r>
          </a:p>
        </p:txBody>
      </p:sp>
      <p:sp>
        <p:nvSpPr>
          <p:cNvPr id="12" name="Image Placeholder 3">
            <a:extLst>
              <a:ext uri="{FF2B5EF4-FFF2-40B4-BE49-F238E27FC236}">
                <a16:creationId xmlns:a16="http://schemas.microsoft.com/office/drawing/2014/main" id="{647E63CA-E745-4DE2-B25A-D398F113EFA6}"/>
              </a:ext>
            </a:extLst>
          </p:cNvPr>
          <p:cNvSpPr>
            <a:spLocks noGrp="1"/>
          </p:cNvSpPr>
          <p:nvPr>
            <p:ph sz="half" idx="16" hasCustomPrompt="1"/>
          </p:nvPr>
        </p:nvSpPr>
        <p:spPr>
          <a:xfrm>
            <a:off x="480444" y="4065961"/>
            <a:ext cx="2875957" cy="899814"/>
          </a:xfrm>
        </p:spPr>
        <p:txBody>
          <a:bodyPr/>
          <a:lstStyle>
            <a:lvl1pPr marL="0" indent="0" algn="l">
              <a:buNone/>
              <a:defRPr/>
            </a:lvl1pPr>
            <a:lvl2pPr marL="457200" indent="0">
              <a:buNone/>
              <a:defRPr/>
            </a:lvl2pPr>
            <a:lvl3pPr marL="914400" indent="0">
              <a:buNone/>
              <a:defRPr/>
            </a:lvl3pPr>
          </a:lstStyle>
          <a:p>
            <a:pPr lvl="0"/>
            <a:r>
              <a:rPr lang="en-US" dirty="0"/>
              <a:t>Image 3</a:t>
            </a:r>
          </a:p>
        </p:txBody>
      </p:sp>
      <p:sp>
        <p:nvSpPr>
          <p:cNvPr id="13" name="Content Placeholder 3">
            <a:extLst>
              <a:ext uri="{FF2B5EF4-FFF2-40B4-BE49-F238E27FC236}">
                <a16:creationId xmlns:a16="http://schemas.microsoft.com/office/drawing/2014/main" id="{EFE66096-5B65-4DD6-9AD6-9E55675E34CD}"/>
              </a:ext>
            </a:extLst>
          </p:cNvPr>
          <p:cNvSpPr>
            <a:spLocks noGrp="1"/>
          </p:cNvSpPr>
          <p:nvPr>
            <p:ph sz="half" idx="17" hasCustomPrompt="1"/>
          </p:nvPr>
        </p:nvSpPr>
        <p:spPr>
          <a:xfrm>
            <a:off x="3627801" y="4065958"/>
            <a:ext cx="8090957" cy="895515"/>
          </a:xfrm>
        </p:spPr>
        <p:txBody>
          <a:bodyPr/>
          <a:lstStyle>
            <a:lvl1pPr>
              <a:spcAft>
                <a:spcPts val="800"/>
              </a:spcAft>
              <a:defRPr sz="1800" b="0"/>
            </a:lvl1pPr>
            <a:lvl2pPr>
              <a:spcAft>
                <a:spcPts val="800"/>
              </a:spcAft>
              <a:defRPr sz="1800" b="0"/>
            </a:lvl2pPr>
            <a:lvl3pPr>
              <a:spcAft>
                <a:spcPts val="800"/>
              </a:spcAft>
              <a:defRPr sz="1800" b="0"/>
            </a:lvl3pPr>
          </a:lstStyle>
          <a:p>
            <a:pPr lvl="0"/>
            <a:r>
              <a:rPr lang="en-US" dirty="0"/>
              <a:t>First Level</a:t>
            </a:r>
          </a:p>
          <a:p>
            <a:pPr lvl="1"/>
            <a:r>
              <a:rPr lang="en-US" dirty="0"/>
              <a:t>Second level</a:t>
            </a:r>
          </a:p>
        </p:txBody>
      </p:sp>
      <p:sp>
        <p:nvSpPr>
          <p:cNvPr id="14" name="Image Placeholder 4">
            <a:extLst>
              <a:ext uri="{FF2B5EF4-FFF2-40B4-BE49-F238E27FC236}">
                <a16:creationId xmlns:a16="http://schemas.microsoft.com/office/drawing/2014/main" id="{765390A9-B975-43C8-86E6-45E636A649C5}"/>
              </a:ext>
            </a:extLst>
          </p:cNvPr>
          <p:cNvSpPr>
            <a:spLocks noGrp="1"/>
          </p:cNvSpPr>
          <p:nvPr>
            <p:ph sz="half" idx="18" hasCustomPrompt="1"/>
          </p:nvPr>
        </p:nvSpPr>
        <p:spPr>
          <a:xfrm>
            <a:off x="480444" y="5181771"/>
            <a:ext cx="2875957" cy="899814"/>
          </a:xfrm>
        </p:spPr>
        <p:txBody>
          <a:bodyPr/>
          <a:lstStyle>
            <a:lvl1pPr marL="0" indent="0" algn="l">
              <a:buNone/>
              <a:defRPr/>
            </a:lvl1pPr>
            <a:lvl2pPr marL="457200" indent="0">
              <a:buNone/>
              <a:defRPr/>
            </a:lvl2pPr>
            <a:lvl3pPr marL="914400" indent="0">
              <a:buNone/>
              <a:defRPr/>
            </a:lvl3pPr>
          </a:lstStyle>
          <a:p>
            <a:pPr lvl="0"/>
            <a:r>
              <a:rPr lang="en-US" dirty="0"/>
              <a:t>Image 4</a:t>
            </a:r>
          </a:p>
        </p:txBody>
      </p:sp>
      <p:sp>
        <p:nvSpPr>
          <p:cNvPr id="15" name="Content Placeholder 4">
            <a:extLst>
              <a:ext uri="{FF2B5EF4-FFF2-40B4-BE49-F238E27FC236}">
                <a16:creationId xmlns:a16="http://schemas.microsoft.com/office/drawing/2014/main" id="{04B6F74B-2775-4949-A70C-BCBBFE20C3A2}"/>
              </a:ext>
            </a:extLst>
          </p:cNvPr>
          <p:cNvSpPr>
            <a:spLocks noGrp="1"/>
          </p:cNvSpPr>
          <p:nvPr>
            <p:ph sz="half" idx="19" hasCustomPrompt="1"/>
          </p:nvPr>
        </p:nvSpPr>
        <p:spPr>
          <a:xfrm>
            <a:off x="3627801" y="5181768"/>
            <a:ext cx="8090957" cy="895515"/>
          </a:xfrm>
        </p:spPr>
        <p:txBody>
          <a:bodyPr/>
          <a:lstStyle>
            <a:lvl1pPr>
              <a:spcAft>
                <a:spcPts val="800"/>
              </a:spcAft>
              <a:defRPr sz="1800" b="0"/>
            </a:lvl1pPr>
            <a:lvl2pPr>
              <a:spcAft>
                <a:spcPts val="800"/>
              </a:spcAft>
              <a:defRPr sz="1800" b="0"/>
            </a:lvl2pPr>
            <a:lvl3pPr>
              <a:spcAft>
                <a:spcPts val="800"/>
              </a:spcAft>
              <a:defRPr sz="1800" b="0"/>
            </a:lvl3pPr>
          </a:lstStyle>
          <a:p>
            <a:pPr lvl="0"/>
            <a:r>
              <a:rPr lang="en-US" dirty="0"/>
              <a:t>First Level</a:t>
            </a:r>
          </a:p>
          <a:p>
            <a:pPr lvl="1"/>
            <a:r>
              <a:rPr lang="en-US" dirty="0"/>
              <a:t>Second level</a:t>
            </a:r>
          </a:p>
        </p:txBody>
      </p:sp>
    </p:spTree>
    <p:custDataLst>
      <p:tags r:id="rId1"/>
    </p:custDataLst>
    <p:extLst>
      <p:ext uri="{BB962C8B-B14F-4D97-AF65-F5344CB8AC3E}">
        <p14:creationId xmlns:p14="http://schemas.microsoft.com/office/powerpoint/2010/main" val="26456741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ags" Target="../tags/tag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A34EF16C-F8E9-4C74-8268-011BE18366AF}"/>
              </a:ext>
              <a:ext uri="{C183D7F6-B498-43B3-948B-1728B52AA6E4}">
                <adec:decorative xmlns:adec="http://schemas.microsoft.com/office/drawing/2017/decorative" val="1"/>
              </a:ext>
            </a:extLst>
          </p:cNvPr>
          <p:cNvSpPr/>
          <p:nvPr userDrawn="1"/>
        </p:nvSpPr>
        <p:spPr>
          <a:xfrm>
            <a:off x="0" y="6176963"/>
            <a:ext cx="12192000" cy="68103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Placeholder"/>
          <p:cNvSpPr>
            <a:spLocks noGrp="1"/>
          </p:cNvSpPr>
          <p:nvPr>
            <p:ph type="title"/>
          </p:nvPr>
        </p:nvSpPr>
        <p:spPr>
          <a:xfrm>
            <a:off x="476843" y="473245"/>
            <a:ext cx="11241915" cy="1217447"/>
          </a:xfrm>
          <a:prstGeom prst="rect">
            <a:avLst/>
          </a:prstGeom>
        </p:spPr>
        <p:txBody>
          <a:bodyPr vert="horz" lIns="91440" tIns="45720" rIns="91440" bIns="45720" rtlCol="0" anchor="t">
            <a:noAutofit/>
          </a:bodyPr>
          <a:lstStyle/>
          <a:p>
            <a:r>
              <a:rPr lang="en-US" dirty="0"/>
              <a:t>Slide Title</a:t>
            </a:r>
            <a:br>
              <a:rPr lang="en-US" dirty="0"/>
            </a:br>
            <a:endParaRPr lang="en-US" dirty="0"/>
          </a:p>
        </p:txBody>
      </p:sp>
      <p:sp>
        <p:nvSpPr>
          <p:cNvPr id="3" name="Text Placeholder 2"/>
          <p:cNvSpPr>
            <a:spLocks noGrp="1"/>
          </p:cNvSpPr>
          <p:nvPr>
            <p:ph type="body" idx="1"/>
          </p:nvPr>
        </p:nvSpPr>
        <p:spPr>
          <a:xfrm>
            <a:off x="476843" y="1825625"/>
            <a:ext cx="11241915" cy="4351338"/>
          </a:xfrm>
          <a:prstGeom prst="rect">
            <a:avLst/>
          </a:prstGeom>
        </p:spPr>
        <p:txBody>
          <a:bodyPr vert="horz" lIns="91440" tIns="45720" rIns="91440" bIns="45720" rtlCol="0">
            <a:noAutofit/>
          </a:bodyPr>
          <a:lstStyle/>
          <a:p>
            <a:pPr lvl="0"/>
            <a:r>
              <a:rPr lang="en-US" dirty="0"/>
              <a:t>First Level</a:t>
            </a:r>
          </a:p>
          <a:p>
            <a:pPr lvl="1"/>
            <a:r>
              <a:rPr lang="en-US" dirty="0"/>
              <a:t>Second level</a:t>
            </a:r>
          </a:p>
          <a:p>
            <a:pPr lvl="2"/>
            <a:r>
              <a:rPr lang="en-US" dirty="0"/>
              <a:t>Third level</a:t>
            </a:r>
          </a:p>
          <a:p>
            <a:pPr lvl="3"/>
            <a:r>
              <a:rPr lang="en-US" dirty="0"/>
              <a:t>Fourth Level</a:t>
            </a:r>
          </a:p>
        </p:txBody>
      </p:sp>
      <p:sp>
        <p:nvSpPr>
          <p:cNvPr id="8" name="Copyright">
            <a:extLst>
              <a:ext uri="{FF2B5EF4-FFF2-40B4-BE49-F238E27FC236}">
                <a16:creationId xmlns:a16="http://schemas.microsoft.com/office/drawing/2014/main" id="{0E6636BF-D3CC-4DFC-A057-41CF18719446}"/>
              </a:ext>
              <a:ext uri="{C183D7F6-B498-43B3-948B-1728B52AA6E4}">
                <adec:decorative xmlns:adec="http://schemas.microsoft.com/office/drawing/2017/decorative" val="1"/>
              </a:ext>
            </a:extLst>
          </p:cNvPr>
          <p:cNvSpPr txBox="1"/>
          <p:nvPr userDrawn="1"/>
        </p:nvSpPr>
        <p:spPr>
          <a:xfrm>
            <a:off x="2103120" y="6314136"/>
            <a:ext cx="8961120" cy="430887"/>
          </a:xfrm>
          <a:prstGeom prst="rect">
            <a:avLst/>
          </a:prstGeom>
          <a:noFill/>
        </p:spPr>
        <p:txBody>
          <a:bodyPr wrap="square" rtlCol="0">
            <a:spAutoFit/>
          </a:bodyPr>
          <a:lstStyle/>
          <a:p>
            <a:r>
              <a:rPr lang="en-US" sz="1100" kern="1200" dirty="0">
                <a:solidFill>
                  <a:schemeClr val="bg1"/>
                </a:solidFill>
                <a:latin typeface="+mn-lt"/>
                <a:ea typeface="+mn-ea"/>
                <a:cs typeface="+mn-cs"/>
              </a:rPr>
              <a:t>Bieg/Toland/Stomberg, Payroll Accounting 2024, 34th Edition. © 2024 Cengage. All Rights Reserved. May not be scanned, copied or duplicated, or posted to a publicly accessible website, in whole or in part.</a:t>
            </a:r>
          </a:p>
        </p:txBody>
      </p:sp>
      <p:pic>
        <p:nvPicPr>
          <p:cNvPr id="14" name="Picture 13">
            <a:extLst>
              <a:ext uri="{FF2B5EF4-FFF2-40B4-BE49-F238E27FC236}">
                <a16:creationId xmlns:a16="http://schemas.microsoft.com/office/drawing/2014/main" id="{E7C5765A-7DA4-4F63-BBF6-FDB000C6FC14}"/>
              </a:ext>
              <a:ext uri="{C183D7F6-B498-43B3-948B-1728B52AA6E4}">
                <adec:decorative xmlns:adec="http://schemas.microsoft.com/office/drawing/2017/decorative" val="1"/>
              </a:ext>
            </a:extLst>
          </p:cNvPr>
          <p:cNvPicPr>
            <a:picLocks noChangeAspect="1"/>
          </p:cNvPicPr>
          <p:nvPr userDrawn="1"/>
        </p:nvPicPr>
        <p:blipFill>
          <a:blip r:embed="rId15"/>
          <a:stretch>
            <a:fillRect/>
          </a:stretch>
        </p:blipFill>
        <p:spPr>
          <a:xfrm>
            <a:off x="183087" y="6223885"/>
            <a:ext cx="1820281" cy="610675"/>
          </a:xfrm>
          <a:prstGeom prst="rect">
            <a:avLst/>
          </a:prstGeom>
        </p:spPr>
      </p:pic>
      <p:sp>
        <p:nvSpPr>
          <p:cNvPr id="7" name="Slide Number Placeholder 5">
            <a:extLst>
              <a:ext uri="{FF2B5EF4-FFF2-40B4-BE49-F238E27FC236}">
                <a16:creationId xmlns:a16="http://schemas.microsoft.com/office/drawing/2014/main" id="{DF3CEB08-7511-4ACD-A0D7-6D08EF1B42A9}"/>
              </a:ext>
            </a:extLst>
          </p:cNvPr>
          <p:cNvSpPr txBox="1">
            <a:spLocks/>
          </p:cNvSpPr>
          <p:nvPr userDrawn="1"/>
        </p:nvSpPr>
        <p:spPr>
          <a:xfrm>
            <a:off x="11082189" y="6449054"/>
            <a:ext cx="734291" cy="365760"/>
          </a:xfrm>
          <a:prstGeom prst="rect">
            <a:avLst/>
          </a:prstGeom>
        </p:spPr>
        <p:txBody>
          <a:bodyPr vert="horz" lIns="91440" tIns="45720" rIns="91440" bIns="45720" rtlCol="0" anchor="ctr"/>
          <a:lstStyle>
            <a:defPPr>
              <a:defRPr lang="en-US"/>
            </a:defPPr>
            <a:lvl1pPr algn="r" rtl="0" eaLnBrk="0" fontAlgn="base" hangingPunct="0">
              <a:spcBef>
                <a:spcPct val="0"/>
              </a:spcBef>
              <a:spcAft>
                <a:spcPct val="0"/>
              </a:spcAft>
              <a:defRPr sz="1200" kern="1200">
                <a:solidFill>
                  <a:schemeClr val="tx1">
                    <a:tint val="75000"/>
                  </a:schemeClr>
                </a:solidFill>
                <a:latin typeface="Calibri" charset="0"/>
                <a:ea typeface="+mn-ea"/>
                <a:cs typeface="+mn-cs"/>
              </a:defRPr>
            </a:lvl1pPr>
            <a:lvl2pPr marL="457200" algn="l" rtl="0" eaLnBrk="0" fontAlgn="base" hangingPunct="0">
              <a:spcBef>
                <a:spcPct val="0"/>
              </a:spcBef>
              <a:spcAft>
                <a:spcPct val="0"/>
              </a:spcAft>
              <a:defRPr kern="1200">
                <a:solidFill>
                  <a:schemeClr val="tx1"/>
                </a:solidFill>
                <a:latin typeface="Calibri" charset="0"/>
                <a:ea typeface="+mn-ea"/>
                <a:cs typeface="+mn-cs"/>
              </a:defRPr>
            </a:lvl2pPr>
            <a:lvl3pPr marL="914400" algn="l" rtl="0" eaLnBrk="0" fontAlgn="base" hangingPunct="0">
              <a:spcBef>
                <a:spcPct val="0"/>
              </a:spcBef>
              <a:spcAft>
                <a:spcPct val="0"/>
              </a:spcAft>
              <a:defRPr kern="1200">
                <a:solidFill>
                  <a:schemeClr val="tx1"/>
                </a:solidFill>
                <a:latin typeface="Calibri" charset="0"/>
                <a:ea typeface="+mn-ea"/>
                <a:cs typeface="+mn-cs"/>
              </a:defRPr>
            </a:lvl3pPr>
            <a:lvl4pPr marL="1371600" algn="l" rtl="0" eaLnBrk="0" fontAlgn="base" hangingPunct="0">
              <a:spcBef>
                <a:spcPct val="0"/>
              </a:spcBef>
              <a:spcAft>
                <a:spcPct val="0"/>
              </a:spcAft>
              <a:defRPr kern="1200">
                <a:solidFill>
                  <a:schemeClr val="tx1"/>
                </a:solidFill>
                <a:latin typeface="Calibri" charset="0"/>
                <a:ea typeface="+mn-ea"/>
                <a:cs typeface="+mn-cs"/>
              </a:defRPr>
            </a:lvl4pPr>
            <a:lvl5pPr marL="1828800" algn="l" rtl="0" eaLnBrk="0" fontAlgn="base" hangingPunct="0">
              <a:spcBef>
                <a:spcPct val="0"/>
              </a:spcBef>
              <a:spcAft>
                <a:spcPct val="0"/>
              </a:spcAft>
              <a:defRPr kern="1200">
                <a:solidFill>
                  <a:schemeClr val="tx1"/>
                </a:solidFill>
                <a:latin typeface="Calibri" charset="0"/>
                <a:ea typeface="+mn-ea"/>
                <a:cs typeface="+mn-cs"/>
              </a:defRPr>
            </a:lvl5pPr>
            <a:lvl6pPr marL="2286000" algn="l" defTabSz="914400" rtl="0" eaLnBrk="1" latinLnBrk="0" hangingPunct="1">
              <a:defRPr kern="1200">
                <a:solidFill>
                  <a:schemeClr val="tx1"/>
                </a:solidFill>
                <a:latin typeface="Calibri" charset="0"/>
                <a:ea typeface="+mn-ea"/>
                <a:cs typeface="+mn-cs"/>
              </a:defRPr>
            </a:lvl6pPr>
            <a:lvl7pPr marL="2743200" algn="l" defTabSz="914400" rtl="0" eaLnBrk="1" latinLnBrk="0" hangingPunct="1">
              <a:defRPr kern="1200">
                <a:solidFill>
                  <a:schemeClr val="tx1"/>
                </a:solidFill>
                <a:latin typeface="Calibri" charset="0"/>
                <a:ea typeface="+mn-ea"/>
                <a:cs typeface="+mn-cs"/>
              </a:defRPr>
            </a:lvl7pPr>
            <a:lvl8pPr marL="3200400" algn="l" defTabSz="914400" rtl="0" eaLnBrk="1" latinLnBrk="0" hangingPunct="1">
              <a:defRPr kern="1200">
                <a:solidFill>
                  <a:schemeClr val="tx1"/>
                </a:solidFill>
                <a:latin typeface="Calibri" charset="0"/>
                <a:ea typeface="+mn-ea"/>
                <a:cs typeface="+mn-cs"/>
              </a:defRPr>
            </a:lvl8pPr>
            <a:lvl9pPr marL="3657600" algn="l" defTabSz="914400" rtl="0" eaLnBrk="1" latinLnBrk="0" hangingPunct="1">
              <a:defRPr kern="1200">
                <a:solidFill>
                  <a:schemeClr val="tx1"/>
                </a:solidFill>
                <a:latin typeface="Calibri" charset="0"/>
                <a:ea typeface="+mn-ea"/>
                <a:cs typeface="+mn-cs"/>
              </a:defRPr>
            </a:lvl9pPr>
          </a:lstStyle>
          <a:p>
            <a:fld id="{963FCBED-9BC8-44C8-B578-C394BC67F972}" type="slidenum">
              <a:rPr lang="en-US" sz="1100" smtClean="0">
                <a:solidFill>
                  <a:schemeClr val="bg1"/>
                </a:solidFill>
                <a:latin typeface="+mn-lt"/>
              </a:rPr>
              <a:pPr/>
              <a:t>‹#›</a:t>
            </a:fld>
            <a:endParaRPr lang="en-US" sz="1100" dirty="0">
              <a:solidFill>
                <a:schemeClr val="bg1"/>
              </a:solidFill>
              <a:latin typeface="+mn-lt"/>
            </a:endParaRPr>
          </a:p>
        </p:txBody>
      </p:sp>
    </p:spTree>
    <p:custDataLst>
      <p:tags r:id="rId14"/>
    </p:custDataLst>
    <p:extLst>
      <p:ext uri="{BB962C8B-B14F-4D97-AF65-F5344CB8AC3E}">
        <p14:creationId xmlns:p14="http://schemas.microsoft.com/office/powerpoint/2010/main" val="682046013"/>
      </p:ext>
    </p:extLst>
  </p:cSld>
  <p:clrMap bg1="lt1" tx1="dk1" bg2="lt2" tx2="dk2" accent1="accent1" accent2="accent2" accent3="accent3" accent4="accent4" accent5="accent5" accent6="accent6" hlink="hlink" folHlink="folHlink"/>
  <p:sldLayoutIdLst>
    <p:sldLayoutId id="2147483765" r:id="rId1"/>
    <p:sldLayoutId id="2147483763" r:id="rId2"/>
    <p:sldLayoutId id="2147483753" r:id="rId3"/>
    <p:sldLayoutId id="2147483728" r:id="rId4"/>
    <p:sldLayoutId id="2147483736" r:id="rId5"/>
    <p:sldLayoutId id="2147483729" r:id="rId6"/>
    <p:sldLayoutId id="2147483760" r:id="rId7"/>
    <p:sldLayoutId id="2147483730" r:id="rId8"/>
    <p:sldLayoutId id="2147483732" r:id="rId9"/>
    <p:sldLayoutId id="2147483761" r:id="rId10"/>
    <p:sldLayoutId id="2147483737" r:id="rId11"/>
    <p:sldLayoutId id="2147483762" r:id="rId12"/>
  </p:sldLayoutIdLst>
  <p:hf hdr="0" ftr="0" dt="0"/>
  <p:txStyles>
    <p:titleStyle>
      <a:lvl1pPr algn="ctr" defTabSz="914400" rtl="0" eaLnBrk="1" latinLnBrk="0" hangingPunct="1">
        <a:lnSpc>
          <a:spcPct val="90000"/>
        </a:lnSpc>
        <a:spcBef>
          <a:spcPct val="0"/>
        </a:spcBef>
        <a:buNone/>
        <a:defRPr sz="4000" b="1" kern="1200">
          <a:solidFill>
            <a:schemeClr val="tx1"/>
          </a:solidFill>
          <a:latin typeface="+mj-lt"/>
          <a:ea typeface="+mj-ea"/>
          <a:cs typeface="+mj-cs"/>
        </a:defRPr>
      </a:lvl1pPr>
    </p:titleStyle>
    <p:bodyStyle>
      <a:lvl1pPr marL="228600" indent="-228600" algn="l" defTabSz="914400" rtl="0" eaLnBrk="1" latinLnBrk="0" hangingPunct="1">
        <a:lnSpc>
          <a:spcPct val="100000"/>
        </a:lnSpc>
        <a:spcBef>
          <a:spcPts val="1000"/>
        </a:spcBef>
        <a:spcAft>
          <a:spcPts val="800"/>
        </a:spcAft>
        <a:buClr>
          <a:schemeClr val="tx1"/>
        </a:buClr>
        <a:buFont typeface="Arial" panose="020B0604020202020204" pitchFamily="34" charset="0"/>
        <a:buChar char="•"/>
        <a:defRPr sz="2400" b="0" kern="1200">
          <a:solidFill>
            <a:schemeClr val="tx1"/>
          </a:solidFill>
          <a:latin typeface="+mn-lt"/>
          <a:ea typeface="+mn-ea"/>
          <a:cs typeface="+mn-cs"/>
        </a:defRPr>
      </a:lvl1pPr>
      <a:lvl2pPr marL="685800" indent="-228600" algn="l" defTabSz="914400" rtl="0" eaLnBrk="1" latinLnBrk="0" hangingPunct="1">
        <a:lnSpc>
          <a:spcPct val="100000"/>
        </a:lnSpc>
        <a:spcBef>
          <a:spcPts val="500"/>
        </a:spcBef>
        <a:spcAft>
          <a:spcPts val="800"/>
        </a:spcAft>
        <a:buClr>
          <a:schemeClr val="tx1"/>
        </a:buClr>
        <a:buFont typeface="Arial" panose="020B0604020202020204" pitchFamily="34" charset="0"/>
        <a:buChar char="−"/>
        <a:defRPr sz="2400" b="0" kern="1200">
          <a:solidFill>
            <a:schemeClr val="tx1"/>
          </a:solidFill>
          <a:latin typeface="+mn-lt"/>
          <a:ea typeface="+mn-ea"/>
          <a:cs typeface="+mn-cs"/>
        </a:defRPr>
      </a:lvl2pPr>
      <a:lvl3pPr marL="1143000" indent="-228600" algn="l" defTabSz="914400" rtl="0" eaLnBrk="1" latinLnBrk="0" hangingPunct="1">
        <a:lnSpc>
          <a:spcPct val="100000"/>
        </a:lnSpc>
        <a:spcBef>
          <a:spcPts val="500"/>
        </a:spcBef>
        <a:spcAft>
          <a:spcPts val="800"/>
        </a:spcAft>
        <a:buClr>
          <a:schemeClr val="tx1"/>
        </a:buClr>
        <a:buSzPct val="80000"/>
        <a:buFont typeface="Wingdings" panose="05000000000000000000" pitchFamily="2" charset="2"/>
        <a:buChar char="§"/>
        <a:defRPr sz="2400" b="0" kern="1200">
          <a:solidFill>
            <a:schemeClr val="tx1"/>
          </a:solidFill>
          <a:latin typeface="+mn-lt"/>
          <a:ea typeface="+mn-ea"/>
          <a:cs typeface="+mn-cs"/>
        </a:defRPr>
      </a:lvl3pPr>
      <a:lvl4pPr marL="1714500" indent="-342900" algn="l" defTabSz="914400" rtl="0" eaLnBrk="1" latinLnBrk="0" hangingPunct="1">
        <a:lnSpc>
          <a:spcPct val="90000"/>
        </a:lnSpc>
        <a:spcBef>
          <a:spcPts val="500"/>
        </a:spcBef>
        <a:buClr>
          <a:schemeClr val="tx1"/>
        </a:buClr>
        <a:buSzPct val="100000"/>
        <a:buFont typeface="Arial" panose="020B0604020202020204" pitchFamily="34" charset="0"/>
        <a:buChar char="•"/>
        <a:defRPr sz="2400" b="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3200" b="1" kern="1200">
          <a:solidFill>
            <a:schemeClr val="accent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16.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1966DE8-7575-4696-B84F-B4DD0C822D6A}"/>
              </a:ext>
            </a:extLst>
          </p:cNvPr>
          <p:cNvSpPr>
            <a:spLocks noGrp="1"/>
          </p:cNvSpPr>
          <p:nvPr>
            <p:ph type="ctrTitle"/>
          </p:nvPr>
        </p:nvSpPr>
        <p:spPr/>
        <p:txBody>
          <a:bodyPr/>
          <a:lstStyle/>
          <a:p>
            <a:r>
              <a:rPr lang="en-US" dirty="0"/>
              <a:t>Payroll Accounting, 34e</a:t>
            </a:r>
          </a:p>
        </p:txBody>
      </p:sp>
      <p:sp>
        <p:nvSpPr>
          <p:cNvPr id="4" name="Subtitle 3">
            <a:extLst>
              <a:ext uri="{FF2B5EF4-FFF2-40B4-BE49-F238E27FC236}">
                <a16:creationId xmlns:a16="http://schemas.microsoft.com/office/drawing/2014/main" id="{81DDBEBE-99BA-45B9-B4E5-D18D90F7A983}"/>
              </a:ext>
            </a:extLst>
          </p:cNvPr>
          <p:cNvSpPr>
            <a:spLocks noGrp="1"/>
          </p:cNvSpPr>
          <p:nvPr>
            <p:ph type="subTitle" idx="1"/>
          </p:nvPr>
        </p:nvSpPr>
        <p:spPr/>
        <p:txBody>
          <a:bodyPr/>
          <a:lstStyle/>
          <a:p>
            <a:r>
              <a:rPr lang="en-US" dirty="0"/>
              <a:t>Chapter 4: Income Tax Withholding</a:t>
            </a:r>
          </a:p>
        </p:txBody>
      </p:sp>
      <p:sp>
        <p:nvSpPr>
          <p:cNvPr id="6" name="Copyright">
            <a:extLst>
              <a:ext uri="{FF2B5EF4-FFF2-40B4-BE49-F238E27FC236}">
                <a16:creationId xmlns:a16="http://schemas.microsoft.com/office/drawing/2014/main" id="{8CA6B67B-9490-477D-A112-06C22B6F8640}"/>
              </a:ext>
              <a:ext uri="{C183D7F6-B498-43B3-948B-1728B52AA6E4}">
                <adec:decorative xmlns:adec="http://schemas.microsoft.com/office/drawing/2017/decorative" val="1"/>
              </a:ext>
            </a:extLst>
          </p:cNvPr>
          <p:cNvSpPr txBox="1"/>
          <p:nvPr/>
        </p:nvSpPr>
        <p:spPr>
          <a:xfrm>
            <a:off x="2103120" y="6314136"/>
            <a:ext cx="8961120" cy="430887"/>
          </a:xfrm>
          <a:prstGeom prst="rect">
            <a:avLst/>
          </a:prstGeom>
          <a:noFill/>
        </p:spPr>
        <p:txBody>
          <a:bodyPr wrap="square" rtlCol="0">
            <a:spAutoFit/>
          </a:bodyPr>
          <a:lstStyle/>
          <a:p>
            <a:r>
              <a:rPr lang="en-US" sz="1100" kern="1200" dirty="0">
                <a:solidFill>
                  <a:schemeClr val="bg1"/>
                </a:solidFill>
                <a:latin typeface="+mn-lt"/>
                <a:ea typeface="+mn-ea"/>
                <a:cs typeface="+mn-cs"/>
              </a:rPr>
              <a:t>Bieg/Toland/Stomberg, Payroll Accounting 2024, 34th Edition. © 2024 Cengage. All Rights Reserved. May not be scanned, copied or duplicated, or posted to a publicly accessible website, in whole or in part.</a:t>
            </a:r>
          </a:p>
        </p:txBody>
      </p:sp>
      <p:pic>
        <p:nvPicPr>
          <p:cNvPr id="9" name="Picture Placeholder 8" descr="This is an image of the cover of the Payroll Accounting 2024 by Bieg, Toland, and Stomberg.">
            <a:extLst>
              <a:ext uri="{FF2B5EF4-FFF2-40B4-BE49-F238E27FC236}">
                <a16:creationId xmlns:a16="http://schemas.microsoft.com/office/drawing/2014/main" id="{DDA7720C-BF55-2D20-A5B5-AE3649CC646A}"/>
              </a:ext>
            </a:extLst>
          </p:cNvPr>
          <p:cNvPicPr>
            <a:picLocks noGrp="1" noChangeAspect="1"/>
          </p:cNvPicPr>
          <p:nvPr>
            <p:ph type="pic" sz="quarter" idx="11"/>
          </p:nvPr>
        </p:nvPicPr>
        <p:blipFill rotWithShape="1">
          <a:blip r:embed="rId4"/>
          <a:srcRect t="341" b="374"/>
          <a:stretch/>
        </p:blipFill>
        <p:spPr>
          <a:xfrm>
            <a:off x="475250" y="321734"/>
            <a:ext cx="4713288" cy="5772269"/>
          </a:xfrm>
        </p:spPr>
      </p:pic>
    </p:spTree>
    <p:custDataLst>
      <p:tags r:id="rId1"/>
    </p:custDataLst>
    <p:extLst>
      <p:ext uri="{BB962C8B-B14F-4D97-AF65-F5344CB8AC3E}">
        <p14:creationId xmlns:p14="http://schemas.microsoft.com/office/powerpoint/2010/main" val="22932880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6235DC-232C-4319-AB7B-A66FDD0E4495}"/>
              </a:ext>
            </a:extLst>
          </p:cNvPr>
          <p:cNvSpPr>
            <a:spLocks noGrp="1"/>
          </p:cNvSpPr>
          <p:nvPr>
            <p:ph type="title"/>
          </p:nvPr>
        </p:nvSpPr>
        <p:spPr/>
        <p:txBody>
          <a:bodyPr/>
          <a:lstStyle/>
          <a:p>
            <a:r>
              <a:rPr lang="en-US" dirty="0"/>
              <a:t>Chapter Objectives (1 of 2)</a:t>
            </a:r>
          </a:p>
        </p:txBody>
      </p:sp>
      <p:sp>
        <p:nvSpPr>
          <p:cNvPr id="3" name="Content Placeholder 2">
            <a:extLst>
              <a:ext uri="{FF2B5EF4-FFF2-40B4-BE49-F238E27FC236}">
                <a16:creationId xmlns:a16="http://schemas.microsoft.com/office/drawing/2014/main" id="{A68E82C8-1783-4D5D-9D67-D22430B88DA4}"/>
              </a:ext>
            </a:extLst>
          </p:cNvPr>
          <p:cNvSpPr>
            <a:spLocks noGrp="1"/>
          </p:cNvSpPr>
          <p:nvPr>
            <p:ph idx="1"/>
          </p:nvPr>
        </p:nvSpPr>
        <p:spPr>
          <a:xfrm>
            <a:off x="476843" y="1825625"/>
            <a:ext cx="11241915" cy="4126940"/>
          </a:xfrm>
        </p:spPr>
        <p:txBody>
          <a:bodyPr/>
          <a:lstStyle/>
          <a:p>
            <a:pPr marL="0" indent="0">
              <a:lnSpc>
                <a:spcPct val="100000"/>
              </a:lnSpc>
              <a:spcBef>
                <a:spcPts val="0"/>
              </a:spcBef>
              <a:buNone/>
            </a:pPr>
            <a:r>
              <a:rPr lang="en-US" sz="2000" dirty="0"/>
              <a:t>By the end of this chapter, you should be able to: </a:t>
            </a:r>
          </a:p>
          <a:p>
            <a:pPr>
              <a:spcBef>
                <a:spcPts val="0"/>
              </a:spcBef>
            </a:pPr>
            <a:r>
              <a:rPr lang="en-US" sz="2000" dirty="0">
                <a:cs typeface="Arial"/>
              </a:rPr>
              <a:t>04.01 Explain coverage under the Federal Income Tax (FIT) Withholding Law by determining: (a) the employer-employee relationship, (b) the kinds of payments defined as wages, and (c) the kinds of pretax salary reductions. (slides 04-24)</a:t>
            </a:r>
          </a:p>
          <a:p>
            <a:pPr>
              <a:spcBef>
                <a:spcPts val="0"/>
              </a:spcBef>
            </a:pPr>
            <a:r>
              <a:rPr lang="en-US" sz="2000" dirty="0">
                <a:cs typeface="Arial"/>
              </a:rPr>
              <a:t>04.02 Explain the purpose and use of Form W-4 from 2020 or later. (slides 25-32)</a:t>
            </a:r>
          </a:p>
          <a:p>
            <a:pPr>
              <a:spcBef>
                <a:spcPts val="0"/>
              </a:spcBef>
            </a:pPr>
            <a:r>
              <a:rPr lang="en-US" sz="2000" dirty="0">
                <a:cs typeface="Arial"/>
              </a:rPr>
              <a:t>04.03 Compute the amount of federal income tax to be withheld using the appropriate tables for Manual Systems with Forms W-4 from 2020 or later for: (a) the percentage method; (b) the wage-bracket method; (c) alternative methods such as quarterly averaging, annualizing of wages, and part-year employment; and (d) withholding of federal income taxes on supplementary wage payments. (slides 33-41)</a:t>
            </a:r>
          </a:p>
          <a:p>
            <a:pPr>
              <a:spcBef>
                <a:spcPts val="0"/>
              </a:spcBef>
            </a:pPr>
            <a:r>
              <a:rPr lang="en-US" sz="2000" dirty="0">
                <a:cs typeface="Arial"/>
              </a:rPr>
              <a:t>04.04 Explain the purpose and use of Form W-2. (slides 42-45)</a:t>
            </a:r>
          </a:p>
        </p:txBody>
      </p:sp>
    </p:spTree>
    <p:extLst>
      <p:ext uri="{BB962C8B-B14F-4D97-AF65-F5344CB8AC3E}">
        <p14:creationId xmlns:p14="http://schemas.microsoft.com/office/powerpoint/2010/main" val="32531702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6235DC-232C-4319-AB7B-A66FDD0E4495}"/>
              </a:ext>
            </a:extLst>
          </p:cNvPr>
          <p:cNvSpPr>
            <a:spLocks noGrp="1"/>
          </p:cNvSpPr>
          <p:nvPr>
            <p:ph type="title"/>
          </p:nvPr>
        </p:nvSpPr>
        <p:spPr/>
        <p:txBody>
          <a:bodyPr/>
          <a:lstStyle/>
          <a:p>
            <a:r>
              <a:rPr lang="en-US" dirty="0"/>
              <a:t>Chapter Objectives (2 of 2)</a:t>
            </a:r>
          </a:p>
        </p:txBody>
      </p:sp>
      <p:sp>
        <p:nvSpPr>
          <p:cNvPr id="3" name="Content Placeholder 2">
            <a:extLst>
              <a:ext uri="{FF2B5EF4-FFF2-40B4-BE49-F238E27FC236}">
                <a16:creationId xmlns:a16="http://schemas.microsoft.com/office/drawing/2014/main" id="{A68E82C8-1783-4D5D-9D67-D22430B88DA4}"/>
              </a:ext>
            </a:extLst>
          </p:cNvPr>
          <p:cNvSpPr>
            <a:spLocks noGrp="1"/>
          </p:cNvSpPr>
          <p:nvPr>
            <p:ph idx="1"/>
          </p:nvPr>
        </p:nvSpPr>
        <p:spPr>
          <a:xfrm>
            <a:off x="476843" y="1825625"/>
            <a:ext cx="11241915" cy="4126940"/>
          </a:xfrm>
        </p:spPr>
        <p:txBody>
          <a:bodyPr/>
          <a:lstStyle/>
          <a:p>
            <a:pPr marL="0" indent="0">
              <a:lnSpc>
                <a:spcPct val="100000"/>
              </a:lnSpc>
              <a:spcBef>
                <a:spcPts val="0"/>
              </a:spcBef>
              <a:buNone/>
            </a:pPr>
            <a:r>
              <a:rPr lang="en-US" sz="2000" dirty="0"/>
              <a:t>By the end of this chapter, you should be able to: </a:t>
            </a:r>
          </a:p>
          <a:p>
            <a:pPr>
              <a:lnSpc>
                <a:spcPct val="100000"/>
              </a:lnSpc>
              <a:spcBef>
                <a:spcPts val="0"/>
              </a:spcBef>
            </a:pPr>
            <a:r>
              <a:rPr lang="en-US" sz="2000" dirty="0">
                <a:cs typeface="Arial"/>
              </a:rPr>
              <a:t>04.05 Identify major types of information returns. (slides 46-55)</a:t>
            </a:r>
          </a:p>
          <a:p>
            <a:pPr>
              <a:lnSpc>
                <a:spcPct val="100000"/>
              </a:lnSpc>
              <a:spcBef>
                <a:spcPts val="0"/>
              </a:spcBef>
            </a:pPr>
            <a:r>
              <a:rPr lang="en-US" sz="2000" dirty="0">
                <a:cs typeface="Arial"/>
              </a:rPr>
              <a:t>04.06 Discuss the impact of state and local income taxes on the payroll accounting process. (slides 56-58)</a:t>
            </a:r>
          </a:p>
          <a:p>
            <a:pPr marL="0" indent="0">
              <a:lnSpc>
                <a:spcPct val="100000"/>
              </a:lnSpc>
              <a:spcBef>
                <a:spcPts val="0"/>
              </a:spcBef>
              <a:buNone/>
            </a:pPr>
            <a:r>
              <a:rPr lang="en-US" sz="2000" dirty="0">
                <a:cs typeface="Arial"/>
              </a:rPr>
              <a:t>SUPPLEMENT:</a:t>
            </a:r>
          </a:p>
          <a:p>
            <a:pPr>
              <a:lnSpc>
                <a:spcPct val="100000"/>
              </a:lnSpc>
              <a:spcBef>
                <a:spcPts val="0"/>
              </a:spcBef>
            </a:pPr>
            <a:r>
              <a:rPr lang="en-US" sz="2000" dirty="0">
                <a:cs typeface="Arial"/>
              </a:rPr>
              <a:t>04.07 Explain the purpose and use of Form W-4 from 2019 or earlier and the types of allowances that may be claimed by employees for income tax withholding. (slides 59-64)</a:t>
            </a:r>
          </a:p>
          <a:p>
            <a:pPr>
              <a:lnSpc>
                <a:spcPct val="100000"/>
              </a:lnSpc>
              <a:spcBef>
                <a:spcPts val="0"/>
              </a:spcBef>
            </a:pPr>
            <a:r>
              <a:rPr lang="en-US" sz="2000" dirty="0">
                <a:cs typeface="Arial"/>
              </a:rPr>
              <a:t>04.08 Compute the amount of federal income tax to be withheld using the appropriate tables for Manual Systems with Forms W-4 from 2019 or earlier for: (a) the percentage method and (b) the wage-bracket method. (slides 65-68)</a:t>
            </a:r>
          </a:p>
          <a:p>
            <a:pPr>
              <a:spcBef>
                <a:spcPts val="0"/>
              </a:spcBef>
            </a:pPr>
            <a:endParaRPr lang="en-US" sz="2000" dirty="0">
              <a:cs typeface="Arial"/>
            </a:endParaRPr>
          </a:p>
        </p:txBody>
      </p:sp>
    </p:spTree>
    <p:extLst>
      <p:ext uri="{BB962C8B-B14F-4D97-AF65-F5344CB8AC3E}">
        <p14:creationId xmlns:p14="http://schemas.microsoft.com/office/powerpoint/2010/main" val="22107707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BA226B-2DE4-F949-B988-8F3B8DD3352A}"/>
              </a:ext>
            </a:extLst>
          </p:cNvPr>
          <p:cNvSpPr>
            <a:spLocks noGrp="1"/>
          </p:cNvSpPr>
          <p:nvPr>
            <p:ph type="title"/>
          </p:nvPr>
        </p:nvSpPr>
        <p:spPr/>
        <p:txBody>
          <a:bodyPr/>
          <a:lstStyle/>
          <a:p>
            <a:r>
              <a:rPr lang="en-US" dirty="0"/>
              <a:t>Coverage Under FIT Withholding Laws </a:t>
            </a:r>
            <a:br>
              <a:rPr lang="en-US" dirty="0"/>
            </a:br>
            <a:r>
              <a:rPr lang="en-US" dirty="0"/>
              <a:t>(1 of 2)</a:t>
            </a:r>
            <a:endParaRPr lang="en-IN" dirty="0"/>
          </a:p>
        </p:txBody>
      </p:sp>
      <p:sp>
        <p:nvSpPr>
          <p:cNvPr id="3" name="Content Placeholder 2">
            <a:extLst>
              <a:ext uri="{FF2B5EF4-FFF2-40B4-BE49-F238E27FC236}">
                <a16:creationId xmlns:a16="http://schemas.microsoft.com/office/drawing/2014/main" id="{05F310FA-E46F-37E7-FD3A-B484953B90EA}"/>
              </a:ext>
            </a:extLst>
          </p:cNvPr>
          <p:cNvSpPr>
            <a:spLocks noGrp="1"/>
          </p:cNvSpPr>
          <p:nvPr>
            <p:ph idx="1"/>
          </p:nvPr>
        </p:nvSpPr>
        <p:spPr/>
        <p:txBody>
          <a:bodyPr/>
          <a:lstStyle/>
          <a:p>
            <a:r>
              <a:rPr lang="en-US" sz="2000" dirty="0"/>
              <a:t>Employee-employer relationship must exist for FIT withholding laws to apply</a:t>
            </a:r>
          </a:p>
          <a:p>
            <a:pPr lvl="1"/>
            <a:r>
              <a:rPr lang="en-US" sz="2000" dirty="0"/>
              <a:t>See Chapter 3 for guidance on determining status</a:t>
            </a:r>
          </a:p>
          <a:p>
            <a:r>
              <a:rPr lang="en-US" sz="2000" dirty="0"/>
              <a:t>Statutory nonemployees have no federal taxes withheld</a:t>
            </a:r>
          </a:p>
          <a:p>
            <a:pPr lvl="1"/>
            <a:r>
              <a:rPr lang="en-US" sz="2000" dirty="0"/>
              <a:t>Direct sellers and qualified real estate agents</a:t>
            </a:r>
          </a:p>
          <a:p>
            <a:endParaRPr lang="en-US" sz="2000" dirty="0"/>
          </a:p>
        </p:txBody>
      </p:sp>
    </p:spTree>
    <p:extLst>
      <p:ext uri="{BB962C8B-B14F-4D97-AF65-F5344CB8AC3E}">
        <p14:creationId xmlns:p14="http://schemas.microsoft.com/office/powerpoint/2010/main" val="37090200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BA226B-2DE4-F949-B988-8F3B8DD3352A}"/>
              </a:ext>
            </a:extLst>
          </p:cNvPr>
          <p:cNvSpPr>
            <a:spLocks noGrp="1"/>
          </p:cNvSpPr>
          <p:nvPr>
            <p:ph type="title"/>
          </p:nvPr>
        </p:nvSpPr>
        <p:spPr/>
        <p:txBody>
          <a:bodyPr/>
          <a:lstStyle/>
          <a:p>
            <a:r>
              <a:rPr lang="en-US" dirty="0"/>
              <a:t>Coverage Under FIT Withholding Laws </a:t>
            </a:r>
            <a:br>
              <a:rPr lang="en-US" dirty="0"/>
            </a:br>
            <a:r>
              <a:rPr lang="en-US" dirty="0"/>
              <a:t>(2 of 2)</a:t>
            </a:r>
            <a:endParaRPr lang="en-IN" dirty="0"/>
          </a:p>
        </p:txBody>
      </p:sp>
      <p:sp>
        <p:nvSpPr>
          <p:cNvPr id="3" name="Content Placeholder 2">
            <a:extLst>
              <a:ext uri="{FF2B5EF4-FFF2-40B4-BE49-F238E27FC236}">
                <a16:creationId xmlns:a16="http://schemas.microsoft.com/office/drawing/2014/main" id="{05F310FA-E46F-37E7-FD3A-B484953B90EA}"/>
              </a:ext>
            </a:extLst>
          </p:cNvPr>
          <p:cNvSpPr>
            <a:spLocks noGrp="1"/>
          </p:cNvSpPr>
          <p:nvPr>
            <p:ph idx="1"/>
          </p:nvPr>
        </p:nvSpPr>
        <p:spPr/>
        <p:txBody>
          <a:bodyPr/>
          <a:lstStyle/>
          <a:p>
            <a:r>
              <a:rPr lang="en-US" sz="2000" dirty="0"/>
              <a:t>Taxable wages for FIT withholding purposes</a:t>
            </a:r>
            <a:r>
              <a:rPr lang="en-US" sz="2000" dirty="0">
                <a:cs typeface="Times New Roman" panose="02020603050405020304" pitchFamily="18" charset="0"/>
              </a:rPr>
              <a:t>—</a:t>
            </a:r>
            <a:r>
              <a:rPr lang="en-US" sz="2000" dirty="0"/>
              <a:t>gross amounts of following items are taxable:</a:t>
            </a:r>
          </a:p>
          <a:p>
            <a:pPr lvl="1"/>
            <a:r>
              <a:rPr lang="en-US" sz="2000" dirty="0"/>
              <a:t>Wages and salaries</a:t>
            </a:r>
          </a:p>
          <a:p>
            <a:pPr lvl="1"/>
            <a:r>
              <a:rPr lang="en-US" sz="2000" dirty="0"/>
              <a:t>Vacation allowances</a:t>
            </a:r>
          </a:p>
          <a:p>
            <a:pPr lvl="1"/>
            <a:r>
              <a:rPr lang="en-US" sz="2000" dirty="0"/>
              <a:t>Supplemental payments</a:t>
            </a:r>
          </a:p>
          <a:p>
            <a:pPr lvl="1"/>
            <a:r>
              <a:rPr lang="en-US" sz="2000" dirty="0"/>
              <a:t>Bonuses and commissions</a:t>
            </a:r>
          </a:p>
          <a:p>
            <a:pPr lvl="1"/>
            <a:r>
              <a:rPr lang="en-US" sz="2000" dirty="0"/>
              <a:t>Tips</a:t>
            </a:r>
          </a:p>
          <a:p>
            <a:pPr lvl="1"/>
            <a:r>
              <a:rPr lang="en-US" sz="2000" dirty="0"/>
              <a:t>Cash awards</a:t>
            </a:r>
          </a:p>
          <a:p>
            <a:pPr lvl="1"/>
            <a:r>
              <a:rPr lang="en-US" sz="2000" dirty="0"/>
              <a:t>Taxable fringe benefits (discussed in greater detail in slides 9 to 10)</a:t>
            </a:r>
          </a:p>
          <a:p>
            <a:endParaRPr lang="en-US" sz="2000" dirty="0"/>
          </a:p>
        </p:txBody>
      </p:sp>
    </p:spTree>
    <p:extLst>
      <p:ext uri="{BB962C8B-B14F-4D97-AF65-F5344CB8AC3E}">
        <p14:creationId xmlns:p14="http://schemas.microsoft.com/office/powerpoint/2010/main" val="9960121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D399E5-8DD0-5774-15A6-7A505219BE23}"/>
              </a:ext>
            </a:extLst>
          </p:cNvPr>
          <p:cNvSpPr>
            <a:spLocks noGrp="1"/>
          </p:cNvSpPr>
          <p:nvPr>
            <p:ph type="title"/>
          </p:nvPr>
        </p:nvSpPr>
        <p:spPr/>
        <p:txBody>
          <a:bodyPr/>
          <a:lstStyle/>
          <a:p>
            <a:r>
              <a:rPr lang="en-US" dirty="0"/>
              <a:t>Figure 4.1 Taxable Payments to Employees (1 of 3)</a:t>
            </a:r>
            <a:endParaRPr lang="en-IN" dirty="0"/>
          </a:p>
        </p:txBody>
      </p:sp>
      <p:sp>
        <p:nvSpPr>
          <p:cNvPr id="3" name="Content Placeholder 2">
            <a:extLst>
              <a:ext uri="{FF2B5EF4-FFF2-40B4-BE49-F238E27FC236}">
                <a16:creationId xmlns:a16="http://schemas.microsoft.com/office/drawing/2014/main" id="{77F9A24D-B7BE-B893-A4C0-3CD51352AF5F}"/>
              </a:ext>
            </a:extLst>
          </p:cNvPr>
          <p:cNvSpPr>
            <a:spLocks noGrp="1"/>
          </p:cNvSpPr>
          <p:nvPr>
            <p:ph idx="1"/>
          </p:nvPr>
        </p:nvSpPr>
        <p:spPr/>
        <p:txBody>
          <a:bodyPr/>
          <a:lstStyle/>
          <a:p>
            <a:r>
              <a:rPr lang="en-US" sz="1800" dirty="0"/>
              <a:t>Disabled Worker’s Wages: Withhold for wages paid after the year in which the worker became entitled to disability insurance under the Social Security Act</a:t>
            </a:r>
          </a:p>
          <a:p>
            <a:r>
              <a:rPr lang="en-US" sz="1800" dirty="0"/>
              <a:t>Drawing Account Advances: Advance payments to salespersons against their commissions or unearned salaries for which they are to perform services, but for which they are not legally obligated to repay</a:t>
            </a:r>
          </a:p>
          <a:p>
            <a:r>
              <a:rPr lang="en-US" sz="1800" dirty="0"/>
              <a:t>Gift Certificates (cards): Considered cash equivalent, and therefore taxable</a:t>
            </a:r>
          </a:p>
          <a:p>
            <a:r>
              <a:rPr lang="en-US" sz="1800" dirty="0"/>
              <a:t>Meals and Lodging: Unless furnished for the employer’s convenience and on the employer’s premises, as a condition of employment. Cash allowances for meals and lodging are taxable. If more than half of the meals provided to employees on the employer’s premises are for the convenience of the employer, then these meals are treated as for the employer’s convenience</a:t>
            </a:r>
          </a:p>
          <a:p>
            <a:endParaRPr lang="en-IN" sz="1800" dirty="0"/>
          </a:p>
        </p:txBody>
      </p:sp>
    </p:spTree>
    <p:extLst>
      <p:ext uri="{BB962C8B-B14F-4D97-AF65-F5344CB8AC3E}">
        <p14:creationId xmlns:p14="http://schemas.microsoft.com/office/powerpoint/2010/main" val="24367032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4EEB77-6683-4FDB-65C1-7BE7F5DE15DC}"/>
              </a:ext>
            </a:extLst>
          </p:cNvPr>
          <p:cNvSpPr>
            <a:spLocks noGrp="1"/>
          </p:cNvSpPr>
          <p:nvPr>
            <p:ph type="title"/>
          </p:nvPr>
        </p:nvSpPr>
        <p:spPr/>
        <p:txBody>
          <a:bodyPr/>
          <a:lstStyle/>
          <a:p>
            <a:r>
              <a:rPr lang="en-US" dirty="0"/>
              <a:t>Figure 4.1 Taxable Payments to Employees (2 of 3)</a:t>
            </a:r>
            <a:endParaRPr lang="en-IN" dirty="0"/>
          </a:p>
        </p:txBody>
      </p:sp>
      <p:sp>
        <p:nvSpPr>
          <p:cNvPr id="3" name="Content Placeholder 2">
            <a:extLst>
              <a:ext uri="{FF2B5EF4-FFF2-40B4-BE49-F238E27FC236}">
                <a16:creationId xmlns:a16="http://schemas.microsoft.com/office/drawing/2014/main" id="{AB24BF6C-4056-FE6C-EE6A-27BDFD1E0822}"/>
              </a:ext>
            </a:extLst>
          </p:cNvPr>
          <p:cNvSpPr>
            <a:spLocks noGrp="1"/>
          </p:cNvSpPr>
          <p:nvPr>
            <p:ph idx="1"/>
          </p:nvPr>
        </p:nvSpPr>
        <p:spPr/>
        <p:txBody>
          <a:bodyPr/>
          <a:lstStyle/>
          <a:p>
            <a:r>
              <a:rPr lang="en-US" sz="1800" dirty="0"/>
              <a:t>Moving Expenses − Nonqualified reimbursed and employer-paid expenses are subject to withholding. Nonqualified expenses include cost of sale of old residence, purchase of new residence, house hunting, temporary living expenses, and meals. See Figure 4.2 (slides 14 to 18) for exempt reimbursements to members of U.S. Armed Forces</a:t>
            </a:r>
          </a:p>
          <a:p>
            <a:r>
              <a:rPr lang="en-US" sz="1800" dirty="0"/>
              <a:t>Partially Exempt Employment − If the employee spends half or more time in a pay period performing services subject to employment taxes, all pay in that pay period is taxable</a:t>
            </a:r>
          </a:p>
          <a:p>
            <a:r>
              <a:rPr lang="en-US" sz="1800" dirty="0"/>
              <a:t>Payments to Nonresident Aliens − Subject to withholding (unless excepted by regulations)</a:t>
            </a:r>
          </a:p>
          <a:p>
            <a:r>
              <a:rPr lang="en-US" sz="1800" dirty="0"/>
              <a:t>Scholarship − Cash or reduced tuition is taxable if paid for teaching, research, or other services as a condition of receiving the scholarship</a:t>
            </a:r>
          </a:p>
          <a:p>
            <a:r>
              <a:rPr lang="en-US" sz="1800" dirty="0"/>
              <a:t>Sick Pay − Subject to withholding whether paid by the employer or third party (to the extent of the employer’s contribution into the plan)</a:t>
            </a:r>
          </a:p>
          <a:p>
            <a:endParaRPr lang="en-IN" sz="2000" dirty="0"/>
          </a:p>
        </p:txBody>
      </p:sp>
    </p:spTree>
    <p:extLst>
      <p:ext uri="{BB962C8B-B14F-4D97-AF65-F5344CB8AC3E}">
        <p14:creationId xmlns:p14="http://schemas.microsoft.com/office/powerpoint/2010/main" val="23199660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4EEB77-6683-4FDB-65C1-7BE7F5DE15DC}"/>
              </a:ext>
            </a:extLst>
          </p:cNvPr>
          <p:cNvSpPr>
            <a:spLocks noGrp="1"/>
          </p:cNvSpPr>
          <p:nvPr>
            <p:ph type="title"/>
          </p:nvPr>
        </p:nvSpPr>
        <p:spPr/>
        <p:txBody>
          <a:bodyPr/>
          <a:lstStyle/>
          <a:p>
            <a:r>
              <a:rPr lang="en-US" dirty="0"/>
              <a:t>Figure 4.1 Taxable Payments to Employees (3 of 3)</a:t>
            </a:r>
            <a:endParaRPr lang="en-IN" dirty="0"/>
          </a:p>
        </p:txBody>
      </p:sp>
      <p:sp>
        <p:nvSpPr>
          <p:cNvPr id="3" name="Content Placeholder 2">
            <a:extLst>
              <a:ext uri="{FF2B5EF4-FFF2-40B4-BE49-F238E27FC236}">
                <a16:creationId xmlns:a16="http://schemas.microsoft.com/office/drawing/2014/main" id="{AB24BF6C-4056-FE6C-EE6A-27BDFD1E0822}"/>
              </a:ext>
            </a:extLst>
          </p:cNvPr>
          <p:cNvSpPr>
            <a:spLocks noGrp="1"/>
          </p:cNvSpPr>
          <p:nvPr>
            <p:ph idx="1"/>
          </p:nvPr>
        </p:nvSpPr>
        <p:spPr/>
        <p:txBody>
          <a:bodyPr/>
          <a:lstStyle/>
          <a:p>
            <a:r>
              <a:rPr lang="en-US" sz="1800" dirty="0"/>
              <a:t>Supplemental Unemployment Compensation − To the extent it is includible in an employee’s gross income. It does not include separation due to disciplinary problems or age</a:t>
            </a:r>
          </a:p>
          <a:p>
            <a:r>
              <a:rPr lang="en-US" sz="1800" dirty="0"/>
              <a:t>Travel and Business Expenses (nonaccountable plans) − If (1) the employee is not required to or does not substantiate expenses with receipts or (2) the employee receives travel advances and does not or is not required to return any unused amount of the advance</a:t>
            </a:r>
          </a:p>
        </p:txBody>
      </p:sp>
    </p:spTree>
    <p:extLst>
      <p:ext uri="{BB962C8B-B14F-4D97-AF65-F5344CB8AC3E}">
        <p14:creationId xmlns:p14="http://schemas.microsoft.com/office/powerpoint/2010/main" val="8723211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5A7BFE-21FB-7160-9C60-7F1D0ADC9DDC}"/>
              </a:ext>
            </a:extLst>
          </p:cNvPr>
          <p:cNvSpPr>
            <a:spLocks noGrp="1"/>
          </p:cNvSpPr>
          <p:nvPr>
            <p:ph type="title"/>
          </p:nvPr>
        </p:nvSpPr>
        <p:spPr/>
        <p:txBody>
          <a:bodyPr/>
          <a:lstStyle/>
          <a:p>
            <a:r>
              <a:rPr lang="en-US" dirty="0"/>
              <a:t>Fringe Benefits (1 of 2)</a:t>
            </a:r>
            <a:endParaRPr lang="en-IN" dirty="0"/>
          </a:p>
        </p:txBody>
      </p:sp>
      <p:sp>
        <p:nvSpPr>
          <p:cNvPr id="3" name="Content Placeholder 2">
            <a:extLst>
              <a:ext uri="{FF2B5EF4-FFF2-40B4-BE49-F238E27FC236}">
                <a16:creationId xmlns:a16="http://schemas.microsoft.com/office/drawing/2014/main" id="{E6D3D9A4-53A7-A0FD-EA33-B1250825E68D}"/>
              </a:ext>
            </a:extLst>
          </p:cNvPr>
          <p:cNvSpPr>
            <a:spLocks noGrp="1"/>
          </p:cNvSpPr>
          <p:nvPr>
            <p:ph idx="1"/>
          </p:nvPr>
        </p:nvSpPr>
        <p:spPr/>
        <p:txBody>
          <a:bodyPr/>
          <a:lstStyle/>
          <a:p>
            <a:r>
              <a:rPr lang="en-US" sz="2000" dirty="0"/>
              <a:t>Subject to income tax withholding unless specifically excluded</a:t>
            </a:r>
          </a:p>
          <a:p>
            <a:pPr lvl="1"/>
            <a:r>
              <a:rPr lang="en-US" sz="2000" dirty="0"/>
              <a:t>Equals fair market value of benefits minus payment made by employee</a:t>
            </a:r>
          </a:p>
          <a:p>
            <a:r>
              <a:rPr lang="en-US" sz="2000" dirty="0"/>
              <a:t>Fringe benefits that are nontaxable include:</a:t>
            </a:r>
          </a:p>
          <a:p>
            <a:pPr lvl="1"/>
            <a:r>
              <a:rPr lang="en-US" sz="2000" dirty="0"/>
              <a:t>Services provided at no additional cost</a:t>
            </a:r>
          </a:p>
          <a:p>
            <a:pPr lvl="1"/>
            <a:r>
              <a:rPr lang="en-US" sz="2000" dirty="0"/>
              <a:t>Qualified employee discounts</a:t>
            </a:r>
          </a:p>
          <a:p>
            <a:pPr lvl="1"/>
            <a:r>
              <a:rPr lang="en-US" sz="2000" dirty="0"/>
              <a:t>Use of on-premises athletic facilities</a:t>
            </a:r>
          </a:p>
          <a:p>
            <a:pPr lvl="1"/>
            <a:r>
              <a:rPr lang="en-US" sz="2000" dirty="0"/>
              <a:t>Reduced tuition for education</a:t>
            </a:r>
          </a:p>
          <a:p>
            <a:pPr lvl="1"/>
            <a:r>
              <a:rPr lang="en-US" sz="2000" dirty="0"/>
              <a:t>Working condition fringes</a:t>
            </a:r>
          </a:p>
          <a:p>
            <a:pPr lvl="1"/>
            <a:r>
              <a:rPr lang="en-US" sz="2000" dirty="0"/>
              <a:t>Complete list is </a:t>
            </a:r>
            <a:r>
              <a:rPr lang="en-US" sz="2000" dirty="0">
                <a:solidFill>
                  <a:srgbClr val="FF0000"/>
                </a:solidFill>
              </a:rPr>
              <a:t>i</a:t>
            </a:r>
            <a:r>
              <a:rPr lang="en-US" sz="2000" dirty="0"/>
              <a:t>n Circular E, Employer’s Tax Guide</a:t>
            </a:r>
          </a:p>
        </p:txBody>
      </p:sp>
    </p:spTree>
    <p:extLst>
      <p:ext uri="{BB962C8B-B14F-4D97-AF65-F5344CB8AC3E}">
        <p14:creationId xmlns:p14="http://schemas.microsoft.com/office/powerpoint/2010/main" val="41334175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82F104-217B-3D82-6393-8A4958D9980B}"/>
              </a:ext>
            </a:extLst>
          </p:cNvPr>
          <p:cNvSpPr>
            <a:spLocks noGrp="1"/>
          </p:cNvSpPr>
          <p:nvPr>
            <p:ph type="title"/>
          </p:nvPr>
        </p:nvSpPr>
        <p:spPr/>
        <p:txBody>
          <a:bodyPr/>
          <a:lstStyle/>
          <a:p>
            <a:r>
              <a:rPr lang="en-US" dirty="0"/>
              <a:t>Fringe Benefits (2 of 2)</a:t>
            </a:r>
            <a:endParaRPr lang="en-IN" dirty="0"/>
          </a:p>
        </p:txBody>
      </p:sp>
      <p:sp>
        <p:nvSpPr>
          <p:cNvPr id="3" name="Content Placeholder 2">
            <a:extLst>
              <a:ext uri="{FF2B5EF4-FFF2-40B4-BE49-F238E27FC236}">
                <a16:creationId xmlns:a16="http://schemas.microsoft.com/office/drawing/2014/main" id="{8DF25EC3-2896-4178-52B6-1A75722FFE61}"/>
              </a:ext>
            </a:extLst>
          </p:cNvPr>
          <p:cNvSpPr>
            <a:spLocks noGrp="1"/>
          </p:cNvSpPr>
          <p:nvPr>
            <p:ph idx="1"/>
          </p:nvPr>
        </p:nvSpPr>
        <p:spPr/>
        <p:txBody>
          <a:bodyPr/>
          <a:lstStyle/>
          <a:p>
            <a:r>
              <a:rPr lang="en-US" sz="2000" dirty="0"/>
              <a:t>How to withhold FIT on fringe benefits</a:t>
            </a:r>
          </a:p>
          <a:p>
            <a:pPr lvl="1"/>
            <a:r>
              <a:rPr lang="en-US" sz="2000" dirty="0"/>
              <a:t>Value fringe benefits and withhold tax at supplemental wage rate (flat 22%)    </a:t>
            </a:r>
          </a:p>
          <a:p>
            <a:pPr marL="457200" lvl="1" indent="0">
              <a:buNone/>
            </a:pPr>
            <a:r>
              <a:rPr lang="en-US" sz="2000" dirty="0"/>
              <a:t>                   OR</a:t>
            </a:r>
          </a:p>
          <a:p>
            <a:pPr lvl="2"/>
            <a:r>
              <a:rPr lang="en-US" sz="2000" dirty="0"/>
              <a:t>Value fringe benefits and add to regular wages - treat as one paycheck and withhold on total </a:t>
            </a:r>
          </a:p>
          <a:p>
            <a:r>
              <a:rPr lang="en-US" sz="2000" dirty="0"/>
              <a:t>Flexible reporting of fringe benefits − option of treating benefits as being paid on one or more dates in the same calendar year</a:t>
            </a:r>
          </a:p>
          <a:p>
            <a:pPr lvl="1"/>
            <a:r>
              <a:rPr lang="en-US" sz="2000" dirty="0"/>
              <a:t>Example - Can add entire $2,000 value of country club membership or add $500 to 4 paychecks − then calculate withholding accordingly</a:t>
            </a:r>
          </a:p>
        </p:txBody>
      </p:sp>
    </p:spTree>
    <p:extLst>
      <p:ext uri="{BB962C8B-B14F-4D97-AF65-F5344CB8AC3E}">
        <p14:creationId xmlns:p14="http://schemas.microsoft.com/office/powerpoint/2010/main" val="14657447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B94FAA-29B9-6906-73DE-6766ED82F7C0}"/>
              </a:ext>
            </a:extLst>
          </p:cNvPr>
          <p:cNvSpPr>
            <a:spLocks noGrp="1"/>
          </p:cNvSpPr>
          <p:nvPr>
            <p:ph type="title"/>
          </p:nvPr>
        </p:nvSpPr>
        <p:spPr/>
        <p:txBody>
          <a:bodyPr/>
          <a:lstStyle/>
          <a:p>
            <a:r>
              <a:rPr lang="en-US" dirty="0"/>
              <a:t>FIT Withholding on Tips</a:t>
            </a:r>
            <a:endParaRPr lang="en-IN" dirty="0"/>
          </a:p>
        </p:txBody>
      </p:sp>
      <p:sp>
        <p:nvSpPr>
          <p:cNvPr id="3" name="Content Placeholder 2">
            <a:extLst>
              <a:ext uri="{FF2B5EF4-FFF2-40B4-BE49-F238E27FC236}">
                <a16:creationId xmlns:a16="http://schemas.microsoft.com/office/drawing/2014/main" id="{1DCCAF3A-D9EB-66DA-9553-9892E3A6A4FB}"/>
              </a:ext>
            </a:extLst>
          </p:cNvPr>
          <p:cNvSpPr>
            <a:spLocks noGrp="1"/>
          </p:cNvSpPr>
          <p:nvPr>
            <p:ph idx="1"/>
          </p:nvPr>
        </p:nvSpPr>
        <p:spPr/>
        <p:txBody>
          <a:bodyPr/>
          <a:lstStyle/>
          <a:p>
            <a:r>
              <a:rPr lang="en-US" sz="2000" dirty="0"/>
              <a:t>Employee must report cash tips to employer by 10th of the month following the month of receipt (if more than $20 in a month)</a:t>
            </a:r>
          </a:p>
          <a:p>
            <a:r>
              <a:rPr lang="en-US" sz="2000" dirty="0"/>
              <a:t>Employer collects income tax and social security taxes on these “reported tips”</a:t>
            </a:r>
          </a:p>
          <a:p>
            <a:r>
              <a:rPr lang="en-US" sz="2000" dirty="0"/>
              <a:t>In food and beverage establishments with more than 10 employees, employer must allocate tips </a:t>
            </a:r>
          </a:p>
          <a:p>
            <a:r>
              <a:rPr lang="en-US" sz="2000" dirty="0"/>
              <a:t>Employer is not required to withhold taxes on allocated tips - only reported tips</a:t>
            </a:r>
          </a:p>
          <a:p>
            <a:r>
              <a:rPr lang="en-US" sz="2000" dirty="0"/>
              <a:t>Tip allocation can be done using one of three methods − hours worked, gross receipts, good faith agreement</a:t>
            </a:r>
          </a:p>
          <a:p>
            <a:endParaRPr lang="en-IN" sz="2000" dirty="0"/>
          </a:p>
        </p:txBody>
      </p:sp>
    </p:spTree>
    <p:extLst>
      <p:ext uri="{BB962C8B-B14F-4D97-AF65-F5344CB8AC3E}">
        <p14:creationId xmlns:p14="http://schemas.microsoft.com/office/powerpoint/2010/main" val="11911003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EDF77C-F744-6F2B-7B09-1DE3431F648E}"/>
              </a:ext>
            </a:extLst>
          </p:cNvPr>
          <p:cNvSpPr>
            <a:spLocks noGrp="1"/>
          </p:cNvSpPr>
          <p:nvPr>
            <p:ph type="title"/>
          </p:nvPr>
        </p:nvSpPr>
        <p:spPr/>
        <p:txBody>
          <a:bodyPr/>
          <a:lstStyle/>
          <a:p>
            <a:r>
              <a:rPr lang="en-US" dirty="0"/>
              <a:t>Traveling Expenses</a:t>
            </a:r>
            <a:endParaRPr lang="en-IN" dirty="0"/>
          </a:p>
        </p:txBody>
      </p:sp>
      <p:sp>
        <p:nvSpPr>
          <p:cNvPr id="3" name="Content Placeholder 2">
            <a:extLst>
              <a:ext uri="{FF2B5EF4-FFF2-40B4-BE49-F238E27FC236}">
                <a16:creationId xmlns:a16="http://schemas.microsoft.com/office/drawing/2014/main" id="{3E9443EA-7EE9-C138-1E4A-B199D4677F23}"/>
              </a:ext>
            </a:extLst>
          </p:cNvPr>
          <p:cNvSpPr>
            <a:spLocks noGrp="1"/>
          </p:cNvSpPr>
          <p:nvPr>
            <p:ph idx="1"/>
          </p:nvPr>
        </p:nvSpPr>
        <p:spPr/>
        <p:txBody>
          <a:bodyPr/>
          <a:lstStyle/>
          <a:p>
            <a:pPr>
              <a:lnSpc>
                <a:spcPct val="120000"/>
              </a:lnSpc>
            </a:pPr>
            <a:r>
              <a:rPr lang="en-US" sz="2000" dirty="0"/>
              <a:t>Reimbursement of travel expense to an employee, paid under an “accountable plan,” is not subject to income tax withholding</a:t>
            </a:r>
          </a:p>
          <a:p>
            <a:pPr lvl="1">
              <a:lnSpc>
                <a:spcPct val="120000"/>
              </a:lnSpc>
            </a:pPr>
            <a:r>
              <a:rPr lang="en-US" sz="2000" dirty="0"/>
              <a:t>Accountable plan is an approved plan that must meet three IRS-sanctioned rules</a:t>
            </a:r>
          </a:p>
          <a:p>
            <a:pPr marL="228600" lvl="1">
              <a:lnSpc>
                <a:spcPct val="120000"/>
              </a:lnSpc>
              <a:spcBef>
                <a:spcPts val="1000"/>
              </a:spcBef>
              <a:buFont typeface="Arial" panose="020B0604020202020204" pitchFamily="34" charset="0"/>
              <a:buChar char="•"/>
            </a:pPr>
            <a:r>
              <a:rPr lang="en-US" sz="2000" dirty="0"/>
              <a:t>If there is no plan in place, travel reimbursements are made under a nonaccountable plan and considered wages</a:t>
            </a:r>
          </a:p>
          <a:p>
            <a:pPr lvl="1">
              <a:lnSpc>
                <a:spcPct val="120000"/>
              </a:lnSpc>
            </a:pPr>
            <a:r>
              <a:rPr lang="en-US" sz="2000" dirty="0"/>
              <a:t>Therefore, employer must withhold income tax</a:t>
            </a:r>
          </a:p>
          <a:p>
            <a:endParaRPr lang="en-IN" sz="2000" dirty="0"/>
          </a:p>
        </p:txBody>
      </p:sp>
    </p:spTree>
    <p:extLst>
      <p:ext uri="{BB962C8B-B14F-4D97-AF65-F5344CB8AC3E}">
        <p14:creationId xmlns:p14="http://schemas.microsoft.com/office/powerpoint/2010/main" val="27199544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DA0755-7DF3-567E-4F6E-C1F36CF72935}"/>
              </a:ext>
            </a:extLst>
          </p:cNvPr>
          <p:cNvSpPr>
            <a:spLocks noGrp="1"/>
          </p:cNvSpPr>
          <p:nvPr>
            <p:ph type="title"/>
          </p:nvPr>
        </p:nvSpPr>
        <p:spPr/>
        <p:txBody>
          <a:bodyPr/>
          <a:lstStyle/>
          <a:p>
            <a:r>
              <a:rPr lang="en-US" dirty="0"/>
              <a:t>Payments Exempt from Withholding</a:t>
            </a:r>
            <a:endParaRPr lang="en-IN" dirty="0"/>
          </a:p>
        </p:txBody>
      </p:sp>
      <p:sp>
        <p:nvSpPr>
          <p:cNvPr id="3" name="Content Placeholder 2">
            <a:extLst>
              <a:ext uri="{FF2B5EF4-FFF2-40B4-BE49-F238E27FC236}">
                <a16:creationId xmlns:a16="http://schemas.microsoft.com/office/drawing/2014/main" id="{E09A6E60-8E78-E813-60CD-982CD980410B}"/>
              </a:ext>
            </a:extLst>
          </p:cNvPr>
          <p:cNvSpPr>
            <a:spLocks noGrp="1"/>
          </p:cNvSpPr>
          <p:nvPr>
            <p:ph idx="1"/>
          </p:nvPr>
        </p:nvSpPr>
        <p:spPr/>
        <p:txBody>
          <a:bodyPr/>
          <a:lstStyle/>
          <a:p>
            <a:r>
              <a:rPr lang="en-US" sz="2000" dirty="0"/>
              <a:t>Law excludes certain payments and payments to certain individuals from FIT withholding</a:t>
            </a:r>
          </a:p>
          <a:p>
            <a:pPr lvl="1"/>
            <a:r>
              <a:rPr lang="en-US" sz="2000" dirty="0"/>
              <a:t>See Figure 4.2 on the next slides for comprehensive list of exempt payments</a:t>
            </a:r>
          </a:p>
          <a:p>
            <a:endParaRPr lang="en-IN" sz="2000" dirty="0"/>
          </a:p>
        </p:txBody>
      </p:sp>
    </p:spTree>
    <p:extLst>
      <p:ext uri="{BB962C8B-B14F-4D97-AF65-F5344CB8AC3E}">
        <p14:creationId xmlns:p14="http://schemas.microsoft.com/office/powerpoint/2010/main" val="24509992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A869BC-00B5-7CB3-1973-531621D787B7}"/>
              </a:ext>
            </a:extLst>
          </p:cNvPr>
          <p:cNvSpPr>
            <a:spLocks noGrp="1"/>
          </p:cNvSpPr>
          <p:nvPr>
            <p:ph type="title"/>
          </p:nvPr>
        </p:nvSpPr>
        <p:spPr/>
        <p:txBody>
          <a:bodyPr/>
          <a:lstStyle/>
          <a:p>
            <a:r>
              <a:rPr lang="en-US" dirty="0"/>
              <a:t>Figure 4.2 Exempt Payments (1 of 5)</a:t>
            </a:r>
            <a:endParaRPr lang="en-IN" dirty="0"/>
          </a:p>
        </p:txBody>
      </p:sp>
      <p:graphicFrame>
        <p:nvGraphicFramePr>
          <p:cNvPr id="4" name="Table Placeholder 3">
            <a:extLst>
              <a:ext uri="{FF2B5EF4-FFF2-40B4-BE49-F238E27FC236}">
                <a16:creationId xmlns:a16="http://schemas.microsoft.com/office/drawing/2014/main" id="{9CB870C9-2BAE-7D7E-64D0-7540DDF3F884}"/>
              </a:ext>
            </a:extLst>
          </p:cNvPr>
          <p:cNvGraphicFramePr>
            <a:graphicFrameLocks noGrp="1"/>
          </p:cNvGraphicFramePr>
          <p:nvPr>
            <p:ph idx="1"/>
            <p:extLst>
              <p:ext uri="{D42A27DB-BD31-4B8C-83A1-F6EECF244321}">
                <p14:modId xmlns:p14="http://schemas.microsoft.com/office/powerpoint/2010/main" val="2773296476"/>
              </p:ext>
            </p:extLst>
          </p:nvPr>
        </p:nvGraphicFramePr>
        <p:xfrm>
          <a:off x="476843" y="1334559"/>
          <a:ext cx="11364685" cy="3944170"/>
        </p:xfrm>
        <a:graphic>
          <a:graphicData uri="http://schemas.openxmlformats.org/drawingml/2006/table">
            <a:tbl>
              <a:tblPr firstRow="1" bandRow="1">
                <a:tableStyleId>{5C22544A-7EE6-4342-B048-85BDC9FD1C3A}</a:tableStyleId>
              </a:tblPr>
              <a:tblGrid>
                <a:gridCol w="3997628">
                  <a:extLst>
                    <a:ext uri="{9D8B030D-6E8A-4147-A177-3AD203B41FA5}">
                      <a16:colId xmlns:a16="http://schemas.microsoft.com/office/drawing/2014/main" val="3191557025"/>
                    </a:ext>
                  </a:extLst>
                </a:gridCol>
                <a:gridCol w="7367057">
                  <a:extLst>
                    <a:ext uri="{9D8B030D-6E8A-4147-A177-3AD203B41FA5}">
                      <a16:colId xmlns:a16="http://schemas.microsoft.com/office/drawing/2014/main" val="3415888699"/>
                    </a:ext>
                  </a:extLst>
                </a:gridCol>
              </a:tblGrid>
              <a:tr h="417605">
                <a:tc>
                  <a:txBody>
                    <a:bodyPr/>
                    <a:lstStyle/>
                    <a:p>
                      <a:r>
                        <a:rPr lang="en-US" sz="1800" b="1" i="0" u="none" strike="noStrike" kern="1200" baseline="0" dirty="0">
                          <a:solidFill>
                            <a:schemeClr val="lt1"/>
                          </a:solidFill>
                          <a:latin typeface="+mn-lt"/>
                          <a:ea typeface="+mn-ea"/>
                          <a:cs typeface="+mn-cs"/>
                        </a:rPr>
                        <a:t>Type of Payment or Individual</a:t>
                      </a:r>
                      <a:endParaRPr lang="en-US" dirty="0"/>
                    </a:p>
                  </a:txBody>
                  <a:tcPr/>
                </a:tc>
                <a:tc>
                  <a:txBody>
                    <a:bodyPr/>
                    <a:lstStyle/>
                    <a:p>
                      <a:r>
                        <a:rPr lang="en-US" sz="1800" b="1" i="0" u="none" strike="noStrike" kern="1200" baseline="0" dirty="0">
                          <a:solidFill>
                            <a:schemeClr val="lt1"/>
                          </a:solidFill>
                          <a:latin typeface="+mn-lt"/>
                          <a:ea typeface="+mn-ea"/>
                          <a:cs typeface="+mn-cs"/>
                        </a:rPr>
                        <a:t>Conditions</a:t>
                      </a:r>
                      <a:endParaRPr lang="en-US" dirty="0"/>
                    </a:p>
                  </a:txBody>
                  <a:tcPr/>
                </a:tc>
                <a:extLst>
                  <a:ext uri="{0D108BD9-81ED-4DB2-BD59-A6C34878D82A}">
                    <a16:rowId xmlns:a16="http://schemas.microsoft.com/office/drawing/2014/main" val="2602364543"/>
                  </a:ext>
                </a:extLst>
              </a:tr>
              <a:tr h="417605">
                <a:tc>
                  <a:txBody>
                    <a:bodyPr/>
                    <a:lstStyle/>
                    <a:p>
                      <a:r>
                        <a:rPr lang="en-US" dirty="0"/>
                        <a:t>Advances</a:t>
                      </a:r>
                    </a:p>
                  </a:txBody>
                  <a:tcPr/>
                </a:tc>
                <a:tc>
                  <a:txBody>
                    <a:bodyPr/>
                    <a:lstStyle/>
                    <a:p>
                      <a:r>
                        <a:rPr lang="en-US" dirty="0"/>
                        <a:t>For travel and other business expenses reasonably expected to be incurred.</a:t>
                      </a:r>
                    </a:p>
                  </a:txBody>
                  <a:tcPr/>
                </a:tc>
                <a:extLst>
                  <a:ext uri="{0D108BD9-81ED-4DB2-BD59-A6C34878D82A}">
                    <a16:rowId xmlns:a16="http://schemas.microsoft.com/office/drawing/2014/main" val="2432392898"/>
                  </a:ext>
                </a:extLst>
              </a:tr>
              <a:tr h="417605">
                <a:tc>
                  <a:txBody>
                    <a:bodyPr/>
                    <a:lstStyle/>
                    <a:p>
                      <a:r>
                        <a:rPr lang="en-US" dirty="0"/>
                        <a:t>Accident and Health Insurance Payments</a:t>
                      </a:r>
                    </a:p>
                  </a:txBody>
                  <a:tcPr/>
                </a:tc>
                <a:tc>
                  <a:txBody>
                    <a:bodyPr/>
                    <a:lstStyle/>
                    <a:p>
                      <a:r>
                        <a:rPr lang="en-US" dirty="0"/>
                        <a:t>Exempt except 2% shareholder-employees of S corporations.</a:t>
                      </a:r>
                    </a:p>
                  </a:txBody>
                  <a:tcPr/>
                </a:tc>
                <a:extLst>
                  <a:ext uri="{0D108BD9-81ED-4DB2-BD59-A6C34878D82A}">
                    <a16:rowId xmlns:a16="http://schemas.microsoft.com/office/drawing/2014/main" val="2163241320"/>
                  </a:ext>
                </a:extLst>
              </a:tr>
              <a:tr h="417605">
                <a:tc>
                  <a:txBody>
                    <a:bodyPr/>
                    <a:lstStyle/>
                    <a:p>
                      <a:r>
                        <a:rPr lang="en-US" dirty="0"/>
                        <a:t>Deceased Person’s Wages</a:t>
                      </a:r>
                    </a:p>
                  </a:txBody>
                  <a:tcPr/>
                </a:tc>
                <a:tc>
                  <a:txBody>
                    <a:bodyPr/>
                    <a:lstStyle/>
                    <a:p>
                      <a:r>
                        <a:rPr lang="en-US" dirty="0"/>
                        <a:t>Paid to the person’s beneficiary or estate.</a:t>
                      </a:r>
                    </a:p>
                  </a:txBody>
                  <a:tcPr/>
                </a:tc>
                <a:extLst>
                  <a:ext uri="{0D108BD9-81ED-4DB2-BD59-A6C34878D82A}">
                    <a16:rowId xmlns:a16="http://schemas.microsoft.com/office/drawing/2014/main" val="3246099670"/>
                  </a:ext>
                </a:extLst>
              </a:tr>
              <a:tr h="417605">
                <a:tc>
                  <a:txBody>
                    <a:bodyPr/>
                    <a:lstStyle/>
                    <a:p>
                      <a:r>
                        <a:rPr lang="en-US" dirty="0"/>
                        <a:t>Dependent Care Assistance</a:t>
                      </a:r>
                    </a:p>
                  </a:txBody>
                  <a:tcPr/>
                </a:tc>
                <a:tc>
                  <a:txBody>
                    <a:bodyPr/>
                    <a:lstStyle/>
                    <a:p>
                      <a:r>
                        <a:rPr lang="en-US" dirty="0"/>
                        <a:t>To the extent it is reasonable to believe the amounts will be excludable from gross income. Up to $5,000 can be excluded from an employee’s gross income without being subject to social security, Medicare, or income tax withholding.</a:t>
                      </a:r>
                    </a:p>
                  </a:txBody>
                  <a:tcPr/>
                </a:tc>
                <a:extLst>
                  <a:ext uri="{0D108BD9-81ED-4DB2-BD59-A6C34878D82A}">
                    <a16:rowId xmlns:a16="http://schemas.microsoft.com/office/drawing/2014/main" val="4218839962"/>
                  </a:ext>
                </a:extLst>
              </a:tr>
              <a:tr h="417605">
                <a:tc>
                  <a:txBody>
                    <a:bodyPr/>
                    <a:lstStyle/>
                    <a:p>
                      <a:r>
                        <a:rPr lang="en-US" dirty="0"/>
                        <a:t>Domestic Service</a:t>
                      </a:r>
                    </a:p>
                  </a:txBody>
                  <a:tcPr/>
                </a:tc>
                <a:tc>
                  <a:txBody>
                    <a:bodyPr/>
                    <a:lstStyle/>
                    <a:p>
                      <a:r>
                        <a:rPr lang="en-US" dirty="0"/>
                        <a:t>Private home, local college club, or local chapter of college fraternity or sorority.</a:t>
                      </a:r>
                    </a:p>
                  </a:txBody>
                  <a:tcPr/>
                </a:tc>
                <a:extLst>
                  <a:ext uri="{0D108BD9-81ED-4DB2-BD59-A6C34878D82A}">
                    <a16:rowId xmlns:a16="http://schemas.microsoft.com/office/drawing/2014/main" val="1196393773"/>
                  </a:ext>
                </a:extLst>
              </a:tr>
            </a:tbl>
          </a:graphicData>
        </a:graphic>
      </p:graphicFrame>
    </p:spTree>
    <p:extLst>
      <p:ext uri="{BB962C8B-B14F-4D97-AF65-F5344CB8AC3E}">
        <p14:creationId xmlns:p14="http://schemas.microsoft.com/office/powerpoint/2010/main" val="252332901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A869BC-00B5-7CB3-1973-531621D787B7}"/>
              </a:ext>
            </a:extLst>
          </p:cNvPr>
          <p:cNvSpPr>
            <a:spLocks noGrp="1"/>
          </p:cNvSpPr>
          <p:nvPr>
            <p:ph type="title"/>
          </p:nvPr>
        </p:nvSpPr>
        <p:spPr/>
        <p:txBody>
          <a:bodyPr/>
          <a:lstStyle/>
          <a:p>
            <a:r>
              <a:rPr lang="en-US" dirty="0"/>
              <a:t>Figure 4.2 Exempt Payments (2 of 5)</a:t>
            </a:r>
            <a:endParaRPr lang="en-IN" dirty="0"/>
          </a:p>
        </p:txBody>
      </p:sp>
      <p:graphicFrame>
        <p:nvGraphicFramePr>
          <p:cNvPr id="4" name="Table Placeholder 3">
            <a:extLst>
              <a:ext uri="{FF2B5EF4-FFF2-40B4-BE49-F238E27FC236}">
                <a16:creationId xmlns:a16="http://schemas.microsoft.com/office/drawing/2014/main" id="{9CB870C9-2BAE-7D7E-64D0-7540DDF3F884}"/>
              </a:ext>
            </a:extLst>
          </p:cNvPr>
          <p:cNvGraphicFramePr>
            <a:graphicFrameLocks noGrp="1"/>
          </p:cNvGraphicFramePr>
          <p:nvPr>
            <p:ph idx="1"/>
            <p:extLst>
              <p:ext uri="{D42A27DB-BD31-4B8C-83A1-F6EECF244321}">
                <p14:modId xmlns:p14="http://schemas.microsoft.com/office/powerpoint/2010/main" val="217828266"/>
              </p:ext>
            </p:extLst>
          </p:nvPr>
        </p:nvGraphicFramePr>
        <p:xfrm>
          <a:off x="476843" y="1334559"/>
          <a:ext cx="11364685" cy="4401370"/>
        </p:xfrm>
        <a:graphic>
          <a:graphicData uri="http://schemas.openxmlformats.org/drawingml/2006/table">
            <a:tbl>
              <a:tblPr firstRow="1" bandRow="1">
                <a:tableStyleId>{5C22544A-7EE6-4342-B048-85BDC9FD1C3A}</a:tableStyleId>
              </a:tblPr>
              <a:tblGrid>
                <a:gridCol w="3997628">
                  <a:extLst>
                    <a:ext uri="{9D8B030D-6E8A-4147-A177-3AD203B41FA5}">
                      <a16:colId xmlns:a16="http://schemas.microsoft.com/office/drawing/2014/main" val="3191557025"/>
                    </a:ext>
                  </a:extLst>
                </a:gridCol>
                <a:gridCol w="7367057">
                  <a:extLst>
                    <a:ext uri="{9D8B030D-6E8A-4147-A177-3AD203B41FA5}">
                      <a16:colId xmlns:a16="http://schemas.microsoft.com/office/drawing/2014/main" val="3415888699"/>
                    </a:ext>
                  </a:extLst>
                </a:gridCol>
              </a:tblGrid>
              <a:tr h="417605">
                <a:tc>
                  <a:txBody>
                    <a:bodyPr/>
                    <a:lstStyle/>
                    <a:p>
                      <a:r>
                        <a:rPr lang="en-US" sz="1800" b="1" i="0" u="none" strike="noStrike" kern="1200" baseline="0" dirty="0">
                          <a:solidFill>
                            <a:schemeClr val="lt1"/>
                          </a:solidFill>
                          <a:latin typeface="+mn-lt"/>
                          <a:ea typeface="+mn-ea"/>
                          <a:cs typeface="+mn-cs"/>
                        </a:rPr>
                        <a:t>Type of Payment or Individual</a:t>
                      </a:r>
                      <a:endParaRPr lang="en-US" dirty="0"/>
                    </a:p>
                  </a:txBody>
                  <a:tcPr/>
                </a:tc>
                <a:tc>
                  <a:txBody>
                    <a:bodyPr/>
                    <a:lstStyle/>
                    <a:p>
                      <a:r>
                        <a:rPr lang="en-US" sz="1800" b="1" i="0" u="none" strike="noStrike" kern="1200" baseline="0" dirty="0">
                          <a:solidFill>
                            <a:schemeClr val="lt1"/>
                          </a:solidFill>
                          <a:latin typeface="+mn-lt"/>
                          <a:ea typeface="+mn-ea"/>
                          <a:cs typeface="+mn-cs"/>
                        </a:rPr>
                        <a:t>Conditions</a:t>
                      </a:r>
                      <a:endParaRPr lang="en-US" dirty="0"/>
                    </a:p>
                  </a:txBody>
                  <a:tcPr/>
                </a:tc>
                <a:extLst>
                  <a:ext uri="{0D108BD9-81ED-4DB2-BD59-A6C34878D82A}">
                    <a16:rowId xmlns:a16="http://schemas.microsoft.com/office/drawing/2014/main" val="2602364543"/>
                  </a:ext>
                </a:extLst>
              </a:tr>
              <a:tr h="417605">
                <a:tc>
                  <a:txBody>
                    <a:bodyPr/>
                    <a:lstStyle/>
                    <a:p>
                      <a:r>
                        <a:rPr lang="en-US" dirty="0"/>
                        <a:t>Educational Assistance</a:t>
                      </a:r>
                    </a:p>
                  </a:txBody>
                  <a:tcPr/>
                </a:tc>
                <a:tc>
                  <a:txBody>
                    <a:bodyPr/>
                    <a:lstStyle/>
                    <a:p>
                      <a:r>
                        <a:rPr lang="en-US" dirty="0"/>
                        <a:t>If education maintains or improves employee’s skills required by the job. For the non</a:t>
                      </a:r>
                      <a:r>
                        <a:rPr lang="en-US" dirty="0">
                          <a:latin typeface="+mn-lt"/>
                          <a:cs typeface="Times New Roman" panose="02020603050405020304" pitchFamily="18" charset="0"/>
                        </a:rPr>
                        <a:t>–</a:t>
                      </a:r>
                      <a:r>
                        <a:rPr lang="en-US" dirty="0"/>
                        <a:t>job-related educational assistance, up to $5,250 </a:t>
                      </a:r>
                      <a:r>
                        <a:rPr lang="en-US" sz="1800" b="0" i="0" u="none" strike="noStrike" kern="1200" baseline="0" dirty="0">
                          <a:solidFill>
                            <a:schemeClr val="dk1"/>
                          </a:solidFill>
                          <a:latin typeface="+mn-lt"/>
                          <a:ea typeface="+mn-ea"/>
                          <a:cs typeface="+mn-cs"/>
                        </a:rPr>
                        <a:t>per year of tax-exempt student loan repayment contributions or tuition</a:t>
                      </a:r>
                      <a:r>
                        <a:rPr lang="en-US" dirty="0"/>
                        <a:t> assistance for undergraduate and graduate education is tax-free. Also applies to “downsized” employees and can be used after voluntary or involuntary termination.</a:t>
                      </a:r>
                    </a:p>
                  </a:txBody>
                  <a:tcPr/>
                </a:tc>
                <a:extLst>
                  <a:ext uri="{0D108BD9-81ED-4DB2-BD59-A6C34878D82A}">
                    <a16:rowId xmlns:a16="http://schemas.microsoft.com/office/drawing/2014/main" val="2023273421"/>
                  </a:ext>
                </a:extLst>
              </a:tr>
              <a:tr h="417605">
                <a:tc>
                  <a:txBody>
                    <a:bodyPr/>
                    <a:lstStyle/>
                    <a:p>
                      <a:r>
                        <a:rPr lang="en-US" dirty="0"/>
                        <a:t>Employee Business Expense Reimbursements</a:t>
                      </a:r>
                    </a:p>
                  </a:txBody>
                  <a:tcPr/>
                </a:tc>
                <a:tc>
                  <a:txBody>
                    <a:bodyPr/>
                    <a:lstStyle/>
                    <a:p>
                      <a:r>
                        <a:rPr lang="en-US" dirty="0"/>
                        <a:t>Accountable plans for amounts not exceeding specified government rates for mileage, lodging, meals, and incidental expenses.</a:t>
                      </a:r>
                    </a:p>
                  </a:txBody>
                  <a:tcPr/>
                </a:tc>
                <a:extLst>
                  <a:ext uri="{0D108BD9-81ED-4DB2-BD59-A6C34878D82A}">
                    <a16:rowId xmlns:a16="http://schemas.microsoft.com/office/drawing/2014/main" val="3576828821"/>
                  </a:ext>
                </a:extLst>
              </a:tr>
              <a:tr h="417605">
                <a:tc>
                  <a:txBody>
                    <a:bodyPr/>
                    <a:lstStyle/>
                    <a:p>
                      <a:r>
                        <a:rPr lang="en-US" dirty="0"/>
                        <a:t>Employee-Safety and Length-of-Service Awards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If merchandise costs $400 or less. Rises to $1,600 for a written nondiscriminatory plan.</a:t>
                      </a:r>
                    </a:p>
                  </a:txBody>
                  <a:tcPr/>
                </a:tc>
                <a:extLst>
                  <a:ext uri="{0D108BD9-81ED-4DB2-BD59-A6C34878D82A}">
                    <a16:rowId xmlns:a16="http://schemas.microsoft.com/office/drawing/2014/main" val="436072608"/>
                  </a:ext>
                </a:extLst>
              </a:tr>
              <a:tr h="417605">
                <a:tc>
                  <a:txBody>
                    <a:bodyPr/>
                    <a:lstStyle/>
                    <a:p>
                      <a:r>
                        <a:rPr lang="en-US" dirty="0"/>
                        <a:t>Employer-Provided Parking</a:t>
                      </a:r>
                    </a:p>
                  </a:txBody>
                  <a:tcPr/>
                </a:tc>
                <a:tc>
                  <a:txBody>
                    <a:bodyPr/>
                    <a:lstStyle/>
                    <a:p>
                      <a:r>
                        <a:rPr lang="en-US" dirty="0"/>
                        <a:t>Up to </a:t>
                      </a:r>
                      <a:r>
                        <a:rPr lang="en-US" sz="1800" kern="1200" dirty="0">
                          <a:solidFill>
                            <a:schemeClr val="dk1"/>
                          </a:solidFill>
                          <a:latin typeface="+mn-lt"/>
                          <a:ea typeface="+mn-ea"/>
                          <a:cs typeface="+mn-cs"/>
                        </a:rPr>
                        <a:t>$300 </a:t>
                      </a:r>
                      <a:r>
                        <a:rPr lang="en-US" dirty="0"/>
                        <a:t>per month.</a:t>
                      </a:r>
                    </a:p>
                  </a:txBody>
                  <a:tcPr/>
                </a:tc>
                <a:extLst>
                  <a:ext uri="{0D108BD9-81ED-4DB2-BD59-A6C34878D82A}">
                    <a16:rowId xmlns:a16="http://schemas.microsoft.com/office/drawing/2014/main" val="1871155222"/>
                  </a:ext>
                </a:extLst>
              </a:tr>
            </a:tbl>
          </a:graphicData>
        </a:graphic>
      </p:graphicFrame>
    </p:spTree>
    <p:extLst>
      <p:ext uri="{BB962C8B-B14F-4D97-AF65-F5344CB8AC3E}">
        <p14:creationId xmlns:p14="http://schemas.microsoft.com/office/powerpoint/2010/main" val="425720261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A869BC-00B5-7CB3-1973-531621D787B7}"/>
              </a:ext>
            </a:extLst>
          </p:cNvPr>
          <p:cNvSpPr>
            <a:spLocks noGrp="1"/>
          </p:cNvSpPr>
          <p:nvPr>
            <p:ph type="title"/>
          </p:nvPr>
        </p:nvSpPr>
        <p:spPr/>
        <p:txBody>
          <a:bodyPr/>
          <a:lstStyle/>
          <a:p>
            <a:r>
              <a:rPr lang="en-US" dirty="0"/>
              <a:t>Figure 4.2 Exempt Payments (3 of 5)</a:t>
            </a:r>
            <a:endParaRPr lang="en-IN" dirty="0"/>
          </a:p>
        </p:txBody>
      </p:sp>
      <p:graphicFrame>
        <p:nvGraphicFramePr>
          <p:cNvPr id="4" name="Table Placeholder 3">
            <a:extLst>
              <a:ext uri="{FF2B5EF4-FFF2-40B4-BE49-F238E27FC236}">
                <a16:creationId xmlns:a16="http://schemas.microsoft.com/office/drawing/2014/main" id="{9CB870C9-2BAE-7D7E-64D0-7540DDF3F884}"/>
              </a:ext>
            </a:extLst>
          </p:cNvPr>
          <p:cNvGraphicFramePr>
            <a:graphicFrameLocks noGrp="1"/>
          </p:cNvGraphicFramePr>
          <p:nvPr>
            <p:ph idx="1"/>
            <p:extLst>
              <p:ext uri="{D42A27DB-BD31-4B8C-83A1-F6EECF244321}">
                <p14:modId xmlns:p14="http://schemas.microsoft.com/office/powerpoint/2010/main" val="2875294914"/>
              </p:ext>
            </p:extLst>
          </p:nvPr>
        </p:nvGraphicFramePr>
        <p:xfrm>
          <a:off x="476843" y="1334559"/>
          <a:ext cx="11364685" cy="4715285"/>
        </p:xfrm>
        <a:graphic>
          <a:graphicData uri="http://schemas.openxmlformats.org/drawingml/2006/table">
            <a:tbl>
              <a:tblPr firstRow="1" bandRow="1">
                <a:tableStyleId>{5C22544A-7EE6-4342-B048-85BDC9FD1C3A}</a:tableStyleId>
              </a:tblPr>
              <a:tblGrid>
                <a:gridCol w="3997628">
                  <a:extLst>
                    <a:ext uri="{9D8B030D-6E8A-4147-A177-3AD203B41FA5}">
                      <a16:colId xmlns:a16="http://schemas.microsoft.com/office/drawing/2014/main" val="3191557025"/>
                    </a:ext>
                  </a:extLst>
                </a:gridCol>
                <a:gridCol w="7367057">
                  <a:extLst>
                    <a:ext uri="{9D8B030D-6E8A-4147-A177-3AD203B41FA5}">
                      <a16:colId xmlns:a16="http://schemas.microsoft.com/office/drawing/2014/main" val="3415888699"/>
                    </a:ext>
                  </a:extLst>
                </a:gridCol>
              </a:tblGrid>
              <a:tr h="417605">
                <a:tc>
                  <a:txBody>
                    <a:bodyPr/>
                    <a:lstStyle/>
                    <a:p>
                      <a:r>
                        <a:rPr lang="en-US" sz="1800" b="1" i="0" u="none" strike="noStrike" kern="1200" baseline="0" dirty="0">
                          <a:solidFill>
                            <a:schemeClr val="lt1"/>
                          </a:solidFill>
                          <a:latin typeface="+mn-lt"/>
                          <a:ea typeface="+mn-ea"/>
                          <a:cs typeface="+mn-cs"/>
                        </a:rPr>
                        <a:t>Type of Payment or Individual</a:t>
                      </a:r>
                      <a:endParaRPr lang="en-US" dirty="0"/>
                    </a:p>
                  </a:txBody>
                  <a:tcPr/>
                </a:tc>
                <a:tc>
                  <a:txBody>
                    <a:bodyPr/>
                    <a:lstStyle/>
                    <a:p>
                      <a:r>
                        <a:rPr lang="en-US" sz="1800" b="1" i="0" u="none" strike="noStrike" kern="1200" baseline="0" dirty="0">
                          <a:solidFill>
                            <a:schemeClr val="lt1"/>
                          </a:solidFill>
                          <a:latin typeface="+mn-lt"/>
                          <a:ea typeface="+mn-ea"/>
                          <a:cs typeface="+mn-cs"/>
                        </a:rPr>
                        <a:t>Conditions</a:t>
                      </a:r>
                      <a:endParaRPr lang="en-US" dirty="0"/>
                    </a:p>
                  </a:txBody>
                  <a:tcPr/>
                </a:tc>
                <a:extLst>
                  <a:ext uri="{0D108BD9-81ED-4DB2-BD59-A6C34878D82A}">
                    <a16:rowId xmlns:a16="http://schemas.microsoft.com/office/drawing/2014/main" val="2602364543"/>
                  </a:ext>
                </a:extLst>
              </a:tr>
              <a:tr h="417605">
                <a:tc>
                  <a:txBody>
                    <a:bodyPr/>
                    <a:lstStyle/>
                    <a:p>
                      <a:r>
                        <a:rPr lang="en-US" dirty="0"/>
                        <a:t>Foreign Service by U.S. Citizens</a:t>
                      </a:r>
                    </a:p>
                  </a:txBody>
                  <a:tcPr/>
                </a:tc>
                <a:tc>
                  <a:txBody>
                    <a:bodyPr/>
                    <a:lstStyle/>
                    <a:p>
                      <a:r>
                        <a:rPr lang="en-US" dirty="0"/>
                        <a:t>As employees for affiliates of American employers if entitled to exclusion under section 911 or required by law of foreign country to withhold income tax on such payment.</a:t>
                      </a:r>
                    </a:p>
                  </a:txBody>
                  <a:tcPr/>
                </a:tc>
                <a:extLst>
                  <a:ext uri="{0D108BD9-81ED-4DB2-BD59-A6C34878D82A}">
                    <a16:rowId xmlns:a16="http://schemas.microsoft.com/office/drawing/2014/main" val="2023273421"/>
                  </a:ext>
                </a:extLst>
              </a:tr>
              <a:tr h="417605">
                <a:tc>
                  <a:txBody>
                    <a:bodyPr/>
                    <a:lstStyle/>
                    <a:p>
                      <a:r>
                        <a:rPr lang="en-US" dirty="0"/>
                        <a:t>Group-Term Life Insurance Costs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employer’s cost of group-term life insurance less than $50,000.</a:t>
                      </a:r>
                    </a:p>
                  </a:txBody>
                  <a:tcPr/>
                </a:tc>
                <a:extLst>
                  <a:ext uri="{0D108BD9-81ED-4DB2-BD59-A6C34878D82A}">
                    <a16:rowId xmlns:a16="http://schemas.microsoft.com/office/drawing/2014/main" val="3576828821"/>
                  </a:ext>
                </a:extLst>
              </a:tr>
              <a:tr h="417605">
                <a:tc>
                  <a:txBody>
                    <a:bodyPr/>
                    <a:lstStyle/>
                    <a:p>
                      <a:r>
                        <a:rPr lang="en-US" dirty="0"/>
                        <a:t>Health Reimbursement Arrangements (HRA)</a:t>
                      </a:r>
                    </a:p>
                  </a:txBody>
                  <a:tcPr/>
                </a:tc>
                <a:tc>
                  <a:txBody>
                    <a:bodyPr/>
                    <a:lstStyle/>
                    <a:p>
                      <a:r>
                        <a:rPr lang="en-US" dirty="0"/>
                        <a:t>As long as no person has the right to receive cash or any other taxable or nontaxable benefit other than medical care reimbursement.</a:t>
                      </a:r>
                    </a:p>
                  </a:txBody>
                  <a:tcPr/>
                </a:tc>
                <a:extLst>
                  <a:ext uri="{0D108BD9-81ED-4DB2-BD59-A6C34878D82A}">
                    <a16:rowId xmlns:a16="http://schemas.microsoft.com/office/drawing/2014/main" val="436072608"/>
                  </a:ext>
                </a:extLst>
              </a:tr>
              <a:tr h="417605">
                <a:tc>
                  <a:txBody>
                    <a:bodyPr/>
                    <a:lstStyle/>
                    <a:p>
                      <a:r>
                        <a:rPr lang="en-US" dirty="0"/>
                        <a:t>Individuals Under 18</a:t>
                      </a:r>
                    </a:p>
                  </a:txBody>
                  <a:tcPr/>
                </a:tc>
                <a:tc>
                  <a:txBody>
                    <a:bodyPr/>
                    <a:lstStyle/>
                    <a:p>
                      <a:r>
                        <a:rPr lang="en-US" dirty="0"/>
                        <a:t>For delivery or distribution of newspapers, shopping news, and vendors of newspapers and magazines where payment is the difference between the purchase and sales price.</a:t>
                      </a:r>
                    </a:p>
                  </a:txBody>
                  <a:tcPr/>
                </a:tc>
                <a:extLst>
                  <a:ext uri="{0D108BD9-81ED-4DB2-BD59-A6C34878D82A}">
                    <a16:rowId xmlns:a16="http://schemas.microsoft.com/office/drawing/2014/main" val="1871155222"/>
                  </a:ext>
                </a:extLst>
              </a:tr>
              <a:tr h="417605">
                <a:tc>
                  <a:txBody>
                    <a:bodyPr/>
                    <a:lstStyle/>
                    <a:p>
                      <a:r>
                        <a:rPr lang="en-US" dirty="0"/>
                        <a:t>Long-Term Care Insurance Premiums</a:t>
                      </a:r>
                    </a:p>
                  </a:txBody>
                  <a:tcPr/>
                </a:tc>
                <a:tc>
                  <a:txBody>
                    <a:bodyPr/>
                    <a:lstStyle/>
                    <a:p>
                      <a:r>
                        <a:rPr lang="en-US" dirty="0"/>
                        <a:t>Employer-paid premiums for long-term care insurance up to a limit. For example, for an employee age 40 or under, the first $</a:t>
                      </a:r>
                      <a:r>
                        <a:rPr lang="en-US" sz="1800" kern="1200" dirty="0">
                          <a:solidFill>
                            <a:schemeClr val="dk1"/>
                          </a:solidFill>
                          <a:latin typeface="+mn-lt"/>
                          <a:ea typeface="+mn-ea"/>
                          <a:cs typeface="+mn-cs"/>
                        </a:rPr>
                        <a:t>480</a:t>
                      </a:r>
                      <a:r>
                        <a:rPr lang="en-US" dirty="0"/>
                        <a:t> of premiums are nontaxable.</a:t>
                      </a:r>
                    </a:p>
                  </a:txBody>
                  <a:tcPr/>
                </a:tc>
                <a:extLst>
                  <a:ext uri="{0D108BD9-81ED-4DB2-BD59-A6C34878D82A}">
                    <a16:rowId xmlns:a16="http://schemas.microsoft.com/office/drawing/2014/main" val="3067624707"/>
                  </a:ext>
                </a:extLst>
              </a:tr>
            </a:tbl>
          </a:graphicData>
        </a:graphic>
      </p:graphicFrame>
    </p:spTree>
    <p:extLst>
      <p:ext uri="{BB962C8B-B14F-4D97-AF65-F5344CB8AC3E}">
        <p14:creationId xmlns:p14="http://schemas.microsoft.com/office/powerpoint/2010/main" val="48138032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A869BC-00B5-7CB3-1973-531621D787B7}"/>
              </a:ext>
            </a:extLst>
          </p:cNvPr>
          <p:cNvSpPr>
            <a:spLocks noGrp="1"/>
          </p:cNvSpPr>
          <p:nvPr>
            <p:ph type="title"/>
          </p:nvPr>
        </p:nvSpPr>
        <p:spPr/>
        <p:txBody>
          <a:bodyPr/>
          <a:lstStyle/>
          <a:p>
            <a:r>
              <a:rPr lang="en-US" dirty="0"/>
              <a:t>Figure 4.2 Exempt Payments (4 of 5)</a:t>
            </a:r>
            <a:endParaRPr lang="en-IN" dirty="0"/>
          </a:p>
        </p:txBody>
      </p:sp>
      <p:graphicFrame>
        <p:nvGraphicFramePr>
          <p:cNvPr id="4" name="Table Placeholder 3">
            <a:extLst>
              <a:ext uri="{FF2B5EF4-FFF2-40B4-BE49-F238E27FC236}">
                <a16:creationId xmlns:a16="http://schemas.microsoft.com/office/drawing/2014/main" id="{9CB870C9-2BAE-7D7E-64D0-7540DDF3F884}"/>
              </a:ext>
            </a:extLst>
          </p:cNvPr>
          <p:cNvGraphicFramePr>
            <a:graphicFrameLocks noGrp="1"/>
          </p:cNvGraphicFramePr>
          <p:nvPr>
            <p:ph idx="1"/>
            <p:extLst>
              <p:ext uri="{D42A27DB-BD31-4B8C-83A1-F6EECF244321}">
                <p14:modId xmlns:p14="http://schemas.microsoft.com/office/powerpoint/2010/main" val="3146131744"/>
              </p:ext>
            </p:extLst>
          </p:nvPr>
        </p:nvGraphicFramePr>
        <p:xfrm>
          <a:off x="476843" y="1334559"/>
          <a:ext cx="11364685" cy="4178895"/>
        </p:xfrm>
        <a:graphic>
          <a:graphicData uri="http://schemas.openxmlformats.org/drawingml/2006/table">
            <a:tbl>
              <a:tblPr firstRow="1" bandRow="1">
                <a:tableStyleId>{5C22544A-7EE6-4342-B048-85BDC9FD1C3A}</a:tableStyleId>
              </a:tblPr>
              <a:tblGrid>
                <a:gridCol w="3997628">
                  <a:extLst>
                    <a:ext uri="{9D8B030D-6E8A-4147-A177-3AD203B41FA5}">
                      <a16:colId xmlns:a16="http://schemas.microsoft.com/office/drawing/2014/main" val="3191557025"/>
                    </a:ext>
                  </a:extLst>
                </a:gridCol>
                <a:gridCol w="7367057">
                  <a:extLst>
                    <a:ext uri="{9D8B030D-6E8A-4147-A177-3AD203B41FA5}">
                      <a16:colId xmlns:a16="http://schemas.microsoft.com/office/drawing/2014/main" val="3415888699"/>
                    </a:ext>
                  </a:extLst>
                </a:gridCol>
              </a:tblGrid>
              <a:tr h="417605">
                <a:tc>
                  <a:txBody>
                    <a:bodyPr/>
                    <a:lstStyle/>
                    <a:p>
                      <a:r>
                        <a:rPr lang="en-US" sz="1800" b="1" i="0" u="none" strike="noStrike" kern="1200" baseline="0" dirty="0">
                          <a:solidFill>
                            <a:schemeClr val="lt1"/>
                          </a:solidFill>
                          <a:latin typeface="+mn-lt"/>
                          <a:ea typeface="+mn-ea"/>
                          <a:cs typeface="+mn-cs"/>
                        </a:rPr>
                        <a:t>Type of Payment or Individual</a:t>
                      </a:r>
                      <a:endParaRPr lang="en-US" dirty="0"/>
                    </a:p>
                  </a:txBody>
                  <a:tcPr/>
                </a:tc>
                <a:tc>
                  <a:txBody>
                    <a:bodyPr/>
                    <a:lstStyle/>
                    <a:p>
                      <a:r>
                        <a:rPr lang="en-US" sz="1800" b="1" i="0" u="none" strike="noStrike" kern="1200" baseline="0" dirty="0">
                          <a:solidFill>
                            <a:schemeClr val="lt1"/>
                          </a:solidFill>
                          <a:latin typeface="+mn-lt"/>
                          <a:ea typeface="+mn-ea"/>
                          <a:cs typeface="+mn-cs"/>
                        </a:rPr>
                        <a:t>Conditions</a:t>
                      </a:r>
                      <a:endParaRPr lang="en-US" dirty="0"/>
                    </a:p>
                  </a:txBody>
                  <a:tcPr/>
                </a:tc>
                <a:extLst>
                  <a:ext uri="{0D108BD9-81ED-4DB2-BD59-A6C34878D82A}">
                    <a16:rowId xmlns:a16="http://schemas.microsoft.com/office/drawing/2014/main" val="2602364543"/>
                  </a:ext>
                </a:extLst>
              </a:tr>
              <a:tr h="417605">
                <a:tc>
                  <a:txBody>
                    <a:bodyPr/>
                    <a:lstStyle/>
                    <a:p>
                      <a:r>
                        <a:rPr lang="en-US" dirty="0"/>
                        <a:t>Ministers of Churches, Members of Religious Orders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Performing services for the order agency of the supervising church or associated institution.</a:t>
                      </a:r>
                    </a:p>
                  </a:txBody>
                  <a:tcPr/>
                </a:tc>
                <a:extLst>
                  <a:ext uri="{0D108BD9-81ED-4DB2-BD59-A6C34878D82A}">
                    <a16:rowId xmlns:a16="http://schemas.microsoft.com/office/drawing/2014/main" val="2023273421"/>
                  </a:ext>
                </a:extLst>
              </a:tr>
              <a:tr h="417605">
                <a:tc>
                  <a:txBody>
                    <a:bodyPr/>
                    <a:lstStyle/>
                    <a:p>
                      <a:r>
                        <a:rPr lang="en-US" dirty="0"/>
                        <a:t>Moving Expense Reimbursements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No longer exempt, except for active military.</a:t>
                      </a:r>
                    </a:p>
                  </a:txBody>
                  <a:tcPr/>
                </a:tc>
                <a:extLst>
                  <a:ext uri="{0D108BD9-81ED-4DB2-BD59-A6C34878D82A}">
                    <a16:rowId xmlns:a16="http://schemas.microsoft.com/office/drawing/2014/main" val="3576828821"/>
                  </a:ext>
                </a:extLst>
              </a:tr>
              <a:tr h="417605">
                <a:tc>
                  <a:txBody>
                    <a:bodyPr/>
                    <a:lstStyle/>
                    <a:p>
                      <a:r>
                        <a:rPr lang="en-US" dirty="0"/>
                        <a:t>Public Officials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For fees only, not salaries.</a:t>
                      </a:r>
                    </a:p>
                  </a:txBody>
                  <a:tcPr/>
                </a:tc>
                <a:extLst>
                  <a:ext uri="{0D108BD9-81ED-4DB2-BD59-A6C34878D82A}">
                    <a16:rowId xmlns:a16="http://schemas.microsoft.com/office/drawing/2014/main" val="436072608"/>
                  </a:ext>
                </a:extLst>
              </a:tr>
              <a:tr h="417605">
                <a:tc>
                  <a:txBody>
                    <a:bodyPr/>
                    <a:lstStyle/>
                    <a:p>
                      <a:r>
                        <a:rPr lang="en-US" dirty="0"/>
                        <a:t>Retirement and Pension Plans</a:t>
                      </a:r>
                    </a:p>
                  </a:txBody>
                  <a:tcPr/>
                </a:tc>
                <a:tc>
                  <a:txBody>
                    <a:bodyPr/>
                    <a:lstStyle/>
                    <a:p>
                      <a:pPr marL="285750" indent="-285750">
                        <a:buFont typeface="Arial" panose="020B0604020202020204" pitchFamily="34" charset="0"/>
                        <a:buChar char="•"/>
                      </a:pPr>
                      <a:r>
                        <a:rPr lang="en-US" dirty="0"/>
                        <a:t>Employer contributions to a qualified plan.</a:t>
                      </a:r>
                    </a:p>
                    <a:p>
                      <a:pPr marL="285750" indent="-285750">
                        <a:buFont typeface="Arial" panose="020B0604020202020204" pitchFamily="34" charset="0"/>
                        <a:buChar char="•"/>
                      </a:pPr>
                      <a:r>
                        <a:rPr lang="en-US" dirty="0"/>
                        <a:t>Employer contributions to IRA accounts under an SEP [see section 402(g) for salary reduction limitation].</a:t>
                      </a:r>
                    </a:p>
                    <a:p>
                      <a:pPr marL="285750" indent="-285750">
                        <a:buFont typeface="Arial" panose="020B0604020202020204" pitchFamily="34" charset="0"/>
                        <a:buChar char="•"/>
                      </a:pPr>
                      <a:r>
                        <a:rPr lang="en-US" dirty="0"/>
                        <a:t>Employer contributions to section 403(b) annuity contract [see section 402(g) for limitation].</a:t>
                      </a:r>
                    </a:p>
                    <a:p>
                      <a:pPr marL="285750" indent="-285750">
                        <a:buFont typeface="Arial" panose="020B0604020202020204" pitchFamily="34" charset="0"/>
                        <a:buChar char="•"/>
                      </a:pPr>
                      <a:r>
                        <a:rPr lang="en-US" dirty="0"/>
                        <a:t>Elective contributions and deferrals to plans containing a qualified cash or deferred compensation arrangement, such as 401(k).</a:t>
                      </a:r>
                    </a:p>
                  </a:txBody>
                  <a:tcPr/>
                </a:tc>
                <a:extLst>
                  <a:ext uri="{0D108BD9-81ED-4DB2-BD59-A6C34878D82A}">
                    <a16:rowId xmlns:a16="http://schemas.microsoft.com/office/drawing/2014/main" val="1871155222"/>
                  </a:ext>
                </a:extLst>
              </a:tr>
            </a:tbl>
          </a:graphicData>
        </a:graphic>
      </p:graphicFrame>
    </p:spTree>
    <p:extLst>
      <p:ext uri="{BB962C8B-B14F-4D97-AF65-F5344CB8AC3E}">
        <p14:creationId xmlns:p14="http://schemas.microsoft.com/office/powerpoint/2010/main" val="159992167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A869BC-00B5-7CB3-1973-531621D787B7}"/>
              </a:ext>
            </a:extLst>
          </p:cNvPr>
          <p:cNvSpPr>
            <a:spLocks noGrp="1"/>
          </p:cNvSpPr>
          <p:nvPr>
            <p:ph type="title"/>
          </p:nvPr>
        </p:nvSpPr>
        <p:spPr/>
        <p:txBody>
          <a:bodyPr/>
          <a:lstStyle/>
          <a:p>
            <a:r>
              <a:rPr lang="en-US" dirty="0"/>
              <a:t>Figure 4.2 Exempt Payments (5 of 5)</a:t>
            </a:r>
            <a:endParaRPr lang="en-IN" dirty="0"/>
          </a:p>
        </p:txBody>
      </p:sp>
      <p:graphicFrame>
        <p:nvGraphicFramePr>
          <p:cNvPr id="4" name="Table Placeholder 3">
            <a:extLst>
              <a:ext uri="{FF2B5EF4-FFF2-40B4-BE49-F238E27FC236}">
                <a16:creationId xmlns:a16="http://schemas.microsoft.com/office/drawing/2014/main" id="{9CB870C9-2BAE-7D7E-64D0-7540DDF3F884}"/>
              </a:ext>
            </a:extLst>
          </p:cNvPr>
          <p:cNvGraphicFramePr>
            <a:graphicFrameLocks noGrp="1"/>
          </p:cNvGraphicFramePr>
          <p:nvPr>
            <p:ph idx="1"/>
            <p:extLst>
              <p:ext uri="{D42A27DB-BD31-4B8C-83A1-F6EECF244321}">
                <p14:modId xmlns:p14="http://schemas.microsoft.com/office/powerpoint/2010/main" val="3037131812"/>
              </p:ext>
            </p:extLst>
          </p:nvPr>
        </p:nvGraphicFramePr>
        <p:xfrm>
          <a:off x="476843" y="1334559"/>
          <a:ext cx="11364685" cy="1697765"/>
        </p:xfrm>
        <a:graphic>
          <a:graphicData uri="http://schemas.openxmlformats.org/drawingml/2006/table">
            <a:tbl>
              <a:tblPr firstRow="1" bandRow="1">
                <a:tableStyleId>{5C22544A-7EE6-4342-B048-85BDC9FD1C3A}</a:tableStyleId>
              </a:tblPr>
              <a:tblGrid>
                <a:gridCol w="3997628">
                  <a:extLst>
                    <a:ext uri="{9D8B030D-6E8A-4147-A177-3AD203B41FA5}">
                      <a16:colId xmlns:a16="http://schemas.microsoft.com/office/drawing/2014/main" val="3191557025"/>
                    </a:ext>
                  </a:extLst>
                </a:gridCol>
                <a:gridCol w="7367057">
                  <a:extLst>
                    <a:ext uri="{9D8B030D-6E8A-4147-A177-3AD203B41FA5}">
                      <a16:colId xmlns:a16="http://schemas.microsoft.com/office/drawing/2014/main" val="3415888699"/>
                    </a:ext>
                  </a:extLst>
                </a:gridCol>
              </a:tblGrid>
              <a:tr h="417605">
                <a:tc>
                  <a:txBody>
                    <a:bodyPr/>
                    <a:lstStyle/>
                    <a:p>
                      <a:r>
                        <a:rPr lang="en-US" sz="1800" b="1" i="0" u="none" strike="noStrike" kern="1200" baseline="0" dirty="0">
                          <a:solidFill>
                            <a:schemeClr val="lt1"/>
                          </a:solidFill>
                          <a:latin typeface="+mn-lt"/>
                          <a:ea typeface="+mn-ea"/>
                          <a:cs typeface="+mn-cs"/>
                        </a:rPr>
                        <a:t>Type of Payment or Individual</a:t>
                      </a:r>
                      <a:endParaRPr lang="en-US" dirty="0"/>
                    </a:p>
                  </a:txBody>
                  <a:tcPr/>
                </a:tc>
                <a:tc>
                  <a:txBody>
                    <a:bodyPr/>
                    <a:lstStyle/>
                    <a:p>
                      <a:r>
                        <a:rPr lang="en-US" sz="1800" b="1" i="0" u="none" strike="noStrike" kern="1200" baseline="0" dirty="0">
                          <a:solidFill>
                            <a:schemeClr val="lt1"/>
                          </a:solidFill>
                          <a:latin typeface="+mn-lt"/>
                          <a:ea typeface="+mn-ea"/>
                          <a:cs typeface="+mn-cs"/>
                        </a:rPr>
                        <a:t>Conditions</a:t>
                      </a:r>
                      <a:endParaRPr lang="en-US" dirty="0"/>
                    </a:p>
                  </a:txBody>
                  <a:tcPr/>
                </a:tc>
                <a:extLst>
                  <a:ext uri="{0D108BD9-81ED-4DB2-BD59-A6C34878D82A}">
                    <a16:rowId xmlns:a16="http://schemas.microsoft.com/office/drawing/2014/main" val="2602364543"/>
                  </a:ext>
                </a:extLst>
              </a:tr>
              <a:tr h="531494">
                <a:tc>
                  <a:txBody>
                    <a:bodyPr/>
                    <a:lstStyle/>
                    <a:p>
                      <a:r>
                        <a:rPr lang="en-US" dirty="0"/>
                        <a:t>Sickness or Injury Payments </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Payments made under workers’ compensation law or contract of insurance.</a:t>
                      </a:r>
                    </a:p>
                  </a:txBody>
                  <a:tcPr/>
                </a:tc>
                <a:extLst>
                  <a:ext uri="{0D108BD9-81ED-4DB2-BD59-A6C34878D82A}">
                    <a16:rowId xmlns:a16="http://schemas.microsoft.com/office/drawing/2014/main" val="2023273421"/>
                  </a:ext>
                </a:extLst>
              </a:tr>
              <a:tr h="417605">
                <a:tc>
                  <a:txBody>
                    <a:bodyPr/>
                    <a:lstStyle/>
                    <a:p>
                      <a:r>
                        <a:rPr lang="en-US" dirty="0"/>
                        <a:t>Transportation in a Commuter Highway Vehicle and Transit Pass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Up to $</a:t>
                      </a:r>
                      <a:r>
                        <a:rPr lang="en-US" sz="1800" kern="1200" dirty="0">
                          <a:solidFill>
                            <a:schemeClr val="dk1"/>
                          </a:solidFill>
                          <a:latin typeface="+mn-lt"/>
                          <a:ea typeface="+mn-ea"/>
                          <a:cs typeface="+mn-cs"/>
                        </a:rPr>
                        <a:t>300 </a:t>
                      </a:r>
                      <a:r>
                        <a:rPr lang="en-US" dirty="0"/>
                        <a:t>per month.</a:t>
                      </a:r>
                    </a:p>
                  </a:txBody>
                  <a:tcPr/>
                </a:tc>
                <a:extLst>
                  <a:ext uri="{0D108BD9-81ED-4DB2-BD59-A6C34878D82A}">
                    <a16:rowId xmlns:a16="http://schemas.microsoft.com/office/drawing/2014/main" val="3576828821"/>
                  </a:ext>
                </a:extLst>
              </a:tr>
            </a:tbl>
          </a:graphicData>
        </a:graphic>
      </p:graphicFrame>
    </p:spTree>
    <p:extLst>
      <p:ext uri="{BB962C8B-B14F-4D97-AF65-F5344CB8AC3E}">
        <p14:creationId xmlns:p14="http://schemas.microsoft.com/office/powerpoint/2010/main" val="335618701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F6BCF6-8719-2A86-5C2D-4BF6F4E92FA4}"/>
              </a:ext>
            </a:extLst>
          </p:cNvPr>
          <p:cNvSpPr>
            <a:spLocks noGrp="1"/>
          </p:cNvSpPr>
          <p:nvPr>
            <p:ph type="title"/>
          </p:nvPr>
        </p:nvSpPr>
        <p:spPr/>
        <p:txBody>
          <a:bodyPr/>
          <a:lstStyle/>
          <a:p>
            <a:r>
              <a:rPr lang="en-US" dirty="0"/>
              <a:t>Cafeteria Plans</a:t>
            </a:r>
            <a:endParaRPr lang="en-IN" dirty="0"/>
          </a:p>
        </p:txBody>
      </p:sp>
      <p:sp>
        <p:nvSpPr>
          <p:cNvPr id="3" name="Content Placeholder 2">
            <a:extLst>
              <a:ext uri="{FF2B5EF4-FFF2-40B4-BE49-F238E27FC236}">
                <a16:creationId xmlns:a16="http://schemas.microsoft.com/office/drawing/2014/main" id="{9AE071FF-5F0B-56C6-A3B3-7D3FCBC5FCB0}"/>
              </a:ext>
            </a:extLst>
          </p:cNvPr>
          <p:cNvSpPr>
            <a:spLocks noGrp="1"/>
          </p:cNvSpPr>
          <p:nvPr>
            <p:ph idx="1"/>
          </p:nvPr>
        </p:nvSpPr>
        <p:spPr/>
        <p:txBody>
          <a:bodyPr/>
          <a:lstStyle/>
          <a:p>
            <a:r>
              <a:rPr lang="en-US" sz="2000" dirty="0"/>
              <a:t>The following benefits may be included in the plan:</a:t>
            </a:r>
          </a:p>
          <a:p>
            <a:pPr lvl="1"/>
            <a:r>
              <a:rPr lang="en-US" sz="2000" dirty="0"/>
              <a:t>Accident and health insurance</a:t>
            </a:r>
          </a:p>
          <a:p>
            <a:pPr lvl="1"/>
            <a:r>
              <a:rPr lang="en-US" sz="2000" dirty="0"/>
              <a:t>Self-insured medical reimbursement plan</a:t>
            </a:r>
          </a:p>
          <a:p>
            <a:pPr lvl="1"/>
            <a:r>
              <a:rPr lang="en-US" sz="2000" dirty="0"/>
              <a:t>Group-term life insurance (first $50,000 of coverage)</a:t>
            </a:r>
          </a:p>
          <a:p>
            <a:pPr lvl="1"/>
            <a:r>
              <a:rPr lang="en-US" sz="2000" dirty="0"/>
              <a:t>Dependent care assistance (first $5,000)</a:t>
            </a:r>
          </a:p>
          <a:p>
            <a:pPr lvl="1"/>
            <a:r>
              <a:rPr lang="en-US" sz="2000" dirty="0"/>
              <a:t>Health savings accounts</a:t>
            </a:r>
          </a:p>
          <a:p>
            <a:endParaRPr lang="en-IN" sz="2000" dirty="0"/>
          </a:p>
          <a:p>
            <a:endParaRPr lang="en-IN" sz="2000" dirty="0"/>
          </a:p>
        </p:txBody>
      </p:sp>
    </p:spTree>
    <p:extLst>
      <p:ext uri="{BB962C8B-B14F-4D97-AF65-F5344CB8AC3E}">
        <p14:creationId xmlns:p14="http://schemas.microsoft.com/office/powerpoint/2010/main" val="55223884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FE0A26-9ECB-2447-D2A8-99D360C20263}"/>
              </a:ext>
            </a:extLst>
          </p:cNvPr>
          <p:cNvSpPr>
            <a:spLocks noGrp="1"/>
          </p:cNvSpPr>
          <p:nvPr>
            <p:ph type="title"/>
          </p:nvPr>
        </p:nvSpPr>
        <p:spPr/>
        <p:txBody>
          <a:bodyPr/>
          <a:lstStyle/>
          <a:p>
            <a:r>
              <a:rPr lang="en-US" dirty="0"/>
              <a:t>Pretax Salary Reductions are Exempt from FIT (1 of 2)</a:t>
            </a:r>
            <a:endParaRPr lang="en-IN" dirty="0"/>
          </a:p>
        </p:txBody>
      </p:sp>
      <p:sp>
        <p:nvSpPr>
          <p:cNvPr id="3" name="Content Placeholder 2" descr="De">
            <a:extLst>
              <a:ext uri="{FF2B5EF4-FFF2-40B4-BE49-F238E27FC236}">
                <a16:creationId xmlns:a16="http://schemas.microsoft.com/office/drawing/2014/main" id="{2FF78F6E-29D1-6BDC-9297-BFA6BAB68392}"/>
              </a:ext>
            </a:extLst>
          </p:cNvPr>
          <p:cNvSpPr>
            <a:spLocks noGrp="1"/>
          </p:cNvSpPr>
          <p:nvPr>
            <p:ph idx="1"/>
          </p:nvPr>
        </p:nvSpPr>
        <p:spPr/>
        <p:txBody>
          <a:bodyPr/>
          <a:lstStyle/>
          <a:p>
            <a:r>
              <a:rPr lang="en-US" sz="2000" dirty="0"/>
              <a:t>Contribution to cafeteria plans</a:t>
            </a:r>
          </a:p>
          <a:p>
            <a:pPr lvl="1"/>
            <a:r>
              <a:rPr lang="en-US" sz="2000" dirty="0"/>
              <a:t>Employee can choose between cash (pay) or qualified (nontaxable) benefits</a:t>
            </a:r>
          </a:p>
          <a:p>
            <a:r>
              <a:rPr lang="en-US" sz="2000" dirty="0"/>
              <a:t>Contribution to flexible-spending accounts</a:t>
            </a:r>
          </a:p>
          <a:p>
            <a:pPr lvl="1"/>
            <a:r>
              <a:rPr lang="en-US" sz="2000" dirty="0"/>
              <a:t>In 2023, an employee can put up to $3,050 pretax dollars per year into a trust account for out-of-pocket medical expenses</a:t>
            </a:r>
          </a:p>
          <a:p>
            <a:pPr lvl="1"/>
            <a:r>
              <a:rPr lang="en-US" sz="2000" dirty="0"/>
              <a:t>They are forfeited by participants if not used</a:t>
            </a:r>
          </a:p>
          <a:p>
            <a:endParaRPr lang="en-US" sz="2000" dirty="0"/>
          </a:p>
          <a:p>
            <a:endParaRPr lang="en-IN" sz="2000" dirty="0"/>
          </a:p>
        </p:txBody>
      </p:sp>
    </p:spTree>
    <p:extLst>
      <p:ext uri="{BB962C8B-B14F-4D97-AF65-F5344CB8AC3E}">
        <p14:creationId xmlns:p14="http://schemas.microsoft.com/office/powerpoint/2010/main" val="271236401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FE0A26-9ECB-2447-D2A8-99D360C20263}"/>
              </a:ext>
            </a:extLst>
          </p:cNvPr>
          <p:cNvSpPr>
            <a:spLocks noGrp="1"/>
          </p:cNvSpPr>
          <p:nvPr>
            <p:ph type="title"/>
          </p:nvPr>
        </p:nvSpPr>
        <p:spPr/>
        <p:txBody>
          <a:bodyPr/>
          <a:lstStyle/>
          <a:p>
            <a:r>
              <a:rPr lang="en-US" dirty="0"/>
              <a:t>Pretax Salary Reductions are Exempt from FIT (2 of 2)</a:t>
            </a:r>
            <a:endParaRPr lang="en-IN" dirty="0"/>
          </a:p>
        </p:txBody>
      </p:sp>
      <p:sp>
        <p:nvSpPr>
          <p:cNvPr id="3" name="Content Placeholder 2">
            <a:extLst>
              <a:ext uri="{FF2B5EF4-FFF2-40B4-BE49-F238E27FC236}">
                <a16:creationId xmlns:a16="http://schemas.microsoft.com/office/drawing/2014/main" id="{2FF78F6E-29D1-6BDC-9297-BFA6BAB68392}"/>
              </a:ext>
            </a:extLst>
          </p:cNvPr>
          <p:cNvSpPr>
            <a:spLocks noGrp="1"/>
          </p:cNvSpPr>
          <p:nvPr>
            <p:ph idx="1"/>
          </p:nvPr>
        </p:nvSpPr>
        <p:spPr/>
        <p:txBody>
          <a:bodyPr/>
          <a:lstStyle/>
          <a:p>
            <a:r>
              <a:rPr lang="en-US" sz="2000" dirty="0"/>
              <a:t>Health Savings Accounts (HSA)</a:t>
            </a:r>
          </a:p>
          <a:p>
            <a:pPr lvl="1"/>
            <a:r>
              <a:rPr lang="en-US" sz="2000" dirty="0"/>
              <a:t>If employee has high-deductible health insurance (for 2024, $1,600 for self-only coverage and $3,200 for family coverage), the employee can contribute annually to an HSA to meet out-of-pocket medical bills</a:t>
            </a:r>
          </a:p>
          <a:p>
            <a:r>
              <a:rPr lang="en-US" sz="2000" dirty="0"/>
              <a:t>Archer Medical Savings Accounts </a:t>
            </a:r>
          </a:p>
          <a:p>
            <a:pPr lvl="1"/>
            <a:r>
              <a:rPr lang="en-US" sz="2000" dirty="0"/>
              <a:t>For employees of small businesses that have high-deductible insurance plans</a:t>
            </a:r>
          </a:p>
          <a:p>
            <a:endParaRPr lang="en-US" sz="2000" dirty="0"/>
          </a:p>
          <a:p>
            <a:endParaRPr lang="en-IN" sz="2000" dirty="0"/>
          </a:p>
        </p:txBody>
      </p:sp>
    </p:spTree>
    <p:extLst>
      <p:ext uri="{BB962C8B-B14F-4D97-AF65-F5344CB8AC3E}">
        <p14:creationId xmlns:p14="http://schemas.microsoft.com/office/powerpoint/2010/main" val="54733785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5DEB6F-6410-5035-4E41-EA4D51F426D8}"/>
              </a:ext>
            </a:extLst>
          </p:cNvPr>
          <p:cNvSpPr>
            <a:spLocks noGrp="1"/>
          </p:cNvSpPr>
          <p:nvPr>
            <p:ph type="title"/>
          </p:nvPr>
        </p:nvSpPr>
        <p:spPr/>
        <p:txBody>
          <a:bodyPr/>
          <a:lstStyle/>
          <a:p>
            <a:r>
              <a:rPr lang="en-US" dirty="0"/>
              <a:t>Tax-Deferred Retirement Contributions Exempt from FIT</a:t>
            </a:r>
            <a:endParaRPr lang="en-IN" dirty="0"/>
          </a:p>
        </p:txBody>
      </p:sp>
      <p:sp>
        <p:nvSpPr>
          <p:cNvPr id="3" name="Content Placeholder 2">
            <a:extLst>
              <a:ext uri="{FF2B5EF4-FFF2-40B4-BE49-F238E27FC236}">
                <a16:creationId xmlns:a16="http://schemas.microsoft.com/office/drawing/2014/main" id="{3C6CFFD4-2D63-6D03-BE82-938169B62CCF}"/>
              </a:ext>
            </a:extLst>
          </p:cNvPr>
          <p:cNvSpPr>
            <a:spLocks noGrp="1"/>
          </p:cNvSpPr>
          <p:nvPr>
            <p:ph idx="1"/>
          </p:nvPr>
        </p:nvSpPr>
        <p:spPr/>
        <p:txBody>
          <a:bodyPr/>
          <a:lstStyle/>
          <a:p>
            <a:r>
              <a:rPr lang="en-US" sz="1800" dirty="0"/>
              <a:t>Contributions to tax-deferred retirement accounts are monies set aside from current paychecks that will be paid out to employee upon retirement (and at that point subject to FIT)</a:t>
            </a:r>
          </a:p>
          <a:p>
            <a:r>
              <a:rPr lang="en-US" sz="1800" dirty="0"/>
              <a:t>Individual Retirement Accounts (IRA)</a:t>
            </a:r>
          </a:p>
          <a:p>
            <a:pPr lvl="1"/>
            <a:r>
              <a:rPr lang="en-US" sz="1800" dirty="0"/>
              <a:t>In 2023, depending upon certain conditions, an employee can contribute lesser of $6,500 or 100 percent of pretax income to a retirement account, subject to phaseouts</a:t>
            </a:r>
          </a:p>
          <a:p>
            <a:pPr lvl="2"/>
            <a:r>
              <a:rPr lang="en-US" sz="1800" dirty="0"/>
              <a:t>The limits are different if the employee or the spouse is an active participant in a qualified retirement plan at work</a:t>
            </a:r>
          </a:p>
          <a:p>
            <a:pPr lvl="2"/>
            <a:r>
              <a:rPr lang="en-US" sz="1800" dirty="0"/>
              <a:t>Additional “make up amounts” allowed to be contributed if age 50 or older (see page 4</a:t>
            </a:r>
            <a:r>
              <a:rPr lang="en-US" sz="1800" dirty="0">
                <a:cs typeface="Times New Roman" panose="02020603050405020304" pitchFamily="18" charset="0"/>
              </a:rPr>
              <a:t>-</a:t>
            </a:r>
            <a:r>
              <a:rPr lang="en-US" sz="1800" dirty="0"/>
              <a:t>9 for 2023 annual contribution amounts)</a:t>
            </a:r>
          </a:p>
          <a:p>
            <a:pPr lvl="1"/>
            <a:r>
              <a:rPr lang="en-US" sz="1800" dirty="0"/>
              <a:t>Roth IRAs are used for nondeductible contributions</a:t>
            </a:r>
          </a:p>
          <a:p>
            <a:endParaRPr lang="en-IN" sz="1800" dirty="0"/>
          </a:p>
        </p:txBody>
      </p:sp>
    </p:spTree>
    <p:extLst>
      <p:ext uri="{BB962C8B-B14F-4D97-AF65-F5344CB8AC3E}">
        <p14:creationId xmlns:p14="http://schemas.microsoft.com/office/powerpoint/2010/main" val="224236593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663688-FF6A-6209-9306-9F90409706A7}"/>
              </a:ext>
            </a:extLst>
          </p:cNvPr>
          <p:cNvSpPr>
            <a:spLocks noGrp="1"/>
          </p:cNvSpPr>
          <p:nvPr>
            <p:ph type="title"/>
          </p:nvPr>
        </p:nvSpPr>
        <p:spPr/>
        <p:txBody>
          <a:bodyPr/>
          <a:lstStyle/>
          <a:p>
            <a:r>
              <a:rPr lang="en-US" dirty="0"/>
              <a:t>Discussion Activity 1</a:t>
            </a:r>
            <a:endParaRPr lang="en-IN" dirty="0"/>
          </a:p>
        </p:txBody>
      </p:sp>
      <p:sp>
        <p:nvSpPr>
          <p:cNvPr id="3" name="Content Placeholder 2">
            <a:extLst>
              <a:ext uri="{FF2B5EF4-FFF2-40B4-BE49-F238E27FC236}">
                <a16:creationId xmlns:a16="http://schemas.microsoft.com/office/drawing/2014/main" id="{BFA29A70-C328-4697-6B30-976AA250A8C7}"/>
              </a:ext>
            </a:extLst>
          </p:cNvPr>
          <p:cNvSpPr>
            <a:spLocks noGrp="1"/>
          </p:cNvSpPr>
          <p:nvPr>
            <p:ph idx="1"/>
          </p:nvPr>
        </p:nvSpPr>
        <p:spPr/>
        <p:txBody>
          <a:bodyPr/>
          <a:lstStyle/>
          <a:p>
            <a:pPr marL="0" indent="0">
              <a:buNone/>
            </a:pPr>
            <a:r>
              <a:rPr lang="en-US" sz="2000" dirty="0"/>
              <a:t>Maria’s employer currently provides her with meals at the office premises, as a condition of employment. The employer is planning to change the conditions relating to meals and lodging. The employer is considering the following two options: (1) to provide cash allowances for meals and lodging or (2) to provide 60 percent of the meals on the employer’s premises for the convenience of the employer.</a:t>
            </a:r>
          </a:p>
          <a:p>
            <a:pPr marL="457200" indent="-457200">
              <a:buClrTx/>
              <a:buFont typeface="+mj-lt"/>
              <a:buAutoNum type="alphaLcPeriod"/>
            </a:pPr>
            <a:r>
              <a:rPr lang="en-US" sz="2000" dirty="0"/>
              <a:t>What amount of meals currently provided at the office premises are taxable to Maria?</a:t>
            </a:r>
          </a:p>
          <a:p>
            <a:pPr marL="457200" indent="-457200">
              <a:buClrTx/>
              <a:buFont typeface="+mj-lt"/>
              <a:buAutoNum type="alphaLcPeriod"/>
            </a:pPr>
            <a:r>
              <a:rPr lang="en-US" sz="2000" dirty="0"/>
              <a:t>What is the impact of cash allowances for meals and lodging on Maria’s taxable amount?</a:t>
            </a:r>
          </a:p>
          <a:p>
            <a:pPr marL="457200" indent="-457200">
              <a:buClrTx/>
              <a:buFont typeface="+mj-lt"/>
              <a:buAutoNum type="alphaLcPeriod"/>
            </a:pPr>
            <a:r>
              <a:rPr lang="en-US" sz="2000" dirty="0"/>
              <a:t>How will the 60 percent of the meals provided impact the taxable payments of Maria and other employees?</a:t>
            </a:r>
          </a:p>
          <a:p>
            <a:endParaRPr lang="en-IN" sz="2000" dirty="0"/>
          </a:p>
        </p:txBody>
      </p:sp>
    </p:spTree>
    <p:extLst>
      <p:ext uri="{BB962C8B-B14F-4D97-AF65-F5344CB8AC3E}">
        <p14:creationId xmlns:p14="http://schemas.microsoft.com/office/powerpoint/2010/main" val="183651436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C3B0AE-1473-03CA-1703-3794295C1EB7}"/>
              </a:ext>
            </a:extLst>
          </p:cNvPr>
          <p:cNvSpPr>
            <a:spLocks noGrp="1"/>
          </p:cNvSpPr>
          <p:nvPr>
            <p:ph type="title"/>
          </p:nvPr>
        </p:nvSpPr>
        <p:spPr/>
        <p:txBody>
          <a:bodyPr/>
          <a:lstStyle/>
          <a:p>
            <a:r>
              <a:rPr lang="en-US" dirty="0"/>
              <a:t>Discussion Activity Debrief 1</a:t>
            </a:r>
            <a:endParaRPr lang="en-IN" dirty="0"/>
          </a:p>
        </p:txBody>
      </p:sp>
      <p:sp>
        <p:nvSpPr>
          <p:cNvPr id="3" name="Content Placeholder 2">
            <a:extLst>
              <a:ext uri="{FF2B5EF4-FFF2-40B4-BE49-F238E27FC236}">
                <a16:creationId xmlns:a16="http://schemas.microsoft.com/office/drawing/2014/main" id="{2571327B-47C1-422C-CD68-2E3567CD1973}"/>
              </a:ext>
            </a:extLst>
          </p:cNvPr>
          <p:cNvSpPr>
            <a:spLocks noGrp="1"/>
          </p:cNvSpPr>
          <p:nvPr>
            <p:ph idx="1"/>
          </p:nvPr>
        </p:nvSpPr>
        <p:spPr/>
        <p:txBody>
          <a:bodyPr/>
          <a:lstStyle/>
          <a:p>
            <a:pPr marL="457200" indent="-457200">
              <a:buClrTx/>
              <a:buFont typeface="+mj-lt"/>
              <a:buAutoNum type="alphaLcPeriod"/>
            </a:pPr>
            <a:r>
              <a:rPr lang="en-US" sz="1800" dirty="0"/>
              <a:t>The meals and lodging furnished for the employer’s convenience and on the employer’s premises, as a condition of employment, are treated as for the employer’s convenience. Hence, the meals currently provided at Maria’s office premises are excluded from the taxable payments. Therefore, Maria should not report these meal payments on Form W-2, Wage and Tax Statement.</a:t>
            </a:r>
          </a:p>
          <a:p>
            <a:pPr marL="457200" indent="-457200">
              <a:buClrTx/>
              <a:buFont typeface="+mj-lt"/>
              <a:buAutoNum type="alphaLcPeriod"/>
            </a:pPr>
            <a:r>
              <a:rPr lang="en-US" sz="1800" dirty="0"/>
              <a:t>The cash allowances for meals and lodging are taxable. Hence, if Maria’s employer provides cash allowance toward meals and lodging, she should report the amount of allowance on her Form W-2.</a:t>
            </a:r>
          </a:p>
          <a:p>
            <a:pPr marL="457200" indent="-457200">
              <a:buClrTx/>
              <a:buFont typeface="+mj-lt"/>
              <a:buAutoNum type="alphaLcPeriod"/>
            </a:pPr>
            <a:r>
              <a:rPr lang="en-US" sz="1800" dirty="0"/>
              <a:t>If more than half of the meals provided to employees on the employer’s premises are for the convenience of the employer, then these meals are treated as for the employer’s convenience. Hence, if Maria’s employer provides 60 percent of the meals for the employer’s convenience, then the allowance is treated as for the employer’s convenience and will not be included in Maria’s Form W-2.</a:t>
            </a:r>
          </a:p>
          <a:p>
            <a:endParaRPr lang="en-IN" sz="1800" dirty="0"/>
          </a:p>
        </p:txBody>
      </p:sp>
    </p:spTree>
    <p:extLst>
      <p:ext uri="{BB962C8B-B14F-4D97-AF65-F5344CB8AC3E}">
        <p14:creationId xmlns:p14="http://schemas.microsoft.com/office/powerpoint/2010/main" val="236731729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2B457D-380D-CF0C-4933-3242D0D40A96}"/>
              </a:ext>
            </a:extLst>
          </p:cNvPr>
          <p:cNvSpPr>
            <a:spLocks noGrp="1"/>
          </p:cNvSpPr>
          <p:nvPr>
            <p:ph type="title"/>
          </p:nvPr>
        </p:nvSpPr>
        <p:spPr/>
        <p:txBody>
          <a:bodyPr/>
          <a:lstStyle/>
          <a:p>
            <a:r>
              <a:rPr lang="en-US" dirty="0"/>
              <a:t>Withhold Allowances</a:t>
            </a:r>
            <a:endParaRPr lang="en-IN" dirty="0"/>
          </a:p>
        </p:txBody>
      </p:sp>
      <p:sp>
        <p:nvSpPr>
          <p:cNvPr id="3" name="Content Placeholder 2">
            <a:extLst>
              <a:ext uri="{FF2B5EF4-FFF2-40B4-BE49-F238E27FC236}">
                <a16:creationId xmlns:a16="http://schemas.microsoft.com/office/drawing/2014/main" id="{CF7EAFA9-357A-6FD3-23C1-69F68D875DCD}"/>
              </a:ext>
            </a:extLst>
          </p:cNvPr>
          <p:cNvSpPr>
            <a:spLocks noGrp="1"/>
          </p:cNvSpPr>
          <p:nvPr>
            <p:ph idx="1"/>
          </p:nvPr>
        </p:nvSpPr>
        <p:spPr/>
        <p:txBody>
          <a:bodyPr/>
          <a:lstStyle/>
          <a:p>
            <a:r>
              <a:rPr lang="en-US" sz="2000" dirty="0"/>
              <a:t>Best for employee if FIT withholding = tax liability (the goal is no refund and no tax due)</a:t>
            </a:r>
          </a:p>
          <a:p>
            <a:pPr lvl="1"/>
            <a:r>
              <a:rPr lang="en-US" sz="2000" dirty="0"/>
              <a:t>Employee completes W-4 </a:t>
            </a:r>
          </a:p>
          <a:p>
            <a:pPr lvl="2"/>
            <a:r>
              <a:rPr lang="en-US" sz="2000" dirty="0"/>
              <a:t>See W-4 (Employee’s Withholding Certificate) in Figure 4.4 (see page 4-12)</a:t>
            </a:r>
          </a:p>
          <a:p>
            <a:pPr lvl="2"/>
            <a:r>
              <a:rPr lang="en-US" sz="2000" dirty="0"/>
              <a:t>See www.irs.gov/W4 for updates to Form W-4</a:t>
            </a:r>
          </a:p>
          <a:p>
            <a:r>
              <a:rPr lang="en-US" sz="2000" dirty="0"/>
              <a:t>Steps 1-4 are used to make adjustments to withholding</a:t>
            </a:r>
            <a:endParaRPr lang="en-US" sz="2000" strike="sngStrike" dirty="0">
              <a:solidFill>
                <a:schemeClr val="accent4"/>
              </a:solidFill>
            </a:endParaRPr>
          </a:p>
          <a:p>
            <a:r>
              <a:rPr lang="en-US" sz="2000" dirty="0"/>
              <a:t>Employer must retain W-4 as long as it’s in effect, and for four years thereafter</a:t>
            </a:r>
          </a:p>
        </p:txBody>
      </p:sp>
    </p:spTree>
    <p:extLst>
      <p:ext uri="{BB962C8B-B14F-4D97-AF65-F5344CB8AC3E}">
        <p14:creationId xmlns:p14="http://schemas.microsoft.com/office/powerpoint/2010/main" val="9815574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A7B17C-5215-3EFE-9D56-AEF0BBA638CF}"/>
              </a:ext>
            </a:extLst>
          </p:cNvPr>
          <p:cNvSpPr>
            <a:spLocks noGrp="1"/>
          </p:cNvSpPr>
          <p:nvPr>
            <p:ph type="title"/>
          </p:nvPr>
        </p:nvSpPr>
        <p:spPr/>
        <p:txBody>
          <a:bodyPr/>
          <a:lstStyle/>
          <a:p>
            <a:r>
              <a:rPr lang="en-US" dirty="0"/>
              <a:t>Completing Form W-4 (1 of 3)</a:t>
            </a:r>
            <a:endParaRPr lang="en-IN" dirty="0"/>
          </a:p>
        </p:txBody>
      </p:sp>
      <p:sp>
        <p:nvSpPr>
          <p:cNvPr id="3" name="Content Placeholder 2">
            <a:extLst>
              <a:ext uri="{FF2B5EF4-FFF2-40B4-BE49-F238E27FC236}">
                <a16:creationId xmlns:a16="http://schemas.microsoft.com/office/drawing/2014/main" id="{37F5A84A-1ECC-8E8C-8157-959DA7D9D0DB}"/>
              </a:ext>
            </a:extLst>
          </p:cNvPr>
          <p:cNvSpPr>
            <a:spLocks noGrp="1"/>
          </p:cNvSpPr>
          <p:nvPr>
            <p:ph idx="1"/>
          </p:nvPr>
        </p:nvSpPr>
        <p:spPr/>
        <p:txBody>
          <a:bodyPr/>
          <a:lstStyle/>
          <a:p>
            <a:r>
              <a:rPr lang="en-US" sz="2000" dirty="0"/>
              <a:t>Choose “Single or Married filing separately” or “Married filing jointly” or “Head of household” box </a:t>
            </a:r>
          </a:p>
          <a:p>
            <a:pPr lvl="1"/>
            <a:r>
              <a:rPr lang="en-US" sz="2000" dirty="0"/>
              <a:t>Q: When will an employee be treated as if the employee had checked first option listed above? (step 1(c) of Form W-4)</a:t>
            </a:r>
          </a:p>
          <a:p>
            <a:pPr lvl="1"/>
            <a:r>
              <a:rPr lang="en-US" sz="2000" dirty="0"/>
              <a:t>A: A new employee who is first paid wages in 2024 and fails to furnish a Form W-4 will be treated as if they had checked the box for Single or Married filing separately in step 1(c) and made no entries in step 2, step 3, or step 4 of the current Form W-4. </a:t>
            </a:r>
          </a:p>
          <a:p>
            <a:pPr lvl="2"/>
            <a:r>
              <a:rPr lang="en-US" sz="2000" dirty="0"/>
              <a:t>Note: If the status of an employee changes with respect to marital status, number of jobs, dependents, or other adjustments, the employee files an amended W-4.</a:t>
            </a:r>
          </a:p>
        </p:txBody>
      </p:sp>
    </p:spTree>
    <p:extLst>
      <p:ext uri="{BB962C8B-B14F-4D97-AF65-F5344CB8AC3E}">
        <p14:creationId xmlns:p14="http://schemas.microsoft.com/office/powerpoint/2010/main" val="109666640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9B596E-EF0E-CB7F-6DAE-7841E5CCDF76}"/>
              </a:ext>
            </a:extLst>
          </p:cNvPr>
          <p:cNvSpPr>
            <a:spLocks noGrp="1"/>
          </p:cNvSpPr>
          <p:nvPr>
            <p:ph type="title"/>
          </p:nvPr>
        </p:nvSpPr>
        <p:spPr/>
        <p:txBody>
          <a:bodyPr/>
          <a:lstStyle/>
          <a:p>
            <a:r>
              <a:rPr lang="en-US" dirty="0"/>
              <a:t>Other Situations on W-4 (1 of 3)</a:t>
            </a:r>
            <a:endParaRPr lang="en-IN" dirty="0"/>
          </a:p>
        </p:txBody>
      </p:sp>
      <p:sp>
        <p:nvSpPr>
          <p:cNvPr id="3" name="Content Placeholder 2">
            <a:extLst>
              <a:ext uri="{FF2B5EF4-FFF2-40B4-BE49-F238E27FC236}">
                <a16:creationId xmlns:a16="http://schemas.microsoft.com/office/drawing/2014/main" id="{BF4D9ADC-673A-D874-93F9-95A5470D1FD1}"/>
              </a:ext>
            </a:extLst>
          </p:cNvPr>
          <p:cNvSpPr>
            <a:spLocks noGrp="1"/>
          </p:cNvSpPr>
          <p:nvPr>
            <p:ph idx="1"/>
          </p:nvPr>
        </p:nvSpPr>
        <p:spPr/>
        <p:txBody>
          <a:bodyPr/>
          <a:lstStyle/>
          <a:p>
            <a:r>
              <a:rPr lang="en-US" sz="1800" dirty="0"/>
              <a:t>Employees can change W-4 </a:t>
            </a:r>
          </a:p>
          <a:p>
            <a:pPr lvl="1"/>
            <a:r>
              <a:rPr lang="en-US" sz="1800" dirty="0"/>
              <a:t>When an employer receives an amended W-4, the employer has 30 days to replace the form</a:t>
            </a:r>
          </a:p>
          <a:p>
            <a:pPr lvl="1">
              <a:lnSpc>
                <a:spcPct val="110000"/>
              </a:lnSpc>
            </a:pPr>
            <a:r>
              <a:rPr lang="en-US" sz="1800" dirty="0"/>
              <a:t>Employer may not repay or reimburse the employee for income taxes overwithheld before the effective date of the new certificate but may reimburse after that date if the employer failed to implement the new certificate</a:t>
            </a:r>
          </a:p>
        </p:txBody>
      </p:sp>
    </p:spTree>
    <p:extLst>
      <p:ext uri="{BB962C8B-B14F-4D97-AF65-F5344CB8AC3E}">
        <p14:creationId xmlns:p14="http://schemas.microsoft.com/office/powerpoint/2010/main" val="34710890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A7B17C-5215-3EFE-9D56-AEF0BBA638CF}"/>
              </a:ext>
            </a:extLst>
          </p:cNvPr>
          <p:cNvSpPr>
            <a:spLocks noGrp="1"/>
          </p:cNvSpPr>
          <p:nvPr>
            <p:ph type="title"/>
          </p:nvPr>
        </p:nvSpPr>
        <p:spPr/>
        <p:txBody>
          <a:bodyPr/>
          <a:lstStyle/>
          <a:p>
            <a:r>
              <a:rPr lang="en-US" dirty="0"/>
              <a:t>Other Situations on W-4 (2 of 3)</a:t>
            </a:r>
            <a:endParaRPr lang="en-IN" dirty="0"/>
          </a:p>
        </p:txBody>
      </p:sp>
      <p:sp>
        <p:nvSpPr>
          <p:cNvPr id="3" name="Content Placeholder 2">
            <a:extLst>
              <a:ext uri="{FF2B5EF4-FFF2-40B4-BE49-F238E27FC236}">
                <a16:creationId xmlns:a16="http://schemas.microsoft.com/office/drawing/2014/main" id="{37F5A84A-1ECC-8E8C-8157-959DA7D9D0DB}"/>
              </a:ext>
            </a:extLst>
          </p:cNvPr>
          <p:cNvSpPr>
            <a:spLocks noGrp="1"/>
          </p:cNvSpPr>
          <p:nvPr>
            <p:ph idx="1"/>
          </p:nvPr>
        </p:nvSpPr>
        <p:spPr/>
        <p:txBody>
          <a:bodyPr/>
          <a:lstStyle/>
          <a:p>
            <a:r>
              <a:rPr lang="en-US" sz="1800" dirty="0"/>
              <a:t>Employees can claim income tax withholding exemption if they had no income tax liability last year and expects none this year </a:t>
            </a:r>
          </a:p>
          <a:p>
            <a:pPr lvl="1"/>
            <a:r>
              <a:rPr lang="en-US" sz="1800" dirty="0"/>
              <a:t>Exemption is valid for one year</a:t>
            </a:r>
          </a:p>
          <a:p>
            <a:r>
              <a:rPr lang="en-US" sz="1800" dirty="0"/>
              <a:t>Employees cannot claim income tax withholding exemption if they are dependent on someone else’s tax return and income exceeds $1,250 (including more than $400 unearned income) or unearned income &lt; $400, but total income &gt; $13,850</a:t>
            </a:r>
          </a:p>
          <a:p>
            <a:r>
              <a:rPr lang="en-US" sz="1800" dirty="0"/>
              <a:t>Additional and voluntary withholding agreements</a:t>
            </a:r>
          </a:p>
          <a:p>
            <a:pPr lvl="1"/>
            <a:r>
              <a:rPr lang="en-US" sz="1800" dirty="0"/>
              <a:t>Employee may request that the employer withhold an additional amount from the employee’s pay</a:t>
            </a:r>
          </a:p>
          <a:p>
            <a:pPr lvl="1"/>
            <a:r>
              <a:rPr lang="en-US" sz="1800" dirty="0"/>
              <a:t>Request must be done on Forms W-4 by filling in the additional amounts to be withheld in Step 4 part (c)</a:t>
            </a:r>
          </a:p>
          <a:p>
            <a:endParaRPr lang="en-US" sz="1800" dirty="0"/>
          </a:p>
        </p:txBody>
      </p:sp>
    </p:spTree>
    <p:extLst>
      <p:ext uri="{BB962C8B-B14F-4D97-AF65-F5344CB8AC3E}">
        <p14:creationId xmlns:p14="http://schemas.microsoft.com/office/powerpoint/2010/main" val="49877691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921058-117E-E0EC-1D2E-2D06A9C3C0C2}"/>
              </a:ext>
            </a:extLst>
          </p:cNvPr>
          <p:cNvSpPr>
            <a:spLocks noGrp="1"/>
          </p:cNvSpPr>
          <p:nvPr>
            <p:ph type="title"/>
          </p:nvPr>
        </p:nvSpPr>
        <p:spPr/>
        <p:txBody>
          <a:bodyPr/>
          <a:lstStyle/>
          <a:p>
            <a:r>
              <a:rPr lang="en-US" dirty="0"/>
              <a:t>Other Situations on W-4 (3 of 3)</a:t>
            </a:r>
            <a:endParaRPr lang="en-IN" dirty="0"/>
          </a:p>
        </p:txBody>
      </p:sp>
      <p:sp>
        <p:nvSpPr>
          <p:cNvPr id="3" name="Content Placeholder 2">
            <a:extLst>
              <a:ext uri="{FF2B5EF4-FFF2-40B4-BE49-F238E27FC236}">
                <a16:creationId xmlns:a16="http://schemas.microsoft.com/office/drawing/2014/main" id="{4268AA10-EF1F-797E-0922-2044693C0EF6}"/>
              </a:ext>
            </a:extLst>
          </p:cNvPr>
          <p:cNvSpPr>
            <a:spLocks noGrp="1"/>
          </p:cNvSpPr>
          <p:nvPr>
            <p:ph idx="1"/>
          </p:nvPr>
        </p:nvSpPr>
        <p:spPr/>
        <p:txBody>
          <a:bodyPr/>
          <a:lstStyle/>
          <a:p>
            <a:r>
              <a:rPr lang="en-US" sz="1800" dirty="0"/>
              <a:t>Employers should submit employees’ W-4s to IRS only when requested</a:t>
            </a:r>
          </a:p>
          <a:p>
            <a:r>
              <a:rPr lang="en-US" sz="1800" dirty="0"/>
              <a:t>Penalties imposed for willfully and falsely filing Form W-4s</a:t>
            </a:r>
          </a:p>
          <a:p>
            <a:pPr lvl="1"/>
            <a:r>
              <a:rPr lang="en-US" sz="1800" dirty="0"/>
              <a:t>In addition to any other penalty, employees are subject to fines of up to $1,000 or imprisonment for up to one year or both</a:t>
            </a:r>
          </a:p>
          <a:p>
            <a:pPr lvl="1"/>
            <a:r>
              <a:rPr lang="en-US" sz="1800" dirty="0"/>
              <a:t>Employees are subject to a $500 civil penalty for claiming excess deductions</a:t>
            </a:r>
          </a:p>
          <a:p>
            <a:pPr marL="228600" lvl="1">
              <a:spcBef>
                <a:spcPts val="1000"/>
              </a:spcBef>
              <a:buFont typeface="Arial" panose="020B0604020202020204" pitchFamily="34" charset="0"/>
              <a:buChar char="•"/>
            </a:pPr>
            <a:r>
              <a:rPr lang="en-US" sz="1800" dirty="0"/>
              <a:t>To avoid underwithholding, nonresident aliens should:</a:t>
            </a:r>
          </a:p>
          <a:p>
            <a:pPr lvl="1"/>
            <a:r>
              <a:rPr lang="en-US" sz="1800" dirty="0"/>
              <a:t>Not claim exemption from income tax withholding</a:t>
            </a:r>
          </a:p>
          <a:p>
            <a:pPr lvl="1"/>
            <a:r>
              <a:rPr lang="en-US" sz="1800" dirty="0"/>
              <a:t>Request withholding as single, regardless of actual status</a:t>
            </a:r>
          </a:p>
          <a:p>
            <a:pPr lvl="1"/>
            <a:r>
              <a:rPr lang="en-US" sz="1800" dirty="0"/>
              <a:t>Add an extra amount to wages, then determine withholding based on the total amount</a:t>
            </a:r>
          </a:p>
          <a:p>
            <a:pPr lvl="1"/>
            <a:r>
              <a:rPr lang="en-US" sz="1800" dirty="0"/>
              <a:t>Write “Nonresident Alien” or “NRA” in space below Step 4(c) on Form W-4</a:t>
            </a:r>
          </a:p>
        </p:txBody>
      </p:sp>
    </p:spTree>
    <p:extLst>
      <p:ext uri="{BB962C8B-B14F-4D97-AF65-F5344CB8AC3E}">
        <p14:creationId xmlns:p14="http://schemas.microsoft.com/office/powerpoint/2010/main" val="235575784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D8C133-46A6-EDB5-FC09-9AE237CEFA17}"/>
              </a:ext>
            </a:extLst>
          </p:cNvPr>
          <p:cNvSpPr>
            <a:spLocks noGrp="1"/>
          </p:cNvSpPr>
          <p:nvPr>
            <p:ph type="title"/>
          </p:nvPr>
        </p:nvSpPr>
        <p:spPr/>
        <p:txBody>
          <a:bodyPr/>
          <a:lstStyle/>
          <a:p>
            <a:r>
              <a:rPr lang="en-US" dirty="0"/>
              <a:t>FIT Withholding on Other Income Sources</a:t>
            </a:r>
            <a:endParaRPr lang="en-IN" dirty="0"/>
          </a:p>
        </p:txBody>
      </p:sp>
      <p:sp>
        <p:nvSpPr>
          <p:cNvPr id="3" name="Content Placeholder 2">
            <a:extLst>
              <a:ext uri="{FF2B5EF4-FFF2-40B4-BE49-F238E27FC236}">
                <a16:creationId xmlns:a16="http://schemas.microsoft.com/office/drawing/2014/main" id="{7D2419A4-4F0C-526F-CAD6-3B4CCF0AC8F8}"/>
              </a:ext>
            </a:extLst>
          </p:cNvPr>
          <p:cNvSpPr>
            <a:spLocks noGrp="1"/>
          </p:cNvSpPr>
          <p:nvPr>
            <p:ph idx="1"/>
          </p:nvPr>
        </p:nvSpPr>
        <p:spPr/>
        <p:txBody>
          <a:bodyPr/>
          <a:lstStyle/>
          <a:p>
            <a:r>
              <a:rPr lang="en-US" sz="2000" dirty="0"/>
              <a:t>Withholding for Pension or Annuity Payments (Form W-4P)</a:t>
            </a:r>
          </a:p>
          <a:p>
            <a:pPr lvl="1"/>
            <a:r>
              <a:rPr lang="en-US" sz="2000" dirty="0"/>
              <a:t>Withhold as if the recipients were single with no adjustments, unless the employee chooses to have no withholdings or chooses a different amount for the withholding</a:t>
            </a:r>
          </a:p>
          <a:p>
            <a:r>
              <a:rPr lang="en-US" sz="2000" dirty="0"/>
              <a:t>Payment of sick pay by third party (W-4S)</a:t>
            </a:r>
          </a:p>
          <a:p>
            <a:r>
              <a:rPr lang="en-US" sz="2000" dirty="0"/>
              <a:t>Government payments, such as social security benefits (W-4V) </a:t>
            </a:r>
          </a:p>
          <a:p>
            <a:pPr lvl="1"/>
            <a:r>
              <a:rPr lang="en-US" sz="2000" dirty="0"/>
              <a:t>This request is voluntary</a:t>
            </a:r>
          </a:p>
        </p:txBody>
      </p:sp>
    </p:spTree>
    <p:extLst>
      <p:ext uri="{BB962C8B-B14F-4D97-AF65-F5344CB8AC3E}">
        <p14:creationId xmlns:p14="http://schemas.microsoft.com/office/powerpoint/2010/main" val="316827450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BC5FF7-BF32-1700-C3B7-B373AE8BA32B}"/>
              </a:ext>
            </a:extLst>
          </p:cNvPr>
          <p:cNvSpPr>
            <a:spLocks noGrp="1"/>
          </p:cNvSpPr>
          <p:nvPr>
            <p:ph type="title"/>
          </p:nvPr>
        </p:nvSpPr>
        <p:spPr/>
        <p:txBody>
          <a:bodyPr/>
          <a:lstStyle/>
          <a:p>
            <a:r>
              <a:rPr lang="en-US" dirty="0"/>
              <a:t>Discussion Activity 2</a:t>
            </a:r>
            <a:endParaRPr lang="en-IN" dirty="0"/>
          </a:p>
        </p:txBody>
      </p:sp>
      <p:sp>
        <p:nvSpPr>
          <p:cNvPr id="3" name="Content Placeholder 2">
            <a:extLst>
              <a:ext uri="{FF2B5EF4-FFF2-40B4-BE49-F238E27FC236}">
                <a16:creationId xmlns:a16="http://schemas.microsoft.com/office/drawing/2014/main" id="{CA58D424-BD20-DC73-E850-612F4A58912E}"/>
              </a:ext>
            </a:extLst>
          </p:cNvPr>
          <p:cNvSpPr>
            <a:spLocks noGrp="1"/>
          </p:cNvSpPr>
          <p:nvPr>
            <p:ph idx="1"/>
          </p:nvPr>
        </p:nvSpPr>
        <p:spPr/>
        <p:txBody>
          <a:bodyPr/>
          <a:lstStyle/>
          <a:p>
            <a:pPr marL="0" indent="0">
              <a:buNone/>
            </a:pPr>
            <a:r>
              <a:rPr lang="en-US" sz="2000" dirty="0"/>
              <a:t>You work as a tax consultant in a reputed advisory firm. One of your clients completed Form W-4 when he started working for his employer. The client is planning to get married and wants to file an amended Form W-4. He is keen on knowing the situations when an individual can file an amended Form W-4. He also wants to know how the employer will process the amended Form W-4. </a:t>
            </a:r>
            <a:endParaRPr lang="en-US" sz="2000" strike="sngStrike" dirty="0">
              <a:solidFill>
                <a:srgbClr val="FF0000"/>
              </a:solidFill>
            </a:endParaRPr>
          </a:p>
          <a:p>
            <a:pPr marL="0" indent="0">
              <a:buNone/>
            </a:pPr>
            <a:r>
              <a:rPr lang="en-US" sz="2000" dirty="0"/>
              <a:t>As a tax consultant, advise your client on the tax rules pertaining to the amendment of Form W-4.</a:t>
            </a:r>
          </a:p>
        </p:txBody>
      </p:sp>
    </p:spTree>
    <p:extLst>
      <p:ext uri="{BB962C8B-B14F-4D97-AF65-F5344CB8AC3E}">
        <p14:creationId xmlns:p14="http://schemas.microsoft.com/office/powerpoint/2010/main" val="55531476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1E9E1-2413-E457-4697-6BEFB476B932}"/>
              </a:ext>
            </a:extLst>
          </p:cNvPr>
          <p:cNvSpPr>
            <a:spLocks noGrp="1"/>
          </p:cNvSpPr>
          <p:nvPr>
            <p:ph type="title"/>
          </p:nvPr>
        </p:nvSpPr>
        <p:spPr/>
        <p:txBody>
          <a:bodyPr/>
          <a:lstStyle/>
          <a:p>
            <a:r>
              <a:rPr lang="en-US" dirty="0"/>
              <a:t>Discussion Activity Debrief 2</a:t>
            </a:r>
            <a:endParaRPr lang="en-IN" dirty="0"/>
          </a:p>
        </p:txBody>
      </p:sp>
      <p:sp>
        <p:nvSpPr>
          <p:cNvPr id="3" name="Content Placeholder 2">
            <a:extLst>
              <a:ext uri="{FF2B5EF4-FFF2-40B4-BE49-F238E27FC236}">
                <a16:creationId xmlns:a16="http://schemas.microsoft.com/office/drawing/2014/main" id="{C1604718-C2E2-48E9-CEE9-84C65C51B949}"/>
              </a:ext>
            </a:extLst>
          </p:cNvPr>
          <p:cNvSpPr>
            <a:spLocks noGrp="1"/>
          </p:cNvSpPr>
          <p:nvPr>
            <p:ph idx="1"/>
          </p:nvPr>
        </p:nvSpPr>
        <p:spPr/>
        <p:txBody>
          <a:bodyPr/>
          <a:lstStyle/>
          <a:p>
            <a:pPr marL="0" indent="0">
              <a:buNone/>
            </a:pPr>
            <a:r>
              <a:rPr lang="en-US" sz="2000" dirty="0"/>
              <a:t>Answer:</a:t>
            </a:r>
          </a:p>
          <a:p>
            <a:r>
              <a:rPr lang="en-US" sz="2000" dirty="0"/>
              <a:t>Changing Form W-4</a:t>
            </a:r>
          </a:p>
          <a:p>
            <a:pPr lvl="1"/>
            <a:r>
              <a:rPr lang="en-US" sz="2000" dirty="0"/>
              <a:t>An employee files an amended W-4 if the status of an employee changes with respect to filing status, number of jobs, dependents, or other adjustments</a:t>
            </a:r>
          </a:p>
          <a:p>
            <a:pPr lvl="1"/>
            <a:r>
              <a:rPr lang="en-US" sz="2000" dirty="0"/>
              <a:t>The employer makes the amended W-4 certificate effective no later than the start of the first payroll period ending on or after the 30th day from the date the replacement Form W-4 is received</a:t>
            </a:r>
          </a:p>
          <a:p>
            <a:pPr lvl="1"/>
            <a:r>
              <a:rPr lang="en-US" sz="2000" dirty="0"/>
              <a:t>The employer may not repay or reimburse the employee for income taxes overwithheld before the effective date of the new certificate</a:t>
            </a:r>
          </a:p>
          <a:p>
            <a:pPr lvl="1"/>
            <a:r>
              <a:rPr lang="en-US" sz="2000" dirty="0"/>
              <a:t>The employer may reimburse the employee after the effective date of the new certificate if the employer failed to implement the new certificate</a:t>
            </a:r>
          </a:p>
        </p:txBody>
      </p:sp>
    </p:spTree>
    <p:extLst>
      <p:ext uri="{BB962C8B-B14F-4D97-AF65-F5344CB8AC3E}">
        <p14:creationId xmlns:p14="http://schemas.microsoft.com/office/powerpoint/2010/main" val="165016515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97D139-A385-1554-9DE3-D97B603C248E}"/>
              </a:ext>
            </a:extLst>
          </p:cNvPr>
          <p:cNvSpPr>
            <a:spLocks noGrp="1"/>
          </p:cNvSpPr>
          <p:nvPr>
            <p:ph type="title"/>
          </p:nvPr>
        </p:nvSpPr>
        <p:spPr/>
        <p:txBody>
          <a:bodyPr/>
          <a:lstStyle/>
          <a:p>
            <a:r>
              <a:rPr lang="en-US" dirty="0"/>
              <a:t>Employer Calculation of FIT Withholding</a:t>
            </a:r>
            <a:endParaRPr lang="en-IN" dirty="0"/>
          </a:p>
        </p:txBody>
      </p:sp>
      <p:sp>
        <p:nvSpPr>
          <p:cNvPr id="3" name="Content Placeholder 2">
            <a:extLst>
              <a:ext uri="{FF2B5EF4-FFF2-40B4-BE49-F238E27FC236}">
                <a16:creationId xmlns:a16="http://schemas.microsoft.com/office/drawing/2014/main" id="{670BB4D0-DFD4-9AAC-BD85-5FDD8651D23F}"/>
              </a:ext>
            </a:extLst>
          </p:cNvPr>
          <p:cNvSpPr>
            <a:spLocks noGrp="1"/>
          </p:cNvSpPr>
          <p:nvPr>
            <p:ph idx="1"/>
          </p:nvPr>
        </p:nvSpPr>
        <p:spPr/>
        <p:txBody>
          <a:bodyPr/>
          <a:lstStyle/>
          <a:p>
            <a:r>
              <a:rPr lang="en-US" sz="2000" dirty="0"/>
              <a:t>Wage-bracket method (easiest) or</a:t>
            </a:r>
          </a:p>
          <a:p>
            <a:r>
              <a:rPr lang="en-US" sz="2000" dirty="0"/>
              <a:t>Percentage method</a:t>
            </a:r>
          </a:p>
          <a:p>
            <a:pPr lvl="1"/>
            <a:r>
              <a:rPr lang="en-US" sz="2000" dirty="0"/>
              <a:t>Applicable to highly compensated individual </a:t>
            </a:r>
          </a:p>
          <a:p>
            <a:r>
              <a:rPr lang="en-US" sz="2000" dirty="0"/>
              <a:t>There are other methods, rarely used, for withholding</a:t>
            </a:r>
          </a:p>
          <a:p>
            <a:r>
              <a:rPr lang="en-US" sz="2000" dirty="0"/>
              <a:t>All these methods require data related to</a:t>
            </a:r>
          </a:p>
          <a:p>
            <a:pPr lvl="1"/>
            <a:r>
              <a:rPr lang="en-US" sz="2000" dirty="0"/>
              <a:t>Filing status, how often paid, gross pay, and additional information from Form W-4 steps 2-4</a:t>
            </a:r>
          </a:p>
          <a:p>
            <a:endParaRPr lang="en-IN" dirty="0"/>
          </a:p>
        </p:txBody>
      </p:sp>
    </p:spTree>
    <p:extLst>
      <p:ext uri="{BB962C8B-B14F-4D97-AF65-F5344CB8AC3E}">
        <p14:creationId xmlns:p14="http://schemas.microsoft.com/office/powerpoint/2010/main" val="166020024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AB67DB-8007-7C3D-3FA6-84426DFC8EE6}"/>
              </a:ext>
            </a:extLst>
          </p:cNvPr>
          <p:cNvSpPr>
            <a:spLocks noGrp="1"/>
          </p:cNvSpPr>
          <p:nvPr>
            <p:ph type="title"/>
          </p:nvPr>
        </p:nvSpPr>
        <p:spPr/>
        <p:txBody>
          <a:bodyPr/>
          <a:lstStyle/>
          <a:p>
            <a:r>
              <a:rPr lang="en-US" dirty="0"/>
              <a:t>Example 1 Calculating FIT Withholding </a:t>
            </a:r>
            <a:endParaRPr lang="en-IN" dirty="0"/>
          </a:p>
        </p:txBody>
      </p:sp>
      <p:sp>
        <p:nvSpPr>
          <p:cNvPr id="3" name="Content Placeholder 2">
            <a:extLst>
              <a:ext uri="{FF2B5EF4-FFF2-40B4-BE49-F238E27FC236}">
                <a16:creationId xmlns:a16="http://schemas.microsoft.com/office/drawing/2014/main" id="{C5F7D512-4465-E546-F485-E67B59A5B7ED}"/>
              </a:ext>
            </a:extLst>
          </p:cNvPr>
          <p:cNvSpPr>
            <a:spLocks noGrp="1"/>
          </p:cNvSpPr>
          <p:nvPr>
            <p:ph idx="1"/>
          </p:nvPr>
        </p:nvSpPr>
        <p:spPr/>
        <p:txBody>
          <a:bodyPr/>
          <a:lstStyle/>
          <a:p>
            <a:r>
              <a:rPr lang="en-US" sz="2000" dirty="0"/>
              <a:t>FACTS: Noni’s annual salary is $40,144 − she is paid biweekly and her W-4 shows “Married filing jointly and no entries in Steps 2-4.” What is her FIT withholding?</a:t>
            </a:r>
          </a:p>
          <a:p>
            <a:pPr lvl="1"/>
            <a:r>
              <a:rPr lang="en-US" sz="2000" dirty="0"/>
              <a:t>Biweekly gross $40,144 ÷ 26 = $1,544.00</a:t>
            </a:r>
          </a:p>
          <a:p>
            <a:pPr lvl="1"/>
            <a:r>
              <a:rPr lang="en-US" sz="2000" dirty="0"/>
              <a:t>Use wage bracket tables (Tax Table B, page T-7) to look up married filing jointly, standard withholding and biweekly </a:t>
            </a:r>
          </a:p>
          <a:p>
            <a:pPr lvl="1"/>
            <a:r>
              <a:rPr lang="en-US" sz="2000" dirty="0"/>
              <a:t>FIT withholding = $48</a:t>
            </a:r>
          </a:p>
          <a:p>
            <a:endParaRPr lang="en-IN" dirty="0"/>
          </a:p>
        </p:txBody>
      </p:sp>
    </p:spTree>
    <p:extLst>
      <p:ext uri="{BB962C8B-B14F-4D97-AF65-F5344CB8AC3E}">
        <p14:creationId xmlns:p14="http://schemas.microsoft.com/office/powerpoint/2010/main" val="120440658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2E657E-ED39-A249-1FD0-9F04635BF40D}"/>
              </a:ext>
            </a:extLst>
          </p:cNvPr>
          <p:cNvSpPr>
            <a:spLocks noGrp="1"/>
          </p:cNvSpPr>
          <p:nvPr>
            <p:ph type="title"/>
          </p:nvPr>
        </p:nvSpPr>
        <p:spPr/>
        <p:txBody>
          <a:bodyPr/>
          <a:lstStyle/>
          <a:p>
            <a:r>
              <a:rPr lang="en-US" dirty="0"/>
              <a:t>Example 2 Calculating FIT Withholding </a:t>
            </a:r>
            <a:endParaRPr lang="en-IN" dirty="0"/>
          </a:p>
        </p:txBody>
      </p:sp>
      <p:sp>
        <p:nvSpPr>
          <p:cNvPr id="3" name="Content Placeholder 2">
            <a:extLst>
              <a:ext uri="{FF2B5EF4-FFF2-40B4-BE49-F238E27FC236}">
                <a16:creationId xmlns:a16="http://schemas.microsoft.com/office/drawing/2014/main" id="{8CB312E8-B506-3759-44ED-7AA46B20D82D}"/>
              </a:ext>
            </a:extLst>
          </p:cNvPr>
          <p:cNvSpPr>
            <a:spLocks noGrp="1"/>
          </p:cNvSpPr>
          <p:nvPr>
            <p:ph idx="1"/>
          </p:nvPr>
        </p:nvSpPr>
        <p:spPr/>
        <p:txBody>
          <a:bodyPr/>
          <a:lstStyle/>
          <a:p>
            <a:r>
              <a:rPr lang="en-US" sz="2000" dirty="0"/>
              <a:t>FACTS: John earns an annual salary of $124,400 and is paid biweekly. His W-4 shows “Married filing jointly (MFJ) with no entries in Steps.” What is his FIT withholding?</a:t>
            </a:r>
          </a:p>
          <a:p>
            <a:pPr lvl="1"/>
            <a:r>
              <a:rPr lang="en-US" sz="2000" dirty="0"/>
              <a:t>Biweekly gross is $124,400 ÷ 26 = $4,784.62</a:t>
            </a:r>
          </a:p>
          <a:p>
            <a:pPr lvl="1"/>
            <a:r>
              <a:rPr lang="en-US" sz="2000" dirty="0"/>
              <a:t>Must use percentage method (Tax Table A); steps 2-4 are as follows:</a:t>
            </a:r>
          </a:p>
          <a:p>
            <a:pPr lvl="2"/>
            <a:r>
              <a:rPr lang="en-US" sz="2000" dirty="0"/>
              <a:t>Tax Table A (page T- 2), bi-weekly, MFJ and standard withholding. </a:t>
            </a:r>
          </a:p>
          <a:p>
            <a:pPr lvl="2"/>
            <a:r>
              <a:rPr lang="en-US" sz="2000" dirty="0"/>
              <a:t>Find range where $4,784.62 falls: Over $4,506 but less than $8,402 …. 22% of excess over $4,506 + $395.98</a:t>
            </a:r>
          </a:p>
          <a:p>
            <a:pPr lvl="3"/>
            <a:r>
              <a:rPr lang="en-US" sz="2000" dirty="0"/>
              <a:t>$4,784.62 − $4,506 = $278.62 </a:t>
            </a:r>
          </a:p>
          <a:p>
            <a:pPr lvl="3"/>
            <a:r>
              <a:rPr lang="en-US" sz="2000" dirty="0"/>
              <a:t>$278.62 × 0.22 = $61.30</a:t>
            </a:r>
          </a:p>
          <a:p>
            <a:pPr lvl="3"/>
            <a:r>
              <a:rPr lang="en-US" sz="2000" dirty="0"/>
              <a:t>$61.30 + $395.98 = $457.28</a:t>
            </a:r>
          </a:p>
          <a:p>
            <a:endParaRPr lang="en-IN" sz="2000" dirty="0"/>
          </a:p>
        </p:txBody>
      </p:sp>
    </p:spTree>
    <p:extLst>
      <p:ext uri="{BB962C8B-B14F-4D97-AF65-F5344CB8AC3E}">
        <p14:creationId xmlns:p14="http://schemas.microsoft.com/office/powerpoint/2010/main" val="49488623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C5DE65-614F-E9EA-FFE3-0DAEC13138D3}"/>
              </a:ext>
            </a:extLst>
          </p:cNvPr>
          <p:cNvSpPr>
            <a:spLocks noGrp="1"/>
          </p:cNvSpPr>
          <p:nvPr>
            <p:ph type="title"/>
          </p:nvPr>
        </p:nvSpPr>
        <p:spPr/>
        <p:txBody>
          <a:bodyPr/>
          <a:lstStyle/>
          <a:p>
            <a:r>
              <a:rPr lang="en-US" dirty="0"/>
              <a:t>Example 3 Calculating FIT Withholding </a:t>
            </a:r>
            <a:endParaRPr lang="en-IN" dirty="0"/>
          </a:p>
        </p:txBody>
      </p:sp>
      <p:sp>
        <p:nvSpPr>
          <p:cNvPr id="3" name="Content Placeholder 2">
            <a:extLst>
              <a:ext uri="{FF2B5EF4-FFF2-40B4-BE49-F238E27FC236}">
                <a16:creationId xmlns:a16="http://schemas.microsoft.com/office/drawing/2014/main" id="{E5174BA5-2755-C3E4-0A66-8193AA28461E}"/>
              </a:ext>
            </a:extLst>
          </p:cNvPr>
          <p:cNvSpPr>
            <a:spLocks noGrp="1"/>
          </p:cNvSpPr>
          <p:nvPr>
            <p:ph idx="1"/>
          </p:nvPr>
        </p:nvSpPr>
        <p:spPr/>
        <p:txBody>
          <a:bodyPr/>
          <a:lstStyle/>
          <a:p>
            <a:r>
              <a:rPr lang="en-US" sz="2000" dirty="0"/>
              <a:t>FACTS: Belinda earns a monthly salary of $3,000 and is paid biweekly. Her W-4 says “Single with no entries in Steps 2-4</a:t>
            </a:r>
            <a:r>
              <a:rPr lang="en-US" sz="2000" dirty="0">
                <a:solidFill>
                  <a:schemeClr val="accent1"/>
                </a:solidFill>
              </a:rPr>
              <a:t>.</a:t>
            </a:r>
            <a:r>
              <a:rPr lang="en-US" sz="2000" dirty="0"/>
              <a:t>” What is her FIT withholding?</a:t>
            </a:r>
          </a:p>
          <a:p>
            <a:pPr lvl="1"/>
            <a:r>
              <a:rPr lang="en-US" sz="2000" dirty="0"/>
              <a:t>Annualize salary $3,000 × 12 = $36,000</a:t>
            </a:r>
          </a:p>
          <a:p>
            <a:pPr lvl="1"/>
            <a:r>
              <a:rPr lang="en-US" sz="2000" dirty="0"/>
              <a:t>Biweekly gross $36,000 ÷ 26 = $1,384.62</a:t>
            </a:r>
          </a:p>
          <a:p>
            <a:pPr lvl="1"/>
            <a:r>
              <a:rPr lang="en-US" sz="2000" dirty="0"/>
              <a:t>Can use wage bracket tables (Tax Table B, page T-7) to look up single, standard withholding and biweekly</a:t>
            </a:r>
          </a:p>
          <a:p>
            <a:pPr lvl="1"/>
            <a:r>
              <a:rPr lang="en-US" sz="2000" dirty="0"/>
              <a:t>FIT withholding = $94</a:t>
            </a:r>
          </a:p>
          <a:p>
            <a:endParaRPr lang="en-US" sz="2000" dirty="0"/>
          </a:p>
          <a:p>
            <a:endParaRPr lang="en-IN" sz="2000" dirty="0"/>
          </a:p>
        </p:txBody>
      </p:sp>
    </p:spTree>
    <p:extLst>
      <p:ext uri="{BB962C8B-B14F-4D97-AF65-F5344CB8AC3E}">
        <p14:creationId xmlns:p14="http://schemas.microsoft.com/office/powerpoint/2010/main" val="139147496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F8DEDD-AB67-BDAA-449A-3881F1C59F3F}"/>
              </a:ext>
            </a:extLst>
          </p:cNvPr>
          <p:cNvSpPr>
            <a:spLocks noGrp="1"/>
          </p:cNvSpPr>
          <p:nvPr>
            <p:ph type="title"/>
          </p:nvPr>
        </p:nvSpPr>
        <p:spPr/>
        <p:txBody>
          <a:bodyPr/>
          <a:lstStyle/>
          <a:p>
            <a:r>
              <a:rPr lang="en-US" dirty="0"/>
              <a:t>Example 4 Calculating FIT Withholding </a:t>
            </a:r>
            <a:endParaRPr lang="en-IN" dirty="0"/>
          </a:p>
        </p:txBody>
      </p:sp>
      <p:sp>
        <p:nvSpPr>
          <p:cNvPr id="3" name="Content Placeholder 2">
            <a:extLst>
              <a:ext uri="{FF2B5EF4-FFF2-40B4-BE49-F238E27FC236}">
                <a16:creationId xmlns:a16="http://schemas.microsoft.com/office/drawing/2014/main" id="{04707D59-98E1-34E9-50D5-7B383AD3CF46}"/>
              </a:ext>
            </a:extLst>
          </p:cNvPr>
          <p:cNvSpPr>
            <a:spLocks noGrp="1"/>
          </p:cNvSpPr>
          <p:nvPr>
            <p:ph idx="1"/>
          </p:nvPr>
        </p:nvSpPr>
        <p:spPr/>
        <p:txBody>
          <a:bodyPr/>
          <a:lstStyle/>
          <a:p>
            <a:r>
              <a:rPr lang="en-US" sz="2000" dirty="0"/>
              <a:t>FACTS: Ferhart’s annual salary is $485,000. He is paid semimonthly. His W-4 says “Married filing jointly with no entries in Steps 2-4.” What is his FIT withholding?</a:t>
            </a:r>
          </a:p>
          <a:p>
            <a:pPr lvl="1"/>
            <a:r>
              <a:rPr lang="en-US" sz="2000" dirty="0"/>
              <a:t>Semimonthly gross is $485,000 ÷ 24 = $20,208.33</a:t>
            </a:r>
          </a:p>
          <a:p>
            <a:pPr lvl="1"/>
            <a:r>
              <a:rPr lang="en-US" sz="2000" dirty="0"/>
              <a:t>Must use the percentage method, Tax Table A on T-3, semimonthly, MFJ and standard withholding, steps are as follows:</a:t>
            </a:r>
          </a:p>
          <a:p>
            <a:pPr lvl="2"/>
            <a:r>
              <a:rPr lang="en-US" sz="2000" dirty="0"/>
              <a:t>FIT equals $3,092.00 + (0.32)($20,208.33 − $16,329.00) = $4,333.39</a:t>
            </a:r>
          </a:p>
          <a:p>
            <a:endParaRPr lang="en-IN" sz="2000" dirty="0"/>
          </a:p>
        </p:txBody>
      </p:sp>
    </p:spTree>
    <p:extLst>
      <p:ext uri="{BB962C8B-B14F-4D97-AF65-F5344CB8AC3E}">
        <p14:creationId xmlns:p14="http://schemas.microsoft.com/office/powerpoint/2010/main" val="164976517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1DC398-3C83-9F28-1A08-18B497E030E2}"/>
              </a:ext>
            </a:extLst>
          </p:cNvPr>
          <p:cNvSpPr>
            <a:spLocks noGrp="1"/>
          </p:cNvSpPr>
          <p:nvPr>
            <p:ph type="title"/>
          </p:nvPr>
        </p:nvSpPr>
        <p:spPr/>
        <p:txBody>
          <a:bodyPr/>
          <a:lstStyle/>
          <a:p>
            <a:r>
              <a:rPr lang="en-US" dirty="0"/>
              <a:t>Supplemental Wages Withholding</a:t>
            </a:r>
            <a:endParaRPr lang="en-IN" dirty="0"/>
          </a:p>
        </p:txBody>
      </p:sp>
      <p:sp>
        <p:nvSpPr>
          <p:cNvPr id="3" name="Content Placeholder 2">
            <a:extLst>
              <a:ext uri="{FF2B5EF4-FFF2-40B4-BE49-F238E27FC236}">
                <a16:creationId xmlns:a16="http://schemas.microsoft.com/office/drawing/2014/main" id="{4572DB86-ED75-275E-53ED-F353BBE9ABFB}"/>
              </a:ext>
            </a:extLst>
          </p:cNvPr>
          <p:cNvSpPr>
            <a:spLocks noGrp="1"/>
          </p:cNvSpPr>
          <p:nvPr>
            <p:ph idx="1"/>
          </p:nvPr>
        </p:nvSpPr>
        <p:spPr/>
        <p:txBody>
          <a:bodyPr/>
          <a:lstStyle/>
          <a:p>
            <a:r>
              <a:rPr lang="en-US" sz="2000" dirty="0"/>
              <a:t>Vacation pay (treated differently than other supplemental wages)</a:t>
            </a:r>
          </a:p>
          <a:p>
            <a:pPr lvl="1"/>
            <a:r>
              <a:rPr lang="en-US" sz="2000" dirty="0"/>
              <a:t>Withhold as though it were regular payroll </a:t>
            </a:r>
          </a:p>
          <a:p>
            <a:r>
              <a:rPr lang="en-US" sz="2000" dirty="0"/>
              <a:t>Supplemental wages paid with regular wages</a:t>
            </a:r>
          </a:p>
          <a:p>
            <a:pPr lvl="1"/>
            <a:r>
              <a:rPr lang="en-US" sz="2000" dirty="0"/>
              <a:t>Each type of wage not indicated specifically by employer </a:t>
            </a:r>
          </a:p>
          <a:p>
            <a:pPr lvl="1"/>
            <a:r>
              <a:rPr lang="en-US" sz="2000" dirty="0"/>
              <a:t>Each type of wage is indicated specifically by employer </a:t>
            </a:r>
          </a:p>
          <a:p>
            <a:pPr lvl="2"/>
            <a:r>
              <a:rPr lang="en-US" sz="2000" dirty="0"/>
              <a:t>Use flat rates for supplemental wages and regular withholding rate for regular earnings</a:t>
            </a:r>
          </a:p>
          <a:p>
            <a:pPr lvl="3"/>
            <a:r>
              <a:rPr lang="en-US" sz="2000" dirty="0"/>
              <a:t>22% flat supplemental withholding; 37% for amounts in excess of $1,000,000</a:t>
            </a:r>
          </a:p>
          <a:p>
            <a:r>
              <a:rPr lang="en-US" sz="2000" dirty="0"/>
              <a:t>If amount of supplemental wages is paid separately from regular wages, Method A or Method B can be used (pages 4-21 and 4-22)</a:t>
            </a:r>
          </a:p>
          <a:p>
            <a:endParaRPr lang="en-US" sz="2000" dirty="0"/>
          </a:p>
          <a:p>
            <a:endParaRPr lang="en-US" sz="2000" dirty="0"/>
          </a:p>
          <a:p>
            <a:endParaRPr lang="en-US" sz="2000" dirty="0"/>
          </a:p>
          <a:p>
            <a:endParaRPr lang="en-IN" sz="2000" dirty="0"/>
          </a:p>
        </p:txBody>
      </p:sp>
    </p:spTree>
    <p:extLst>
      <p:ext uri="{BB962C8B-B14F-4D97-AF65-F5344CB8AC3E}">
        <p14:creationId xmlns:p14="http://schemas.microsoft.com/office/powerpoint/2010/main" val="205956866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DE5CED-7B6E-F189-77CA-F2A3B939CF25}"/>
              </a:ext>
            </a:extLst>
          </p:cNvPr>
          <p:cNvSpPr>
            <a:spLocks noGrp="1"/>
          </p:cNvSpPr>
          <p:nvPr>
            <p:ph type="title"/>
          </p:nvPr>
        </p:nvSpPr>
        <p:spPr/>
        <p:txBody>
          <a:bodyPr/>
          <a:lstStyle/>
          <a:p>
            <a:r>
              <a:rPr lang="en-US" dirty="0"/>
              <a:t>Gross-Up Supplemental Wages</a:t>
            </a:r>
            <a:endParaRPr lang="en-IN" dirty="0"/>
          </a:p>
        </p:txBody>
      </p:sp>
      <p:sp>
        <p:nvSpPr>
          <p:cNvPr id="3" name="Content Placeholder 2">
            <a:extLst>
              <a:ext uri="{FF2B5EF4-FFF2-40B4-BE49-F238E27FC236}">
                <a16:creationId xmlns:a16="http://schemas.microsoft.com/office/drawing/2014/main" id="{69A36A36-8E97-08B3-8B53-53CD4A5C4659}"/>
              </a:ext>
            </a:extLst>
          </p:cNvPr>
          <p:cNvSpPr>
            <a:spLocks noGrp="1"/>
          </p:cNvSpPr>
          <p:nvPr>
            <p:ph idx="1"/>
          </p:nvPr>
        </p:nvSpPr>
        <p:spPr/>
        <p:txBody>
          <a:bodyPr/>
          <a:lstStyle/>
          <a:p>
            <a:r>
              <a:rPr lang="en-US" sz="2000" dirty="0"/>
              <a:t>If an employer wants to give an employee the intended amount of supplemental check, the employer must “gross up” the supplemental amount</a:t>
            </a:r>
          </a:p>
          <a:p>
            <a:r>
              <a:rPr lang="en-US" sz="2000" dirty="0"/>
              <a:t>For example, an employer wants Dov, an employee, to receive a $700 net bonus check</a:t>
            </a:r>
          </a:p>
          <a:p>
            <a:r>
              <a:rPr lang="en-US" sz="2000" dirty="0"/>
              <a:t>To do: The employer must divide desired net check by (1.00 − Applicable Tax Rates)</a:t>
            </a:r>
          </a:p>
          <a:p>
            <a:pPr lvl="1"/>
            <a:r>
              <a:rPr lang="en-US" sz="2000" dirty="0"/>
              <a:t>Supplemental withholding rate		 =  0.22</a:t>
            </a:r>
          </a:p>
          <a:p>
            <a:pPr lvl="1"/>
            <a:r>
              <a:rPr lang="en-US" sz="2000" dirty="0"/>
              <a:t>OASDI tax rate     			 =  0.062</a:t>
            </a:r>
          </a:p>
          <a:p>
            <a:pPr lvl="1"/>
            <a:r>
              <a:rPr lang="en-US" sz="2000" dirty="0"/>
              <a:t>HI tax rate	 			 =  0.0145</a:t>
            </a:r>
          </a:p>
          <a:p>
            <a:pPr lvl="1"/>
            <a:r>
              <a:rPr lang="en-US" sz="2000" dirty="0"/>
              <a:t>$700 ÷ [1.00 − (0.22 + 0.062 + 0.0145)] =  $995.02 grossed up bonus. Then subtract taxes to get $700 desired net bonus.</a:t>
            </a:r>
          </a:p>
        </p:txBody>
      </p:sp>
    </p:spTree>
    <p:extLst>
      <p:ext uri="{BB962C8B-B14F-4D97-AF65-F5344CB8AC3E}">
        <p14:creationId xmlns:p14="http://schemas.microsoft.com/office/powerpoint/2010/main" val="84497163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087D3A-BA22-8F85-CC8E-073A7EEBE8CB}"/>
              </a:ext>
            </a:extLst>
          </p:cNvPr>
          <p:cNvSpPr>
            <a:spLocks noGrp="1"/>
          </p:cNvSpPr>
          <p:nvPr>
            <p:ph type="title"/>
          </p:nvPr>
        </p:nvSpPr>
        <p:spPr/>
        <p:txBody>
          <a:bodyPr/>
          <a:lstStyle/>
          <a:p>
            <a:r>
              <a:rPr lang="en-US" dirty="0"/>
              <a:t>Knowledge Check Activity 1</a:t>
            </a:r>
            <a:endParaRPr lang="en-IN" dirty="0"/>
          </a:p>
        </p:txBody>
      </p:sp>
      <p:sp>
        <p:nvSpPr>
          <p:cNvPr id="3" name="Content Placeholder 2">
            <a:extLst>
              <a:ext uri="{FF2B5EF4-FFF2-40B4-BE49-F238E27FC236}">
                <a16:creationId xmlns:a16="http://schemas.microsoft.com/office/drawing/2014/main" id="{E00192CD-CC92-3EF3-2484-8501CE1649E4}"/>
              </a:ext>
            </a:extLst>
          </p:cNvPr>
          <p:cNvSpPr>
            <a:spLocks noGrp="1"/>
          </p:cNvSpPr>
          <p:nvPr>
            <p:ph idx="1"/>
          </p:nvPr>
        </p:nvSpPr>
        <p:spPr/>
        <p:txBody>
          <a:bodyPr/>
          <a:lstStyle/>
          <a:p>
            <a:pPr marL="0" indent="0">
              <a:buNone/>
            </a:pPr>
            <a:r>
              <a:rPr lang="en-US" sz="2000" dirty="0"/>
              <a:t>Sophie has an annual salary of $72,000. She is paid monthly, and her W-4 shows “Married filing jointly and no entries in Steps 2-4.” Calculate her FIT withholding by using the wage-bracket method.</a:t>
            </a:r>
          </a:p>
          <a:p>
            <a:pPr marL="0" indent="0">
              <a:buNone/>
            </a:pPr>
            <a:endParaRPr lang="en-US" sz="2000" b="1" dirty="0"/>
          </a:p>
          <a:p>
            <a:pPr marL="457200" indent="-457200">
              <a:buClrTx/>
              <a:buFont typeface="+mj-lt"/>
              <a:buAutoNum type="alphaLcPeriod"/>
            </a:pPr>
            <a:r>
              <a:rPr lang="en-US" sz="2000" dirty="0"/>
              <a:t>$362</a:t>
            </a:r>
          </a:p>
          <a:p>
            <a:pPr marL="457200" indent="-457200">
              <a:buClrTx/>
              <a:buFont typeface="+mj-lt"/>
              <a:buAutoNum type="alphaLcPeriod"/>
            </a:pPr>
            <a:r>
              <a:rPr lang="en-US" sz="2000" dirty="0"/>
              <a:t>$407</a:t>
            </a:r>
          </a:p>
          <a:p>
            <a:pPr marL="457200" indent="-457200">
              <a:buClrTx/>
              <a:buFont typeface="+mj-lt"/>
              <a:buAutoNum type="alphaLcPeriod"/>
            </a:pPr>
            <a:r>
              <a:rPr lang="en-US" sz="2000" dirty="0"/>
              <a:t>$496</a:t>
            </a:r>
          </a:p>
          <a:p>
            <a:pPr marL="457200" indent="-457200">
              <a:buClrTx/>
              <a:buFont typeface="+mj-lt"/>
              <a:buAutoNum type="alphaLcPeriod"/>
            </a:pPr>
            <a:r>
              <a:rPr lang="en-US" sz="2000" dirty="0"/>
              <a:t>$513</a:t>
            </a:r>
          </a:p>
          <a:p>
            <a:pPr marL="0" indent="0">
              <a:buNone/>
            </a:pPr>
            <a:endParaRPr lang="en-US" sz="2000" dirty="0"/>
          </a:p>
          <a:p>
            <a:endParaRPr lang="en-IN" sz="2000" dirty="0"/>
          </a:p>
        </p:txBody>
      </p:sp>
    </p:spTree>
    <p:extLst>
      <p:ext uri="{BB962C8B-B14F-4D97-AF65-F5344CB8AC3E}">
        <p14:creationId xmlns:p14="http://schemas.microsoft.com/office/powerpoint/2010/main" val="360045994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9998D3-3EF4-4D7B-BF6A-58982158E471}"/>
              </a:ext>
            </a:extLst>
          </p:cNvPr>
          <p:cNvSpPr>
            <a:spLocks noGrp="1"/>
          </p:cNvSpPr>
          <p:nvPr>
            <p:ph type="title"/>
          </p:nvPr>
        </p:nvSpPr>
        <p:spPr/>
        <p:txBody>
          <a:bodyPr/>
          <a:lstStyle/>
          <a:p>
            <a:r>
              <a:rPr lang="en-US" dirty="0"/>
              <a:t>Knowledge Check Activity 1: Answer</a:t>
            </a:r>
            <a:endParaRPr lang="en-IN" dirty="0"/>
          </a:p>
        </p:txBody>
      </p:sp>
      <p:sp>
        <p:nvSpPr>
          <p:cNvPr id="3" name="Content Placeholder 2">
            <a:extLst>
              <a:ext uri="{FF2B5EF4-FFF2-40B4-BE49-F238E27FC236}">
                <a16:creationId xmlns:a16="http://schemas.microsoft.com/office/drawing/2014/main" id="{5546D4FF-5CF4-69CB-9113-0727A07D7561}"/>
              </a:ext>
            </a:extLst>
          </p:cNvPr>
          <p:cNvSpPr>
            <a:spLocks noGrp="1"/>
          </p:cNvSpPr>
          <p:nvPr>
            <p:ph idx="1"/>
          </p:nvPr>
        </p:nvSpPr>
        <p:spPr/>
        <p:txBody>
          <a:bodyPr/>
          <a:lstStyle/>
          <a:p>
            <a:pPr marL="0" indent="0">
              <a:buNone/>
            </a:pPr>
            <a:r>
              <a:rPr lang="en-US" sz="2000" dirty="0"/>
              <a:t>Sophie has an annual salary of $72,000. She is paid monthly and her W-4 shows “Married filing jointly and no entries in Steps 2-4.” Calculate her FIT withholding by using the wage-bracket method.</a:t>
            </a:r>
          </a:p>
          <a:p>
            <a:pPr marL="0" indent="0">
              <a:buNone/>
            </a:pPr>
            <a:endParaRPr lang="en-US" sz="2000" dirty="0"/>
          </a:p>
          <a:p>
            <a:pPr marL="0" indent="0">
              <a:buNone/>
            </a:pPr>
            <a:r>
              <a:rPr lang="en-US" sz="2000" dirty="0"/>
              <a:t>Answer: b. $407</a:t>
            </a:r>
          </a:p>
          <a:p>
            <a:r>
              <a:rPr lang="en-US" sz="2000" dirty="0"/>
              <a:t>Monthly gross $72,000 ÷ 12 = $6,000</a:t>
            </a:r>
          </a:p>
          <a:p>
            <a:r>
              <a:rPr lang="en-US" sz="2000" dirty="0"/>
              <a:t>Use wage-bracket tables to look up married filing jointly, standard withholding and monthly</a:t>
            </a:r>
          </a:p>
          <a:p>
            <a:r>
              <a:rPr lang="en-US" sz="2000" dirty="0"/>
              <a:t>FIT withholding = $407</a:t>
            </a:r>
          </a:p>
        </p:txBody>
      </p:sp>
    </p:spTree>
    <p:extLst>
      <p:ext uri="{BB962C8B-B14F-4D97-AF65-F5344CB8AC3E}">
        <p14:creationId xmlns:p14="http://schemas.microsoft.com/office/powerpoint/2010/main" val="165032459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D156D1-1E0C-4697-67C5-4870994032DA}"/>
              </a:ext>
            </a:extLst>
          </p:cNvPr>
          <p:cNvSpPr>
            <a:spLocks noGrp="1"/>
          </p:cNvSpPr>
          <p:nvPr>
            <p:ph type="title"/>
          </p:nvPr>
        </p:nvSpPr>
        <p:spPr/>
        <p:txBody>
          <a:bodyPr/>
          <a:lstStyle/>
          <a:p>
            <a:r>
              <a:rPr lang="en-US" dirty="0"/>
              <a:t>Wage and Tax Statement (Form W-2)</a:t>
            </a:r>
            <a:br>
              <a:rPr lang="en-US" dirty="0"/>
            </a:br>
            <a:r>
              <a:rPr lang="en-US" dirty="0"/>
              <a:t>(1 of 2)</a:t>
            </a:r>
            <a:endParaRPr lang="en-IN" dirty="0"/>
          </a:p>
        </p:txBody>
      </p:sp>
      <p:sp>
        <p:nvSpPr>
          <p:cNvPr id="3" name="Content Placeholder 2">
            <a:extLst>
              <a:ext uri="{FF2B5EF4-FFF2-40B4-BE49-F238E27FC236}">
                <a16:creationId xmlns:a16="http://schemas.microsoft.com/office/drawing/2014/main" id="{2328A01F-5B27-D564-3DA7-04823C77A99A}"/>
              </a:ext>
            </a:extLst>
          </p:cNvPr>
          <p:cNvSpPr>
            <a:spLocks noGrp="1"/>
          </p:cNvSpPr>
          <p:nvPr>
            <p:ph idx="1"/>
          </p:nvPr>
        </p:nvSpPr>
        <p:spPr/>
        <p:txBody>
          <a:bodyPr/>
          <a:lstStyle/>
          <a:p>
            <a:r>
              <a:rPr lang="en-US" sz="2000" dirty="0"/>
              <a:t>Employers required to furnish Form W-2 to employees and send copies to federal and state and local governments</a:t>
            </a:r>
          </a:p>
          <a:p>
            <a:r>
              <a:rPr lang="en-US" sz="2000" dirty="0"/>
              <a:t>Instructions for completing Form W-2 are found in Figure 4.9 (pages 4-24 and 4-25).</a:t>
            </a:r>
          </a:p>
          <a:p>
            <a:r>
              <a:rPr lang="en-US" sz="2000" dirty="0"/>
              <a:t>Various penalties for filing incorrect or late W-2s are discussed on pages 4-28 and 4-29</a:t>
            </a:r>
          </a:p>
          <a:p>
            <a:r>
              <a:rPr lang="en-US" sz="2000" dirty="0"/>
              <a:t>When the W-2s are completed, a W-3 is prepared</a:t>
            </a:r>
          </a:p>
          <a:p>
            <a:pPr lvl="1"/>
            <a:r>
              <a:rPr lang="en-US" sz="2000" dirty="0"/>
              <a:t>This is transmittal form; the total of employer’s Forms 941 must tie to W-3</a:t>
            </a:r>
          </a:p>
          <a:p>
            <a:r>
              <a:rPr lang="en-US" sz="2000" dirty="0"/>
              <a:t>File W-2c and W-3c if correcting errors in previously filed W-2 and W-3, respectively</a:t>
            </a:r>
          </a:p>
          <a:p>
            <a:endParaRPr lang="en-US" sz="2000" dirty="0"/>
          </a:p>
          <a:p>
            <a:endParaRPr lang="en-US" sz="2000" dirty="0"/>
          </a:p>
          <a:p>
            <a:endParaRPr lang="en-IN" sz="2000" dirty="0"/>
          </a:p>
        </p:txBody>
      </p:sp>
    </p:spTree>
    <p:extLst>
      <p:ext uri="{BB962C8B-B14F-4D97-AF65-F5344CB8AC3E}">
        <p14:creationId xmlns:p14="http://schemas.microsoft.com/office/powerpoint/2010/main" val="87367252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E4D6D6-72DB-A57D-3FF8-0DF9FEFF2ADD}"/>
              </a:ext>
            </a:extLst>
          </p:cNvPr>
          <p:cNvSpPr>
            <a:spLocks noGrp="1"/>
          </p:cNvSpPr>
          <p:nvPr>
            <p:ph type="title"/>
          </p:nvPr>
        </p:nvSpPr>
        <p:spPr/>
        <p:txBody>
          <a:bodyPr/>
          <a:lstStyle/>
          <a:p>
            <a:r>
              <a:rPr lang="en-US" dirty="0"/>
              <a:t>Wage and Tax Statement (Form W-2) </a:t>
            </a:r>
            <a:br>
              <a:rPr lang="en-US" dirty="0"/>
            </a:br>
            <a:r>
              <a:rPr lang="en-US" dirty="0"/>
              <a:t>(2 of 2)</a:t>
            </a:r>
            <a:endParaRPr lang="en-IN" dirty="0"/>
          </a:p>
        </p:txBody>
      </p:sp>
      <p:pic>
        <p:nvPicPr>
          <p:cNvPr id="6" name="Content Placeholder 5" descr="A Form W-2 depicts Wage and Tax Statement consists of a series of boxes, some blank, some lettered, and some numbered boxes. The information on the form is as follows: Top line: 22222; Void: a check box to the right; a. Employee’s social security number: 000-00-7478; For Official Use Only O M B Number 1545-0008. b. Employer identification number (E I N): 00-0007221. c. Employer’s name, address, and Z I P code: Keevey Motors, 600 Third Avenue, Philadelphia, P A 19103-5600. d. Control number: no data. e. Employee’s first name and initial: Richard M. Last name: Cabor; Suff: no data; f. Employee’s address and Z I P code: 483 Monroe Street, Philadelphia, P A 19119-4821. Wages, tips, other compensation: 29360.18. 2. Federal income tax withheld: 4610.00. 3. Social security wage: 29360.18. 4. Social security tax withheld: 1820.33. Medicare wages and tips: 29360.18. Medicare tax withheld: 425.72. Social security tips: no data. 8. Allocated tips: no data. 9. no data. 10. Dependent care benefits: no data. 11. Nonqualified plans: no data. 12a. See instructions for box 12; C: 78.00. 12b: no data; 12c: no data. 12d: no data. 13. These three titles sit above a check box. Statutory employee; Retirement plan; Third-party sick pay: Retirement plan is selected. 14. Other: B C or B S Premium, w or h 296.00, P A S U I 17.62. 15. State: P A. Employer’s state I D number: 00-0-0013; 16. State wages, tips, etcetera: 29282.18. State income tax: 898.96. Local wages, tips, et cetera.: 29282.18. Local Income Tax: 1133.57. Locality name: Phila. At the bottom of the box is the following information: Form W-2 Wage and Tax Statement 20 followed by 2 blank spaces; Copy A For Social Security Administration — Send this entire page with Form W-3 to the Social Security Administration; photocopies are not acceptable.; Department of the Treasury—Internal Revenue Service; For Privacy Act and Paperwork Reduction Act Notice, see the separate instructions.; C a t. Number 10134 D. The last line of the form reads: Do Not Cut, Fold, or Staple Forms on This Page.">
            <a:extLst>
              <a:ext uri="{FF2B5EF4-FFF2-40B4-BE49-F238E27FC236}">
                <a16:creationId xmlns:a16="http://schemas.microsoft.com/office/drawing/2014/main" id="{6E035407-232B-D355-7EA4-906E934A2165}"/>
              </a:ext>
            </a:extLst>
          </p:cNvPr>
          <p:cNvPicPr>
            <a:picLocks noGrp="1" noChangeAspect="1"/>
          </p:cNvPicPr>
          <p:nvPr>
            <p:ph idx="1"/>
          </p:nvPr>
        </p:nvPicPr>
        <p:blipFill>
          <a:blip r:embed="rId2"/>
          <a:stretch>
            <a:fillRect/>
          </a:stretch>
        </p:blipFill>
        <p:spPr>
          <a:xfrm>
            <a:off x="2275218" y="1690692"/>
            <a:ext cx="7644739" cy="4351338"/>
          </a:xfrm>
        </p:spPr>
      </p:pic>
    </p:spTree>
    <p:extLst>
      <p:ext uri="{BB962C8B-B14F-4D97-AF65-F5344CB8AC3E}">
        <p14:creationId xmlns:p14="http://schemas.microsoft.com/office/powerpoint/2010/main" val="137948749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FCAE43-31E6-7E24-38D4-A732E794CE52}"/>
              </a:ext>
            </a:extLst>
          </p:cNvPr>
          <p:cNvSpPr>
            <a:spLocks noGrp="1"/>
          </p:cNvSpPr>
          <p:nvPr>
            <p:ph type="title"/>
          </p:nvPr>
        </p:nvSpPr>
        <p:spPr/>
        <p:txBody>
          <a:bodyPr/>
          <a:lstStyle/>
          <a:p>
            <a:r>
              <a:rPr lang="en-US" dirty="0"/>
              <a:t>Discussion Activity 3</a:t>
            </a:r>
            <a:endParaRPr lang="en-IN" dirty="0"/>
          </a:p>
        </p:txBody>
      </p:sp>
      <p:sp>
        <p:nvSpPr>
          <p:cNvPr id="3" name="Content Placeholder 2">
            <a:extLst>
              <a:ext uri="{FF2B5EF4-FFF2-40B4-BE49-F238E27FC236}">
                <a16:creationId xmlns:a16="http://schemas.microsoft.com/office/drawing/2014/main" id="{0E76202D-7055-4040-A47C-11D1089BB1B2}"/>
              </a:ext>
            </a:extLst>
          </p:cNvPr>
          <p:cNvSpPr>
            <a:spLocks noGrp="1"/>
          </p:cNvSpPr>
          <p:nvPr>
            <p:ph idx="1"/>
          </p:nvPr>
        </p:nvSpPr>
        <p:spPr/>
        <p:txBody>
          <a:bodyPr/>
          <a:lstStyle/>
          <a:p>
            <a:pPr marL="0" indent="0">
              <a:buNone/>
            </a:pPr>
            <a:r>
              <a:rPr lang="en-US" sz="2000" dirty="0"/>
              <a:t>Form W-2 of Richard, an employee of Ivy International, has been accidently destroyed. Richard is in the process of preparing his personal income tax return. Richard has been advised by his friends to write to the state tax authorities requesting them to issue a new Form W-2. Would Richard be able to get a copy of Form W-2 by following his friends’ advice? Discuss.</a:t>
            </a:r>
          </a:p>
        </p:txBody>
      </p:sp>
    </p:spTree>
    <p:extLst>
      <p:ext uri="{BB962C8B-B14F-4D97-AF65-F5344CB8AC3E}">
        <p14:creationId xmlns:p14="http://schemas.microsoft.com/office/powerpoint/2010/main" val="220456112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8B2E53-35E2-BAA5-C09A-65BD0FBDB707}"/>
              </a:ext>
            </a:extLst>
          </p:cNvPr>
          <p:cNvSpPr>
            <a:spLocks noGrp="1"/>
          </p:cNvSpPr>
          <p:nvPr>
            <p:ph type="title"/>
          </p:nvPr>
        </p:nvSpPr>
        <p:spPr/>
        <p:txBody>
          <a:bodyPr/>
          <a:lstStyle/>
          <a:p>
            <a:r>
              <a:rPr lang="en-US" dirty="0"/>
              <a:t>Discussion Activity Debrief 3</a:t>
            </a:r>
            <a:endParaRPr lang="en-IN" dirty="0"/>
          </a:p>
        </p:txBody>
      </p:sp>
      <p:sp>
        <p:nvSpPr>
          <p:cNvPr id="3" name="Content Placeholder 2">
            <a:extLst>
              <a:ext uri="{FF2B5EF4-FFF2-40B4-BE49-F238E27FC236}">
                <a16:creationId xmlns:a16="http://schemas.microsoft.com/office/drawing/2014/main" id="{271E49C0-4DA2-FDF8-70E8-38017AE0081C}"/>
              </a:ext>
            </a:extLst>
          </p:cNvPr>
          <p:cNvSpPr>
            <a:spLocks noGrp="1"/>
          </p:cNvSpPr>
          <p:nvPr>
            <p:ph idx="1"/>
          </p:nvPr>
        </p:nvSpPr>
        <p:spPr/>
        <p:txBody>
          <a:bodyPr/>
          <a:lstStyle/>
          <a:p>
            <a:pPr marL="0" indent="0">
              <a:buNone/>
            </a:pPr>
            <a:r>
              <a:rPr lang="en-US" sz="2000" dirty="0"/>
              <a:t>Answer:</a:t>
            </a:r>
          </a:p>
          <a:p>
            <a:pPr marL="0" indent="0">
              <a:buNone/>
            </a:pPr>
            <a:r>
              <a:rPr lang="en-US" sz="2000" dirty="0"/>
              <a:t>As Richard’s Form W-2 has been destroyed, only Ivy International is authorized to furnish substitute copies of Form W-2 to him. The state tax authorities cannot issue a Form W-2 to Richard. The substitute form should be clearly marked “Reissued Statement.” Ivy International should not send Copy A of the substitute statement to the Social Security Administration. </a:t>
            </a:r>
          </a:p>
          <a:p>
            <a:pPr marL="0" indent="0">
              <a:buNone/>
            </a:pPr>
            <a:r>
              <a:rPr lang="en-US" sz="2000" dirty="0"/>
              <a:t>Ivy International should mail the new Form W-2 to the last known address of Richard. If, after a reasonable effort, Ivy International cannot deliver the new Form W-2, it will retain Richard’s copies of the form for a four-year period. </a:t>
            </a:r>
          </a:p>
          <a:p>
            <a:endParaRPr lang="en-IN" sz="2000" dirty="0"/>
          </a:p>
        </p:txBody>
      </p:sp>
    </p:spTree>
    <p:extLst>
      <p:ext uri="{BB962C8B-B14F-4D97-AF65-F5344CB8AC3E}">
        <p14:creationId xmlns:p14="http://schemas.microsoft.com/office/powerpoint/2010/main" val="387537029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64628F-71B6-B160-DFFB-E953D1F891D8}"/>
              </a:ext>
            </a:extLst>
          </p:cNvPr>
          <p:cNvSpPr>
            <a:spLocks noGrp="1"/>
          </p:cNvSpPr>
          <p:nvPr>
            <p:ph type="title"/>
          </p:nvPr>
        </p:nvSpPr>
        <p:spPr/>
        <p:txBody>
          <a:bodyPr/>
          <a:lstStyle/>
          <a:p>
            <a:r>
              <a:rPr lang="en-US" dirty="0"/>
              <a:t>Returns − Quarterly and Informational</a:t>
            </a:r>
            <a:endParaRPr lang="en-IN" dirty="0"/>
          </a:p>
        </p:txBody>
      </p:sp>
      <p:sp>
        <p:nvSpPr>
          <p:cNvPr id="3" name="Content Placeholder 2">
            <a:extLst>
              <a:ext uri="{FF2B5EF4-FFF2-40B4-BE49-F238E27FC236}">
                <a16:creationId xmlns:a16="http://schemas.microsoft.com/office/drawing/2014/main" id="{1A7A1AE5-8F41-D3BF-3D21-4420744B7C6D}"/>
              </a:ext>
            </a:extLst>
          </p:cNvPr>
          <p:cNvSpPr>
            <a:spLocks noGrp="1"/>
          </p:cNvSpPr>
          <p:nvPr>
            <p:ph idx="1"/>
          </p:nvPr>
        </p:nvSpPr>
        <p:spPr/>
        <p:txBody>
          <a:bodyPr/>
          <a:lstStyle/>
          <a:p>
            <a:r>
              <a:rPr lang="en-US" sz="2000" dirty="0"/>
              <a:t>Employers must file returns that report amount of quarterly wages and amount of taxes withheld (see the data from Figure 4.13 on following slides) </a:t>
            </a:r>
          </a:p>
          <a:p>
            <a:r>
              <a:rPr lang="en-US" sz="2000" dirty="0"/>
              <a:t>Employers must file information returns to report compensation paid to nonemployees (see the data from Figure 4.13 on following slides) to report tax liability for non-payroll items such as</a:t>
            </a:r>
          </a:p>
          <a:p>
            <a:pPr lvl="1"/>
            <a:r>
              <a:rPr lang="en-US" sz="2000" dirty="0"/>
              <a:t>Backup withholding</a:t>
            </a:r>
          </a:p>
          <a:p>
            <a:pPr lvl="2"/>
            <a:r>
              <a:rPr lang="en-US" sz="2000" dirty="0"/>
              <a:t>Occurs when individual receives interest, dividends and certain other payments and fails to provide correct taxpayer identification number</a:t>
            </a:r>
          </a:p>
          <a:p>
            <a:pPr lvl="1"/>
            <a:r>
              <a:rPr lang="en-US" sz="2000" dirty="0"/>
              <a:t>Withholding on gambling winnings, pensions, and annuities</a:t>
            </a:r>
          </a:p>
          <a:p>
            <a:endParaRPr lang="en-IN" sz="2000" dirty="0"/>
          </a:p>
        </p:txBody>
      </p:sp>
    </p:spTree>
    <p:extLst>
      <p:ext uri="{BB962C8B-B14F-4D97-AF65-F5344CB8AC3E}">
        <p14:creationId xmlns:p14="http://schemas.microsoft.com/office/powerpoint/2010/main" val="71528266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6E81BA-6980-701D-94BC-AFCBDC9EFE53}"/>
              </a:ext>
            </a:extLst>
          </p:cNvPr>
          <p:cNvSpPr>
            <a:spLocks noGrp="1"/>
          </p:cNvSpPr>
          <p:nvPr>
            <p:ph type="title"/>
          </p:nvPr>
        </p:nvSpPr>
        <p:spPr/>
        <p:txBody>
          <a:bodyPr/>
          <a:lstStyle/>
          <a:p>
            <a:r>
              <a:rPr lang="en-US" dirty="0"/>
              <a:t>Figure 4.12 Major Returns Filed by</a:t>
            </a:r>
            <a:br>
              <a:rPr lang="en-US" dirty="0"/>
            </a:br>
            <a:r>
              <a:rPr lang="en-US" dirty="0"/>
              <a:t>Employers (1 of 2)</a:t>
            </a:r>
            <a:endParaRPr lang="en-IN" dirty="0"/>
          </a:p>
        </p:txBody>
      </p:sp>
      <p:sp>
        <p:nvSpPr>
          <p:cNvPr id="3" name="Content Placeholder 2">
            <a:extLst>
              <a:ext uri="{FF2B5EF4-FFF2-40B4-BE49-F238E27FC236}">
                <a16:creationId xmlns:a16="http://schemas.microsoft.com/office/drawing/2014/main" id="{8486FA52-A525-799E-D939-4FF7568CB328}"/>
              </a:ext>
            </a:extLst>
          </p:cNvPr>
          <p:cNvSpPr>
            <a:spLocks noGrp="1"/>
          </p:cNvSpPr>
          <p:nvPr>
            <p:ph idx="1"/>
          </p:nvPr>
        </p:nvSpPr>
        <p:spPr/>
        <p:txBody>
          <a:bodyPr/>
          <a:lstStyle/>
          <a:p>
            <a:r>
              <a:rPr lang="en-US" sz="2000" dirty="0"/>
              <a:t>Form 941, Employer’s Quarterly Federal Tax Return</a:t>
            </a:r>
          </a:p>
          <a:p>
            <a:pPr lvl="1"/>
            <a:r>
              <a:rPr lang="en-US" sz="2000" dirty="0"/>
              <a:t>For reporting federal income taxes withheld during the calendar quarter and the employer and employee portions of the FICA taxes. Form 941 is illustrated in Chapter 3.</a:t>
            </a:r>
          </a:p>
          <a:p>
            <a:r>
              <a:rPr lang="en-US" sz="2000" dirty="0"/>
              <a:t>Form 943, Employer’s Annual Tax Return for Agricultural Employees</a:t>
            </a:r>
          </a:p>
          <a:p>
            <a:pPr lvl="1"/>
            <a:r>
              <a:rPr lang="en-US" sz="2000" dirty="0"/>
              <a:t>For reporting the withholding of federal income taxes and FICA taxes on wages paid to agricultural workers. Form 943 is used for agricultural employees even though the employer may employ nonagricultural workers.</a:t>
            </a:r>
          </a:p>
          <a:p>
            <a:endParaRPr lang="en-IN" sz="2000" dirty="0"/>
          </a:p>
        </p:txBody>
      </p:sp>
    </p:spTree>
    <p:extLst>
      <p:ext uri="{BB962C8B-B14F-4D97-AF65-F5344CB8AC3E}">
        <p14:creationId xmlns:p14="http://schemas.microsoft.com/office/powerpoint/2010/main" val="224648210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756E1C-483A-414D-6059-2CE9AD59212B}"/>
              </a:ext>
            </a:extLst>
          </p:cNvPr>
          <p:cNvSpPr>
            <a:spLocks noGrp="1"/>
          </p:cNvSpPr>
          <p:nvPr>
            <p:ph type="title"/>
          </p:nvPr>
        </p:nvSpPr>
        <p:spPr/>
        <p:txBody>
          <a:bodyPr/>
          <a:lstStyle/>
          <a:p>
            <a:r>
              <a:rPr lang="en-US" dirty="0"/>
              <a:t>Figure 4.12 Major Returns Filed by</a:t>
            </a:r>
            <a:br>
              <a:rPr lang="en-US" dirty="0"/>
            </a:br>
            <a:r>
              <a:rPr lang="en-US" dirty="0"/>
              <a:t>Employers (2 of 2)</a:t>
            </a:r>
            <a:endParaRPr lang="en-IN" dirty="0"/>
          </a:p>
        </p:txBody>
      </p:sp>
      <p:sp>
        <p:nvSpPr>
          <p:cNvPr id="3" name="Content Placeholder 2">
            <a:extLst>
              <a:ext uri="{FF2B5EF4-FFF2-40B4-BE49-F238E27FC236}">
                <a16:creationId xmlns:a16="http://schemas.microsoft.com/office/drawing/2014/main" id="{C52FA9AA-A847-EDB8-2A58-A02BA26FE6E8}"/>
              </a:ext>
            </a:extLst>
          </p:cNvPr>
          <p:cNvSpPr>
            <a:spLocks noGrp="1"/>
          </p:cNvSpPr>
          <p:nvPr>
            <p:ph idx="1"/>
          </p:nvPr>
        </p:nvSpPr>
        <p:spPr/>
        <p:txBody>
          <a:bodyPr/>
          <a:lstStyle/>
          <a:p>
            <a:r>
              <a:rPr lang="en-US" sz="2000" dirty="0"/>
              <a:t>Form 944, Employer’s Annual Federal Tax Return </a:t>
            </a:r>
          </a:p>
          <a:p>
            <a:pPr lvl="1"/>
            <a:r>
              <a:rPr lang="en-US" sz="2000" dirty="0"/>
              <a:t>Replaces Form 941 for employers who owe $1,000 or less in employment taxes for the year.</a:t>
            </a:r>
          </a:p>
          <a:p>
            <a:r>
              <a:rPr lang="en-US" sz="2000" dirty="0"/>
              <a:t>Form 945, Annual Return of Withheld Federal Income Tax</a:t>
            </a:r>
          </a:p>
          <a:p>
            <a:pPr lvl="1"/>
            <a:r>
              <a:rPr lang="en-US" sz="2000" dirty="0"/>
              <a:t>Used to report tax liability for nonpayroll items such as backup withholding and withholding on gambling winnings, pensions, and annuities, and deposits made for the year. Backup withholding occurs when an individual receives taxable interest, dividends, and certain other payments and fails to furnish the payer with the correct taxpayer identification numbers. Payers are then required to withhold 24% of those payments. Backup withholding does not apply to wages, pensions, annuities, or IRAs.</a:t>
            </a:r>
          </a:p>
          <a:p>
            <a:endParaRPr lang="en-IN" sz="2000" dirty="0"/>
          </a:p>
        </p:txBody>
      </p:sp>
    </p:spTree>
    <p:extLst>
      <p:ext uri="{BB962C8B-B14F-4D97-AF65-F5344CB8AC3E}">
        <p14:creationId xmlns:p14="http://schemas.microsoft.com/office/powerpoint/2010/main" val="111635051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F88793-EF07-677F-BCDF-83D893FD99CE}"/>
              </a:ext>
            </a:extLst>
          </p:cNvPr>
          <p:cNvSpPr>
            <a:spLocks noGrp="1"/>
          </p:cNvSpPr>
          <p:nvPr>
            <p:ph type="title"/>
          </p:nvPr>
        </p:nvSpPr>
        <p:spPr/>
        <p:txBody>
          <a:bodyPr/>
          <a:lstStyle/>
          <a:p>
            <a:r>
              <a:rPr lang="en-US" dirty="0"/>
              <a:t>Figure 4.13 Major Information Returns </a:t>
            </a:r>
            <a:br>
              <a:rPr lang="en-US" dirty="0"/>
            </a:br>
            <a:r>
              <a:rPr lang="en-US" dirty="0"/>
              <a:t>(1 of 5)</a:t>
            </a:r>
            <a:endParaRPr lang="en-IN" dirty="0"/>
          </a:p>
        </p:txBody>
      </p:sp>
      <p:sp>
        <p:nvSpPr>
          <p:cNvPr id="3" name="Content Placeholder 2">
            <a:extLst>
              <a:ext uri="{FF2B5EF4-FFF2-40B4-BE49-F238E27FC236}">
                <a16:creationId xmlns:a16="http://schemas.microsoft.com/office/drawing/2014/main" id="{E3EB8E6B-6925-4602-89FB-DC3CD0E511F5}"/>
              </a:ext>
            </a:extLst>
          </p:cNvPr>
          <p:cNvSpPr>
            <a:spLocks noGrp="1"/>
          </p:cNvSpPr>
          <p:nvPr>
            <p:ph idx="1"/>
          </p:nvPr>
        </p:nvSpPr>
        <p:spPr/>
        <p:txBody>
          <a:bodyPr/>
          <a:lstStyle/>
          <a:p>
            <a:r>
              <a:rPr lang="en-US" sz="1800" dirty="0"/>
              <a:t>Form 1099-DIV, Dividends and Distributions </a:t>
            </a:r>
          </a:p>
          <a:p>
            <a:pPr lvl="1"/>
            <a:r>
              <a:rPr lang="en-US" sz="1800" dirty="0"/>
              <a:t>For reporting dividends totaling $10 or more to any person; foreign tax withheld and paid on dividends and other distributions on stock for a person; distributions made by corporations and regulated investment companies (including money market funds) as part of liquidation</a:t>
            </a:r>
          </a:p>
          <a:p>
            <a:r>
              <a:rPr lang="en-US" sz="1800" dirty="0"/>
              <a:t>Form 1099-G, Certain Government Payments</a:t>
            </a:r>
          </a:p>
          <a:p>
            <a:pPr lvl="1"/>
            <a:r>
              <a:rPr lang="en-US" sz="1800" dirty="0"/>
              <a:t>For reporting unemployment compensation payments, state and local income tax refunds of $10 or more, taxable grants, income tax refunds, and agricultural subsidy payments</a:t>
            </a:r>
          </a:p>
          <a:p>
            <a:endParaRPr lang="en-IN" sz="1800" dirty="0"/>
          </a:p>
        </p:txBody>
      </p:sp>
    </p:spTree>
    <p:extLst>
      <p:ext uri="{BB962C8B-B14F-4D97-AF65-F5344CB8AC3E}">
        <p14:creationId xmlns:p14="http://schemas.microsoft.com/office/powerpoint/2010/main" val="321713175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F88793-EF07-677F-BCDF-83D893FD99CE}"/>
              </a:ext>
            </a:extLst>
          </p:cNvPr>
          <p:cNvSpPr>
            <a:spLocks noGrp="1"/>
          </p:cNvSpPr>
          <p:nvPr>
            <p:ph type="title"/>
          </p:nvPr>
        </p:nvSpPr>
        <p:spPr/>
        <p:txBody>
          <a:bodyPr/>
          <a:lstStyle/>
          <a:p>
            <a:r>
              <a:rPr lang="en-US" dirty="0"/>
              <a:t>Figure 4.13 Major Information Returns </a:t>
            </a:r>
            <a:br>
              <a:rPr lang="en-US" dirty="0"/>
            </a:br>
            <a:r>
              <a:rPr lang="en-US" dirty="0"/>
              <a:t>(2 of 5)</a:t>
            </a:r>
            <a:endParaRPr lang="en-IN" dirty="0"/>
          </a:p>
        </p:txBody>
      </p:sp>
      <p:sp>
        <p:nvSpPr>
          <p:cNvPr id="3" name="Content Placeholder 2">
            <a:extLst>
              <a:ext uri="{FF2B5EF4-FFF2-40B4-BE49-F238E27FC236}">
                <a16:creationId xmlns:a16="http://schemas.microsoft.com/office/drawing/2014/main" id="{E3EB8E6B-6925-4602-89FB-DC3CD0E511F5}"/>
              </a:ext>
            </a:extLst>
          </p:cNvPr>
          <p:cNvSpPr>
            <a:spLocks noGrp="1"/>
          </p:cNvSpPr>
          <p:nvPr>
            <p:ph idx="1"/>
          </p:nvPr>
        </p:nvSpPr>
        <p:spPr/>
        <p:txBody>
          <a:bodyPr/>
          <a:lstStyle/>
          <a:p>
            <a:r>
              <a:rPr lang="en-US" sz="1800" dirty="0"/>
              <a:t>Form 1099-INT, Interest Income</a:t>
            </a:r>
          </a:p>
          <a:p>
            <a:pPr lvl="1"/>
            <a:r>
              <a:rPr lang="en-US" sz="1800" dirty="0"/>
              <a:t>For reporting payments of (a) interest of $10 or more paid or credited on earnings from savings and loans, credit unions, bank deposits, corporate bonds, etc.; (b) interest of $600 or more from other sources; (c) forfeited interest due on premature withdrawals of time deposits; (d) foreign tax eligible for the recipient’s foreign tax credit withheld and paid on interest; (e) payments of any interest on bearer certificates of deposit</a:t>
            </a:r>
          </a:p>
          <a:p>
            <a:r>
              <a:rPr lang="en-US" sz="1800" dirty="0"/>
              <a:t>Form 1099-MISC, Miscellaneous Income (See Figure 4.14 on page 4-31)</a:t>
            </a:r>
          </a:p>
          <a:p>
            <a:pPr lvl="1"/>
            <a:r>
              <a:rPr lang="en-US" sz="1800" dirty="0"/>
              <a:t>For reporting miscellaneous income, such as rents, royalties, commissions, fees, prizes, and awards of at least $600 paid to nonemployees, and any backup withholding. Gross royalty payments of $10 or more must also be reported on this form. Life insurance companies may use either 1099-MISC or Form W-2 to report payments to full-time life insurance sales agents</a:t>
            </a:r>
          </a:p>
          <a:p>
            <a:endParaRPr lang="en-IN" sz="1800" dirty="0"/>
          </a:p>
        </p:txBody>
      </p:sp>
    </p:spTree>
    <p:extLst>
      <p:ext uri="{BB962C8B-B14F-4D97-AF65-F5344CB8AC3E}">
        <p14:creationId xmlns:p14="http://schemas.microsoft.com/office/powerpoint/2010/main" val="177326475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C952DF-2FCD-7344-FFCE-76D6687E61E5}"/>
              </a:ext>
            </a:extLst>
          </p:cNvPr>
          <p:cNvSpPr>
            <a:spLocks noGrp="1"/>
          </p:cNvSpPr>
          <p:nvPr>
            <p:ph type="title"/>
          </p:nvPr>
        </p:nvSpPr>
        <p:spPr/>
        <p:txBody>
          <a:bodyPr/>
          <a:lstStyle/>
          <a:p>
            <a:r>
              <a:rPr lang="en-US" dirty="0"/>
              <a:t>Figure 4.13 Major Information Returns </a:t>
            </a:r>
            <a:br>
              <a:rPr lang="en-US" dirty="0"/>
            </a:br>
            <a:r>
              <a:rPr lang="en-US" dirty="0"/>
              <a:t>(3 of 5)</a:t>
            </a:r>
            <a:endParaRPr lang="en-IN" dirty="0"/>
          </a:p>
        </p:txBody>
      </p:sp>
      <p:sp>
        <p:nvSpPr>
          <p:cNvPr id="3" name="Content Placeholder 2">
            <a:extLst>
              <a:ext uri="{FF2B5EF4-FFF2-40B4-BE49-F238E27FC236}">
                <a16:creationId xmlns:a16="http://schemas.microsoft.com/office/drawing/2014/main" id="{D33259DC-E57D-56DD-BC57-8151AC2B2F75}"/>
              </a:ext>
            </a:extLst>
          </p:cNvPr>
          <p:cNvSpPr>
            <a:spLocks noGrp="1"/>
          </p:cNvSpPr>
          <p:nvPr>
            <p:ph idx="1"/>
          </p:nvPr>
        </p:nvSpPr>
        <p:spPr/>
        <p:txBody>
          <a:bodyPr/>
          <a:lstStyle/>
          <a:p>
            <a:r>
              <a:rPr lang="en-US" sz="1800" dirty="0"/>
              <a:t>Form 1099-NEC, Nonemployee Compensation</a:t>
            </a:r>
          </a:p>
          <a:p>
            <a:pPr lvl="1"/>
            <a:r>
              <a:rPr lang="en-US" sz="1800" dirty="0"/>
              <a:t>For reporting payments made for (a) $600 or more paid to nonemployees for services performed, (b) cash paid for fish purchased from someone in the trade or business of fishing, (c) certain payments to an attorney, and (d) backup withholding.</a:t>
            </a:r>
          </a:p>
          <a:p>
            <a:r>
              <a:rPr lang="en-US" sz="1800" dirty="0"/>
              <a:t>Form 1099-PATR, Taxable Distributions Received from Cooperatives</a:t>
            </a:r>
          </a:p>
          <a:p>
            <a:pPr lvl="1"/>
            <a:r>
              <a:rPr lang="en-US" sz="1800" dirty="0"/>
              <a:t>For cooperatives to report patronage dividends paid and other distributions made that total $10 or more during the year</a:t>
            </a:r>
          </a:p>
          <a:p>
            <a:pPr lvl="1"/>
            <a:endParaRPr lang="en-US" sz="1800" dirty="0"/>
          </a:p>
          <a:p>
            <a:endParaRPr lang="en-IN" sz="1800" dirty="0"/>
          </a:p>
        </p:txBody>
      </p:sp>
    </p:spTree>
    <p:extLst>
      <p:ext uri="{BB962C8B-B14F-4D97-AF65-F5344CB8AC3E}">
        <p14:creationId xmlns:p14="http://schemas.microsoft.com/office/powerpoint/2010/main" val="315060856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693DBE-D82A-9CC4-6C3F-D3A945DD0710}"/>
              </a:ext>
            </a:extLst>
          </p:cNvPr>
          <p:cNvSpPr>
            <a:spLocks noGrp="1"/>
          </p:cNvSpPr>
          <p:nvPr>
            <p:ph type="title"/>
          </p:nvPr>
        </p:nvSpPr>
        <p:spPr/>
        <p:txBody>
          <a:bodyPr/>
          <a:lstStyle/>
          <a:p>
            <a:r>
              <a:rPr lang="en-US" dirty="0"/>
              <a:t>Figure 4.13 Major Information Returns </a:t>
            </a:r>
            <a:br>
              <a:rPr lang="en-US" dirty="0"/>
            </a:br>
            <a:r>
              <a:rPr lang="en-US" dirty="0"/>
              <a:t>(4 of 5)</a:t>
            </a:r>
            <a:endParaRPr lang="en-IN" dirty="0"/>
          </a:p>
        </p:txBody>
      </p:sp>
      <p:sp>
        <p:nvSpPr>
          <p:cNvPr id="3" name="Content Placeholder 2">
            <a:extLst>
              <a:ext uri="{FF2B5EF4-FFF2-40B4-BE49-F238E27FC236}">
                <a16:creationId xmlns:a16="http://schemas.microsoft.com/office/drawing/2014/main" id="{3B564937-550B-82B8-DA85-9253FC3B85B6}"/>
              </a:ext>
            </a:extLst>
          </p:cNvPr>
          <p:cNvSpPr>
            <a:spLocks noGrp="1"/>
          </p:cNvSpPr>
          <p:nvPr>
            <p:ph idx="1"/>
          </p:nvPr>
        </p:nvSpPr>
        <p:spPr/>
        <p:txBody>
          <a:bodyPr/>
          <a:lstStyle/>
          <a:p>
            <a:r>
              <a:rPr lang="en-US" sz="1800" dirty="0"/>
              <a:t>Form 1099-R, Distributions from Pensions, Annuities, Retirement or Profit-Sharing Plans, IRAs, Insurance Contracts, etc.</a:t>
            </a:r>
          </a:p>
          <a:p>
            <a:pPr lvl="1"/>
            <a:r>
              <a:rPr lang="en-US" sz="1800" dirty="0"/>
              <a:t>For reporting all distributions that total $10 or more from pensions, annuities, profit-sharing and retirement plans, and individual retirement arrangements made by employees’ trusts or funds; federal, state, or local government retirement system; life insurance companies</a:t>
            </a:r>
          </a:p>
          <a:p>
            <a:r>
              <a:rPr lang="en-US" sz="1800" dirty="0"/>
              <a:t>Form 5498, IRA Contribution Information</a:t>
            </a:r>
          </a:p>
          <a:p>
            <a:pPr lvl="1"/>
            <a:r>
              <a:rPr lang="en-US" sz="1800" dirty="0"/>
              <a:t>For reporting contributions received from each person to an IRA or simplified employee pension plan (SEP) and qualified deductible voluntary employee contributions to a plan maintained by the employer</a:t>
            </a:r>
          </a:p>
          <a:p>
            <a:pPr lvl="1"/>
            <a:endParaRPr lang="en-US" sz="1800" dirty="0"/>
          </a:p>
          <a:p>
            <a:endParaRPr lang="en-IN" dirty="0"/>
          </a:p>
        </p:txBody>
      </p:sp>
    </p:spTree>
    <p:extLst>
      <p:ext uri="{BB962C8B-B14F-4D97-AF65-F5344CB8AC3E}">
        <p14:creationId xmlns:p14="http://schemas.microsoft.com/office/powerpoint/2010/main" val="45983499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57FF62-4FA1-B559-07CB-1A329CCF9702}"/>
              </a:ext>
            </a:extLst>
          </p:cNvPr>
          <p:cNvSpPr>
            <a:spLocks noGrp="1"/>
          </p:cNvSpPr>
          <p:nvPr>
            <p:ph type="title"/>
          </p:nvPr>
        </p:nvSpPr>
        <p:spPr/>
        <p:txBody>
          <a:bodyPr/>
          <a:lstStyle/>
          <a:p>
            <a:r>
              <a:rPr lang="en-US" dirty="0"/>
              <a:t>Figure 4.13 Major Information Returns </a:t>
            </a:r>
            <a:br>
              <a:rPr lang="en-US" dirty="0"/>
            </a:br>
            <a:r>
              <a:rPr lang="en-US" dirty="0"/>
              <a:t>(5 of 5)</a:t>
            </a:r>
            <a:endParaRPr lang="en-IN" dirty="0"/>
          </a:p>
        </p:txBody>
      </p:sp>
      <p:sp>
        <p:nvSpPr>
          <p:cNvPr id="3" name="Content Placeholder 2">
            <a:extLst>
              <a:ext uri="{FF2B5EF4-FFF2-40B4-BE49-F238E27FC236}">
                <a16:creationId xmlns:a16="http://schemas.microsoft.com/office/drawing/2014/main" id="{F80328BA-D38D-7E31-D3EF-02F63E96CB47}"/>
              </a:ext>
            </a:extLst>
          </p:cNvPr>
          <p:cNvSpPr>
            <a:spLocks noGrp="1"/>
          </p:cNvSpPr>
          <p:nvPr>
            <p:ph idx="1"/>
          </p:nvPr>
        </p:nvSpPr>
        <p:spPr/>
        <p:txBody>
          <a:bodyPr/>
          <a:lstStyle/>
          <a:p>
            <a:r>
              <a:rPr lang="en-US" sz="1800" dirty="0"/>
              <a:t>Form 8027, Employer’s Annual Information Return of Tip Income and Allocated Tips</a:t>
            </a:r>
          </a:p>
          <a:p>
            <a:pPr lvl="1"/>
            <a:r>
              <a:rPr lang="en-US" sz="1800" dirty="0"/>
              <a:t>For large food or beverage establishments to report to the IRS the receipts from food and beverage operations and tips reported by employees</a:t>
            </a:r>
          </a:p>
          <a:p>
            <a:pPr lvl="1"/>
            <a:endParaRPr lang="en-US" sz="1800" dirty="0"/>
          </a:p>
          <a:p>
            <a:endParaRPr lang="en-IN" dirty="0"/>
          </a:p>
        </p:txBody>
      </p:sp>
    </p:spTree>
    <p:extLst>
      <p:ext uri="{BB962C8B-B14F-4D97-AF65-F5344CB8AC3E}">
        <p14:creationId xmlns:p14="http://schemas.microsoft.com/office/powerpoint/2010/main" val="85134116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1E2AB0-EC44-0DE7-0762-767E07F8B3A0}"/>
              </a:ext>
            </a:extLst>
          </p:cNvPr>
          <p:cNvSpPr>
            <a:spLocks noGrp="1"/>
          </p:cNvSpPr>
          <p:nvPr>
            <p:ph type="title"/>
          </p:nvPr>
        </p:nvSpPr>
        <p:spPr/>
        <p:txBody>
          <a:bodyPr/>
          <a:lstStyle/>
          <a:p>
            <a:r>
              <a:rPr lang="en-US" dirty="0"/>
              <a:t>Knowledge Check Activity 2</a:t>
            </a:r>
            <a:endParaRPr lang="en-IN" dirty="0"/>
          </a:p>
        </p:txBody>
      </p:sp>
      <p:sp>
        <p:nvSpPr>
          <p:cNvPr id="3" name="Content Placeholder 2">
            <a:extLst>
              <a:ext uri="{FF2B5EF4-FFF2-40B4-BE49-F238E27FC236}">
                <a16:creationId xmlns:a16="http://schemas.microsoft.com/office/drawing/2014/main" id="{64BAA762-C0FC-CA13-6F3D-1B8DAF0B8A8F}"/>
              </a:ext>
            </a:extLst>
          </p:cNvPr>
          <p:cNvSpPr>
            <a:spLocks noGrp="1"/>
          </p:cNvSpPr>
          <p:nvPr>
            <p:ph idx="1"/>
          </p:nvPr>
        </p:nvSpPr>
        <p:spPr/>
        <p:txBody>
          <a:bodyPr/>
          <a:lstStyle/>
          <a:p>
            <a:pPr marL="0" indent="0">
              <a:buNone/>
            </a:pPr>
            <a:r>
              <a:rPr lang="en-US" sz="2000" dirty="0"/>
              <a:t>Which form is used by an employer to transmit each type of information return?</a:t>
            </a:r>
          </a:p>
          <a:p>
            <a:pPr marL="0" indent="0">
              <a:buNone/>
            </a:pPr>
            <a:endParaRPr lang="en-US" sz="2000" dirty="0"/>
          </a:p>
          <a:p>
            <a:pPr marL="457200" indent="-457200">
              <a:buFont typeface="+mj-lt"/>
              <a:buAutoNum type="alphaLcPeriod"/>
            </a:pPr>
            <a:r>
              <a:rPr lang="en-US" sz="2000" dirty="0"/>
              <a:t>Form 1096</a:t>
            </a:r>
          </a:p>
          <a:p>
            <a:pPr marL="457200" indent="-457200">
              <a:buFont typeface="+mj-lt"/>
              <a:buAutoNum type="alphaLcPeriod"/>
            </a:pPr>
            <a:r>
              <a:rPr lang="en-US" sz="2000" dirty="0"/>
              <a:t>Form 8027</a:t>
            </a:r>
          </a:p>
          <a:p>
            <a:pPr marL="457200" indent="-457200">
              <a:buFont typeface="+mj-lt"/>
              <a:buAutoNum type="alphaLcPeriod"/>
            </a:pPr>
            <a:r>
              <a:rPr lang="en-US" sz="2000" dirty="0"/>
              <a:t>Form 5498</a:t>
            </a:r>
          </a:p>
          <a:p>
            <a:pPr marL="457200" indent="-457200">
              <a:buFont typeface="+mj-lt"/>
              <a:buAutoNum type="alphaLcPeriod"/>
            </a:pPr>
            <a:r>
              <a:rPr lang="en-US" sz="2000" dirty="0"/>
              <a:t>Form 1099-PATR</a:t>
            </a:r>
          </a:p>
          <a:p>
            <a:endParaRPr lang="en-IN" sz="2000" dirty="0"/>
          </a:p>
        </p:txBody>
      </p:sp>
    </p:spTree>
    <p:extLst>
      <p:ext uri="{BB962C8B-B14F-4D97-AF65-F5344CB8AC3E}">
        <p14:creationId xmlns:p14="http://schemas.microsoft.com/office/powerpoint/2010/main" val="49314881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70CFC1-1C3D-19E0-02D4-0FF77BF04509}"/>
              </a:ext>
            </a:extLst>
          </p:cNvPr>
          <p:cNvSpPr>
            <a:spLocks noGrp="1"/>
          </p:cNvSpPr>
          <p:nvPr>
            <p:ph type="title"/>
          </p:nvPr>
        </p:nvSpPr>
        <p:spPr/>
        <p:txBody>
          <a:bodyPr/>
          <a:lstStyle/>
          <a:p>
            <a:r>
              <a:rPr lang="en-US" dirty="0"/>
              <a:t>Knowledge Check Activity 2: Answer </a:t>
            </a:r>
            <a:endParaRPr lang="en-IN" dirty="0"/>
          </a:p>
        </p:txBody>
      </p:sp>
      <p:sp>
        <p:nvSpPr>
          <p:cNvPr id="3" name="Content Placeholder 2">
            <a:extLst>
              <a:ext uri="{FF2B5EF4-FFF2-40B4-BE49-F238E27FC236}">
                <a16:creationId xmlns:a16="http://schemas.microsoft.com/office/drawing/2014/main" id="{6A68E872-9D38-01D5-FEB4-5585A6F14D0E}"/>
              </a:ext>
            </a:extLst>
          </p:cNvPr>
          <p:cNvSpPr>
            <a:spLocks noGrp="1"/>
          </p:cNvSpPr>
          <p:nvPr>
            <p:ph idx="1"/>
          </p:nvPr>
        </p:nvSpPr>
        <p:spPr/>
        <p:txBody>
          <a:bodyPr/>
          <a:lstStyle/>
          <a:p>
            <a:pPr marL="0" indent="0">
              <a:buNone/>
            </a:pPr>
            <a:r>
              <a:rPr lang="en-US" sz="1800" dirty="0"/>
              <a:t>Answer: a. Form 1096</a:t>
            </a:r>
          </a:p>
          <a:p>
            <a:pPr marL="0" indent="0">
              <a:buNone/>
            </a:pPr>
            <a:r>
              <a:rPr lang="en-US" sz="1800" dirty="0"/>
              <a:t>To transmit each type of Form 1099 to the IRS, the employer uses Form 1096, </a:t>
            </a:r>
            <a:r>
              <a:rPr lang="en-US" sz="1800" i="1" dirty="0"/>
              <a:t>Annual Summary and Transmittal of U.S. Information Returns</a:t>
            </a:r>
            <a:r>
              <a:rPr lang="en-US" sz="1800" dirty="0"/>
              <a:t>. Employers use a separate Form 1096 to transmit each type of information return.</a:t>
            </a:r>
          </a:p>
          <a:p>
            <a:pPr marL="0" indent="0">
              <a:buNone/>
            </a:pPr>
            <a:r>
              <a:rPr lang="en-US" sz="1800" dirty="0"/>
              <a:t>Form 8027 is used by large food or beverage establishments to report to the IRS the receipts from food and beverage operations and tips reported by employees.</a:t>
            </a:r>
          </a:p>
          <a:p>
            <a:pPr marL="0" indent="0">
              <a:buNone/>
            </a:pPr>
            <a:r>
              <a:rPr lang="en-US" sz="1800" dirty="0"/>
              <a:t>Form 5498 is used for reporting contributions received from each person to an IRA or simplified employee pension plan (SEP) and qualified deductible voluntary employee contributions to a plan maintained by the employer.</a:t>
            </a:r>
          </a:p>
          <a:p>
            <a:pPr marL="0" indent="0">
              <a:buNone/>
            </a:pPr>
            <a:r>
              <a:rPr lang="en-US" sz="1800" dirty="0"/>
              <a:t>Form 1099-PATR is used by cooperatives to report patronage dividends paid and other distributions made that total $10 or more during the year.</a:t>
            </a:r>
          </a:p>
          <a:p>
            <a:endParaRPr lang="en-IN" sz="1800" dirty="0"/>
          </a:p>
        </p:txBody>
      </p:sp>
    </p:spTree>
    <p:extLst>
      <p:ext uri="{BB962C8B-B14F-4D97-AF65-F5344CB8AC3E}">
        <p14:creationId xmlns:p14="http://schemas.microsoft.com/office/powerpoint/2010/main" val="132489693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4644BB-4196-ACEC-7868-3AE9F6D422B4}"/>
              </a:ext>
            </a:extLst>
          </p:cNvPr>
          <p:cNvSpPr>
            <a:spLocks noGrp="1"/>
          </p:cNvSpPr>
          <p:nvPr>
            <p:ph type="title"/>
          </p:nvPr>
        </p:nvSpPr>
        <p:spPr/>
        <p:txBody>
          <a:bodyPr/>
          <a:lstStyle/>
          <a:p>
            <a:r>
              <a:rPr lang="en-US" dirty="0"/>
              <a:t>Withholding State and Local Income Taxes</a:t>
            </a:r>
            <a:endParaRPr lang="en-IN" dirty="0"/>
          </a:p>
        </p:txBody>
      </p:sp>
      <p:sp>
        <p:nvSpPr>
          <p:cNvPr id="3" name="Content Placeholder 2">
            <a:extLst>
              <a:ext uri="{FF2B5EF4-FFF2-40B4-BE49-F238E27FC236}">
                <a16:creationId xmlns:a16="http://schemas.microsoft.com/office/drawing/2014/main" id="{F164C93D-5714-47DC-CA4C-62791599D5BB}"/>
              </a:ext>
            </a:extLst>
          </p:cNvPr>
          <p:cNvSpPr>
            <a:spLocks noGrp="1"/>
          </p:cNvSpPr>
          <p:nvPr>
            <p:ph idx="1"/>
          </p:nvPr>
        </p:nvSpPr>
        <p:spPr/>
        <p:txBody>
          <a:bodyPr/>
          <a:lstStyle/>
          <a:p>
            <a:r>
              <a:rPr lang="en-US" sz="1800" dirty="0"/>
              <a:t>Three different methods of withholding SIT − full taxation, leftover taxation and reciprocity</a:t>
            </a:r>
          </a:p>
          <a:p>
            <a:pPr lvl="1"/>
            <a:r>
              <a:rPr lang="en-US" sz="1800" dirty="0"/>
              <a:t>Most states require employers to withhold tax from both nonresidents and residents, unless a reciprocal agreement is in place</a:t>
            </a:r>
          </a:p>
          <a:p>
            <a:r>
              <a:rPr lang="en-US" sz="1800" dirty="0"/>
              <a:t>In states with state income tax (SIT), and localities with local income tax, generally the payroll department is required to: </a:t>
            </a:r>
          </a:p>
          <a:p>
            <a:pPr lvl="1"/>
            <a:r>
              <a:rPr lang="en-US" sz="1800" dirty="0"/>
              <a:t>File periodic withholding returns to report wages and withholding</a:t>
            </a:r>
          </a:p>
          <a:p>
            <a:pPr lvl="1"/>
            <a:r>
              <a:rPr lang="en-US" sz="1800" dirty="0"/>
              <a:t>Prepare reconciliation returns to compare deposits to withholdings</a:t>
            </a:r>
          </a:p>
          <a:p>
            <a:pPr lvl="1"/>
            <a:r>
              <a:rPr lang="en-US" sz="1800" dirty="0"/>
              <a:t>Send annual statements to employees to report annual wages paid and applicable taxes withheld</a:t>
            </a:r>
          </a:p>
          <a:p>
            <a:pPr lvl="1"/>
            <a:r>
              <a:rPr lang="en-US" sz="1800" dirty="0"/>
              <a:t>Issue information returns to report payments to individuals not subject to withholding</a:t>
            </a:r>
          </a:p>
          <a:p>
            <a:endParaRPr lang="en-US" sz="1800" dirty="0"/>
          </a:p>
          <a:p>
            <a:endParaRPr lang="en-IN" sz="1800" dirty="0"/>
          </a:p>
        </p:txBody>
      </p:sp>
    </p:spTree>
    <p:extLst>
      <p:ext uri="{BB962C8B-B14F-4D97-AF65-F5344CB8AC3E}">
        <p14:creationId xmlns:p14="http://schemas.microsoft.com/office/powerpoint/2010/main" val="313275102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29B4D2-4F6E-4644-0285-0056EA99DEC6}"/>
              </a:ext>
            </a:extLst>
          </p:cNvPr>
          <p:cNvSpPr>
            <a:spLocks noGrp="1"/>
          </p:cNvSpPr>
          <p:nvPr>
            <p:ph type="title"/>
          </p:nvPr>
        </p:nvSpPr>
        <p:spPr/>
        <p:txBody>
          <a:bodyPr/>
          <a:lstStyle/>
          <a:p>
            <a:r>
              <a:rPr lang="en-US" dirty="0"/>
              <a:t>Discussion Activity 4</a:t>
            </a:r>
            <a:endParaRPr lang="en-IN" dirty="0"/>
          </a:p>
        </p:txBody>
      </p:sp>
      <p:sp>
        <p:nvSpPr>
          <p:cNvPr id="3" name="Content Placeholder 2">
            <a:extLst>
              <a:ext uri="{FF2B5EF4-FFF2-40B4-BE49-F238E27FC236}">
                <a16:creationId xmlns:a16="http://schemas.microsoft.com/office/drawing/2014/main" id="{D9CBAEE6-6217-2722-E158-C25F13F7BEF1}"/>
              </a:ext>
            </a:extLst>
          </p:cNvPr>
          <p:cNvSpPr>
            <a:spLocks noGrp="1"/>
          </p:cNvSpPr>
          <p:nvPr>
            <p:ph idx="1"/>
          </p:nvPr>
        </p:nvSpPr>
        <p:spPr/>
        <p:txBody>
          <a:bodyPr/>
          <a:lstStyle/>
          <a:p>
            <a:pPr marL="0" indent="0">
              <a:buNone/>
            </a:pPr>
            <a:r>
              <a:rPr lang="en-US" sz="2000" dirty="0"/>
              <a:t>Bernald is a resident of State A of the United States of America. He has recently joined a job at Pinnacle Technology, located in State B of the United States of America. This is Bernald’s first employment and he does not have much clarity about the state tax implications. Bernald is convinced that the only way of tax calculation when the resident state and the work state are different is the taxpayer should pay the full tax to the work state, and then pay the rest to the resident state. As a tax expert, advise him if his understanding is correct or not.</a:t>
            </a:r>
          </a:p>
        </p:txBody>
      </p:sp>
    </p:spTree>
    <p:extLst>
      <p:ext uri="{BB962C8B-B14F-4D97-AF65-F5344CB8AC3E}">
        <p14:creationId xmlns:p14="http://schemas.microsoft.com/office/powerpoint/2010/main" val="405620987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D769A3-E138-7D05-B095-C68F91B7303F}"/>
              </a:ext>
            </a:extLst>
          </p:cNvPr>
          <p:cNvSpPr>
            <a:spLocks noGrp="1"/>
          </p:cNvSpPr>
          <p:nvPr>
            <p:ph type="title"/>
          </p:nvPr>
        </p:nvSpPr>
        <p:spPr/>
        <p:txBody>
          <a:bodyPr/>
          <a:lstStyle/>
          <a:p>
            <a:r>
              <a:rPr lang="en-US" dirty="0"/>
              <a:t>Discussion Activity Debrief 4</a:t>
            </a:r>
            <a:endParaRPr lang="en-IN" dirty="0"/>
          </a:p>
        </p:txBody>
      </p:sp>
      <p:sp>
        <p:nvSpPr>
          <p:cNvPr id="3" name="Content Placeholder 2">
            <a:extLst>
              <a:ext uri="{FF2B5EF4-FFF2-40B4-BE49-F238E27FC236}">
                <a16:creationId xmlns:a16="http://schemas.microsoft.com/office/drawing/2014/main" id="{8C80A633-605D-476F-496D-4645DD6A4142}"/>
              </a:ext>
            </a:extLst>
          </p:cNvPr>
          <p:cNvSpPr>
            <a:spLocks noGrp="1"/>
          </p:cNvSpPr>
          <p:nvPr>
            <p:ph idx="1"/>
          </p:nvPr>
        </p:nvSpPr>
        <p:spPr/>
        <p:txBody>
          <a:bodyPr/>
          <a:lstStyle/>
          <a:p>
            <a:pPr marL="0" indent="0">
              <a:buNone/>
            </a:pPr>
            <a:r>
              <a:rPr lang="en-US" sz="2000" dirty="0"/>
              <a:t>Answer:</a:t>
            </a:r>
          </a:p>
          <a:p>
            <a:pPr marL="0" indent="0">
              <a:buNone/>
            </a:pPr>
            <a:r>
              <a:rPr lang="en-US" sz="2000" dirty="0"/>
              <a:t>There are three different methods of withholding:</a:t>
            </a:r>
          </a:p>
          <a:p>
            <a:pPr marL="0" indent="0">
              <a:buNone/>
            </a:pPr>
            <a:r>
              <a:rPr lang="en-US" sz="2000" dirty="0"/>
              <a:t>1. Full taxation—both resident’s state and work state calculate the taxes without any credits.</a:t>
            </a:r>
          </a:p>
          <a:p>
            <a:pPr marL="0" indent="0">
              <a:buNone/>
            </a:pPr>
            <a:r>
              <a:rPr lang="en-US" sz="2000" dirty="0"/>
              <a:t>2. Leftover taxation—pay the full tax to the work state, and then pay the rest to the resident state.</a:t>
            </a:r>
          </a:p>
          <a:p>
            <a:pPr marL="0" indent="0">
              <a:buNone/>
            </a:pPr>
            <a:r>
              <a:rPr lang="en-US" sz="2000" dirty="0"/>
              <a:t>3. Reciprocity—withhold only for the work state or resident state depending on the reciprocal agreement between the states.</a:t>
            </a:r>
          </a:p>
          <a:p>
            <a:endParaRPr lang="en-IN" sz="2000" dirty="0"/>
          </a:p>
        </p:txBody>
      </p:sp>
    </p:spTree>
    <p:extLst>
      <p:ext uri="{BB962C8B-B14F-4D97-AF65-F5344CB8AC3E}">
        <p14:creationId xmlns:p14="http://schemas.microsoft.com/office/powerpoint/2010/main" val="125939863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40F939-44A2-8DB7-8FAA-6C825FA50D83}"/>
              </a:ext>
            </a:extLst>
          </p:cNvPr>
          <p:cNvSpPr>
            <a:spLocks noGrp="1"/>
          </p:cNvSpPr>
          <p:nvPr>
            <p:ph type="title"/>
          </p:nvPr>
        </p:nvSpPr>
        <p:spPr/>
        <p:txBody>
          <a:bodyPr/>
          <a:lstStyle/>
          <a:p>
            <a:r>
              <a:rPr lang="en-US" dirty="0"/>
              <a:t>CHAPTER 4 SUPPLEMENT</a:t>
            </a:r>
            <a:br>
              <a:rPr lang="en-US" dirty="0"/>
            </a:br>
            <a:r>
              <a:rPr lang="en-US" dirty="0"/>
              <a:t>Withholding Allowances (1 of 2)</a:t>
            </a:r>
            <a:endParaRPr lang="en-IN" dirty="0"/>
          </a:p>
        </p:txBody>
      </p:sp>
      <p:sp>
        <p:nvSpPr>
          <p:cNvPr id="3" name="Content Placeholder 2">
            <a:extLst>
              <a:ext uri="{FF2B5EF4-FFF2-40B4-BE49-F238E27FC236}">
                <a16:creationId xmlns:a16="http://schemas.microsoft.com/office/drawing/2014/main" id="{69DE7CE4-5184-E27D-217F-96B23CB781D7}"/>
              </a:ext>
            </a:extLst>
          </p:cNvPr>
          <p:cNvSpPr>
            <a:spLocks noGrp="1"/>
          </p:cNvSpPr>
          <p:nvPr>
            <p:ph idx="1"/>
          </p:nvPr>
        </p:nvSpPr>
        <p:spPr/>
        <p:txBody>
          <a:bodyPr/>
          <a:lstStyle/>
          <a:p>
            <a:r>
              <a:rPr lang="en-US" sz="2000" dirty="0"/>
              <a:t>The W-4 from 2019 or earlier identifies the number of withholding allowances an employee can take:</a:t>
            </a:r>
          </a:p>
          <a:p>
            <a:pPr lvl="1"/>
            <a:r>
              <a:rPr lang="en-US" sz="2000" dirty="0"/>
              <a:t>One allowance for self and each qualified dependent (if not claimed by other person with certain stipulations) </a:t>
            </a:r>
          </a:p>
          <a:p>
            <a:pPr lvl="1"/>
            <a:r>
              <a:rPr lang="en-US" sz="2000" dirty="0"/>
              <a:t>One allowance for each dependent (other than a spouse)</a:t>
            </a:r>
          </a:p>
          <a:p>
            <a:pPr lvl="1"/>
            <a:r>
              <a:rPr lang="en-US" sz="2000" dirty="0"/>
              <a:t>Additional withholding allowances</a:t>
            </a:r>
          </a:p>
          <a:p>
            <a:pPr lvl="2"/>
            <a:r>
              <a:rPr lang="en-US" sz="2000" dirty="0"/>
              <a:t>Single person who has only one job</a:t>
            </a:r>
          </a:p>
          <a:p>
            <a:pPr lvl="2"/>
            <a:r>
              <a:rPr lang="en-US" sz="2000" dirty="0"/>
              <a:t>Married person who has only one job with a nonworking spouse</a:t>
            </a:r>
          </a:p>
          <a:p>
            <a:pPr lvl="2"/>
            <a:r>
              <a:rPr lang="en-US" sz="2000" dirty="0"/>
              <a:t>Person’s wages from a second job or the spouse’s wages (or both) equal $1,500 or less</a:t>
            </a:r>
          </a:p>
          <a:p>
            <a:endParaRPr lang="en-IN" sz="2000" dirty="0"/>
          </a:p>
        </p:txBody>
      </p:sp>
    </p:spTree>
    <p:extLst>
      <p:ext uri="{BB962C8B-B14F-4D97-AF65-F5344CB8AC3E}">
        <p14:creationId xmlns:p14="http://schemas.microsoft.com/office/powerpoint/2010/main" val="221103395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98A5F3-70DE-5C9D-888E-F947373937CA}"/>
              </a:ext>
            </a:extLst>
          </p:cNvPr>
          <p:cNvSpPr>
            <a:spLocks noGrp="1"/>
          </p:cNvSpPr>
          <p:nvPr>
            <p:ph type="title"/>
          </p:nvPr>
        </p:nvSpPr>
        <p:spPr/>
        <p:txBody>
          <a:bodyPr/>
          <a:lstStyle/>
          <a:p>
            <a:r>
              <a:rPr lang="en-US" dirty="0"/>
              <a:t>CHAPTER 4 SUPPLEMENT</a:t>
            </a:r>
            <a:br>
              <a:rPr lang="en-US" dirty="0"/>
            </a:br>
            <a:r>
              <a:rPr lang="en-US" dirty="0"/>
              <a:t>Withholding Allowances (2 of 2)</a:t>
            </a:r>
            <a:endParaRPr lang="en-IN" dirty="0"/>
          </a:p>
        </p:txBody>
      </p:sp>
      <p:sp>
        <p:nvSpPr>
          <p:cNvPr id="3" name="Content Placeholder 2">
            <a:extLst>
              <a:ext uri="{FF2B5EF4-FFF2-40B4-BE49-F238E27FC236}">
                <a16:creationId xmlns:a16="http://schemas.microsoft.com/office/drawing/2014/main" id="{7F596B67-B7CB-883D-0A58-4A6676CEC99B}"/>
              </a:ext>
            </a:extLst>
          </p:cNvPr>
          <p:cNvSpPr>
            <a:spLocks noGrp="1"/>
          </p:cNvSpPr>
          <p:nvPr>
            <p:ph idx="1"/>
          </p:nvPr>
        </p:nvSpPr>
        <p:spPr/>
        <p:txBody>
          <a:bodyPr/>
          <a:lstStyle/>
          <a:p>
            <a:pPr lvl="1"/>
            <a:r>
              <a:rPr lang="en-US" sz="2000" dirty="0"/>
              <a:t>Other withholding allowances</a:t>
            </a:r>
          </a:p>
          <a:p>
            <a:pPr lvl="2"/>
            <a:r>
              <a:rPr lang="en-US" sz="2000" dirty="0"/>
              <a:t>Based on estimated tax credits, such as child care, and itemized deductions for medical expenses, mortgage interest, and charitable contributions</a:t>
            </a:r>
          </a:p>
          <a:p>
            <a:r>
              <a:rPr lang="en-US" sz="2000" dirty="0"/>
              <a:t>Correct number of withholding allowances is determined by the number of personal exemptions the employee expected to claim on their tax return</a:t>
            </a:r>
          </a:p>
          <a:p>
            <a:r>
              <a:rPr lang="en-US" sz="2000" dirty="0"/>
              <a:t>Number of allowances are increased or decreased based on the employee’s eligibility and desire for a higher paycheck or a higher tax refund</a:t>
            </a:r>
          </a:p>
          <a:p>
            <a:endParaRPr lang="en-IN" dirty="0"/>
          </a:p>
        </p:txBody>
      </p:sp>
    </p:spTree>
    <p:extLst>
      <p:ext uri="{BB962C8B-B14F-4D97-AF65-F5344CB8AC3E}">
        <p14:creationId xmlns:p14="http://schemas.microsoft.com/office/powerpoint/2010/main" val="359703702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D3AA64-3FBB-30E7-9572-6FF77BB8F20D}"/>
              </a:ext>
            </a:extLst>
          </p:cNvPr>
          <p:cNvSpPr>
            <a:spLocks noGrp="1"/>
          </p:cNvSpPr>
          <p:nvPr>
            <p:ph type="title"/>
          </p:nvPr>
        </p:nvSpPr>
        <p:spPr/>
        <p:txBody>
          <a:bodyPr/>
          <a:lstStyle/>
          <a:p>
            <a:r>
              <a:rPr lang="en-US" dirty="0"/>
              <a:t>Form W-4 From 2019 or Earlier (1 of 2)</a:t>
            </a:r>
            <a:endParaRPr lang="en-IN" dirty="0"/>
          </a:p>
        </p:txBody>
      </p:sp>
      <p:sp>
        <p:nvSpPr>
          <p:cNvPr id="3" name="Content Placeholder 2">
            <a:extLst>
              <a:ext uri="{FF2B5EF4-FFF2-40B4-BE49-F238E27FC236}">
                <a16:creationId xmlns:a16="http://schemas.microsoft.com/office/drawing/2014/main" id="{B447F956-BAAF-501E-BA76-A993111D93A2}"/>
              </a:ext>
            </a:extLst>
          </p:cNvPr>
          <p:cNvSpPr>
            <a:spLocks noGrp="1"/>
          </p:cNvSpPr>
          <p:nvPr>
            <p:ph idx="1"/>
          </p:nvPr>
        </p:nvSpPr>
        <p:spPr/>
        <p:txBody>
          <a:bodyPr/>
          <a:lstStyle/>
          <a:p>
            <a:r>
              <a:rPr lang="en-US" sz="2000" dirty="0"/>
              <a:t>Employer uses the information from Form W-4, Employee’s Withholding Allowance Certificate, from 2019 or earlier to compute the amount of income tax to withhold from employees’ wages. (See Figure 4.18 on the next slide)</a:t>
            </a:r>
          </a:p>
          <a:p>
            <a:r>
              <a:rPr lang="en-US" sz="2000" dirty="0"/>
              <a:t>Employees hired in 2020 or later and employees with a change in their filing status or other adjustments will complete Form W-4 from 2020 or later. (See Figure 4.4 on page 4-12)</a:t>
            </a:r>
          </a:p>
        </p:txBody>
      </p:sp>
    </p:spTree>
    <p:extLst>
      <p:ext uri="{BB962C8B-B14F-4D97-AF65-F5344CB8AC3E}">
        <p14:creationId xmlns:p14="http://schemas.microsoft.com/office/powerpoint/2010/main" val="48172575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14B87C-D1D6-A468-7BC8-E91D6FC8D67A}"/>
              </a:ext>
            </a:extLst>
          </p:cNvPr>
          <p:cNvSpPr>
            <a:spLocks noGrp="1"/>
          </p:cNvSpPr>
          <p:nvPr>
            <p:ph type="title"/>
          </p:nvPr>
        </p:nvSpPr>
        <p:spPr/>
        <p:txBody>
          <a:bodyPr/>
          <a:lstStyle/>
          <a:p>
            <a:r>
              <a:rPr lang="en-US" dirty="0"/>
              <a:t>Form W-4 From 2019 or Earlier (2 of 2)</a:t>
            </a:r>
            <a:endParaRPr lang="en-IN" dirty="0"/>
          </a:p>
        </p:txBody>
      </p:sp>
      <p:pic>
        <p:nvPicPr>
          <p:cNvPr id="5" name="Content Placeholder 4" descr="A Form W-4, Employee’s Withholding Allowance Certificate. At the top of the form is a text that reads: Separate here and give Form W-4 to your employer. Keep the worksheet or worksheets for your records blank space. Immediately below the text, there are three sections with the following information: First section on the left reads: Form W-4 given in bold; Department of the Treasury Internal Revenue Service. The center section reads: Employee’s Withholding Allowance Certificate. Whether you are entitled to claim a certain number of allowances or exemption from withholding is subject to review by the I R S. Your employer may be required to send a copy of this form to the I R S. The last section on the right reads: O M B Number 1545-0074. 2019. Below are a number of different size boxes with the following information: Box 1. Your first name and middle initial: Harry M.; Last name: Weir; Home address (number and street or rural route): 421 Eastmont; City or town, state, and Z I P code: Richland, WA 99352. Box 2. Your social security number; 000-00-6921. Box 3. Single; Married; Married but withhold at higher Single rate. These choices have a square on their left. The Single box is checked. Note. If married but legally separated or spouse is a nonresident alien check the “Single” box. Box 4. If your last name differs from that shown on your social security card, check here. You must call 800-772-1213 for a replacement card (given in bold). A blank square is shown on the right. Items five, six, and seven appear in the same box with individual boxes for each item on the right. 5. Total number of allowances you are claiming (from the applicable worksheet on the following pages); the number 4 in the box. 6. Additional amount if any you want withheld from each paycheck; Zero dollars appears in the box. 7. I claim exemption from withholding for 2019 and I certify that I meet both (given in bold) of the following conditions for exemption. The following bulleted points are: Last year I had a right to a refund of all (given in bold) federal income tax withheld because I had no (given in bold) tax liability and this year I expect a refund of all federal income tax withheld because I expect to have no (given in bold) tax liability. If you meet both conditions write “Exempt” here. Box is blank. Below is an unnumbered box containing the following information: Under penalties of perjury I declare that I have examined this certificate and to the best of my knowledge and belief it is true correct and complete. Employee’s signature (given in bold) (This form is not valid unless you sign it.): Harry M. Weir; Date: January 1, 19 blank. Box 8. Employer’s name and address (Employer: Complete boxes 8 and 10 only if sending to the I R S.) Box 9. First date of employment: blank. Box 10. Employer identification number (E I N): blank. Below these boxes are the words: For Privacy Act and Paperwork Reduction Act Notice, see page 4. Cat. Number 10220 Q; Form: W-4 (given in bold) (2019).">
            <a:extLst>
              <a:ext uri="{FF2B5EF4-FFF2-40B4-BE49-F238E27FC236}">
                <a16:creationId xmlns:a16="http://schemas.microsoft.com/office/drawing/2014/main" id="{7BC64584-A648-BEC2-8941-F817825EEF6E}"/>
              </a:ext>
            </a:extLst>
          </p:cNvPr>
          <p:cNvPicPr>
            <a:picLocks noGrp="1" noChangeAspect="1"/>
          </p:cNvPicPr>
          <p:nvPr>
            <p:ph idx="1"/>
          </p:nvPr>
        </p:nvPicPr>
        <p:blipFill>
          <a:blip r:embed="rId2"/>
          <a:stretch>
            <a:fillRect/>
          </a:stretch>
        </p:blipFill>
        <p:spPr>
          <a:xfrm>
            <a:off x="2744450" y="1486959"/>
            <a:ext cx="7078807" cy="4351338"/>
          </a:xfrm>
        </p:spPr>
      </p:pic>
    </p:spTree>
    <p:extLst>
      <p:ext uri="{BB962C8B-B14F-4D97-AF65-F5344CB8AC3E}">
        <p14:creationId xmlns:p14="http://schemas.microsoft.com/office/powerpoint/2010/main" val="99193389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A03277-AC10-3357-C6FE-948EDE8F9F4F}"/>
              </a:ext>
            </a:extLst>
          </p:cNvPr>
          <p:cNvSpPr>
            <a:spLocks noGrp="1"/>
          </p:cNvSpPr>
          <p:nvPr>
            <p:ph type="title"/>
          </p:nvPr>
        </p:nvSpPr>
        <p:spPr/>
        <p:txBody>
          <a:bodyPr/>
          <a:lstStyle/>
          <a:p>
            <a:r>
              <a:rPr lang="en-US" dirty="0"/>
              <a:t>Polling Activity 1</a:t>
            </a:r>
            <a:endParaRPr lang="en-IN" dirty="0"/>
          </a:p>
        </p:txBody>
      </p:sp>
      <p:sp>
        <p:nvSpPr>
          <p:cNvPr id="3" name="Content Placeholder 2">
            <a:extLst>
              <a:ext uri="{FF2B5EF4-FFF2-40B4-BE49-F238E27FC236}">
                <a16:creationId xmlns:a16="http://schemas.microsoft.com/office/drawing/2014/main" id="{2F7E6A86-D3E8-2BF1-B161-EE160F59F73B}"/>
              </a:ext>
            </a:extLst>
          </p:cNvPr>
          <p:cNvSpPr>
            <a:spLocks noGrp="1"/>
          </p:cNvSpPr>
          <p:nvPr>
            <p:ph idx="1"/>
          </p:nvPr>
        </p:nvSpPr>
        <p:spPr/>
        <p:txBody>
          <a:bodyPr/>
          <a:lstStyle/>
          <a:p>
            <a:pPr marL="0" indent="0">
              <a:buNone/>
            </a:pPr>
            <a:r>
              <a:rPr lang="en-US" sz="2000" dirty="0"/>
              <a:t>Peter has to file Form W-4 with his employer. Rosie, Peter’s spouse, also works as an accountant in a company. </a:t>
            </a:r>
          </a:p>
          <a:p>
            <a:pPr marL="0" indent="0">
              <a:buNone/>
            </a:pPr>
            <a:r>
              <a:rPr lang="en-US" sz="2000" dirty="0"/>
              <a:t>Can Peter claim personal allowance as a withholding in his Form W-4?</a:t>
            </a:r>
          </a:p>
          <a:p>
            <a:pPr marL="0" indent="0">
              <a:buNone/>
            </a:pPr>
            <a:endParaRPr lang="en-US" sz="2000" dirty="0"/>
          </a:p>
          <a:p>
            <a:pPr marL="457200" indent="-457200">
              <a:buClrTx/>
              <a:buFont typeface="+mj-lt"/>
              <a:buAutoNum type="alphaLcPeriod"/>
            </a:pPr>
            <a:r>
              <a:rPr lang="en-US" sz="2000" dirty="0"/>
              <a:t>Yes</a:t>
            </a:r>
          </a:p>
          <a:p>
            <a:pPr marL="457200" indent="-457200">
              <a:buClrTx/>
              <a:buFont typeface="+mj-lt"/>
              <a:buAutoNum type="alphaLcPeriod"/>
            </a:pPr>
            <a:r>
              <a:rPr lang="en-US" sz="2000" dirty="0"/>
              <a:t>No</a:t>
            </a:r>
          </a:p>
          <a:p>
            <a:pPr marL="457200" indent="-457200">
              <a:buClrTx/>
              <a:buFont typeface="+mj-lt"/>
              <a:buAutoNum type="alphaLcPeriod"/>
            </a:pPr>
            <a:r>
              <a:rPr lang="en-US" sz="2000" dirty="0"/>
              <a:t>Both the options can be correct depending on facts</a:t>
            </a:r>
          </a:p>
        </p:txBody>
      </p:sp>
    </p:spTree>
    <p:extLst>
      <p:ext uri="{BB962C8B-B14F-4D97-AF65-F5344CB8AC3E}">
        <p14:creationId xmlns:p14="http://schemas.microsoft.com/office/powerpoint/2010/main" val="48833621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0D09DB-D3B8-7398-D9C4-92EFB3629331}"/>
              </a:ext>
            </a:extLst>
          </p:cNvPr>
          <p:cNvSpPr>
            <a:spLocks noGrp="1"/>
          </p:cNvSpPr>
          <p:nvPr>
            <p:ph type="title"/>
          </p:nvPr>
        </p:nvSpPr>
        <p:spPr/>
        <p:txBody>
          <a:bodyPr/>
          <a:lstStyle/>
          <a:p>
            <a:r>
              <a:rPr lang="en-US" dirty="0"/>
              <a:t>Polling Activity 1: Answer</a:t>
            </a:r>
            <a:endParaRPr lang="en-IN" dirty="0"/>
          </a:p>
        </p:txBody>
      </p:sp>
      <p:sp>
        <p:nvSpPr>
          <p:cNvPr id="3" name="Content Placeholder 2">
            <a:extLst>
              <a:ext uri="{FF2B5EF4-FFF2-40B4-BE49-F238E27FC236}">
                <a16:creationId xmlns:a16="http://schemas.microsoft.com/office/drawing/2014/main" id="{BEE39696-3FAA-6A8F-D12D-DCA220E08B74}"/>
              </a:ext>
            </a:extLst>
          </p:cNvPr>
          <p:cNvSpPr>
            <a:spLocks noGrp="1"/>
          </p:cNvSpPr>
          <p:nvPr>
            <p:ph idx="1"/>
          </p:nvPr>
        </p:nvSpPr>
        <p:spPr/>
        <p:txBody>
          <a:bodyPr/>
          <a:lstStyle/>
          <a:p>
            <a:pPr marL="0" indent="0">
              <a:buNone/>
            </a:pPr>
            <a:r>
              <a:rPr lang="en-US" sz="2000" dirty="0"/>
              <a:t>Peter has to file Form W-4 with his employer. Rosie, Peter’s spouse, also works as an accountant in a company. </a:t>
            </a:r>
          </a:p>
          <a:p>
            <a:pPr marL="0" indent="0">
              <a:buNone/>
            </a:pPr>
            <a:r>
              <a:rPr lang="en-US" sz="2000" dirty="0"/>
              <a:t>Can Peter claim personal allowance as a withholding in his Form W-4?</a:t>
            </a:r>
          </a:p>
          <a:p>
            <a:pPr marL="0" indent="0">
              <a:buNone/>
            </a:pPr>
            <a:endParaRPr lang="en-US" sz="2000" dirty="0"/>
          </a:p>
          <a:p>
            <a:pPr marL="0" indent="0">
              <a:buNone/>
            </a:pPr>
            <a:r>
              <a:rPr lang="en-US" sz="2000" dirty="0"/>
              <a:t>Answer:</a:t>
            </a:r>
          </a:p>
          <a:p>
            <a:pPr marL="0" indent="0">
              <a:buNone/>
            </a:pPr>
            <a:r>
              <a:rPr lang="en-US" sz="2000" dirty="0"/>
              <a:t>If an employee has a Form W-4 from 2019 or earlier on file with their employer, the law entitles employees to exempt a portion of their earnings from withholding by claiming a personal allowance and allowances for their dependents if they furnish their employers with a claim for the allowances. However, if an employee is filing Form W-4 from 2020 or later, the employee cannot claim personal allowance.</a:t>
            </a:r>
          </a:p>
        </p:txBody>
      </p:sp>
    </p:spTree>
    <p:extLst>
      <p:ext uri="{BB962C8B-B14F-4D97-AF65-F5344CB8AC3E}">
        <p14:creationId xmlns:p14="http://schemas.microsoft.com/office/powerpoint/2010/main" val="227416954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BE976C-05FF-BE6C-AD90-C39052A1F335}"/>
              </a:ext>
            </a:extLst>
          </p:cNvPr>
          <p:cNvSpPr>
            <a:spLocks noGrp="1"/>
          </p:cNvSpPr>
          <p:nvPr>
            <p:ph type="title"/>
          </p:nvPr>
        </p:nvSpPr>
        <p:spPr/>
        <p:txBody>
          <a:bodyPr/>
          <a:lstStyle/>
          <a:p>
            <a:r>
              <a:rPr lang="en-US" dirty="0"/>
              <a:t>Example 1 Calculating FIT Withholding (2019 or Earlier) </a:t>
            </a:r>
            <a:endParaRPr lang="en-IN" dirty="0"/>
          </a:p>
        </p:txBody>
      </p:sp>
      <p:sp>
        <p:nvSpPr>
          <p:cNvPr id="3" name="Content Placeholder 2">
            <a:extLst>
              <a:ext uri="{FF2B5EF4-FFF2-40B4-BE49-F238E27FC236}">
                <a16:creationId xmlns:a16="http://schemas.microsoft.com/office/drawing/2014/main" id="{752DE88B-5E09-A695-96D9-6769CEE25A3B}"/>
              </a:ext>
            </a:extLst>
          </p:cNvPr>
          <p:cNvSpPr>
            <a:spLocks noGrp="1"/>
          </p:cNvSpPr>
          <p:nvPr>
            <p:ph idx="1"/>
          </p:nvPr>
        </p:nvSpPr>
        <p:spPr/>
        <p:txBody>
          <a:bodyPr/>
          <a:lstStyle/>
          <a:p>
            <a:r>
              <a:rPr lang="en-US" sz="2000" dirty="0"/>
              <a:t>FACTS: Toni’s annual salary is $63,960. She is paid biweekly and her W-4 shows “Married with 4 allowances.” What is her FIT withholding?</a:t>
            </a:r>
          </a:p>
          <a:p>
            <a:pPr lvl="1"/>
            <a:r>
              <a:rPr lang="en-US" sz="2000" dirty="0"/>
              <a:t>Biweekly gross $63,960 ÷ 26 = $2,460.00</a:t>
            </a:r>
          </a:p>
          <a:p>
            <a:pPr lvl="1"/>
            <a:r>
              <a:rPr lang="en-US" sz="2000" dirty="0"/>
              <a:t>Can use Tax Table *D page T-22 to look up married, biweekly and 4 allowances</a:t>
            </a:r>
          </a:p>
          <a:p>
            <a:pPr lvl="1"/>
            <a:r>
              <a:rPr lang="en-US" sz="2000" dirty="0"/>
              <a:t>FIT withholding = $129</a:t>
            </a:r>
          </a:p>
          <a:p>
            <a:endParaRPr lang="en-US" sz="2000" dirty="0"/>
          </a:p>
          <a:p>
            <a:endParaRPr lang="en-IN" sz="2000" dirty="0"/>
          </a:p>
        </p:txBody>
      </p:sp>
    </p:spTree>
    <p:extLst>
      <p:ext uri="{BB962C8B-B14F-4D97-AF65-F5344CB8AC3E}">
        <p14:creationId xmlns:p14="http://schemas.microsoft.com/office/powerpoint/2010/main" val="298955890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738D9F-5B08-5E44-67FE-E83509723436}"/>
              </a:ext>
            </a:extLst>
          </p:cNvPr>
          <p:cNvSpPr>
            <a:spLocks noGrp="1"/>
          </p:cNvSpPr>
          <p:nvPr>
            <p:ph type="title"/>
          </p:nvPr>
        </p:nvSpPr>
        <p:spPr/>
        <p:txBody>
          <a:bodyPr/>
          <a:lstStyle/>
          <a:p>
            <a:r>
              <a:rPr lang="en-US" dirty="0"/>
              <a:t>Example 2 Calculating FIT Withholding (2019 or Earlier) </a:t>
            </a:r>
            <a:endParaRPr lang="en-IN" dirty="0"/>
          </a:p>
        </p:txBody>
      </p:sp>
      <p:sp>
        <p:nvSpPr>
          <p:cNvPr id="3" name="Content Placeholder 2">
            <a:extLst>
              <a:ext uri="{FF2B5EF4-FFF2-40B4-BE49-F238E27FC236}">
                <a16:creationId xmlns:a16="http://schemas.microsoft.com/office/drawing/2014/main" id="{5F53226A-9FDA-DCD0-77ED-74E0280AA03F}"/>
              </a:ext>
            </a:extLst>
          </p:cNvPr>
          <p:cNvSpPr>
            <a:spLocks noGrp="1"/>
          </p:cNvSpPr>
          <p:nvPr>
            <p:ph idx="1"/>
          </p:nvPr>
        </p:nvSpPr>
        <p:spPr/>
        <p:txBody>
          <a:bodyPr/>
          <a:lstStyle/>
          <a:p>
            <a:r>
              <a:rPr lang="en-US" sz="2000" dirty="0"/>
              <a:t>FACTS: John earns an annual salary of $102,700 and is paid biweekly. His W-4 shows “Married with 2 allowances.” What is his FIT withholding?</a:t>
            </a:r>
          </a:p>
          <a:p>
            <a:pPr lvl="1"/>
            <a:r>
              <a:rPr lang="en-US" sz="2000" dirty="0"/>
              <a:t>Biweekly gross is $102,700 ÷ 26 = $3,950.00</a:t>
            </a:r>
          </a:p>
          <a:p>
            <a:pPr lvl="1"/>
            <a:r>
              <a:rPr lang="en-US" sz="2000" dirty="0"/>
              <a:t>Must use percentage method; steps are as follows:</a:t>
            </a:r>
          </a:p>
          <a:p>
            <a:pPr lvl="2"/>
            <a:r>
              <a:rPr lang="en-US" sz="2000" dirty="0"/>
              <a:t>Step 1: Subtract allowance amount [From Table of Allowances on page T-14 ($165.00 × 2 = $330.00)] from gross $3,950.00 − $330.00 = $3,620.00</a:t>
            </a:r>
          </a:p>
          <a:p>
            <a:pPr lvl="2"/>
            <a:r>
              <a:rPr lang="en-US" sz="2000" dirty="0"/>
              <a:t>Step 2: Using Tax Table C, page T-15, bi-weekly and married find range that includes $3,620 and subtract bottom of range.  $3,620 − $1,415 = $2,205</a:t>
            </a:r>
          </a:p>
          <a:p>
            <a:pPr lvl="2"/>
            <a:r>
              <a:rPr lang="en-US" sz="2000" dirty="0"/>
              <a:t>Step 3: Multiply $2,205 with 0.12 = $264.60 + $84.60 = $349.20 FIT to withhold </a:t>
            </a:r>
          </a:p>
          <a:p>
            <a:pPr lvl="1"/>
            <a:r>
              <a:rPr lang="en-US" sz="2000" dirty="0"/>
              <a:t>FIT equals $84.60 + (0.12)($3,620.00 − $1,415.00) = $349.20</a:t>
            </a:r>
          </a:p>
          <a:p>
            <a:endParaRPr lang="en-US" sz="2000" dirty="0"/>
          </a:p>
          <a:p>
            <a:endParaRPr lang="en-IN" sz="2000" dirty="0"/>
          </a:p>
        </p:txBody>
      </p:sp>
    </p:spTree>
    <p:extLst>
      <p:ext uri="{BB962C8B-B14F-4D97-AF65-F5344CB8AC3E}">
        <p14:creationId xmlns:p14="http://schemas.microsoft.com/office/powerpoint/2010/main" val="343065830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A4BC5A-8809-8A30-CAA9-BB9BE246D0BB}"/>
              </a:ext>
            </a:extLst>
          </p:cNvPr>
          <p:cNvSpPr>
            <a:spLocks noGrp="1"/>
          </p:cNvSpPr>
          <p:nvPr>
            <p:ph type="title"/>
          </p:nvPr>
        </p:nvSpPr>
        <p:spPr/>
        <p:txBody>
          <a:bodyPr/>
          <a:lstStyle/>
          <a:p>
            <a:r>
              <a:rPr lang="en-US" dirty="0"/>
              <a:t>Discussion Activity 5</a:t>
            </a:r>
            <a:endParaRPr lang="en-IN" dirty="0"/>
          </a:p>
        </p:txBody>
      </p:sp>
      <p:sp>
        <p:nvSpPr>
          <p:cNvPr id="3" name="Content Placeholder 2">
            <a:extLst>
              <a:ext uri="{FF2B5EF4-FFF2-40B4-BE49-F238E27FC236}">
                <a16:creationId xmlns:a16="http://schemas.microsoft.com/office/drawing/2014/main" id="{994D7B08-9D92-19AB-CD89-DA3E952BEA67}"/>
              </a:ext>
            </a:extLst>
          </p:cNvPr>
          <p:cNvSpPr>
            <a:spLocks noGrp="1"/>
          </p:cNvSpPr>
          <p:nvPr>
            <p:ph idx="1"/>
          </p:nvPr>
        </p:nvSpPr>
        <p:spPr/>
        <p:txBody>
          <a:bodyPr/>
          <a:lstStyle/>
          <a:p>
            <a:pPr marL="0" indent="0">
              <a:buNone/>
            </a:pPr>
            <a:r>
              <a:rPr lang="en-US" sz="2000" dirty="0"/>
              <a:t>The employees of Chloride Chemicals have Form W-4 from 2019 or earlier on file. Chloride Chemicals is comparing the percentage method and the wage-bracket method of federal income tax withholding. The company is not sure on what basis it should be choosing either of the two methods of withholding. Also, once it chooses either of the methods, it is not sure about the ease of switching to the other method.</a:t>
            </a:r>
          </a:p>
          <a:p>
            <a:pPr marL="0" indent="0">
              <a:buNone/>
            </a:pPr>
            <a:endParaRPr lang="en-US" sz="2000" dirty="0"/>
          </a:p>
          <a:p>
            <a:pPr marL="0" indent="0">
              <a:buNone/>
            </a:pPr>
            <a:r>
              <a:rPr lang="en-US" sz="2000" dirty="0"/>
              <a:t>Help answer the questions that Chloride Chemicals has about the two withholding methods.</a:t>
            </a:r>
          </a:p>
        </p:txBody>
      </p:sp>
    </p:spTree>
    <p:extLst>
      <p:ext uri="{BB962C8B-B14F-4D97-AF65-F5344CB8AC3E}">
        <p14:creationId xmlns:p14="http://schemas.microsoft.com/office/powerpoint/2010/main" val="211085473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96A207-8A9C-035B-5A4B-6F40459ED47F}"/>
              </a:ext>
            </a:extLst>
          </p:cNvPr>
          <p:cNvSpPr>
            <a:spLocks noGrp="1"/>
          </p:cNvSpPr>
          <p:nvPr>
            <p:ph type="title"/>
          </p:nvPr>
        </p:nvSpPr>
        <p:spPr/>
        <p:txBody>
          <a:bodyPr/>
          <a:lstStyle/>
          <a:p>
            <a:r>
              <a:rPr lang="en-US" dirty="0"/>
              <a:t>Discussion Activity Debrief 5</a:t>
            </a:r>
            <a:endParaRPr lang="en-IN" dirty="0"/>
          </a:p>
        </p:txBody>
      </p:sp>
      <p:sp>
        <p:nvSpPr>
          <p:cNvPr id="3" name="Content Placeholder 2">
            <a:extLst>
              <a:ext uri="{FF2B5EF4-FFF2-40B4-BE49-F238E27FC236}">
                <a16:creationId xmlns:a16="http://schemas.microsoft.com/office/drawing/2014/main" id="{134C8E41-7B55-FC2A-BD4D-4DA41922EB9C}"/>
              </a:ext>
            </a:extLst>
          </p:cNvPr>
          <p:cNvSpPr>
            <a:spLocks noGrp="1"/>
          </p:cNvSpPr>
          <p:nvPr>
            <p:ph idx="1"/>
          </p:nvPr>
        </p:nvSpPr>
        <p:spPr/>
        <p:txBody>
          <a:bodyPr/>
          <a:lstStyle/>
          <a:p>
            <a:pPr marL="0" indent="0">
              <a:buNone/>
            </a:pPr>
            <a:r>
              <a:rPr lang="en-US" sz="2000" dirty="0"/>
              <a:t>Answer:</a:t>
            </a:r>
          </a:p>
          <a:p>
            <a:pPr marL="0" indent="0">
              <a:buNone/>
            </a:pPr>
            <a:r>
              <a:rPr lang="en-US" sz="2000" dirty="0"/>
              <a:t>Both the percentage method and the wage-bracket method distinguish between married and unmarried persons, and both methods provide the full benefit of the allowances claimed by the employee on Form W-4 from 2019 or earlier.</a:t>
            </a:r>
          </a:p>
          <a:p>
            <a:pPr marL="0" indent="0">
              <a:buNone/>
            </a:pPr>
            <a:r>
              <a:rPr lang="en-US" sz="2000" dirty="0"/>
              <a:t>The choice of methods is usually based on the number of employees and the payroll accounting system used.</a:t>
            </a:r>
          </a:p>
          <a:p>
            <a:pPr marL="0" indent="0">
              <a:buNone/>
            </a:pPr>
            <a:r>
              <a:rPr lang="en-US" sz="2000" dirty="0"/>
              <a:t>The employer can change from one method to another at any time, and different methods may be used for different groups of employees.</a:t>
            </a:r>
          </a:p>
          <a:p>
            <a:pPr marL="0" indent="0">
              <a:buNone/>
            </a:pPr>
            <a:r>
              <a:rPr lang="en-US" sz="2000" dirty="0"/>
              <a:t>Both methods take into account a standard deduction.</a:t>
            </a:r>
          </a:p>
          <a:p>
            <a:pPr marL="0" indent="0">
              <a:buNone/>
            </a:pPr>
            <a:endParaRPr lang="en-US" sz="2000" dirty="0"/>
          </a:p>
          <a:p>
            <a:endParaRPr lang="en-IN" sz="2000" dirty="0"/>
          </a:p>
        </p:txBody>
      </p:sp>
    </p:spTree>
    <p:extLst>
      <p:ext uri="{BB962C8B-B14F-4D97-AF65-F5344CB8AC3E}">
        <p14:creationId xmlns:p14="http://schemas.microsoft.com/office/powerpoint/2010/main" val="202266904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F74BF8-4270-E218-EA29-717026ED8A13}"/>
              </a:ext>
            </a:extLst>
          </p:cNvPr>
          <p:cNvSpPr>
            <a:spLocks noGrp="1"/>
          </p:cNvSpPr>
          <p:nvPr>
            <p:ph type="title"/>
          </p:nvPr>
        </p:nvSpPr>
        <p:spPr/>
        <p:txBody>
          <a:bodyPr/>
          <a:lstStyle/>
          <a:p>
            <a:r>
              <a:rPr lang="en-US" dirty="0"/>
              <a:t>Self-Assessment</a:t>
            </a:r>
            <a:endParaRPr lang="en-IN" dirty="0"/>
          </a:p>
        </p:txBody>
      </p:sp>
      <p:sp>
        <p:nvSpPr>
          <p:cNvPr id="3" name="Content Placeholder 2">
            <a:extLst>
              <a:ext uri="{FF2B5EF4-FFF2-40B4-BE49-F238E27FC236}">
                <a16:creationId xmlns:a16="http://schemas.microsoft.com/office/drawing/2014/main" id="{20434291-0E58-1F61-D305-90A22AC3F4E8}"/>
              </a:ext>
            </a:extLst>
          </p:cNvPr>
          <p:cNvSpPr>
            <a:spLocks noGrp="1"/>
          </p:cNvSpPr>
          <p:nvPr>
            <p:ph idx="1"/>
          </p:nvPr>
        </p:nvSpPr>
        <p:spPr/>
        <p:txBody>
          <a:bodyPr/>
          <a:lstStyle/>
          <a:p>
            <a:r>
              <a:rPr lang="en-US" sz="2000" dirty="0"/>
              <a:t>What are your thoughts on the revised Form W-4 and withholding calculations (Form W-4, Employee’s Withholding Certificate)? Is the revised Form W-4 more beneficial to the taxpayer than the pre-2020 Form W-4 or vice versa?</a:t>
            </a:r>
          </a:p>
          <a:p>
            <a:endParaRPr lang="en-US" sz="2000" dirty="0"/>
          </a:p>
          <a:p>
            <a:r>
              <a:rPr lang="en-US" sz="2000" dirty="0"/>
              <a:t>How do employers withhold tax on direct tips and allocated tips?</a:t>
            </a:r>
          </a:p>
          <a:p>
            <a:endParaRPr lang="en-US" sz="2000" dirty="0"/>
          </a:p>
          <a:p>
            <a:r>
              <a:rPr lang="en-US" sz="2000" dirty="0"/>
              <a:t>How does the taxation of supplemental wages paid with regular wages differ from supplemental wages paid separately from regular wages?</a:t>
            </a:r>
          </a:p>
        </p:txBody>
      </p:sp>
    </p:spTree>
    <p:extLst>
      <p:ext uri="{BB962C8B-B14F-4D97-AF65-F5344CB8AC3E}">
        <p14:creationId xmlns:p14="http://schemas.microsoft.com/office/powerpoint/2010/main" val="302076473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911E99-0EB2-5452-B4D6-6BAA2B11FC66}"/>
              </a:ext>
            </a:extLst>
          </p:cNvPr>
          <p:cNvSpPr>
            <a:spLocks noGrp="1"/>
          </p:cNvSpPr>
          <p:nvPr>
            <p:ph type="title"/>
          </p:nvPr>
        </p:nvSpPr>
        <p:spPr/>
        <p:txBody>
          <a:bodyPr/>
          <a:lstStyle/>
          <a:p>
            <a:r>
              <a:rPr lang="en-US" dirty="0"/>
              <a:t>Summary (1 of 2)</a:t>
            </a:r>
            <a:endParaRPr lang="en-IN" dirty="0"/>
          </a:p>
        </p:txBody>
      </p:sp>
      <p:sp>
        <p:nvSpPr>
          <p:cNvPr id="3" name="Content Placeholder 2">
            <a:extLst>
              <a:ext uri="{FF2B5EF4-FFF2-40B4-BE49-F238E27FC236}">
                <a16:creationId xmlns:a16="http://schemas.microsoft.com/office/drawing/2014/main" id="{45C9DB74-E46B-4E52-FE36-653C137C9467}"/>
              </a:ext>
            </a:extLst>
          </p:cNvPr>
          <p:cNvSpPr>
            <a:spLocks noGrp="1"/>
          </p:cNvSpPr>
          <p:nvPr>
            <p:ph idx="1"/>
          </p:nvPr>
        </p:nvSpPr>
        <p:spPr/>
        <p:txBody>
          <a:bodyPr/>
          <a:lstStyle/>
          <a:p>
            <a:pPr marL="0" indent="0">
              <a:spcBef>
                <a:spcPts val="0"/>
              </a:spcBef>
              <a:buNone/>
            </a:pPr>
            <a:r>
              <a:rPr lang="en-US" sz="2000" dirty="0"/>
              <a:t>Now that the lesson has ended, you should have learned how to:</a:t>
            </a:r>
          </a:p>
          <a:p>
            <a:pPr>
              <a:spcBef>
                <a:spcPts val="0"/>
              </a:spcBef>
            </a:pPr>
            <a:r>
              <a:rPr lang="en-US" sz="2000" dirty="0"/>
              <a:t>Explain coverage under the Federal Income Tax (FIT) Withholding Law by determining: (a) the employer-employee relationship, (b) the kinds of payments defined as wages, and (c) the kinds of pretax salary reductions. (slides 04-24)</a:t>
            </a:r>
          </a:p>
          <a:p>
            <a:pPr>
              <a:spcBef>
                <a:spcPts val="0"/>
              </a:spcBef>
            </a:pPr>
            <a:r>
              <a:rPr lang="en-US" sz="2000" dirty="0"/>
              <a:t>Explain the purpose and use of Form W-4 from 2020 or later. (slides 25-32)</a:t>
            </a:r>
          </a:p>
          <a:p>
            <a:pPr>
              <a:spcBef>
                <a:spcPts val="0"/>
              </a:spcBef>
            </a:pPr>
            <a:r>
              <a:rPr lang="en-US" sz="2000" dirty="0"/>
              <a:t>Compute the amount of federal income tax to be withheld using the appropriate tables for Manual Systems with Forms W-4 from 2020 or later for: (a) the percentage method; (b) the wage-bracket method; (c) alternative methods such as quarterly averaging, annualizing of wages, and part-year employment; and (d) withholding of federal income taxes on supplementary wage payments. (slides 33-41)</a:t>
            </a:r>
          </a:p>
        </p:txBody>
      </p:sp>
    </p:spTree>
    <p:extLst>
      <p:ext uri="{BB962C8B-B14F-4D97-AF65-F5344CB8AC3E}">
        <p14:creationId xmlns:p14="http://schemas.microsoft.com/office/powerpoint/2010/main" val="131805568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C71FC9-C0E5-9091-B445-C595B820B23F}"/>
              </a:ext>
            </a:extLst>
          </p:cNvPr>
          <p:cNvSpPr>
            <a:spLocks noGrp="1"/>
          </p:cNvSpPr>
          <p:nvPr>
            <p:ph type="title"/>
          </p:nvPr>
        </p:nvSpPr>
        <p:spPr/>
        <p:txBody>
          <a:bodyPr/>
          <a:lstStyle/>
          <a:p>
            <a:r>
              <a:rPr lang="en-US" dirty="0"/>
              <a:t>Summary (2 of 2)</a:t>
            </a:r>
            <a:endParaRPr lang="en-IN" dirty="0"/>
          </a:p>
        </p:txBody>
      </p:sp>
      <p:sp>
        <p:nvSpPr>
          <p:cNvPr id="3" name="Content Placeholder 2">
            <a:extLst>
              <a:ext uri="{FF2B5EF4-FFF2-40B4-BE49-F238E27FC236}">
                <a16:creationId xmlns:a16="http://schemas.microsoft.com/office/drawing/2014/main" id="{898E1B3D-0E3B-E3BA-21F1-8C1A4C44AB70}"/>
              </a:ext>
            </a:extLst>
          </p:cNvPr>
          <p:cNvSpPr>
            <a:spLocks noGrp="1"/>
          </p:cNvSpPr>
          <p:nvPr>
            <p:ph idx="1"/>
          </p:nvPr>
        </p:nvSpPr>
        <p:spPr/>
        <p:txBody>
          <a:bodyPr/>
          <a:lstStyle/>
          <a:p>
            <a:pPr marL="0" indent="0">
              <a:spcBef>
                <a:spcPts val="0"/>
              </a:spcBef>
              <a:buNone/>
            </a:pPr>
            <a:r>
              <a:rPr lang="en-US" sz="2000" dirty="0"/>
              <a:t>Now that the lesson has ended, you should have learned how to:</a:t>
            </a:r>
          </a:p>
          <a:p>
            <a:pPr marL="342900" indent="-342900">
              <a:spcBef>
                <a:spcPts val="0"/>
              </a:spcBef>
              <a:buFont typeface="Arial" panose="020B0604020202020204" pitchFamily="34" charset="0"/>
              <a:buChar char="•"/>
            </a:pPr>
            <a:r>
              <a:rPr lang="en-US" sz="2000" dirty="0"/>
              <a:t>Explain the purpose and use of Form W-2. (slides 42-45)</a:t>
            </a:r>
          </a:p>
          <a:p>
            <a:pPr marL="342900" indent="-342900">
              <a:spcBef>
                <a:spcPts val="0"/>
              </a:spcBef>
              <a:buFont typeface="Arial" panose="020B0604020202020204" pitchFamily="34" charset="0"/>
              <a:buChar char="•"/>
            </a:pPr>
            <a:r>
              <a:rPr lang="en-US" sz="2000" dirty="0"/>
              <a:t>Identify major types of information returns. (slides 46-55)</a:t>
            </a:r>
          </a:p>
          <a:p>
            <a:pPr marL="342900" indent="-342900">
              <a:spcBef>
                <a:spcPts val="0"/>
              </a:spcBef>
              <a:buFont typeface="Arial" panose="020B0604020202020204" pitchFamily="34" charset="0"/>
              <a:buChar char="•"/>
            </a:pPr>
            <a:r>
              <a:rPr lang="en-US" sz="2000" dirty="0"/>
              <a:t>Discuss the impact of state and local income taxes on the payroll accounting process (slides 56-58)</a:t>
            </a:r>
          </a:p>
          <a:p>
            <a:pPr>
              <a:spcBef>
                <a:spcPts val="0"/>
              </a:spcBef>
            </a:pPr>
            <a:r>
              <a:rPr lang="en-US" sz="2000" dirty="0"/>
              <a:t>SUPPLEMENT</a:t>
            </a:r>
          </a:p>
          <a:p>
            <a:pPr marL="342900" indent="-342900">
              <a:spcBef>
                <a:spcPts val="0"/>
              </a:spcBef>
              <a:buFont typeface="Arial" panose="020B0604020202020204" pitchFamily="34" charset="0"/>
              <a:buChar char="•"/>
            </a:pPr>
            <a:r>
              <a:rPr lang="en-US" sz="2000" dirty="0"/>
              <a:t>Explain the purpose and use of Form W-4 from 2019 or earlier and the types of allowances that may be claimed by employees for income tax withholding (slides 59-64)</a:t>
            </a:r>
          </a:p>
          <a:p>
            <a:pPr marL="342900" indent="-342900">
              <a:spcBef>
                <a:spcPts val="0"/>
              </a:spcBef>
              <a:buFont typeface="Arial" panose="020B0604020202020204" pitchFamily="34" charset="0"/>
              <a:buChar char="•"/>
            </a:pPr>
            <a:r>
              <a:rPr lang="en-US" sz="2000" dirty="0"/>
              <a:t>Compute the amount of federal income tax to be withheld using the appropriate tables for Manual Systems with Forms W-4 from 2019 or earlier for: (a) the percentage method and (b) the wage-bracket method. (slides 65-68)</a:t>
            </a:r>
          </a:p>
        </p:txBody>
      </p:sp>
    </p:spTree>
    <p:extLst>
      <p:ext uri="{BB962C8B-B14F-4D97-AF65-F5344CB8AC3E}">
        <p14:creationId xmlns:p14="http://schemas.microsoft.com/office/powerpoint/2010/main" val="3406488151"/>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 name="ARTICULATE_DESIGN_ID_FULL TEXT TEMPLATE MASTER" val="7pb33sBP"/>
  <p:tag name="ARTICULATE_DESIGN_ID_FULL TEXT TEMPLATE MASTER (CONT.)" val="V3Eg5WUK"/>
  <p:tag name="ARTICULATE_DESIGN_ID_OPTIMIZED TEMPLATE MASTER" val="rzwWCka7"/>
  <p:tag name="ARTICULATE_DESIGN_ID_OPTIMIZED TEMPLATE MASTER (CONT.)" val="klKJ3eZ5"/>
  <p:tag name="ARTICULATE_SLIDE_COUNT" val="3"/>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ptimized Template Master">
  <a:themeElements>
    <a:clrScheme name="Cengage New">
      <a:dk1>
        <a:srgbClr val="282F7C"/>
      </a:dk1>
      <a:lt1>
        <a:srgbClr val="FFFFFF"/>
      </a:lt1>
      <a:dk2>
        <a:srgbClr val="3841B0"/>
      </a:dk2>
      <a:lt2>
        <a:srgbClr val="F5F5F5"/>
      </a:lt2>
      <a:accent1>
        <a:srgbClr val="282F7C"/>
      </a:accent1>
      <a:accent2>
        <a:srgbClr val="FEE349"/>
      </a:accent2>
      <a:accent3>
        <a:srgbClr val="CDDEFF"/>
      </a:accent3>
      <a:accent4>
        <a:srgbClr val="F5F5F5"/>
      </a:accent4>
      <a:accent5>
        <a:srgbClr val="A3A1A3"/>
      </a:accent5>
      <a:accent6>
        <a:srgbClr val="454545"/>
      </a:accent6>
      <a:hlink>
        <a:srgbClr val="3841B0"/>
      </a:hlink>
      <a:folHlink>
        <a:srgbClr val="6900B0"/>
      </a:folHlink>
    </a:clrScheme>
    <a:fontScheme name="Cengage New">
      <a:majorFont>
        <a:latin typeface="Work Sans "/>
        <a:ea typeface=""/>
        <a:cs typeface=""/>
      </a:majorFont>
      <a:minorFont>
        <a:latin typeface="Work Sans"/>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11y_PPT_Template_Cengage_020221.pptx" id="{62A8FB47-AEAE-448A-A9EC-2B57E950A883}" vid="{DA52BCA4-C454-45F1-8147-C38687C7501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D5C56E93CCF5E349ABB197824E12C70E" ma:contentTypeVersion="" ma:contentTypeDescription="Create a new document." ma:contentTypeScope="" ma:versionID="744326ab769c3010dd5a4a57d68ef4a2">
  <xsd:schema xmlns:xsd="http://www.w3.org/2001/XMLSchema" xmlns:xs="http://www.w3.org/2001/XMLSchema" xmlns:p="http://schemas.microsoft.com/office/2006/metadata/properties" xmlns:ns2="25be6f04-d184-4a5a-ba6e-3624d71d6c8b" xmlns:ns3="85cd1bd9-f432-4f8c-8c64-f52b77cc24c4" targetNamespace="http://schemas.microsoft.com/office/2006/metadata/properties" ma:root="true" ma:fieldsID="b30775a560e452ad15071d7e8e348da7" ns2:_="" ns3:_="">
    <xsd:import namespace="25be6f04-d184-4a5a-ba6e-3624d71d6c8b"/>
    <xsd:import namespace="85cd1bd9-f432-4f8c-8c64-f52b77cc24c4"/>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KeyPoints" minOccurs="0"/>
                <xsd:element ref="ns2:MediaServiceKeyPoints" minOccurs="0"/>
                <xsd:element ref="ns2:MediaServiceDateTaken" minOccurs="0"/>
                <xsd:element ref="ns2:MediaServiceAutoTags" minOccurs="0"/>
                <xsd:element ref="ns2:MediaLengthInSecond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5be6f04-d184-4a5a-ba6e-3624d71d6c8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ServiceAutoTags" ma:index="15" nillable="true" ma:displayName="Tags" ma:internalName="MediaServiceAutoTags" ma:readOnly="true">
      <xsd:simpleType>
        <xsd:restriction base="dms:Text"/>
      </xsd:simpleType>
    </xsd:element>
    <xsd:element name="MediaLengthInSeconds" ma:index="16" nillable="true" ma:displayName="MediaLengthInSeconds" ma:hidden="true" ma:internalName="MediaLengthInSeconds" ma:readOnly="true">
      <xsd:simpleType>
        <xsd:restriction base="dms:Unknown"/>
      </xsd:simpleType>
    </xsd:element>
    <xsd:element name="MediaServiceObjectDetectorVersions" ma:index="17"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85cd1bd9-f432-4f8c-8c64-f52b77cc24c4"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SharedWithUsers xmlns="85cd1bd9-f432-4f8c-8c64-f52b77cc24c4">
      <UserInfo>
        <DisplayName/>
        <AccountId xsi:nil="true"/>
        <AccountType/>
      </UserInfo>
    </SharedWithUsers>
  </documentManagement>
</p:properties>
</file>

<file path=customXml/itemProps1.xml><?xml version="1.0" encoding="utf-8"?>
<ds:datastoreItem xmlns:ds="http://schemas.openxmlformats.org/officeDocument/2006/customXml" ds:itemID="{E32CFAA7-E308-4DCB-89CD-C84C20E90241}">
  <ds:schemaRefs>
    <ds:schemaRef ds:uri="http://schemas.microsoft.com/sharepoint/v3/contenttype/forms"/>
  </ds:schemaRefs>
</ds:datastoreItem>
</file>

<file path=customXml/itemProps2.xml><?xml version="1.0" encoding="utf-8"?>
<ds:datastoreItem xmlns:ds="http://schemas.openxmlformats.org/officeDocument/2006/customXml" ds:itemID="{6761B1E6-EBAB-4610-9CDB-D97D2A464B2C}"/>
</file>

<file path=customXml/itemProps3.xml><?xml version="1.0" encoding="utf-8"?>
<ds:datastoreItem xmlns:ds="http://schemas.openxmlformats.org/officeDocument/2006/customXml" ds:itemID="{BA9BA192-EF86-48DF-982C-2C526A268392}">
  <ds:schemaRefs>
    <ds:schemaRef ds:uri="http://purl.org/dc/terms/"/>
    <ds:schemaRef ds:uri="http://schemas.microsoft.com/office/2006/documentManagement/types"/>
    <ds:schemaRef ds:uri="http://purl.org/dc/dcmitype/"/>
    <ds:schemaRef ds:uri="5b47f0fb-e24d-44b9-89a4-ff46b5ce035f"/>
    <ds:schemaRef ds:uri="http://purl.org/dc/elements/1.1/"/>
    <ds:schemaRef ds:uri="http://schemas.microsoft.com/office/2006/metadata/properties"/>
    <ds:schemaRef ds:uri="http://schemas.microsoft.com/office/infopath/2007/PartnerControls"/>
    <ds:schemaRef ds:uri="http://schemas.openxmlformats.org/package/2006/metadata/core-properties"/>
    <ds:schemaRef ds:uri="dbac95d4-689a-4a2b-9845-ea50641fb23b"/>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A11y_PPT_Template_Cengage_020221</Template>
  <TotalTime>8268</TotalTime>
  <Words>7431</Words>
  <Application>Microsoft Office PowerPoint</Application>
  <PresentationFormat>Widescreen</PresentationFormat>
  <Paragraphs>524</Paragraphs>
  <Slides>71</Slides>
  <Notes>28</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71</vt:i4>
      </vt:variant>
    </vt:vector>
  </HeadingPairs>
  <TitlesOfParts>
    <vt:vector size="80" baseType="lpstr">
      <vt:lpstr>Arial</vt:lpstr>
      <vt:lpstr>Calibri</vt:lpstr>
      <vt:lpstr>Courier New</vt:lpstr>
      <vt:lpstr>Segoe Print</vt:lpstr>
      <vt:lpstr>Segoe UI</vt:lpstr>
      <vt:lpstr>Wingdings</vt:lpstr>
      <vt:lpstr>Work Sans</vt:lpstr>
      <vt:lpstr>Work Sans </vt:lpstr>
      <vt:lpstr>Optimized Template Master</vt:lpstr>
      <vt:lpstr>Payroll Accounting, 34e</vt:lpstr>
      <vt:lpstr>Chapter Objectives (1 of 2)</vt:lpstr>
      <vt:lpstr>Chapter Objectives (2 of 2)</vt:lpstr>
      <vt:lpstr>Coverage Under FIT Withholding Laws  (1 of 2)</vt:lpstr>
      <vt:lpstr>Coverage Under FIT Withholding Laws  (2 of 2)</vt:lpstr>
      <vt:lpstr>Figure 4.1 Taxable Payments to Employees (1 of 3)</vt:lpstr>
      <vt:lpstr>Figure 4.1 Taxable Payments to Employees (2 of 3)</vt:lpstr>
      <vt:lpstr>Figure 4.1 Taxable Payments to Employees (3 of 3)</vt:lpstr>
      <vt:lpstr>Fringe Benefits (1 of 2)</vt:lpstr>
      <vt:lpstr>Fringe Benefits (2 of 2)</vt:lpstr>
      <vt:lpstr>FIT Withholding on Tips</vt:lpstr>
      <vt:lpstr>Traveling Expenses</vt:lpstr>
      <vt:lpstr>Payments Exempt from Withholding</vt:lpstr>
      <vt:lpstr>Figure 4.2 Exempt Payments (1 of 5)</vt:lpstr>
      <vt:lpstr>Figure 4.2 Exempt Payments (2 of 5)</vt:lpstr>
      <vt:lpstr>Figure 4.2 Exempt Payments (3 of 5)</vt:lpstr>
      <vt:lpstr>Figure 4.2 Exempt Payments (4 of 5)</vt:lpstr>
      <vt:lpstr>Figure 4.2 Exempt Payments (5 of 5)</vt:lpstr>
      <vt:lpstr>Cafeteria Plans</vt:lpstr>
      <vt:lpstr>Pretax Salary Reductions are Exempt from FIT (1 of 2)</vt:lpstr>
      <vt:lpstr>Pretax Salary Reductions are Exempt from FIT (2 of 2)</vt:lpstr>
      <vt:lpstr>Tax-Deferred Retirement Contributions Exempt from FIT</vt:lpstr>
      <vt:lpstr>Discussion Activity 1</vt:lpstr>
      <vt:lpstr>Discussion Activity Debrief 1</vt:lpstr>
      <vt:lpstr>Withhold Allowances</vt:lpstr>
      <vt:lpstr>Completing Form W-4 (1 of 3)</vt:lpstr>
      <vt:lpstr>Other Situations on W-4 (1 of 3)</vt:lpstr>
      <vt:lpstr>Other Situations on W-4 (2 of 3)</vt:lpstr>
      <vt:lpstr>Other Situations on W-4 (3 of 3)</vt:lpstr>
      <vt:lpstr>FIT Withholding on Other Income Sources</vt:lpstr>
      <vt:lpstr>Discussion Activity 2</vt:lpstr>
      <vt:lpstr>Discussion Activity Debrief 2</vt:lpstr>
      <vt:lpstr>Employer Calculation of FIT Withholding</vt:lpstr>
      <vt:lpstr>Example 1 Calculating FIT Withholding </vt:lpstr>
      <vt:lpstr>Example 2 Calculating FIT Withholding </vt:lpstr>
      <vt:lpstr>Example 3 Calculating FIT Withholding </vt:lpstr>
      <vt:lpstr>Example 4 Calculating FIT Withholding </vt:lpstr>
      <vt:lpstr>Supplemental Wages Withholding</vt:lpstr>
      <vt:lpstr>Gross-Up Supplemental Wages</vt:lpstr>
      <vt:lpstr>Knowledge Check Activity 1</vt:lpstr>
      <vt:lpstr>Knowledge Check Activity 1: Answer</vt:lpstr>
      <vt:lpstr>Wage and Tax Statement (Form W-2) (1 of 2)</vt:lpstr>
      <vt:lpstr>Wage and Tax Statement (Form W-2)  (2 of 2)</vt:lpstr>
      <vt:lpstr>Discussion Activity 3</vt:lpstr>
      <vt:lpstr>Discussion Activity Debrief 3</vt:lpstr>
      <vt:lpstr>Returns − Quarterly and Informational</vt:lpstr>
      <vt:lpstr>Figure 4.12 Major Returns Filed by Employers (1 of 2)</vt:lpstr>
      <vt:lpstr>Figure 4.12 Major Returns Filed by Employers (2 of 2)</vt:lpstr>
      <vt:lpstr>Figure 4.13 Major Information Returns  (1 of 5)</vt:lpstr>
      <vt:lpstr>Figure 4.13 Major Information Returns  (2 of 5)</vt:lpstr>
      <vt:lpstr>Figure 4.13 Major Information Returns  (3 of 5)</vt:lpstr>
      <vt:lpstr>Figure 4.13 Major Information Returns  (4 of 5)</vt:lpstr>
      <vt:lpstr>Figure 4.13 Major Information Returns  (5 of 5)</vt:lpstr>
      <vt:lpstr>Knowledge Check Activity 2</vt:lpstr>
      <vt:lpstr>Knowledge Check Activity 2: Answer </vt:lpstr>
      <vt:lpstr>Withholding State and Local Income Taxes</vt:lpstr>
      <vt:lpstr>Discussion Activity 4</vt:lpstr>
      <vt:lpstr>Discussion Activity Debrief 4</vt:lpstr>
      <vt:lpstr>CHAPTER 4 SUPPLEMENT Withholding Allowances (1 of 2)</vt:lpstr>
      <vt:lpstr>CHAPTER 4 SUPPLEMENT Withholding Allowances (2 of 2)</vt:lpstr>
      <vt:lpstr>Form W-4 From 2019 or Earlier (1 of 2)</vt:lpstr>
      <vt:lpstr>Form W-4 From 2019 or Earlier (2 of 2)</vt:lpstr>
      <vt:lpstr>Polling Activity 1</vt:lpstr>
      <vt:lpstr>Polling Activity 1: Answer</vt:lpstr>
      <vt:lpstr>Example 1 Calculating FIT Withholding (2019 or Earlier) </vt:lpstr>
      <vt:lpstr>Example 2 Calculating FIT Withholding (2019 or Earlier) </vt:lpstr>
      <vt:lpstr>Discussion Activity 5</vt:lpstr>
      <vt:lpstr>Discussion Activity Debrief 5</vt:lpstr>
      <vt:lpstr>Self-Assessment</vt:lpstr>
      <vt:lpstr>Summary (1 of 2)</vt:lpstr>
      <vt:lpstr>Summary (2 of 2)</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 Williams</dc:creator>
  <cp:lastModifiedBy>ansrsource 2</cp:lastModifiedBy>
  <cp:revision>35</cp:revision>
  <cp:lastPrinted>2016-10-03T15:29:39Z</cp:lastPrinted>
  <dcterms:created xsi:type="dcterms:W3CDTF">2021-12-10T16:21:02Z</dcterms:created>
  <dcterms:modified xsi:type="dcterms:W3CDTF">2023-10-10T13:59:34Z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0x010100D5C56E93CCF5E349ABB197824E12C70E</vt:lpwstr>
  </property>
  <property fmtid="{D5CDD505-2E9C-101B-9397-08002B2CF9AE}" pid="3" name="Order">
    <vt:r8>112600</vt:r8>
  </property>
  <property fmtid="{D5CDD505-2E9C-101B-9397-08002B2CF9AE}" pid="4" name="Category">
    <vt:lpwstr>Accessibility</vt:lpwstr>
  </property>
  <property fmtid="{D5CDD505-2E9C-101B-9397-08002B2CF9AE}" pid="5" name="xd_Signature">
    <vt:bool>false</vt:bool>
  </property>
  <property fmtid="{D5CDD505-2E9C-101B-9397-08002B2CF9AE}" pid="6" name="xd_ProgID">
    <vt:lpwstr/>
  </property>
  <property fmtid="{D5CDD505-2E9C-101B-9397-08002B2CF9AE}" pid="7" name="Document Type">
    <vt:lpwstr>Template</vt:lpwstr>
  </property>
  <property fmtid="{D5CDD505-2E9C-101B-9397-08002B2CF9AE}" pid="8" name="Audience">
    <vt:lpwstr>Content Developer</vt:lpwstr>
  </property>
  <property fmtid="{D5CDD505-2E9C-101B-9397-08002B2CF9AE}" pid="9" name="Department">
    <vt:lpwstr>GPM Training</vt:lpwstr>
  </property>
  <property fmtid="{D5CDD505-2E9C-101B-9397-08002B2CF9AE}" pid="10" name="ComplianceAssetId">
    <vt:lpwstr/>
  </property>
  <property fmtid="{D5CDD505-2E9C-101B-9397-08002B2CF9AE}" pid="11" name="TemplateUrl">
    <vt:lpwstr/>
  </property>
  <property fmtid="{D5CDD505-2E9C-101B-9397-08002B2CF9AE}" pid="12" name="ArticulateGUID">
    <vt:lpwstr>DA3FD099-5DDC-49B7-BC70-6C2871AE2813</vt:lpwstr>
  </property>
  <property fmtid="{D5CDD505-2E9C-101B-9397-08002B2CF9AE}" pid="13" name="ArticulatePath">
    <vt:lpwstr>Presentation3</vt:lpwstr>
  </property>
  <property fmtid="{D5CDD505-2E9C-101B-9397-08002B2CF9AE}" pid="14" name="_ExtendedDescription">
    <vt:lpwstr/>
  </property>
  <property fmtid="{D5CDD505-2E9C-101B-9397-08002B2CF9AE}" pid="15" name="TriggerFlowInfo">
    <vt:lpwstr/>
  </property>
  <property fmtid="{D5CDD505-2E9C-101B-9397-08002B2CF9AE}" pid="16" name="Notes">
    <vt:lpwstr>Manage access: Not shared</vt:lpwstr>
  </property>
</Properties>
</file>