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57"/>
  </p:notesMasterIdLst>
  <p:handoutMasterIdLst>
    <p:handoutMasterId r:id="rId58"/>
  </p:handoutMasterIdLst>
  <p:sldIdLst>
    <p:sldId id="257" r:id="rId5"/>
    <p:sldId id="259" r:id="rId6"/>
    <p:sldId id="260"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275" r:id="rId21"/>
    <p:sldId id="307" r:id="rId22"/>
    <p:sldId id="276" r:id="rId23"/>
    <p:sldId id="277" r:id="rId24"/>
    <p:sldId id="278" r:id="rId25"/>
    <p:sldId id="309" r:id="rId26"/>
    <p:sldId id="279" r:id="rId27"/>
    <p:sldId id="280" r:id="rId28"/>
    <p:sldId id="281" r:id="rId29"/>
    <p:sldId id="282" r:id="rId30"/>
    <p:sldId id="308"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306" r:id="rId46"/>
    <p:sldId id="297" r:id="rId47"/>
    <p:sldId id="310" r:id="rId48"/>
    <p:sldId id="298" r:id="rId49"/>
    <p:sldId id="299" r:id="rId50"/>
    <p:sldId id="300" r:id="rId51"/>
    <p:sldId id="301" r:id="rId52"/>
    <p:sldId id="302" r:id="rId53"/>
    <p:sldId id="303" r:id="rId54"/>
    <p:sldId id="304" r:id="rId55"/>
    <p:sldId id="305" r:id="rId56"/>
  </p:sldIdLst>
  <p:sldSz cx="12192000" cy="6858000"/>
  <p:notesSz cx="6858000" cy="9144000"/>
  <p:custDataLst>
    <p:tags r:id="rId59"/>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FB02392-979B-683E-4E4A-A99D9C8A368D}" name="ansrsource5" initials="ansr" userId="ansrsource5" providerId="None"/>
  <p188:author id="{F7184EAC-5405-7AC9-6E94-ED9EAE5DEA1D}" name="Binny Alexander" initials="BA" userId="S::binny.alexander@ansrsource.com::ae396039-7e0e-4526-82c1-b2ef28305aed" providerId="AD"/>
  <p188:author id="{062669C0-3EDA-EE98-F723-B0C99583702B}" name="Bernie Hill" initials="BH" userId="fad672007c334516" providerId="Windows Live"/>
  <p188:author id="{6D3075F4-92A0-53E2-C15C-1D3E7FB01F76}" name="ansrsource" initials="ansr" userId="ansrsourc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 id="3" name="Bernie Hill" initials="BH" lastIdx="6" clrIdx="2">
    <p:extLst>
      <p:ext uri="{19B8F6BF-5375-455C-9EA6-DF929625EA0E}">
        <p15:presenceInfo xmlns:p15="http://schemas.microsoft.com/office/powerpoint/2012/main" userId="fad672007c334516" providerId="Windows Live"/>
      </p:ext>
    </p:extLst>
  </p:cmAuthor>
  <p:cmAuthor id="4" name="ansrsource1" initials="ansr1" lastIdx="3" clrIdx="3">
    <p:extLst>
      <p:ext uri="{19B8F6BF-5375-455C-9EA6-DF929625EA0E}">
        <p15:presenceInfo xmlns:p15="http://schemas.microsoft.com/office/powerpoint/2012/main" userId="ansrsource1" providerId="None"/>
      </p:ext>
    </p:extLst>
  </p:cmAuthor>
  <p:cmAuthor id="5" name="ansrsource" initials="ansr" lastIdx="3" clrIdx="4">
    <p:extLst>
      <p:ext uri="{19B8F6BF-5375-455C-9EA6-DF929625EA0E}">
        <p15:presenceInfo xmlns:p15="http://schemas.microsoft.com/office/powerpoint/2012/main" userId="ansrsource" providerId="None"/>
      </p:ext>
    </p:extLst>
  </p:cmAuthor>
  <p:cmAuthor id="6" name="Moeckel, Ian" initials="MI" lastIdx="2" clrIdx="5">
    <p:extLst>
      <p:ext uri="{19B8F6BF-5375-455C-9EA6-DF929625EA0E}">
        <p15:presenceInfo xmlns:p15="http://schemas.microsoft.com/office/powerpoint/2012/main" userId="S::ian.moeckel@cengage.com::ea31412a-7e8c-4124-bb63-858f1fa40e3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92F7C"/>
    <a:srgbClr val="F2F2F2"/>
    <a:srgbClr val="0098D4"/>
    <a:srgbClr val="003865"/>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FEA643-B58F-4CBE-B2B0-883AC9C52F7A}" v="2" dt="2023-10-25T10:20:57.9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42" autoAdjust="0"/>
    <p:restoredTop sz="94249" autoAdjust="0"/>
  </p:normalViewPr>
  <p:slideViewPr>
    <p:cSldViewPr snapToGrid="0" snapToObjects="1">
      <p:cViewPr varScale="1">
        <p:scale>
          <a:sx n="93" d="100"/>
          <a:sy n="93" d="100"/>
        </p:scale>
        <p:origin x="882" y="84"/>
      </p:cViewPr>
      <p:guideLst/>
    </p:cSldViewPr>
  </p:slideViewPr>
  <p:outlineViewPr>
    <p:cViewPr>
      <p:scale>
        <a:sx n="33" d="100"/>
        <a:sy n="33" d="100"/>
      </p:scale>
      <p:origin x="0" y="-489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0" d="100"/>
          <a:sy n="50" d="100"/>
        </p:scale>
        <p:origin x="2886"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66"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commentAuthors" Target="commentAuthor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dirty="0"/>
          </a:p>
        </p:txBody>
      </p:sp>
    </p:spTree>
    <p:extLst>
      <p:ext uri="{BB962C8B-B14F-4D97-AF65-F5344CB8AC3E}">
        <p14:creationId xmlns:p14="http://schemas.microsoft.com/office/powerpoint/2010/main" val="295379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mj-lt"/>
              </a:rPr>
              <a:t>With payroll </a:t>
            </a:r>
            <a:r>
              <a:rPr lang="en-IN" sz="1200" b="0" i="0" u="none" strike="noStrike" baseline="0" dirty="0">
                <a:latin typeface="+mj-lt"/>
              </a:rPr>
              <a:t>programs</a:t>
            </a:r>
            <a:r>
              <a:rPr lang="en-US" sz="1200" dirty="0">
                <a:latin typeface="+mj-lt"/>
              </a:rPr>
              <a:t>, all functions relating to the employees’ earnings record occur instantaneously, oftentimes directly from the time-keeping system. </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a:t>
            </a:fld>
            <a:endParaRPr lang="en-US" dirty="0"/>
          </a:p>
        </p:txBody>
      </p:sp>
    </p:spTree>
    <p:extLst>
      <p:ext uri="{BB962C8B-B14F-4D97-AF65-F5344CB8AC3E}">
        <p14:creationId xmlns:p14="http://schemas.microsoft.com/office/powerpoint/2010/main" val="2251085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a:t>
            </a:fld>
            <a:endParaRPr lang="en-US" dirty="0"/>
          </a:p>
        </p:txBody>
      </p:sp>
    </p:spTree>
    <p:extLst>
      <p:ext uri="{BB962C8B-B14F-4D97-AF65-F5344CB8AC3E}">
        <p14:creationId xmlns:p14="http://schemas.microsoft.com/office/powerpoint/2010/main" val="2499992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indent="0">
              <a:buNone/>
            </a:pPr>
            <a:r>
              <a:rPr lang="en-US" sz="1000" i="1" dirty="0"/>
              <a:t>Proof:</a:t>
            </a:r>
          </a:p>
          <a:p>
            <a:pPr marL="342900" lvl="1" indent="0">
              <a:buNone/>
            </a:pPr>
            <a:r>
              <a:rPr lang="en-US" sz="1000" dirty="0"/>
              <a:t>Regular earnings</a:t>
            </a:r>
          </a:p>
          <a:p>
            <a:pPr marL="342900" lvl="1" indent="0">
              <a:buNone/>
            </a:pPr>
            <a:r>
              <a:rPr lang="en-US" sz="1000" dirty="0"/>
              <a:t>Overtime earnings</a:t>
            </a:r>
          </a:p>
          <a:p>
            <a:pPr marL="0" indent="0">
              <a:buNone/>
            </a:pPr>
            <a:r>
              <a:rPr lang="en-US" sz="1000" dirty="0"/>
              <a:t>	Total earnings</a:t>
            </a:r>
          </a:p>
          <a:p>
            <a:pPr marL="0" indent="0">
              <a:buNone/>
            </a:pPr>
            <a:r>
              <a:rPr lang="en-US" sz="1000" dirty="0"/>
              <a:t>	Less: FICA tax withheld—OASDI, FICA tax withheld—HI, Federal income taxes 	withheld, State income taxes withheld, Group insurance withheld</a:t>
            </a:r>
          </a:p>
          <a:p>
            <a:pPr marL="0" indent="0">
              <a:buNone/>
              <a:tabLst>
                <a:tab pos="341313" algn="l"/>
              </a:tabLst>
            </a:pPr>
            <a:r>
              <a:rPr lang="en-US" sz="1000" dirty="0"/>
              <a:t>	Total net pay</a:t>
            </a:r>
          </a:p>
          <a:p>
            <a:endParaRPr lang="en-IN" sz="100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7</a:t>
            </a:fld>
            <a:endParaRPr lang="en-US" dirty="0"/>
          </a:p>
        </p:txBody>
      </p:sp>
    </p:spTree>
    <p:extLst>
      <p:ext uri="{BB962C8B-B14F-4D97-AF65-F5344CB8AC3E}">
        <p14:creationId xmlns:p14="http://schemas.microsoft.com/office/powerpoint/2010/main" val="2213629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Ignoring a garnishment order means that the employee’s debt becomes employer’s debt by default judgment</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14</a:t>
            </a:fld>
            <a:endParaRPr lang="en-US" dirty="0"/>
          </a:p>
        </p:txBody>
      </p:sp>
    </p:spTree>
    <p:extLst>
      <p:ext uri="{BB962C8B-B14F-4D97-AF65-F5344CB8AC3E}">
        <p14:creationId xmlns:p14="http://schemas.microsoft.com/office/powerpoint/2010/main" val="2002246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Instruction: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the poll question, have students complete the poll, and discuss the results together.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dirty="0"/>
          </a:p>
        </p:txBody>
      </p:sp>
    </p:spTree>
    <p:extLst>
      <p:ext uri="{BB962C8B-B14F-4D97-AF65-F5344CB8AC3E}">
        <p14:creationId xmlns:p14="http://schemas.microsoft.com/office/powerpoint/2010/main" val="312223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slide information with possible answers and have students select an answer.</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33</a:t>
            </a:fld>
            <a:endParaRPr lang="en-US" dirty="0"/>
          </a:p>
        </p:txBody>
      </p:sp>
    </p:spTree>
    <p:extLst>
      <p:ext uri="{BB962C8B-B14F-4D97-AF65-F5344CB8AC3E}">
        <p14:creationId xmlns:p14="http://schemas.microsoft.com/office/powerpoint/2010/main" val="423431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37</a:t>
            </a:fld>
            <a:endParaRPr lang="en-US" dirty="0"/>
          </a:p>
        </p:txBody>
      </p:sp>
    </p:spTree>
    <p:extLst>
      <p:ext uri="{BB962C8B-B14F-4D97-AF65-F5344CB8AC3E}">
        <p14:creationId xmlns:p14="http://schemas.microsoft.com/office/powerpoint/2010/main" val="3971382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dirty="0"/>
          </a:p>
        </p:txBody>
      </p:sp>
    </p:spTree>
    <p:extLst>
      <p:ext uri="{BB962C8B-B14F-4D97-AF65-F5344CB8AC3E}">
        <p14:creationId xmlns:p14="http://schemas.microsoft.com/office/powerpoint/2010/main" val="3892065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slide information with possible answers and have students select an answer.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45</a:t>
            </a:fld>
            <a:endParaRPr lang="en-US" dirty="0"/>
          </a:p>
        </p:txBody>
      </p:sp>
    </p:spTree>
    <p:extLst>
      <p:ext uri="{BB962C8B-B14F-4D97-AF65-F5344CB8AC3E}">
        <p14:creationId xmlns:p14="http://schemas.microsoft.com/office/powerpoint/2010/main" val="1684954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three to five.</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49</a:t>
            </a:fld>
            <a:endParaRPr lang="en-US" dirty="0"/>
          </a:p>
        </p:txBody>
      </p:sp>
    </p:spTree>
    <p:extLst>
      <p:ext uri="{BB962C8B-B14F-4D97-AF65-F5344CB8AC3E}">
        <p14:creationId xmlns:p14="http://schemas.microsoft.com/office/powerpoint/2010/main" val="2816940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endParaRPr lang="en-US" dirty="0"/>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50</a:t>
            </a:fld>
            <a:endParaRPr lang="en-US" dirty="0"/>
          </a:p>
        </p:txBody>
      </p:sp>
    </p:spTree>
    <p:extLst>
      <p:ext uri="{BB962C8B-B14F-4D97-AF65-F5344CB8AC3E}">
        <p14:creationId xmlns:p14="http://schemas.microsoft.com/office/powerpoint/2010/main" val="30097694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40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kern="1200" dirty="0" err="1">
                <a:solidFill>
                  <a:schemeClr val="bg1"/>
                </a:solidFill>
                <a:latin typeface="+mn-lt"/>
                <a:ea typeface="+mn-ea"/>
                <a:cs typeface="+mn-cs"/>
              </a:rPr>
              <a:t>Bieg</a:t>
            </a:r>
            <a:r>
              <a:rPr lang="en-US" sz="1100" kern="1200" dirty="0">
                <a:solidFill>
                  <a:schemeClr val="bg1"/>
                </a:solidFill>
                <a:latin typeface="+mn-lt"/>
                <a:ea typeface="+mn-ea"/>
                <a:cs typeface="+mn-cs"/>
              </a:rPr>
              <a:t>/Toland/</a:t>
            </a:r>
            <a:r>
              <a:rPr lang="en-US" sz="1100" kern="1200" dirty="0" err="1">
                <a:solidFill>
                  <a:schemeClr val="bg1"/>
                </a:solidFill>
                <a:latin typeface="+mn-lt"/>
                <a:ea typeface="+mn-ea"/>
                <a:cs typeface="+mn-cs"/>
              </a:rPr>
              <a:t>Stomberg</a:t>
            </a:r>
            <a:r>
              <a:rPr lang="en-US" sz="1100" kern="1200" dirty="0">
                <a:solidFill>
                  <a:schemeClr val="bg1"/>
                </a:solidFill>
                <a:latin typeface="+mn-lt"/>
                <a:ea typeface="+mn-ea"/>
                <a:cs typeface="+mn-cs"/>
              </a:rPr>
              <a:t>, Payroll Accounting 2024, 34th Edition. © 2024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5"/>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4"/>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p:txBody>
          <a:bodyPr/>
          <a:lstStyle/>
          <a:p>
            <a:r>
              <a:rPr lang="en-US" dirty="0"/>
              <a:t>Payroll Accounting, 34e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p:txBody>
          <a:bodyPr/>
          <a:lstStyle/>
          <a:p>
            <a:r>
              <a:rPr lang="en-US" dirty="0"/>
              <a:t>Chapter 6: Analyzing and Journalizing Payroll</a:t>
            </a:r>
          </a:p>
        </p:txBody>
      </p:sp>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kern="1200" dirty="0" err="1">
                <a:solidFill>
                  <a:schemeClr val="bg1"/>
                </a:solidFill>
                <a:latin typeface="+mn-lt"/>
                <a:ea typeface="+mn-ea"/>
                <a:cs typeface="+mn-cs"/>
              </a:rPr>
              <a:t>Bieg</a:t>
            </a:r>
            <a:r>
              <a:rPr lang="en-US" sz="1100" kern="1200" dirty="0">
                <a:solidFill>
                  <a:schemeClr val="bg1"/>
                </a:solidFill>
                <a:latin typeface="+mn-lt"/>
                <a:ea typeface="+mn-ea"/>
                <a:cs typeface="+mn-cs"/>
              </a:rPr>
              <a:t>/Toland/</a:t>
            </a:r>
            <a:r>
              <a:rPr lang="en-US" sz="1100" kern="1200" dirty="0" err="1">
                <a:solidFill>
                  <a:schemeClr val="bg1"/>
                </a:solidFill>
                <a:latin typeface="+mn-lt"/>
                <a:ea typeface="+mn-ea"/>
                <a:cs typeface="+mn-cs"/>
              </a:rPr>
              <a:t>Stomberg</a:t>
            </a:r>
            <a:r>
              <a:rPr lang="en-US" sz="1100" kern="1200" dirty="0">
                <a:solidFill>
                  <a:schemeClr val="bg1"/>
                </a:solidFill>
                <a:latin typeface="+mn-lt"/>
                <a:ea typeface="+mn-ea"/>
                <a:cs typeface="+mn-cs"/>
              </a:rPr>
              <a:t>, Payroll Accounting 2024, 34th Edition. © 2024 Cengage. All Rights Reserved. May not be scanned, copied or duplicated, or posted to a publicly accessible website, in whole or in part.</a:t>
            </a:r>
          </a:p>
        </p:txBody>
      </p:sp>
      <p:pic>
        <p:nvPicPr>
          <p:cNvPr id="9" name="Picture Placeholder 8" descr="This is an image of the cover of the Payroll Accounting 2024 by Bieg, Toland, and Stomberg.">
            <a:extLst>
              <a:ext uri="{FF2B5EF4-FFF2-40B4-BE49-F238E27FC236}">
                <a16:creationId xmlns:a16="http://schemas.microsoft.com/office/drawing/2014/main" id="{5FA171DA-19D7-E487-908F-75344875F95A}"/>
              </a:ext>
            </a:extLst>
          </p:cNvPr>
          <p:cNvPicPr>
            <a:picLocks noGrp="1" noChangeAspect="1"/>
          </p:cNvPicPr>
          <p:nvPr>
            <p:ph type="pic" sz="quarter" idx="11"/>
          </p:nvPr>
        </p:nvPicPr>
        <p:blipFill rotWithShape="1">
          <a:blip r:embed="rId4"/>
          <a:srcRect t="240" b="375"/>
          <a:stretch/>
        </p:blipFill>
        <p:spPr>
          <a:xfrm>
            <a:off x="441278" y="378373"/>
            <a:ext cx="4713288" cy="5778107"/>
          </a:xfrm>
        </p:spPr>
      </p:pic>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35DC-232C-4319-AB7B-A66FDD0E4495}"/>
              </a:ext>
            </a:extLst>
          </p:cNvPr>
          <p:cNvSpPr>
            <a:spLocks noGrp="1"/>
          </p:cNvSpPr>
          <p:nvPr>
            <p:ph type="title"/>
          </p:nvPr>
        </p:nvSpPr>
        <p:spPr/>
        <p:txBody>
          <a:bodyPr/>
          <a:lstStyle/>
          <a:p>
            <a:r>
              <a:rPr lang="en-US" dirty="0"/>
              <a:t>Chapter Objectives</a:t>
            </a:r>
          </a:p>
        </p:txBody>
      </p:sp>
      <p:sp>
        <p:nvSpPr>
          <p:cNvPr id="3" name="Content Placeholder 2">
            <a:extLst>
              <a:ext uri="{FF2B5EF4-FFF2-40B4-BE49-F238E27FC236}">
                <a16:creationId xmlns:a16="http://schemas.microsoft.com/office/drawing/2014/main" id="{A68E82C8-1783-4D5D-9D67-D22430B88DA4}"/>
              </a:ext>
            </a:extLst>
          </p:cNvPr>
          <p:cNvSpPr>
            <a:spLocks noGrp="1"/>
          </p:cNvSpPr>
          <p:nvPr>
            <p:ph idx="1"/>
          </p:nvPr>
        </p:nvSpPr>
        <p:spPr>
          <a:xfrm>
            <a:off x="476843" y="1825625"/>
            <a:ext cx="11241915" cy="4126940"/>
          </a:xfrm>
        </p:spPr>
        <p:txBody>
          <a:bodyPr/>
          <a:lstStyle/>
          <a:p>
            <a:pPr marL="0" indent="0">
              <a:buNone/>
            </a:pPr>
            <a:r>
              <a:rPr lang="en-US" sz="2000" dirty="0">
                <a:cs typeface="Arial"/>
              </a:rPr>
              <a:t>By the end of this chapter, you should be able to: </a:t>
            </a:r>
            <a:endParaRPr lang="en-US" sz="2000" dirty="0"/>
          </a:p>
          <a:p>
            <a:pPr>
              <a:spcBef>
                <a:spcPts val="0"/>
              </a:spcBef>
            </a:pPr>
            <a:r>
              <a:rPr lang="en-US" sz="2000" dirty="0">
                <a:cs typeface="Arial"/>
              </a:rPr>
              <a:t>06.01 Record payrolls in payroll registers and post to employees’ earnings records (slides 04-07). </a:t>
            </a:r>
          </a:p>
          <a:p>
            <a:pPr>
              <a:spcBef>
                <a:spcPts val="0"/>
              </a:spcBef>
            </a:pPr>
            <a:r>
              <a:rPr lang="en-US" sz="2000" dirty="0">
                <a:cs typeface="Arial"/>
              </a:rPr>
              <a:t>06.02 Identify the various deductions—both voluntary and involuntary (taxes and garnishments)—that are taken out of employees’ gross pay (slides 08-21). </a:t>
            </a:r>
          </a:p>
          <a:p>
            <a:pPr>
              <a:spcBef>
                <a:spcPts val="0"/>
              </a:spcBef>
            </a:pPr>
            <a:r>
              <a:rPr lang="en-US" sz="2000" dirty="0">
                <a:cs typeface="Arial"/>
              </a:rPr>
              <a:t>06.03 Journalize the entries to record the payroll and payroll taxes (slides 22-34). </a:t>
            </a:r>
          </a:p>
          <a:p>
            <a:pPr>
              <a:spcBef>
                <a:spcPts val="0"/>
              </a:spcBef>
            </a:pPr>
            <a:r>
              <a:rPr lang="en-US" sz="2000" dirty="0">
                <a:cs typeface="Arial"/>
              </a:rPr>
              <a:t>06.04 Post to the various general ledger accounts that are used to accumulate information from the payroll entries (slides 35-40). </a:t>
            </a:r>
          </a:p>
          <a:p>
            <a:pPr>
              <a:spcBef>
                <a:spcPts val="0"/>
              </a:spcBef>
            </a:pPr>
            <a:r>
              <a:rPr lang="en-US" sz="2000" dirty="0">
                <a:cs typeface="Arial"/>
              </a:rPr>
              <a:t>06.05 Explain the recording of the payroll tax deposits (slides 41-45). </a:t>
            </a:r>
          </a:p>
          <a:p>
            <a:pPr>
              <a:spcBef>
                <a:spcPts val="0"/>
              </a:spcBef>
            </a:pPr>
            <a:r>
              <a:rPr lang="en-US" sz="2000" dirty="0">
                <a:cs typeface="Arial"/>
              </a:rPr>
              <a:t>06.06 Explain the need for end-of-period adjustments (slides 46-49). </a:t>
            </a:r>
          </a:p>
        </p:txBody>
      </p:sp>
    </p:spTree>
    <p:extLst>
      <p:ext uri="{BB962C8B-B14F-4D97-AF65-F5344CB8AC3E}">
        <p14:creationId xmlns:p14="http://schemas.microsoft.com/office/powerpoint/2010/main" val="3253170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8870D-0471-04E6-6DB7-C7C70CBC6081}"/>
              </a:ext>
            </a:extLst>
          </p:cNvPr>
          <p:cNvSpPr>
            <a:spLocks noGrp="1"/>
          </p:cNvSpPr>
          <p:nvPr>
            <p:ph type="title"/>
          </p:nvPr>
        </p:nvSpPr>
        <p:spPr/>
        <p:txBody>
          <a:bodyPr/>
          <a:lstStyle/>
          <a:p>
            <a:r>
              <a:rPr lang="en-US" dirty="0"/>
              <a:t>Accounting for Payroll Transactions</a:t>
            </a:r>
            <a:endParaRPr lang="en-IN" dirty="0"/>
          </a:p>
        </p:txBody>
      </p:sp>
      <p:sp>
        <p:nvSpPr>
          <p:cNvPr id="3" name="Content Placeholder 2">
            <a:extLst>
              <a:ext uri="{FF2B5EF4-FFF2-40B4-BE49-F238E27FC236}">
                <a16:creationId xmlns:a16="http://schemas.microsoft.com/office/drawing/2014/main" id="{F9E848B5-BB29-A67C-DE5C-D1BE7EB2B4C6}"/>
              </a:ext>
            </a:extLst>
          </p:cNvPr>
          <p:cNvSpPr>
            <a:spLocks noGrp="1"/>
          </p:cNvSpPr>
          <p:nvPr>
            <p:ph idx="1"/>
          </p:nvPr>
        </p:nvSpPr>
        <p:spPr/>
        <p:txBody>
          <a:bodyPr/>
          <a:lstStyle/>
          <a:p>
            <a:r>
              <a:rPr lang="en-US" sz="2000" dirty="0"/>
              <a:t>Payroll requires entering data (in order) in the following places</a:t>
            </a:r>
          </a:p>
          <a:p>
            <a:pPr lvl="1"/>
            <a:r>
              <a:rPr lang="en-US" sz="2000" dirty="0"/>
              <a:t>Payroll Register</a:t>
            </a:r>
          </a:p>
          <a:p>
            <a:pPr lvl="1"/>
            <a:r>
              <a:rPr lang="en-US" sz="2000" dirty="0"/>
              <a:t>Employees’ Earnings Records</a:t>
            </a:r>
          </a:p>
          <a:p>
            <a:pPr lvl="1"/>
            <a:r>
              <a:rPr lang="en-US" sz="2000" dirty="0"/>
              <a:t>General Journal</a:t>
            </a:r>
          </a:p>
          <a:p>
            <a:pPr lvl="2"/>
            <a:r>
              <a:rPr lang="en-US" sz="2000" dirty="0"/>
              <a:t>Journalize gross payroll and withholdings</a:t>
            </a:r>
          </a:p>
          <a:p>
            <a:pPr lvl="2"/>
            <a:r>
              <a:rPr lang="en-US" sz="2000" dirty="0"/>
              <a:t>Journalize payroll taxes and workers’ compensation insurance expense</a:t>
            </a:r>
          </a:p>
          <a:p>
            <a:pPr lvl="2"/>
            <a:r>
              <a:rPr lang="en-US" sz="2000" dirty="0"/>
              <a:t>Journalize deposit and payment of payroll taxes</a:t>
            </a:r>
          </a:p>
          <a:p>
            <a:pPr lvl="2"/>
            <a:r>
              <a:rPr lang="en-US" sz="2000" dirty="0"/>
              <a:t>Journalize end-of-period adjustments</a:t>
            </a:r>
          </a:p>
          <a:p>
            <a:pPr lvl="1"/>
            <a:r>
              <a:rPr lang="en-US" sz="2000" dirty="0"/>
              <a:t>Post to General Ledger</a:t>
            </a:r>
          </a:p>
          <a:p>
            <a:endParaRPr lang="en-IN" sz="2000" dirty="0"/>
          </a:p>
        </p:txBody>
      </p:sp>
    </p:spTree>
    <p:extLst>
      <p:ext uri="{BB962C8B-B14F-4D97-AF65-F5344CB8AC3E}">
        <p14:creationId xmlns:p14="http://schemas.microsoft.com/office/powerpoint/2010/main" val="3972874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40C4C-FAA0-2B86-6322-795B889C2A85}"/>
              </a:ext>
            </a:extLst>
          </p:cNvPr>
          <p:cNvSpPr>
            <a:spLocks noGrp="1"/>
          </p:cNvSpPr>
          <p:nvPr>
            <p:ph type="title"/>
          </p:nvPr>
        </p:nvSpPr>
        <p:spPr/>
        <p:txBody>
          <a:bodyPr/>
          <a:lstStyle/>
          <a:p>
            <a:r>
              <a:rPr lang="en-US" dirty="0"/>
              <a:t>Payroll Register</a:t>
            </a:r>
            <a:endParaRPr lang="en-IN" dirty="0"/>
          </a:p>
        </p:txBody>
      </p:sp>
      <p:sp>
        <p:nvSpPr>
          <p:cNvPr id="3" name="Content Placeholder 2">
            <a:extLst>
              <a:ext uri="{FF2B5EF4-FFF2-40B4-BE49-F238E27FC236}">
                <a16:creationId xmlns:a16="http://schemas.microsoft.com/office/drawing/2014/main" id="{A6615DE9-5E91-01BB-52FD-27A2BD865B2A}"/>
              </a:ext>
            </a:extLst>
          </p:cNvPr>
          <p:cNvSpPr>
            <a:spLocks noGrp="1"/>
          </p:cNvSpPr>
          <p:nvPr>
            <p:ph idx="1"/>
          </p:nvPr>
        </p:nvSpPr>
        <p:spPr/>
        <p:txBody>
          <a:bodyPr/>
          <a:lstStyle/>
          <a:p>
            <a:r>
              <a:rPr lang="en-US" sz="2000" dirty="0"/>
              <a:t>Employees are listed in rows and following information recorded for each of them</a:t>
            </a:r>
          </a:p>
          <a:p>
            <a:pPr lvl="1"/>
            <a:r>
              <a:rPr lang="en-US" sz="2000" dirty="0"/>
              <a:t>Time record, regular earnings, overtime earnings, and total earnings</a:t>
            </a:r>
          </a:p>
          <a:p>
            <a:pPr lvl="1"/>
            <a:r>
              <a:rPr lang="en-US" sz="2000" dirty="0"/>
              <a:t>Taxes withheld and other deductions</a:t>
            </a:r>
          </a:p>
          <a:p>
            <a:pPr lvl="1"/>
            <a:r>
              <a:rPr lang="en-US" sz="2000" dirty="0"/>
              <a:t>Net paid and taxable earnings</a:t>
            </a:r>
          </a:p>
          <a:p>
            <a:pPr lvl="1"/>
            <a:r>
              <a:rPr lang="en-US" sz="2000" dirty="0"/>
              <a:t>See items 1-12 on pages 6-1 to 6-2</a:t>
            </a:r>
          </a:p>
          <a:p>
            <a:r>
              <a:rPr lang="en-US" sz="2000" dirty="0"/>
              <a:t>When completed, should “foot” or prove payroll register by ensuring that columns and rows all total to bottom right hand number	</a:t>
            </a:r>
          </a:p>
          <a:p>
            <a:pPr lvl="1"/>
            <a:r>
              <a:rPr lang="en-US" sz="2000" dirty="0"/>
              <a:t>Alternatively, can do a manual ‘proof’ such as shown on page 6-4</a:t>
            </a:r>
          </a:p>
        </p:txBody>
      </p:sp>
    </p:spTree>
    <p:extLst>
      <p:ext uri="{BB962C8B-B14F-4D97-AF65-F5344CB8AC3E}">
        <p14:creationId xmlns:p14="http://schemas.microsoft.com/office/powerpoint/2010/main" val="3874942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245FF-2D16-0E09-179C-7C8E8F763F5F}"/>
              </a:ext>
            </a:extLst>
          </p:cNvPr>
          <p:cNvSpPr>
            <a:spLocks noGrp="1"/>
          </p:cNvSpPr>
          <p:nvPr>
            <p:ph type="title"/>
          </p:nvPr>
        </p:nvSpPr>
        <p:spPr/>
        <p:txBody>
          <a:bodyPr/>
          <a:lstStyle/>
          <a:p>
            <a:r>
              <a:rPr lang="en-US" dirty="0"/>
              <a:t>Employees’ Earnings Record</a:t>
            </a:r>
            <a:endParaRPr lang="en-IN" dirty="0"/>
          </a:p>
        </p:txBody>
      </p:sp>
      <p:sp>
        <p:nvSpPr>
          <p:cNvPr id="3" name="Content Placeholder 2">
            <a:extLst>
              <a:ext uri="{FF2B5EF4-FFF2-40B4-BE49-F238E27FC236}">
                <a16:creationId xmlns:a16="http://schemas.microsoft.com/office/drawing/2014/main" id="{FAA9FBB4-2BDA-1D5E-E2F7-4505717A630B}"/>
              </a:ext>
            </a:extLst>
          </p:cNvPr>
          <p:cNvSpPr>
            <a:spLocks noGrp="1"/>
          </p:cNvSpPr>
          <p:nvPr>
            <p:ph idx="1"/>
          </p:nvPr>
        </p:nvSpPr>
        <p:spPr/>
        <p:txBody>
          <a:bodyPr/>
          <a:lstStyle/>
          <a:p>
            <a:r>
              <a:rPr lang="en-US" sz="2000" dirty="0"/>
              <a:t>Supplementary record prepared for each employee</a:t>
            </a:r>
          </a:p>
          <a:p>
            <a:r>
              <a:rPr lang="en-US" sz="2000" dirty="0"/>
              <a:t>Provides information that is used to</a:t>
            </a:r>
          </a:p>
          <a:p>
            <a:pPr lvl="1"/>
            <a:r>
              <a:rPr lang="en-US" sz="2000" dirty="0"/>
              <a:t>Prepare the payroll register</a:t>
            </a:r>
          </a:p>
          <a:p>
            <a:pPr lvl="1"/>
            <a:r>
              <a:rPr lang="en-US" sz="2000" dirty="0"/>
              <a:t>Prepare reports required by state unemployment compensation or disability laws</a:t>
            </a:r>
          </a:p>
          <a:p>
            <a:pPr lvl="1"/>
            <a:r>
              <a:rPr lang="en-US" sz="2000" dirty="0"/>
              <a:t>Determine when the accumulated wages of an employee reach the cutoff level for FUTA, SUTA, and OASDI taxes</a:t>
            </a:r>
          </a:p>
          <a:p>
            <a:pPr lvl="1"/>
            <a:r>
              <a:rPr lang="en-US" sz="2000" dirty="0"/>
              <a:t>Prepare payroll analyses for governmental agencies and for internal management control</a:t>
            </a:r>
          </a:p>
          <a:p>
            <a:pPr lvl="1"/>
            <a:r>
              <a:rPr lang="en-US" sz="2000" dirty="0"/>
              <a:t>Settle employee grievances</a:t>
            </a:r>
          </a:p>
          <a:p>
            <a:pPr lvl="1"/>
            <a:r>
              <a:rPr lang="en-US" sz="2000" dirty="0"/>
              <a:t>Provide details to issue W-2s</a:t>
            </a:r>
          </a:p>
          <a:p>
            <a:endParaRPr lang="en-IN" sz="2000" dirty="0"/>
          </a:p>
        </p:txBody>
      </p:sp>
    </p:spTree>
    <p:extLst>
      <p:ext uri="{BB962C8B-B14F-4D97-AF65-F5344CB8AC3E}">
        <p14:creationId xmlns:p14="http://schemas.microsoft.com/office/powerpoint/2010/main" val="3302343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450-9A79-0A21-1964-663C30B9903F}"/>
              </a:ext>
            </a:extLst>
          </p:cNvPr>
          <p:cNvSpPr>
            <a:spLocks noGrp="1"/>
          </p:cNvSpPr>
          <p:nvPr>
            <p:ph type="title"/>
          </p:nvPr>
        </p:nvSpPr>
        <p:spPr/>
        <p:txBody>
          <a:bodyPr/>
          <a:lstStyle/>
          <a:p>
            <a:r>
              <a:rPr lang="en-US" dirty="0"/>
              <a:t>Discussion Activity 1</a:t>
            </a:r>
            <a:endParaRPr lang="en-IN" dirty="0"/>
          </a:p>
        </p:txBody>
      </p:sp>
      <p:sp>
        <p:nvSpPr>
          <p:cNvPr id="3" name="Content Placeholder 2">
            <a:extLst>
              <a:ext uri="{FF2B5EF4-FFF2-40B4-BE49-F238E27FC236}">
                <a16:creationId xmlns:a16="http://schemas.microsoft.com/office/drawing/2014/main" id="{04063400-B463-7833-6E6D-6532B10C996D}"/>
              </a:ext>
            </a:extLst>
          </p:cNvPr>
          <p:cNvSpPr>
            <a:spLocks noGrp="1"/>
          </p:cNvSpPr>
          <p:nvPr>
            <p:ph idx="1"/>
          </p:nvPr>
        </p:nvSpPr>
        <p:spPr/>
        <p:txBody>
          <a:bodyPr/>
          <a:lstStyle/>
          <a:p>
            <a:r>
              <a:rPr lang="en-US" sz="2000" dirty="0"/>
              <a:t>You are a payroll accountant in an organization. You are training three of your subordinates about payroll registers. They are not sure how to manually check the accuracy of the totals of the payroll register. Help your subordinates understand how the totals of the payroll register can be validated.</a:t>
            </a:r>
          </a:p>
        </p:txBody>
      </p:sp>
    </p:spTree>
    <p:extLst>
      <p:ext uri="{BB962C8B-B14F-4D97-AF65-F5344CB8AC3E}">
        <p14:creationId xmlns:p14="http://schemas.microsoft.com/office/powerpoint/2010/main" val="3309658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B298E-CEF2-24AB-4CF8-DE873A092DEE}"/>
              </a:ext>
            </a:extLst>
          </p:cNvPr>
          <p:cNvSpPr>
            <a:spLocks noGrp="1"/>
          </p:cNvSpPr>
          <p:nvPr>
            <p:ph type="title"/>
          </p:nvPr>
        </p:nvSpPr>
        <p:spPr/>
        <p:txBody>
          <a:bodyPr/>
          <a:lstStyle/>
          <a:p>
            <a:r>
              <a:rPr lang="en-US" dirty="0"/>
              <a:t>Discussion Activity Debrief 1</a:t>
            </a:r>
            <a:endParaRPr lang="en-IN" dirty="0">
              <a:highlight>
                <a:srgbClr val="FFFF00"/>
              </a:highlight>
            </a:endParaRPr>
          </a:p>
        </p:txBody>
      </p:sp>
      <p:sp>
        <p:nvSpPr>
          <p:cNvPr id="3" name="Content Placeholder 2">
            <a:extLst>
              <a:ext uri="{FF2B5EF4-FFF2-40B4-BE49-F238E27FC236}">
                <a16:creationId xmlns:a16="http://schemas.microsoft.com/office/drawing/2014/main" id="{90BC4B5A-8781-F0A8-5517-060AB611187E}"/>
              </a:ext>
            </a:extLst>
          </p:cNvPr>
          <p:cNvSpPr>
            <a:spLocks noGrp="1"/>
          </p:cNvSpPr>
          <p:nvPr>
            <p:ph idx="1"/>
          </p:nvPr>
        </p:nvSpPr>
        <p:spPr/>
        <p:txBody>
          <a:bodyPr/>
          <a:lstStyle/>
          <a:p>
            <a:pPr marL="0" indent="0">
              <a:buNone/>
            </a:pPr>
            <a:r>
              <a:rPr lang="en-US" sz="2000" dirty="0"/>
              <a:t>Help your subordinates understand how the totals of the payroll register can be validated.</a:t>
            </a:r>
          </a:p>
          <a:p>
            <a:pPr marL="0" indent="0">
              <a:buNone/>
            </a:pPr>
            <a:r>
              <a:rPr lang="en-US" sz="2000" dirty="0"/>
              <a:t>Answer:</a:t>
            </a:r>
          </a:p>
          <a:p>
            <a:pPr marL="0" indent="0">
              <a:buNone/>
            </a:pPr>
            <a:r>
              <a:rPr lang="en-US" sz="2000" dirty="0"/>
              <a:t>The payroll register provides the information needed in preparing the journal entries to record (1) the wages earned, deductions from wages, and net amount paid each payday and (2) the employer’s payroll taxes.</a:t>
            </a:r>
          </a:p>
          <a:p>
            <a:pPr marL="0" indent="0">
              <a:buNone/>
            </a:pPr>
            <a:r>
              <a:rPr lang="en-US" sz="2000" dirty="0"/>
              <a:t>Prior to making the journal entry to record the payroll, the accuracy of the amounts entered in the payroll register can be checked by proving the totals of the money columns.</a:t>
            </a:r>
          </a:p>
          <a:p>
            <a:endParaRPr lang="en-IN" sz="2000" dirty="0"/>
          </a:p>
        </p:txBody>
      </p:sp>
    </p:spTree>
    <p:extLst>
      <p:ext uri="{BB962C8B-B14F-4D97-AF65-F5344CB8AC3E}">
        <p14:creationId xmlns:p14="http://schemas.microsoft.com/office/powerpoint/2010/main" val="2834890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D360-41EB-9F45-F06D-3FA42CBA91A5}"/>
              </a:ext>
            </a:extLst>
          </p:cNvPr>
          <p:cNvSpPr>
            <a:spLocks noGrp="1"/>
          </p:cNvSpPr>
          <p:nvPr>
            <p:ph type="title"/>
          </p:nvPr>
        </p:nvSpPr>
        <p:spPr/>
        <p:txBody>
          <a:bodyPr/>
          <a:lstStyle/>
          <a:p>
            <a:r>
              <a:rPr lang="en-US" dirty="0"/>
              <a:t>Recording Gross Payroll and Withholdings </a:t>
            </a:r>
            <a:br>
              <a:rPr lang="en-US" dirty="0"/>
            </a:br>
            <a:r>
              <a:rPr lang="en-US" dirty="0"/>
              <a:t>(1 of 2)</a:t>
            </a:r>
            <a:endParaRPr lang="en-IN" dirty="0"/>
          </a:p>
        </p:txBody>
      </p:sp>
      <p:sp>
        <p:nvSpPr>
          <p:cNvPr id="3" name="Content Placeholder 2">
            <a:extLst>
              <a:ext uri="{FF2B5EF4-FFF2-40B4-BE49-F238E27FC236}">
                <a16:creationId xmlns:a16="http://schemas.microsoft.com/office/drawing/2014/main" id="{DDA1619C-6ADB-6CEC-29CF-2E8058FF4EBC}"/>
              </a:ext>
            </a:extLst>
          </p:cNvPr>
          <p:cNvSpPr>
            <a:spLocks noGrp="1"/>
          </p:cNvSpPr>
          <p:nvPr>
            <p:ph idx="1"/>
          </p:nvPr>
        </p:nvSpPr>
        <p:spPr/>
        <p:txBody>
          <a:bodyPr/>
          <a:lstStyle/>
          <a:p>
            <a:r>
              <a:rPr lang="en-US" sz="2000" dirty="0"/>
              <a:t>Following information recorded in employer’s accounting system</a:t>
            </a:r>
          </a:p>
          <a:p>
            <a:pPr lvl="1"/>
            <a:r>
              <a:rPr lang="en-US" sz="2000" dirty="0"/>
              <a:t>Total gross payroll is debit portion of payroll entry</a:t>
            </a:r>
          </a:p>
          <a:p>
            <a:pPr lvl="2"/>
            <a:r>
              <a:rPr lang="en-US" sz="2000" dirty="0"/>
              <a:t>The account has title such as Wages Expense or Salaries Expense</a:t>
            </a:r>
          </a:p>
          <a:p>
            <a:pPr lvl="2"/>
            <a:r>
              <a:rPr lang="en-US" sz="2000" dirty="0"/>
              <a:t>If multiple departments, account titles will include department name </a:t>
            </a:r>
          </a:p>
          <a:p>
            <a:pPr lvl="3"/>
            <a:r>
              <a:rPr lang="en-US" sz="2000" dirty="0"/>
              <a:t>For example “Wage Expense – Research” or “Wage Expense – Technology”</a:t>
            </a:r>
          </a:p>
          <a:p>
            <a:pPr lvl="1"/>
            <a:r>
              <a:rPr lang="en-US" sz="2000" dirty="0"/>
              <a:t>Each major withholding tax is credited to a liability</a:t>
            </a:r>
          </a:p>
          <a:p>
            <a:pPr lvl="1"/>
            <a:r>
              <a:rPr lang="en-US" sz="2000" dirty="0"/>
              <a:t>All other payroll deductions are liabilities as well (and are lumped together under “Other Deductions” and credited)</a:t>
            </a:r>
          </a:p>
          <a:p>
            <a:endParaRPr lang="en-US" sz="2000" dirty="0"/>
          </a:p>
          <a:p>
            <a:endParaRPr lang="en-IN" sz="2000" dirty="0"/>
          </a:p>
        </p:txBody>
      </p:sp>
    </p:spTree>
    <p:extLst>
      <p:ext uri="{BB962C8B-B14F-4D97-AF65-F5344CB8AC3E}">
        <p14:creationId xmlns:p14="http://schemas.microsoft.com/office/powerpoint/2010/main" val="2314847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F7A70-F5F1-78D8-364B-452F3C8E2B2B}"/>
              </a:ext>
            </a:extLst>
          </p:cNvPr>
          <p:cNvSpPr>
            <a:spLocks noGrp="1"/>
          </p:cNvSpPr>
          <p:nvPr>
            <p:ph type="title"/>
          </p:nvPr>
        </p:nvSpPr>
        <p:spPr/>
        <p:txBody>
          <a:bodyPr/>
          <a:lstStyle/>
          <a:p>
            <a:r>
              <a:rPr lang="en-US" dirty="0"/>
              <a:t>Recording Gross Payroll and Withholdings </a:t>
            </a:r>
            <a:br>
              <a:rPr lang="en-US" dirty="0"/>
            </a:br>
            <a:r>
              <a:rPr lang="en-US" dirty="0"/>
              <a:t>(2 of 2)</a:t>
            </a:r>
            <a:endParaRPr lang="en-IN" dirty="0"/>
          </a:p>
        </p:txBody>
      </p:sp>
      <p:sp>
        <p:nvSpPr>
          <p:cNvPr id="3" name="Content Placeholder 2">
            <a:extLst>
              <a:ext uri="{FF2B5EF4-FFF2-40B4-BE49-F238E27FC236}">
                <a16:creationId xmlns:a16="http://schemas.microsoft.com/office/drawing/2014/main" id="{A4B4C428-DF9F-56A4-8086-FF5599B2D883}"/>
              </a:ext>
            </a:extLst>
          </p:cNvPr>
          <p:cNvSpPr>
            <a:spLocks noGrp="1"/>
          </p:cNvSpPr>
          <p:nvPr>
            <p:ph idx="1"/>
          </p:nvPr>
        </p:nvSpPr>
        <p:spPr/>
        <p:txBody>
          <a:bodyPr/>
          <a:lstStyle/>
          <a:p>
            <a:r>
              <a:rPr lang="en-US" sz="2000" dirty="0"/>
              <a:t>Following information recorded in employer’s accounting system</a:t>
            </a:r>
          </a:p>
          <a:p>
            <a:pPr lvl="1"/>
            <a:r>
              <a:rPr lang="en-US" sz="2000" dirty="0"/>
              <a:t>Some purposes of other deductions</a:t>
            </a:r>
          </a:p>
          <a:p>
            <a:pPr lvl="2"/>
            <a:r>
              <a:rPr lang="en-US" sz="2000" dirty="0"/>
              <a:t>Group insurance premiums</a:t>
            </a:r>
          </a:p>
          <a:p>
            <a:pPr lvl="2"/>
            <a:r>
              <a:rPr lang="en-US" sz="2000" dirty="0"/>
              <a:t>Health insurance premiums or health savings account deductions</a:t>
            </a:r>
          </a:p>
          <a:p>
            <a:pPr lvl="2"/>
            <a:r>
              <a:rPr lang="en-US" sz="2000" dirty="0"/>
              <a:t>Purchase of government savings bonds</a:t>
            </a:r>
          </a:p>
          <a:p>
            <a:pPr lvl="2"/>
            <a:r>
              <a:rPr lang="en-US" sz="2000" dirty="0"/>
              <a:t>Union dues</a:t>
            </a:r>
          </a:p>
          <a:p>
            <a:pPr lvl="2"/>
            <a:r>
              <a:rPr lang="en-US" sz="2000" dirty="0"/>
              <a:t>Garnishments of wages</a:t>
            </a:r>
          </a:p>
          <a:p>
            <a:pPr lvl="2"/>
            <a:r>
              <a:rPr lang="en-US" sz="2000" dirty="0"/>
              <a:t>Pension and retirement contributions</a:t>
            </a:r>
          </a:p>
          <a:p>
            <a:endParaRPr lang="en-US" sz="2000" dirty="0"/>
          </a:p>
          <a:p>
            <a:endParaRPr lang="en-IN" sz="2000" dirty="0"/>
          </a:p>
        </p:txBody>
      </p:sp>
    </p:spTree>
    <p:extLst>
      <p:ext uri="{BB962C8B-B14F-4D97-AF65-F5344CB8AC3E}">
        <p14:creationId xmlns:p14="http://schemas.microsoft.com/office/powerpoint/2010/main" val="30617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FDBBD-DB1D-1C2A-B1EA-C9906F9451E3}"/>
              </a:ext>
            </a:extLst>
          </p:cNvPr>
          <p:cNvSpPr>
            <a:spLocks noGrp="1"/>
          </p:cNvSpPr>
          <p:nvPr>
            <p:ph type="title"/>
          </p:nvPr>
        </p:nvSpPr>
        <p:spPr/>
        <p:txBody>
          <a:bodyPr/>
          <a:lstStyle/>
          <a:p>
            <a:r>
              <a:rPr lang="en-US" dirty="0"/>
              <a:t>Group Insurance</a:t>
            </a:r>
            <a:endParaRPr lang="en-IN" dirty="0"/>
          </a:p>
        </p:txBody>
      </p:sp>
      <p:sp>
        <p:nvSpPr>
          <p:cNvPr id="3" name="Content Placeholder 2">
            <a:extLst>
              <a:ext uri="{FF2B5EF4-FFF2-40B4-BE49-F238E27FC236}">
                <a16:creationId xmlns:a16="http://schemas.microsoft.com/office/drawing/2014/main" id="{86B70801-8A86-32FF-80DB-F774A7ABF80F}"/>
              </a:ext>
            </a:extLst>
          </p:cNvPr>
          <p:cNvSpPr>
            <a:spLocks noGrp="1"/>
          </p:cNvSpPr>
          <p:nvPr>
            <p:ph idx="1"/>
          </p:nvPr>
        </p:nvSpPr>
        <p:spPr/>
        <p:txBody>
          <a:bodyPr/>
          <a:lstStyle/>
          <a:p>
            <a:r>
              <a:rPr lang="en-US" sz="2000" dirty="0"/>
              <a:t>Permits employees to obtain life insurance at a much lower rate than if purchased by employee as an individual</a:t>
            </a:r>
          </a:p>
          <a:p>
            <a:r>
              <a:rPr lang="en-US" sz="2000" dirty="0"/>
              <a:t>Under some group insurance plans, employer and employee share the cost of the insurance premium</a:t>
            </a:r>
          </a:p>
          <a:p>
            <a:r>
              <a:rPr lang="en-US" sz="2000" dirty="0"/>
              <a:t>Total amount withheld is credited to a liability account with the title Group Insurance Premiums Collected or Group Insurance Payments Withheld</a:t>
            </a:r>
          </a:p>
          <a:p>
            <a:pPr lvl="1"/>
            <a:r>
              <a:rPr lang="en-US" sz="2000" dirty="0"/>
              <a:t>Liability account debited when the premiums are paid to insurance company</a:t>
            </a:r>
          </a:p>
        </p:txBody>
      </p:sp>
    </p:spTree>
    <p:extLst>
      <p:ext uri="{BB962C8B-B14F-4D97-AF65-F5344CB8AC3E}">
        <p14:creationId xmlns:p14="http://schemas.microsoft.com/office/powerpoint/2010/main" val="158838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23AE-D794-96D9-413F-2F1D0C455BFD}"/>
              </a:ext>
            </a:extLst>
          </p:cNvPr>
          <p:cNvSpPr>
            <a:spLocks noGrp="1"/>
          </p:cNvSpPr>
          <p:nvPr>
            <p:ph type="title"/>
          </p:nvPr>
        </p:nvSpPr>
        <p:spPr/>
        <p:txBody>
          <a:bodyPr/>
          <a:lstStyle/>
          <a:p>
            <a:r>
              <a:rPr lang="en-US" dirty="0"/>
              <a:t>Health Insurance</a:t>
            </a:r>
            <a:endParaRPr lang="en-IN" dirty="0"/>
          </a:p>
        </p:txBody>
      </p:sp>
      <p:sp>
        <p:nvSpPr>
          <p:cNvPr id="3" name="Content Placeholder 2">
            <a:extLst>
              <a:ext uri="{FF2B5EF4-FFF2-40B4-BE49-F238E27FC236}">
                <a16:creationId xmlns:a16="http://schemas.microsoft.com/office/drawing/2014/main" id="{415A9D4E-6EC9-37D9-3BC6-897194694AB0}"/>
              </a:ext>
            </a:extLst>
          </p:cNvPr>
          <p:cNvSpPr>
            <a:spLocks noGrp="1"/>
          </p:cNvSpPr>
          <p:nvPr>
            <p:ph idx="1"/>
          </p:nvPr>
        </p:nvSpPr>
        <p:spPr/>
        <p:txBody>
          <a:bodyPr/>
          <a:lstStyle/>
          <a:p>
            <a:r>
              <a:rPr lang="en-US" sz="2000" dirty="0"/>
              <a:t>Companies develop their own health insurance plans for employees</a:t>
            </a:r>
          </a:p>
          <a:p>
            <a:pPr marL="457200" lvl="1" indent="0">
              <a:buNone/>
            </a:pPr>
            <a:r>
              <a:rPr lang="en-US" sz="2000" dirty="0"/>
              <a:t>	OR</a:t>
            </a:r>
          </a:p>
          <a:p>
            <a:pPr marL="228600" lvl="1">
              <a:spcBef>
                <a:spcPts val="1000"/>
              </a:spcBef>
              <a:buFont typeface="Arial" panose="020B0604020202020204" pitchFamily="34" charset="0"/>
              <a:buChar char="•"/>
            </a:pPr>
            <a:r>
              <a:rPr lang="en-US" sz="2000" dirty="0"/>
              <a:t>Are members of private insurance groups that provides coverage for member’s employees</a:t>
            </a:r>
          </a:p>
          <a:p>
            <a:r>
              <a:rPr lang="en-US" sz="2000" dirty="0"/>
              <a:t>Amounts withheld from employee’s wages for health insurance are credited to a liability account such as Health Insurance Premiums Collected</a:t>
            </a:r>
          </a:p>
          <a:p>
            <a:pPr lvl="1"/>
            <a:r>
              <a:rPr lang="en-US" sz="2000" dirty="0"/>
              <a:t>If withholdings made for a qualified benefit under an IRS approved cafeteria plan, premiums are not included in taxable income</a:t>
            </a:r>
          </a:p>
          <a:p>
            <a:r>
              <a:rPr lang="en-US" sz="2000" dirty="0"/>
              <a:t>Employers portion of premium is often paid in advance and debited to Prepaid Health Insurance</a:t>
            </a:r>
          </a:p>
        </p:txBody>
      </p:sp>
    </p:spTree>
    <p:extLst>
      <p:ext uri="{BB962C8B-B14F-4D97-AF65-F5344CB8AC3E}">
        <p14:creationId xmlns:p14="http://schemas.microsoft.com/office/powerpoint/2010/main" val="4269556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AC776-82FF-3A66-A820-0B21D8DCCE4E}"/>
              </a:ext>
            </a:extLst>
          </p:cNvPr>
          <p:cNvSpPr>
            <a:spLocks noGrp="1"/>
          </p:cNvSpPr>
          <p:nvPr>
            <p:ph type="title"/>
          </p:nvPr>
        </p:nvSpPr>
        <p:spPr/>
        <p:txBody>
          <a:bodyPr/>
          <a:lstStyle/>
          <a:p>
            <a:r>
              <a:rPr lang="en-US" dirty="0"/>
              <a:t>Purchase of Government Savings Bonds</a:t>
            </a:r>
            <a:endParaRPr lang="en-IN" dirty="0"/>
          </a:p>
        </p:txBody>
      </p:sp>
      <p:sp>
        <p:nvSpPr>
          <p:cNvPr id="3" name="Content Placeholder 2">
            <a:extLst>
              <a:ext uri="{FF2B5EF4-FFF2-40B4-BE49-F238E27FC236}">
                <a16:creationId xmlns:a16="http://schemas.microsoft.com/office/drawing/2014/main" id="{49549081-2D10-C30C-50B1-0C8CA26930F4}"/>
              </a:ext>
            </a:extLst>
          </p:cNvPr>
          <p:cNvSpPr>
            <a:spLocks noGrp="1"/>
          </p:cNvSpPr>
          <p:nvPr>
            <p:ph idx="1"/>
          </p:nvPr>
        </p:nvSpPr>
        <p:spPr/>
        <p:txBody>
          <a:bodyPr/>
          <a:lstStyle/>
          <a:p>
            <a:r>
              <a:rPr lang="en-US" sz="2000" dirty="0"/>
              <a:t>Employees are encouraged to invest a certain amount of their wages in these bonds</a:t>
            </a:r>
          </a:p>
          <a:p>
            <a:pPr marL="228600" lvl="1">
              <a:spcBef>
                <a:spcPts val="1000"/>
              </a:spcBef>
              <a:buFont typeface="Arial" panose="020B0604020202020204" pitchFamily="34" charset="0"/>
              <a:buChar char="•"/>
            </a:pPr>
            <a:r>
              <a:rPr lang="en-US" sz="2000" dirty="0"/>
              <a:t>Employees purchase savings bonds by completing authorization forms and indicate the amount to be withheld for such purchases</a:t>
            </a:r>
          </a:p>
          <a:p>
            <a:r>
              <a:rPr lang="en-US" sz="2000" dirty="0"/>
              <a:t>Amount withheld is sent to employer’s Treasury Direct accounts set up by employees</a:t>
            </a:r>
          </a:p>
          <a:p>
            <a:r>
              <a:rPr lang="en-US" sz="2000" dirty="0"/>
              <a:t>Employees decide the dollar value and type of bonds to be purchased</a:t>
            </a:r>
          </a:p>
          <a:p>
            <a:endParaRPr lang="en-US" sz="2000" dirty="0"/>
          </a:p>
        </p:txBody>
      </p:sp>
    </p:spTree>
    <p:extLst>
      <p:ext uri="{BB962C8B-B14F-4D97-AF65-F5344CB8AC3E}">
        <p14:creationId xmlns:p14="http://schemas.microsoft.com/office/powerpoint/2010/main" val="2727366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E5B83-05E4-BD8C-00D5-4827C21EB209}"/>
              </a:ext>
            </a:extLst>
          </p:cNvPr>
          <p:cNvSpPr>
            <a:spLocks noGrp="1"/>
          </p:cNvSpPr>
          <p:nvPr>
            <p:ph type="title"/>
          </p:nvPr>
        </p:nvSpPr>
        <p:spPr/>
        <p:txBody>
          <a:bodyPr/>
          <a:lstStyle/>
          <a:p>
            <a:r>
              <a:rPr lang="en-US" dirty="0"/>
              <a:t>Union Dues</a:t>
            </a:r>
            <a:endParaRPr lang="en-IN" dirty="0"/>
          </a:p>
        </p:txBody>
      </p:sp>
      <p:sp>
        <p:nvSpPr>
          <p:cNvPr id="3" name="Content Placeholder 2">
            <a:extLst>
              <a:ext uri="{FF2B5EF4-FFF2-40B4-BE49-F238E27FC236}">
                <a16:creationId xmlns:a16="http://schemas.microsoft.com/office/drawing/2014/main" id="{F821FDCC-FEF2-01EB-26A7-1B72F5DE83D6}"/>
              </a:ext>
            </a:extLst>
          </p:cNvPr>
          <p:cNvSpPr>
            <a:spLocks noGrp="1"/>
          </p:cNvSpPr>
          <p:nvPr>
            <p:ph idx="1"/>
          </p:nvPr>
        </p:nvSpPr>
        <p:spPr/>
        <p:txBody>
          <a:bodyPr/>
          <a:lstStyle/>
          <a:p>
            <a:r>
              <a:rPr lang="en-US" sz="2000" dirty="0"/>
              <a:t>Employees who are members of unions, pay dues, assessments, and initiation fees to the union through deductions from wages, known as a check-off system</a:t>
            </a:r>
          </a:p>
          <a:p>
            <a:r>
              <a:rPr lang="en-US" sz="2000" dirty="0"/>
              <a:t>Withholding amounts are credited to a liability account such as Union Dues Payable</a:t>
            </a:r>
          </a:p>
          <a:p>
            <a:r>
              <a:rPr lang="en-US" sz="2000" dirty="0"/>
              <a:t>Payment of union dues is recorded by debiting liability account and crediting cash account</a:t>
            </a:r>
          </a:p>
        </p:txBody>
      </p:sp>
    </p:spTree>
    <p:extLst>
      <p:ext uri="{BB962C8B-B14F-4D97-AF65-F5344CB8AC3E}">
        <p14:creationId xmlns:p14="http://schemas.microsoft.com/office/powerpoint/2010/main" val="1290049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73116-BC4E-9169-F994-EA1B853AB4E3}"/>
              </a:ext>
            </a:extLst>
          </p:cNvPr>
          <p:cNvSpPr>
            <a:spLocks noGrp="1"/>
          </p:cNvSpPr>
          <p:nvPr>
            <p:ph type="title"/>
          </p:nvPr>
        </p:nvSpPr>
        <p:spPr/>
        <p:txBody>
          <a:bodyPr/>
          <a:lstStyle/>
          <a:p>
            <a:r>
              <a:rPr lang="en-US" dirty="0"/>
              <a:t>Garnishments of Wages (1 of 2)</a:t>
            </a:r>
            <a:endParaRPr lang="en-IN" dirty="0"/>
          </a:p>
        </p:txBody>
      </p:sp>
      <p:sp>
        <p:nvSpPr>
          <p:cNvPr id="3" name="Content Placeholder 2">
            <a:extLst>
              <a:ext uri="{FF2B5EF4-FFF2-40B4-BE49-F238E27FC236}">
                <a16:creationId xmlns:a16="http://schemas.microsoft.com/office/drawing/2014/main" id="{B7077D35-8E28-7810-6D49-DF5C3A1B8F57}"/>
              </a:ext>
            </a:extLst>
          </p:cNvPr>
          <p:cNvSpPr>
            <a:spLocks noGrp="1"/>
          </p:cNvSpPr>
          <p:nvPr>
            <p:ph idx="1"/>
          </p:nvPr>
        </p:nvSpPr>
        <p:spPr/>
        <p:txBody>
          <a:bodyPr/>
          <a:lstStyle/>
          <a:p>
            <a:r>
              <a:rPr lang="en-US" sz="1800" dirty="0"/>
              <a:t>Creditors can, through the courts, seek 	</a:t>
            </a:r>
          </a:p>
          <a:p>
            <a:r>
              <a:rPr lang="en-US" sz="1800" dirty="0"/>
              <a:t>Employer is required to comply with garnishment order</a:t>
            </a:r>
          </a:p>
          <a:p>
            <a:pPr lvl="1"/>
            <a:r>
              <a:rPr lang="en-US" sz="1800" dirty="0"/>
              <a:t>Employer must withhold funds from employee’s paycheck and submit it to appropriate authorities</a:t>
            </a:r>
          </a:p>
          <a:p>
            <a:r>
              <a:rPr lang="en-US" sz="1800" dirty="0"/>
              <a:t>The following priority withholding order applies to these wage attachments:</a:t>
            </a:r>
          </a:p>
          <a:p>
            <a:pPr marL="914400" lvl="1" indent="-457200">
              <a:buFont typeface="+mj-lt"/>
              <a:buAutoNum type="arabicParenR"/>
            </a:pPr>
            <a:r>
              <a:rPr lang="en-US" sz="1800" dirty="0"/>
              <a:t>Federal tax levy or child support, whichever is delivered first</a:t>
            </a:r>
          </a:p>
          <a:p>
            <a:pPr marL="914400" lvl="1" indent="-457200">
              <a:buFont typeface="+mj-lt"/>
              <a:buAutoNum type="arabicParenR"/>
            </a:pPr>
            <a:r>
              <a:rPr lang="en-US" sz="1800" dirty="0"/>
              <a:t>Bankruptcy (orders under Chapter 13 of the Bankruptcy Act have highest priority over all other claims) </a:t>
            </a:r>
          </a:p>
          <a:p>
            <a:pPr marL="914400" lvl="1" indent="-457200">
              <a:buFont typeface="+mj-lt"/>
              <a:buAutoNum type="arabicParenR"/>
            </a:pPr>
            <a:r>
              <a:rPr lang="en-US" sz="1800" dirty="0"/>
              <a:t>Creditor, student loan, or federal administrative wage garnishments</a:t>
            </a:r>
          </a:p>
          <a:p>
            <a:endParaRPr lang="en-US" sz="1800" dirty="0"/>
          </a:p>
          <a:p>
            <a:endParaRPr lang="en-US" sz="1800" dirty="0"/>
          </a:p>
        </p:txBody>
      </p:sp>
    </p:spTree>
    <p:extLst>
      <p:ext uri="{BB962C8B-B14F-4D97-AF65-F5344CB8AC3E}">
        <p14:creationId xmlns:p14="http://schemas.microsoft.com/office/powerpoint/2010/main" val="4056217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1FEAD-0010-B774-5685-9B08F8820982}"/>
              </a:ext>
            </a:extLst>
          </p:cNvPr>
          <p:cNvSpPr>
            <a:spLocks noGrp="1"/>
          </p:cNvSpPr>
          <p:nvPr>
            <p:ph type="title"/>
          </p:nvPr>
        </p:nvSpPr>
        <p:spPr/>
        <p:txBody>
          <a:bodyPr/>
          <a:lstStyle/>
          <a:p>
            <a:r>
              <a:rPr lang="en-US" dirty="0"/>
              <a:t>Garnishments of Wages (2 of 2)</a:t>
            </a:r>
            <a:endParaRPr lang="en-IN" dirty="0"/>
          </a:p>
        </p:txBody>
      </p:sp>
      <p:sp>
        <p:nvSpPr>
          <p:cNvPr id="3" name="Content Placeholder 2">
            <a:extLst>
              <a:ext uri="{FF2B5EF4-FFF2-40B4-BE49-F238E27FC236}">
                <a16:creationId xmlns:a16="http://schemas.microsoft.com/office/drawing/2014/main" id="{6BFB02A8-75C5-CE72-C225-DBFDBFE94EFD}"/>
              </a:ext>
            </a:extLst>
          </p:cNvPr>
          <p:cNvSpPr>
            <a:spLocks noGrp="1"/>
          </p:cNvSpPr>
          <p:nvPr>
            <p:ph idx="1"/>
          </p:nvPr>
        </p:nvSpPr>
        <p:spPr/>
        <p:txBody>
          <a:bodyPr/>
          <a:lstStyle/>
          <a:p>
            <a:r>
              <a:rPr lang="en-US" sz="1800" dirty="0"/>
              <a:t>Consumer Credit Protection Act (CCPA) limits the amount of wages subject to garnishments</a:t>
            </a:r>
          </a:p>
          <a:p>
            <a:pPr lvl="1"/>
            <a:r>
              <a:rPr lang="en-US" sz="1800" dirty="0"/>
              <a:t>Percentage of wages subject to garnishment is dependent upon type of garnishment (student loan versus child support, for example)</a:t>
            </a:r>
          </a:p>
          <a:p>
            <a:r>
              <a:rPr lang="en-US" sz="1800" dirty="0"/>
              <a:t>Maximum amount of disposable earnings that can be garnished for debt repayment is the lesser of:</a:t>
            </a:r>
          </a:p>
          <a:p>
            <a:pPr lvl="1"/>
            <a:r>
              <a:rPr lang="en-US" sz="1800" dirty="0"/>
              <a:t>25% of disposable earnings for the week or</a:t>
            </a:r>
          </a:p>
          <a:p>
            <a:pPr lvl="1"/>
            <a:r>
              <a:rPr lang="en-US" sz="1800" dirty="0"/>
              <a:t>Amount by which disposable earnings for the week exceed 30 times the federal minimum wage rate</a:t>
            </a:r>
          </a:p>
          <a:p>
            <a:r>
              <a:rPr lang="en-US" sz="1800" dirty="0"/>
              <a:t>Social Security Administration can garnish, without court order, delinquent overpayments owed by former beneficiaries of social security program</a:t>
            </a:r>
          </a:p>
        </p:txBody>
      </p:sp>
    </p:spTree>
    <p:extLst>
      <p:ext uri="{BB962C8B-B14F-4D97-AF65-F5344CB8AC3E}">
        <p14:creationId xmlns:p14="http://schemas.microsoft.com/office/powerpoint/2010/main" val="3833800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AEF11-80CB-947B-3034-8DCD497840FA}"/>
              </a:ext>
            </a:extLst>
          </p:cNvPr>
          <p:cNvSpPr>
            <a:spLocks noGrp="1"/>
          </p:cNvSpPr>
          <p:nvPr>
            <p:ph type="title"/>
          </p:nvPr>
        </p:nvSpPr>
        <p:spPr/>
        <p:txBody>
          <a:bodyPr/>
          <a:lstStyle/>
          <a:p>
            <a:r>
              <a:rPr lang="en-US" dirty="0"/>
              <a:t>Child Support</a:t>
            </a:r>
            <a:endParaRPr lang="en-IN" dirty="0"/>
          </a:p>
        </p:txBody>
      </p:sp>
      <p:sp>
        <p:nvSpPr>
          <p:cNvPr id="3" name="Content Placeholder 2">
            <a:extLst>
              <a:ext uri="{FF2B5EF4-FFF2-40B4-BE49-F238E27FC236}">
                <a16:creationId xmlns:a16="http://schemas.microsoft.com/office/drawing/2014/main" id="{0A4ED9D2-5FD4-C328-A072-0A26EECC4E17}"/>
              </a:ext>
            </a:extLst>
          </p:cNvPr>
          <p:cNvSpPr>
            <a:spLocks noGrp="1"/>
          </p:cNvSpPr>
          <p:nvPr>
            <p:ph idx="1"/>
          </p:nvPr>
        </p:nvSpPr>
        <p:spPr/>
        <p:txBody>
          <a:bodyPr/>
          <a:lstStyle/>
          <a:p>
            <a:pPr>
              <a:lnSpc>
                <a:spcPct val="120000"/>
              </a:lnSpc>
            </a:pPr>
            <a:r>
              <a:rPr lang="en-US" sz="2000" dirty="0"/>
              <a:t>Family Support Act requires immediate withholding for child support payments </a:t>
            </a:r>
          </a:p>
          <a:p>
            <a:pPr lvl="1">
              <a:lnSpc>
                <a:spcPct val="120000"/>
              </a:lnSpc>
            </a:pPr>
            <a:r>
              <a:rPr lang="en-US" sz="2000" dirty="0"/>
              <a:t>Employer can withhold a state mandated fee for administrative costs </a:t>
            </a:r>
          </a:p>
          <a:p>
            <a:pPr lvl="1">
              <a:lnSpc>
                <a:spcPct val="120000"/>
              </a:lnSpc>
            </a:pPr>
            <a:r>
              <a:rPr lang="en-US" sz="2000" dirty="0"/>
              <a:t>All states offer electronic payment options and close to 20 states require employers, who meet certain conditions, to remit the payments electronically</a:t>
            </a:r>
          </a:p>
          <a:p>
            <a:pPr>
              <a:lnSpc>
                <a:spcPct val="120000"/>
              </a:lnSpc>
            </a:pPr>
            <a:r>
              <a:rPr lang="en-US" sz="2000" dirty="0"/>
              <a:t>Takes precedence over most voluntary and involuntary deductions</a:t>
            </a:r>
          </a:p>
          <a:p>
            <a:pPr>
              <a:lnSpc>
                <a:spcPct val="120000"/>
              </a:lnSpc>
            </a:pPr>
            <a:r>
              <a:rPr lang="en-US" sz="2000" dirty="0"/>
              <a:t>Maximum amount that can be withheld from a person’s weekly disposable earnings varies depending on other obligations and number of weeks that the employee is in arrears</a:t>
            </a:r>
          </a:p>
        </p:txBody>
      </p:sp>
    </p:spTree>
    <p:extLst>
      <p:ext uri="{BB962C8B-B14F-4D97-AF65-F5344CB8AC3E}">
        <p14:creationId xmlns:p14="http://schemas.microsoft.com/office/powerpoint/2010/main" val="3459244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A9F7-9549-BDB8-BCC2-F2CBA76B0C44}"/>
              </a:ext>
            </a:extLst>
          </p:cNvPr>
          <p:cNvSpPr>
            <a:spLocks noGrp="1"/>
          </p:cNvSpPr>
          <p:nvPr>
            <p:ph type="title"/>
          </p:nvPr>
        </p:nvSpPr>
        <p:spPr/>
        <p:txBody>
          <a:bodyPr/>
          <a:lstStyle/>
          <a:p>
            <a:r>
              <a:rPr lang="en-US" dirty="0"/>
              <a:t>Federal Tax Levy</a:t>
            </a:r>
            <a:endParaRPr lang="en-IN" dirty="0"/>
          </a:p>
        </p:txBody>
      </p:sp>
      <p:sp>
        <p:nvSpPr>
          <p:cNvPr id="3" name="Content Placeholder 2">
            <a:extLst>
              <a:ext uri="{FF2B5EF4-FFF2-40B4-BE49-F238E27FC236}">
                <a16:creationId xmlns:a16="http://schemas.microsoft.com/office/drawing/2014/main" id="{8B75F901-CCC8-75AC-63F1-58A5DECA23B7}"/>
              </a:ext>
            </a:extLst>
          </p:cNvPr>
          <p:cNvSpPr>
            <a:spLocks noGrp="1"/>
          </p:cNvSpPr>
          <p:nvPr>
            <p:ph idx="1"/>
          </p:nvPr>
        </p:nvSpPr>
        <p:spPr/>
        <p:txBody>
          <a:bodyPr/>
          <a:lstStyle/>
          <a:p>
            <a:r>
              <a:rPr lang="en-US" sz="2000" dirty="0"/>
              <a:t>Takes second priority after wages withheld for child support garnishment that was received prior to tax levy</a:t>
            </a:r>
          </a:p>
          <a:p>
            <a:pPr lvl="1"/>
            <a:r>
              <a:rPr lang="en-US" sz="2000" dirty="0"/>
              <a:t>The IRS uses Form 668-W—Notice of Levy on Wages, Salary and Other Income to notify employer of a tax levy</a:t>
            </a:r>
          </a:p>
          <a:p>
            <a:pPr lvl="1"/>
            <a:r>
              <a:rPr lang="en-US" sz="2000" dirty="0"/>
              <a:t>Copies of the form forwarded to employee to complete statement of filing status and exemptions</a:t>
            </a:r>
          </a:p>
          <a:p>
            <a:pPr lvl="1"/>
            <a:r>
              <a:rPr lang="en-US" sz="2000" dirty="0"/>
              <a:t>Tax levy takes effect within three days from the receipt of the tax levy notice with the first wage payment</a:t>
            </a:r>
          </a:p>
        </p:txBody>
      </p:sp>
    </p:spTree>
    <p:extLst>
      <p:ext uri="{BB962C8B-B14F-4D97-AF65-F5344CB8AC3E}">
        <p14:creationId xmlns:p14="http://schemas.microsoft.com/office/powerpoint/2010/main" val="1087129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A9F7-9549-BDB8-BCC2-F2CBA76B0C44}"/>
              </a:ext>
            </a:extLst>
          </p:cNvPr>
          <p:cNvSpPr>
            <a:spLocks noGrp="1"/>
          </p:cNvSpPr>
          <p:nvPr>
            <p:ph type="title"/>
          </p:nvPr>
        </p:nvSpPr>
        <p:spPr/>
        <p:txBody>
          <a:bodyPr/>
          <a:lstStyle/>
          <a:p>
            <a:r>
              <a:rPr lang="en-US" dirty="0"/>
              <a:t>Second Garnishments</a:t>
            </a:r>
            <a:endParaRPr lang="en-IN" dirty="0"/>
          </a:p>
        </p:txBody>
      </p:sp>
      <p:sp>
        <p:nvSpPr>
          <p:cNvPr id="3" name="Content Placeholder 2">
            <a:extLst>
              <a:ext uri="{FF2B5EF4-FFF2-40B4-BE49-F238E27FC236}">
                <a16:creationId xmlns:a16="http://schemas.microsoft.com/office/drawing/2014/main" id="{8B75F901-CCC8-75AC-63F1-58A5DECA23B7}"/>
              </a:ext>
            </a:extLst>
          </p:cNvPr>
          <p:cNvSpPr>
            <a:spLocks noGrp="1"/>
          </p:cNvSpPr>
          <p:nvPr>
            <p:ph idx="1"/>
          </p:nvPr>
        </p:nvSpPr>
        <p:spPr/>
        <p:txBody>
          <a:bodyPr/>
          <a:lstStyle/>
          <a:p>
            <a:r>
              <a:rPr lang="en-US" sz="2000" dirty="0"/>
              <a:t>Deductions for back taxes, child support, or a bankruptcy do not qualify as deductions required by law</a:t>
            </a:r>
          </a:p>
          <a:p>
            <a:pPr lvl="1"/>
            <a:r>
              <a:rPr lang="en-US" sz="2000" dirty="0"/>
              <a:t>If the garnishment for these equals or exceeds 25% of an employee’s disposable earnings, then no deduction can be made to satisfy the second garnishment</a:t>
            </a:r>
          </a:p>
          <a:p>
            <a:endParaRPr lang="en-US" sz="2000" dirty="0"/>
          </a:p>
        </p:txBody>
      </p:sp>
    </p:spTree>
    <p:extLst>
      <p:ext uri="{BB962C8B-B14F-4D97-AF65-F5344CB8AC3E}">
        <p14:creationId xmlns:p14="http://schemas.microsoft.com/office/powerpoint/2010/main" val="1429226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6B80D-7ED3-52BB-0387-2830783262AA}"/>
              </a:ext>
            </a:extLst>
          </p:cNvPr>
          <p:cNvSpPr>
            <a:spLocks noGrp="1"/>
          </p:cNvSpPr>
          <p:nvPr>
            <p:ph type="title"/>
          </p:nvPr>
        </p:nvSpPr>
        <p:spPr/>
        <p:txBody>
          <a:bodyPr/>
          <a:lstStyle/>
          <a:p>
            <a:r>
              <a:rPr lang="en-US" dirty="0"/>
              <a:t>Pension and Retirement Contributions</a:t>
            </a:r>
            <a:endParaRPr lang="en-IN" dirty="0"/>
          </a:p>
        </p:txBody>
      </p:sp>
      <p:sp>
        <p:nvSpPr>
          <p:cNvPr id="3" name="Content Placeholder 2">
            <a:extLst>
              <a:ext uri="{FF2B5EF4-FFF2-40B4-BE49-F238E27FC236}">
                <a16:creationId xmlns:a16="http://schemas.microsoft.com/office/drawing/2014/main" id="{2069215D-31B1-CB09-15F3-C5AD057D6501}"/>
              </a:ext>
            </a:extLst>
          </p:cNvPr>
          <p:cNvSpPr>
            <a:spLocks noGrp="1"/>
          </p:cNvSpPr>
          <p:nvPr>
            <p:ph idx="1"/>
          </p:nvPr>
        </p:nvSpPr>
        <p:spPr/>
        <p:txBody>
          <a:bodyPr/>
          <a:lstStyle/>
          <a:p>
            <a:r>
              <a:rPr lang="en-US" sz="1800" dirty="0"/>
              <a:t>Some plans are financed solely by employers, and some require employee contributions</a:t>
            </a:r>
          </a:p>
          <a:p>
            <a:pPr lvl="1"/>
            <a:r>
              <a:rPr lang="en-US" sz="1800" dirty="0"/>
              <a:t>Pension plans that involve employee contributions result in liability for the employer; these are recorded in payroll entry</a:t>
            </a:r>
          </a:p>
          <a:p>
            <a:r>
              <a:rPr lang="en-US" sz="1800" dirty="0"/>
              <a:t>Pension Protection Act of 2006 gives company ability to enroll employees in company’s plan and deduct contributions from pay</a:t>
            </a:r>
          </a:p>
          <a:p>
            <a:r>
              <a:rPr lang="en-US" sz="1800" dirty="0"/>
              <a:t>Employers can also set up Individual Retirement Accounts (IRAs) for employees through a payroll deduction plan</a:t>
            </a:r>
          </a:p>
          <a:p>
            <a:pPr lvl="1"/>
            <a:r>
              <a:rPr lang="en-US" sz="1800" dirty="0"/>
              <a:t>Deductions recorded as liabilities</a:t>
            </a:r>
          </a:p>
          <a:p>
            <a:pPr lvl="1"/>
            <a:r>
              <a:rPr lang="en-IN" sz="1800" dirty="0"/>
              <a:t>Liability account will be </a:t>
            </a:r>
            <a:r>
              <a:rPr lang="en-US" sz="1800" dirty="0"/>
              <a:t>cleared when the employer pays the contributions to the financial institution</a:t>
            </a:r>
          </a:p>
          <a:p>
            <a:endParaRPr lang="en-IN" sz="1800" dirty="0"/>
          </a:p>
        </p:txBody>
      </p:sp>
    </p:spTree>
    <p:extLst>
      <p:ext uri="{BB962C8B-B14F-4D97-AF65-F5344CB8AC3E}">
        <p14:creationId xmlns:p14="http://schemas.microsoft.com/office/powerpoint/2010/main" val="3565467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E5AD7-9FD2-6B75-1ECC-67EE97F5EB8E}"/>
              </a:ext>
            </a:extLst>
          </p:cNvPr>
          <p:cNvSpPr>
            <a:spLocks noGrp="1"/>
          </p:cNvSpPr>
          <p:nvPr>
            <p:ph type="title"/>
          </p:nvPr>
        </p:nvSpPr>
        <p:spPr/>
        <p:txBody>
          <a:bodyPr/>
          <a:lstStyle/>
          <a:p>
            <a:r>
              <a:rPr lang="en-US" dirty="0"/>
              <a:t>Polling Activity 1</a:t>
            </a:r>
            <a:endParaRPr lang="en-IN" dirty="0"/>
          </a:p>
        </p:txBody>
      </p:sp>
      <p:sp>
        <p:nvSpPr>
          <p:cNvPr id="3" name="Content Placeholder 2">
            <a:extLst>
              <a:ext uri="{FF2B5EF4-FFF2-40B4-BE49-F238E27FC236}">
                <a16:creationId xmlns:a16="http://schemas.microsoft.com/office/drawing/2014/main" id="{4E446FB3-FC5F-5228-CA0C-C4D683618441}"/>
              </a:ext>
            </a:extLst>
          </p:cNvPr>
          <p:cNvSpPr>
            <a:spLocks noGrp="1"/>
          </p:cNvSpPr>
          <p:nvPr>
            <p:ph idx="1"/>
          </p:nvPr>
        </p:nvSpPr>
        <p:spPr/>
        <p:txBody>
          <a:bodyPr/>
          <a:lstStyle/>
          <a:p>
            <a:pPr marL="0" indent="0">
              <a:buNone/>
            </a:pPr>
            <a:r>
              <a:rPr lang="en-US" sz="2000" dirty="0"/>
              <a:t>An employer can discharge an employee if the employee’s wages are subject to garnishment.</a:t>
            </a:r>
          </a:p>
          <a:p>
            <a:pPr marL="0" indent="0">
              <a:buNone/>
            </a:pPr>
            <a:endParaRPr lang="en-US" sz="2000" dirty="0"/>
          </a:p>
          <a:p>
            <a:pPr marL="457200" indent="-457200">
              <a:buClrTx/>
              <a:buFont typeface="+mj-lt"/>
              <a:buAutoNum type="alphaLcPeriod"/>
            </a:pPr>
            <a:r>
              <a:rPr lang="en-US" sz="2000" dirty="0"/>
              <a:t>Yes</a:t>
            </a:r>
          </a:p>
          <a:p>
            <a:pPr marL="457200" indent="-457200">
              <a:buClrTx/>
              <a:buFont typeface="+mj-lt"/>
              <a:buAutoNum type="alphaLcPeriod"/>
            </a:pPr>
            <a:r>
              <a:rPr lang="en-US" sz="2000" dirty="0"/>
              <a:t>No</a:t>
            </a:r>
          </a:p>
          <a:p>
            <a:pPr marL="457200" indent="-457200">
              <a:buClrTx/>
              <a:buFont typeface="+mj-lt"/>
              <a:buAutoNum type="alphaLcPeriod"/>
            </a:pPr>
            <a:r>
              <a:rPr lang="en-US" sz="2000" dirty="0"/>
              <a:t>Both the options can be correct depending on facts</a:t>
            </a:r>
          </a:p>
        </p:txBody>
      </p:sp>
    </p:spTree>
    <p:extLst>
      <p:ext uri="{BB962C8B-B14F-4D97-AF65-F5344CB8AC3E}">
        <p14:creationId xmlns:p14="http://schemas.microsoft.com/office/powerpoint/2010/main" val="2946872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37E6-59A9-6A44-413D-DE92AB831532}"/>
              </a:ext>
            </a:extLst>
          </p:cNvPr>
          <p:cNvSpPr>
            <a:spLocks noGrp="1"/>
          </p:cNvSpPr>
          <p:nvPr>
            <p:ph type="title"/>
          </p:nvPr>
        </p:nvSpPr>
        <p:spPr/>
        <p:txBody>
          <a:bodyPr/>
          <a:lstStyle/>
          <a:p>
            <a:r>
              <a:rPr lang="en-US" dirty="0"/>
              <a:t>Polling Activity 1: Answer</a:t>
            </a:r>
            <a:endParaRPr lang="en-IN" dirty="0"/>
          </a:p>
        </p:txBody>
      </p:sp>
      <p:sp>
        <p:nvSpPr>
          <p:cNvPr id="3" name="Content Placeholder 2">
            <a:extLst>
              <a:ext uri="{FF2B5EF4-FFF2-40B4-BE49-F238E27FC236}">
                <a16:creationId xmlns:a16="http://schemas.microsoft.com/office/drawing/2014/main" id="{F01B9D2C-45DE-2BFE-5059-DBF960BE4681}"/>
              </a:ext>
            </a:extLst>
          </p:cNvPr>
          <p:cNvSpPr>
            <a:spLocks noGrp="1"/>
          </p:cNvSpPr>
          <p:nvPr>
            <p:ph idx="1"/>
          </p:nvPr>
        </p:nvSpPr>
        <p:spPr/>
        <p:txBody>
          <a:bodyPr/>
          <a:lstStyle/>
          <a:p>
            <a:pPr marL="0" indent="0">
              <a:buNone/>
            </a:pPr>
            <a:r>
              <a:rPr lang="en-US" sz="2000" dirty="0"/>
              <a:t>An employer can discharge an employee if the employee’s wages are subject to garnishment.</a:t>
            </a:r>
          </a:p>
          <a:p>
            <a:pPr marL="0" indent="0">
              <a:buNone/>
            </a:pPr>
            <a:endParaRPr lang="en-US" sz="2000" dirty="0"/>
          </a:p>
          <a:p>
            <a:pPr marL="0" indent="0">
              <a:buNone/>
            </a:pPr>
            <a:r>
              <a:rPr lang="en-US" sz="2000" dirty="0"/>
              <a:t>Answer:</a:t>
            </a:r>
          </a:p>
          <a:p>
            <a:pPr marL="0" indent="0">
              <a:buNone/>
            </a:pPr>
            <a:r>
              <a:rPr lang="en-US" sz="2000" dirty="0"/>
              <a:t>The provisions of the Consumer Credit Protection Act (CCPA) prohibit an employer from discharging an employee simply because the employee’s wages are subject to garnishment for one indebtedness. If another garnishment for a second indebtedness should arise, the worker could be discharged, provided a considerable amount of time had not elapsed between the two occasions of indebtedness.</a:t>
            </a:r>
          </a:p>
          <a:p>
            <a:endParaRPr lang="en-IN" sz="2000" dirty="0"/>
          </a:p>
        </p:txBody>
      </p:sp>
    </p:spTree>
    <p:extLst>
      <p:ext uri="{BB962C8B-B14F-4D97-AF65-F5344CB8AC3E}">
        <p14:creationId xmlns:p14="http://schemas.microsoft.com/office/powerpoint/2010/main" val="2660101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453A6-8CEF-D073-532E-3C99F92F6419}"/>
              </a:ext>
            </a:extLst>
          </p:cNvPr>
          <p:cNvSpPr>
            <a:spLocks noGrp="1"/>
          </p:cNvSpPr>
          <p:nvPr>
            <p:ph type="title"/>
          </p:nvPr>
        </p:nvSpPr>
        <p:spPr/>
        <p:txBody>
          <a:bodyPr/>
          <a:lstStyle/>
          <a:p>
            <a:r>
              <a:rPr lang="en-US" dirty="0"/>
              <a:t>Tax Withholding Errors</a:t>
            </a:r>
            <a:endParaRPr lang="en-IN" dirty="0"/>
          </a:p>
        </p:txBody>
      </p:sp>
      <p:sp>
        <p:nvSpPr>
          <p:cNvPr id="3" name="Content Placeholder 2">
            <a:extLst>
              <a:ext uri="{FF2B5EF4-FFF2-40B4-BE49-F238E27FC236}">
                <a16:creationId xmlns:a16="http://schemas.microsoft.com/office/drawing/2014/main" id="{A9ECDD7D-0ACD-AF8A-CA02-164729590093}"/>
              </a:ext>
            </a:extLst>
          </p:cNvPr>
          <p:cNvSpPr>
            <a:spLocks noGrp="1"/>
          </p:cNvSpPr>
          <p:nvPr>
            <p:ph idx="1"/>
          </p:nvPr>
        </p:nvSpPr>
        <p:spPr/>
        <p:txBody>
          <a:bodyPr/>
          <a:lstStyle/>
          <a:p>
            <a:r>
              <a:rPr lang="en-US" sz="2000" dirty="0"/>
              <a:t>Errors made in the federal income taxes withholdings and social security taxes should be rectified</a:t>
            </a:r>
          </a:p>
          <a:p>
            <a:pPr lvl="1"/>
            <a:r>
              <a:rPr lang="en-US" sz="2000" dirty="0"/>
              <a:t>Correction of over-withholding in the same quarter</a:t>
            </a:r>
          </a:p>
          <a:p>
            <a:pPr lvl="1"/>
            <a:r>
              <a:rPr lang="en-US" sz="2000" dirty="0"/>
              <a:t>Correction of under-withholding in the same quarter</a:t>
            </a:r>
          </a:p>
          <a:p>
            <a:pPr lvl="1"/>
            <a:r>
              <a:rPr lang="en-US" sz="2000" dirty="0"/>
              <a:t>Correction of over-withholding in a later quarter</a:t>
            </a:r>
          </a:p>
          <a:p>
            <a:pPr lvl="1"/>
            <a:r>
              <a:rPr lang="en-US" sz="2000" dirty="0"/>
              <a:t>Correction of under-withholding in a later quarter</a:t>
            </a:r>
          </a:p>
        </p:txBody>
      </p:sp>
    </p:spTree>
    <p:extLst>
      <p:ext uri="{BB962C8B-B14F-4D97-AF65-F5344CB8AC3E}">
        <p14:creationId xmlns:p14="http://schemas.microsoft.com/office/powerpoint/2010/main" val="1220211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453A6-8CEF-D073-532E-3C99F92F6419}"/>
              </a:ext>
            </a:extLst>
          </p:cNvPr>
          <p:cNvSpPr>
            <a:spLocks noGrp="1"/>
          </p:cNvSpPr>
          <p:nvPr>
            <p:ph type="title"/>
          </p:nvPr>
        </p:nvSpPr>
        <p:spPr/>
        <p:txBody>
          <a:bodyPr/>
          <a:lstStyle/>
          <a:p>
            <a:r>
              <a:rPr lang="en-US" dirty="0"/>
              <a:t>Methods of Paying Wages and Salaries </a:t>
            </a:r>
            <a:br>
              <a:rPr lang="en-US" dirty="0"/>
            </a:br>
            <a:r>
              <a:rPr lang="en-US" dirty="0"/>
              <a:t>(1 of 3)</a:t>
            </a:r>
            <a:endParaRPr lang="en-IN" dirty="0"/>
          </a:p>
        </p:txBody>
      </p:sp>
      <p:sp>
        <p:nvSpPr>
          <p:cNvPr id="3" name="Content Placeholder 2">
            <a:extLst>
              <a:ext uri="{FF2B5EF4-FFF2-40B4-BE49-F238E27FC236}">
                <a16:creationId xmlns:a16="http://schemas.microsoft.com/office/drawing/2014/main" id="{A9ECDD7D-0ACD-AF8A-CA02-164729590093}"/>
              </a:ext>
            </a:extLst>
          </p:cNvPr>
          <p:cNvSpPr>
            <a:spLocks noGrp="1"/>
          </p:cNvSpPr>
          <p:nvPr>
            <p:ph idx="1"/>
          </p:nvPr>
        </p:nvSpPr>
        <p:spPr/>
        <p:txBody>
          <a:bodyPr/>
          <a:lstStyle/>
          <a:p>
            <a:r>
              <a:rPr lang="en-US" sz="2000" dirty="0"/>
              <a:t>Cash</a:t>
            </a:r>
          </a:p>
          <a:p>
            <a:r>
              <a:rPr lang="en-US" sz="2000" dirty="0"/>
              <a:t>Check</a:t>
            </a:r>
          </a:p>
          <a:p>
            <a:pPr lvl="1"/>
            <a:r>
              <a:rPr lang="en-US" sz="2000" dirty="0"/>
              <a:t>Sometimes, separate payroll account is maintained to make bank reconciliation process easier</a:t>
            </a:r>
          </a:p>
          <a:p>
            <a:r>
              <a:rPr lang="en-US" sz="2000" dirty="0"/>
              <a:t>Electronic payment methods</a:t>
            </a:r>
          </a:p>
          <a:p>
            <a:pPr lvl="1"/>
            <a:r>
              <a:rPr lang="en-US" sz="2000" dirty="0"/>
              <a:t>EFTS (electronic funds transfer system)</a:t>
            </a:r>
          </a:p>
          <a:p>
            <a:pPr lvl="2"/>
            <a:r>
              <a:rPr lang="en-US" sz="2000" dirty="0"/>
              <a:t>Employee’s bank, account number, and net pay for each employee</a:t>
            </a:r>
          </a:p>
          <a:p>
            <a:pPr lvl="2"/>
            <a:r>
              <a:rPr lang="en-US" sz="2000" dirty="0"/>
              <a:t>Some states require employers to have employees sign written requests for electronic wage payments</a:t>
            </a:r>
          </a:p>
          <a:p>
            <a:endParaRPr lang="en-IN" sz="2000" dirty="0"/>
          </a:p>
        </p:txBody>
      </p:sp>
    </p:spTree>
    <p:extLst>
      <p:ext uri="{BB962C8B-B14F-4D97-AF65-F5344CB8AC3E}">
        <p14:creationId xmlns:p14="http://schemas.microsoft.com/office/powerpoint/2010/main" val="1834293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AA71A-DE0A-3464-C25A-3CFAC3CF000F}"/>
              </a:ext>
            </a:extLst>
          </p:cNvPr>
          <p:cNvSpPr>
            <a:spLocks noGrp="1"/>
          </p:cNvSpPr>
          <p:nvPr>
            <p:ph type="title"/>
          </p:nvPr>
        </p:nvSpPr>
        <p:spPr/>
        <p:txBody>
          <a:bodyPr/>
          <a:lstStyle/>
          <a:p>
            <a:r>
              <a:rPr lang="en-US" dirty="0"/>
              <a:t>Methods of Paying Wages and Salaries </a:t>
            </a:r>
            <a:br>
              <a:rPr lang="en-US" dirty="0"/>
            </a:br>
            <a:r>
              <a:rPr lang="en-US" dirty="0"/>
              <a:t>(2 of 3)</a:t>
            </a:r>
            <a:endParaRPr lang="en-IN" dirty="0"/>
          </a:p>
        </p:txBody>
      </p:sp>
      <p:sp>
        <p:nvSpPr>
          <p:cNvPr id="3" name="Content Placeholder 2">
            <a:extLst>
              <a:ext uri="{FF2B5EF4-FFF2-40B4-BE49-F238E27FC236}">
                <a16:creationId xmlns:a16="http://schemas.microsoft.com/office/drawing/2014/main" id="{61724344-B714-CD5E-F7D7-193FE1FE4B2E}"/>
              </a:ext>
            </a:extLst>
          </p:cNvPr>
          <p:cNvSpPr>
            <a:spLocks noGrp="1"/>
          </p:cNvSpPr>
          <p:nvPr>
            <p:ph idx="1"/>
          </p:nvPr>
        </p:nvSpPr>
        <p:spPr/>
        <p:txBody>
          <a:bodyPr/>
          <a:lstStyle/>
          <a:p>
            <a:r>
              <a:rPr lang="en-US" sz="2000" dirty="0"/>
              <a:t>Pay cards allow employer to deposit payroll into prepaid pay card</a:t>
            </a:r>
          </a:p>
          <a:p>
            <a:pPr lvl="1"/>
            <a:r>
              <a:rPr lang="en-US" sz="2000" dirty="0"/>
              <a:t>Card utilized like debit or credit card</a:t>
            </a:r>
          </a:p>
          <a:p>
            <a:pPr lvl="1"/>
            <a:r>
              <a:rPr lang="en-US" sz="2000" dirty="0"/>
              <a:t>Used by employees who do not have accounts, the “unbanked” employees</a:t>
            </a:r>
          </a:p>
          <a:p>
            <a:pPr lvl="1"/>
            <a:r>
              <a:rPr lang="en-US" sz="2000" dirty="0"/>
              <a:t>More economical for employer than paper checks</a:t>
            </a:r>
          </a:p>
          <a:p>
            <a:pPr lvl="1"/>
            <a:r>
              <a:rPr lang="en-US" sz="2000" dirty="0"/>
              <a:t>Consumer Finance Protection Bureau (CFPB) cautions employers to offer at least one other option in addition to prepaid card</a:t>
            </a:r>
          </a:p>
          <a:p>
            <a:r>
              <a:rPr lang="en-US" sz="2000" dirty="0"/>
              <a:t>Electronic paystubs alleviate need for paper paystubs</a:t>
            </a:r>
          </a:p>
          <a:p>
            <a:pPr lvl="1"/>
            <a:r>
              <a:rPr lang="en-US" sz="2000" dirty="0"/>
              <a:t>Can be available through secured Web site, kiosk, or interactive voice response system</a:t>
            </a:r>
          </a:p>
        </p:txBody>
      </p:sp>
    </p:spTree>
    <p:extLst>
      <p:ext uri="{BB962C8B-B14F-4D97-AF65-F5344CB8AC3E}">
        <p14:creationId xmlns:p14="http://schemas.microsoft.com/office/powerpoint/2010/main" val="335360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AA71A-DE0A-3464-C25A-3CFAC3CF000F}"/>
              </a:ext>
            </a:extLst>
          </p:cNvPr>
          <p:cNvSpPr>
            <a:spLocks noGrp="1"/>
          </p:cNvSpPr>
          <p:nvPr>
            <p:ph type="title"/>
          </p:nvPr>
        </p:nvSpPr>
        <p:spPr/>
        <p:txBody>
          <a:bodyPr/>
          <a:lstStyle/>
          <a:p>
            <a:r>
              <a:rPr lang="en-US" dirty="0"/>
              <a:t>Methods of Paying Wages and Salaries </a:t>
            </a:r>
            <a:br>
              <a:rPr lang="en-US" dirty="0"/>
            </a:br>
            <a:r>
              <a:rPr lang="en-US" dirty="0"/>
              <a:t>(3 of 3)</a:t>
            </a:r>
            <a:endParaRPr lang="en-IN" dirty="0"/>
          </a:p>
        </p:txBody>
      </p:sp>
      <p:sp>
        <p:nvSpPr>
          <p:cNvPr id="3" name="Content Placeholder 2">
            <a:extLst>
              <a:ext uri="{FF2B5EF4-FFF2-40B4-BE49-F238E27FC236}">
                <a16:creationId xmlns:a16="http://schemas.microsoft.com/office/drawing/2014/main" id="{61724344-B714-CD5E-F7D7-193FE1FE4B2E}"/>
              </a:ext>
            </a:extLst>
          </p:cNvPr>
          <p:cNvSpPr>
            <a:spLocks noGrp="1"/>
          </p:cNvSpPr>
          <p:nvPr>
            <p:ph idx="1"/>
          </p:nvPr>
        </p:nvSpPr>
        <p:spPr/>
        <p:txBody>
          <a:bodyPr/>
          <a:lstStyle/>
          <a:p>
            <a:r>
              <a:rPr lang="en-US" sz="2000" dirty="0"/>
              <a:t>Final pay</a:t>
            </a:r>
          </a:p>
          <a:p>
            <a:pPr lvl="1"/>
            <a:r>
              <a:rPr lang="en-US" sz="2000" dirty="0"/>
              <a:t>Most states set time limit between termination and final wage payout (depends upon whether worker left voluntarily or was terminated)</a:t>
            </a:r>
          </a:p>
          <a:p>
            <a:pPr lvl="1"/>
            <a:r>
              <a:rPr lang="en-US" sz="2000" dirty="0"/>
              <a:t>California and Minnesota require immediate payment if employee is fired</a:t>
            </a:r>
          </a:p>
          <a:p>
            <a:pPr lvl="1"/>
            <a:r>
              <a:rPr lang="en-US" sz="2000" dirty="0"/>
              <a:t>Federal law does not require payment to workers for their stored-up vacation time, though several states have such laws</a:t>
            </a:r>
          </a:p>
          <a:p>
            <a:endParaRPr lang="en-US" sz="2000" dirty="0"/>
          </a:p>
          <a:p>
            <a:endParaRPr lang="en-US" sz="2000" dirty="0"/>
          </a:p>
          <a:p>
            <a:endParaRPr lang="en-US" sz="2000" dirty="0"/>
          </a:p>
          <a:p>
            <a:endParaRPr lang="en-IN" sz="2000" dirty="0"/>
          </a:p>
        </p:txBody>
      </p:sp>
    </p:spTree>
    <p:extLst>
      <p:ext uri="{BB962C8B-B14F-4D97-AF65-F5344CB8AC3E}">
        <p14:creationId xmlns:p14="http://schemas.microsoft.com/office/powerpoint/2010/main" val="2826518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61A6C-1D48-B807-FD57-9AAE47135A96}"/>
              </a:ext>
            </a:extLst>
          </p:cNvPr>
          <p:cNvSpPr>
            <a:spLocks noGrp="1"/>
          </p:cNvSpPr>
          <p:nvPr>
            <p:ph type="title"/>
          </p:nvPr>
        </p:nvSpPr>
        <p:spPr/>
        <p:txBody>
          <a:bodyPr/>
          <a:lstStyle/>
          <a:p>
            <a:r>
              <a:rPr lang="en-US" dirty="0"/>
              <a:t>Unclaimed Wages</a:t>
            </a:r>
            <a:endParaRPr lang="en-IN" dirty="0"/>
          </a:p>
        </p:txBody>
      </p:sp>
      <p:sp>
        <p:nvSpPr>
          <p:cNvPr id="3" name="Content Placeholder 2">
            <a:extLst>
              <a:ext uri="{FF2B5EF4-FFF2-40B4-BE49-F238E27FC236}">
                <a16:creationId xmlns:a16="http://schemas.microsoft.com/office/drawing/2014/main" id="{8DC2923B-E8D9-1F14-7310-027961E10B45}"/>
              </a:ext>
            </a:extLst>
          </p:cNvPr>
          <p:cNvSpPr>
            <a:spLocks noGrp="1"/>
          </p:cNvSpPr>
          <p:nvPr>
            <p:ph idx="1"/>
          </p:nvPr>
        </p:nvSpPr>
        <p:spPr/>
        <p:txBody>
          <a:bodyPr/>
          <a:lstStyle/>
          <a:p>
            <a:r>
              <a:rPr lang="en-US" sz="2000" dirty="0"/>
              <a:t>When employees whose employment has been terminated or who have terminated employment do not claim their final wage payment, employer must follow protocol for abandoned property</a:t>
            </a:r>
          </a:p>
          <a:p>
            <a:pPr lvl="1"/>
            <a:r>
              <a:rPr lang="en-US" sz="2000" dirty="0"/>
              <a:t>The unclaimed property is subject to state laws of escheat</a:t>
            </a:r>
          </a:p>
          <a:p>
            <a:pPr lvl="1"/>
            <a:r>
              <a:rPr lang="en-US" sz="2000" dirty="0"/>
              <a:t>Employers should exercise due diligence and send certified letter to employee’s last known address</a:t>
            </a:r>
          </a:p>
          <a:p>
            <a:pPr lvl="1"/>
            <a:r>
              <a:rPr lang="en-US" sz="2000" dirty="0"/>
              <a:t>Most states require that within one year the money be surrendered to the state</a:t>
            </a:r>
          </a:p>
          <a:p>
            <a:pPr lvl="1"/>
            <a:r>
              <a:rPr lang="en-US" sz="2000" dirty="0"/>
              <a:t>The state holds the funds until the employee or heirs claim the funds</a:t>
            </a:r>
          </a:p>
          <a:p>
            <a:pPr lvl="1"/>
            <a:r>
              <a:rPr lang="en-US" sz="2000" dirty="0"/>
              <a:t>If audit of a firm’s compliance program finds it inadequate, it results in interest, penalties, and criminal prosecution</a:t>
            </a:r>
          </a:p>
          <a:p>
            <a:endParaRPr lang="en-IN" sz="2000" dirty="0"/>
          </a:p>
        </p:txBody>
      </p:sp>
    </p:spTree>
    <p:extLst>
      <p:ext uri="{BB962C8B-B14F-4D97-AF65-F5344CB8AC3E}">
        <p14:creationId xmlns:p14="http://schemas.microsoft.com/office/powerpoint/2010/main" val="1453385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61A6C-1D48-B807-FD57-9AAE47135A96}"/>
              </a:ext>
            </a:extLst>
          </p:cNvPr>
          <p:cNvSpPr>
            <a:spLocks noGrp="1"/>
          </p:cNvSpPr>
          <p:nvPr>
            <p:ph type="title"/>
          </p:nvPr>
        </p:nvSpPr>
        <p:spPr/>
        <p:txBody>
          <a:bodyPr/>
          <a:lstStyle/>
          <a:p>
            <a:r>
              <a:rPr lang="en-US" dirty="0"/>
              <a:t>Payroll Fraud</a:t>
            </a:r>
            <a:endParaRPr lang="en-IN" dirty="0"/>
          </a:p>
        </p:txBody>
      </p:sp>
      <p:sp>
        <p:nvSpPr>
          <p:cNvPr id="3" name="Content Placeholder 2">
            <a:extLst>
              <a:ext uri="{FF2B5EF4-FFF2-40B4-BE49-F238E27FC236}">
                <a16:creationId xmlns:a16="http://schemas.microsoft.com/office/drawing/2014/main" id="{8DC2923B-E8D9-1F14-7310-027961E10B45}"/>
              </a:ext>
            </a:extLst>
          </p:cNvPr>
          <p:cNvSpPr>
            <a:spLocks noGrp="1"/>
          </p:cNvSpPr>
          <p:nvPr>
            <p:ph idx="1"/>
          </p:nvPr>
        </p:nvSpPr>
        <p:spPr/>
        <p:txBody>
          <a:bodyPr/>
          <a:lstStyle/>
          <a:p>
            <a:r>
              <a:rPr lang="en-US" sz="2000" dirty="0"/>
              <a:t>Common types of payroll fraud</a:t>
            </a:r>
          </a:p>
          <a:p>
            <a:pPr lvl="1"/>
            <a:r>
              <a:rPr lang="en-US" sz="2000" dirty="0"/>
              <a:t>Identity theft</a:t>
            </a:r>
          </a:p>
          <a:p>
            <a:pPr lvl="1"/>
            <a:r>
              <a:rPr lang="en-IN" sz="2000" dirty="0"/>
              <a:t>Buddy punching</a:t>
            </a:r>
            <a:endParaRPr lang="en-US" sz="2000" dirty="0"/>
          </a:p>
          <a:p>
            <a:pPr lvl="1"/>
            <a:r>
              <a:rPr lang="en-IN" sz="2000" dirty="0"/>
              <a:t>Ghost employee</a:t>
            </a:r>
            <a:endParaRPr lang="en-US" sz="2000" dirty="0"/>
          </a:p>
          <a:p>
            <a:pPr lvl="1"/>
            <a:r>
              <a:rPr lang="en-IN" sz="2000" dirty="0"/>
              <a:t>Pay rate alteration</a:t>
            </a:r>
            <a:endParaRPr lang="en-US" sz="2000" dirty="0"/>
          </a:p>
          <a:p>
            <a:pPr lvl="1"/>
            <a:r>
              <a:rPr lang="en-IN" sz="2000" dirty="0"/>
              <a:t>Worker misclassification</a:t>
            </a:r>
          </a:p>
          <a:p>
            <a:r>
              <a:rPr lang="en-US" sz="2000" dirty="0"/>
              <a:t>Companies need to be vigilant in preventing payroll fraud</a:t>
            </a:r>
          </a:p>
          <a:p>
            <a:r>
              <a:rPr lang="en-US" sz="2000" dirty="0"/>
              <a:t>Companies need to have orderly process of constant checks and balances</a:t>
            </a:r>
            <a:endParaRPr lang="en-IN" sz="2000" dirty="0"/>
          </a:p>
        </p:txBody>
      </p:sp>
    </p:spTree>
    <p:extLst>
      <p:ext uri="{BB962C8B-B14F-4D97-AF65-F5344CB8AC3E}">
        <p14:creationId xmlns:p14="http://schemas.microsoft.com/office/powerpoint/2010/main" val="1322499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859FC-A58B-ADE9-AA49-ED675A5EFE97}"/>
              </a:ext>
            </a:extLst>
          </p:cNvPr>
          <p:cNvSpPr>
            <a:spLocks noGrp="1"/>
          </p:cNvSpPr>
          <p:nvPr>
            <p:ph type="title"/>
          </p:nvPr>
        </p:nvSpPr>
        <p:spPr/>
        <p:txBody>
          <a:bodyPr/>
          <a:lstStyle/>
          <a:p>
            <a:r>
              <a:rPr lang="en-US" dirty="0"/>
              <a:t>Entries to Record Wages and Payroll Taxes</a:t>
            </a:r>
            <a:endParaRPr lang="en-IN" dirty="0"/>
          </a:p>
        </p:txBody>
      </p:sp>
      <p:sp>
        <p:nvSpPr>
          <p:cNvPr id="3" name="Content Placeholder 2">
            <a:extLst>
              <a:ext uri="{FF2B5EF4-FFF2-40B4-BE49-F238E27FC236}">
                <a16:creationId xmlns:a16="http://schemas.microsoft.com/office/drawing/2014/main" id="{733BC825-08F9-4129-B3D9-B462F0CC06E9}"/>
              </a:ext>
            </a:extLst>
          </p:cNvPr>
          <p:cNvSpPr>
            <a:spLocks noGrp="1"/>
          </p:cNvSpPr>
          <p:nvPr>
            <p:ph idx="1"/>
          </p:nvPr>
        </p:nvSpPr>
        <p:spPr/>
        <p:txBody>
          <a:bodyPr/>
          <a:lstStyle/>
          <a:p>
            <a:r>
              <a:rPr lang="en-US" sz="2000" dirty="0"/>
              <a:t>Journal Entry 1 - To record wage expense of employer and the liabilities for FICA taxes and FIT withheld</a:t>
            </a:r>
          </a:p>
          <a:p>
            <a:r>
              <a:rPr lang="en-US" sz="2000" dirty="0"/>
              <a:t>Journal Entry 2 - Record employer’s payroll tax expense</a:t>
            </a:r>
          </a:p>
          <a:p>
            <a:pPr marL="228600" lvl="1">
              <a:spcBef>
                <a:spcPts val="1000"/>
              </a:spcBef>
              <a:buFont typeface="Arial" panose="020B0604020202020204" pitchFamily="34" charset="0"/>
              <a:buChar char="•"/>
            </a:pPr>
            <a:r>
              <a:rPr lang="en-US" sz="2000" dirty="0"/>
              <a:t>These two journal entries are always the same in format </a:t>
            </a:r>
          </a:p>
          <a:p>
            <a:pPr marL="228600" lvl="1">
              <a:spcBef>
                <a:spcPts val="1000"/>
              </a:spcBef>
              <a:buFont typeface="Arial" panose="020B0604020202020204" pitchFamily="34" charset="0"/>
              <a:buChar char="•"/>
            </a:pPr>
            <a:r>
              <a:rPr lang="en-US" sz="2000" dirty="0"/>
              <a:t>Employers must record both journal entries every time they issue any paycheck (for example, even if cutting a check for one day’s wages)</a:t>
            </a:r>
          </a:p>
          <a:p>
            <a:pPr marL="342900" lvl="1" indent="-342900">
              <a:spcBef>
                <a:spcPts val="1000"/>
              </a:spcBef>
              <a:buClr>
                <a:srgbClr val="004A78"/>
              </a:buClr>
            </a:pPr>
            <a:endParaRPr lang="en-US" sz="2000" dirty="0">
              <a:solidFill>
                <a:srgbClr val="000000"/>
              </a:solidFill>
            </a:endParaRPr>
          </a:p>
          <a:p>
            <a:pPr marL="0" lvl="1" indent="0">
              <a:spcBef>
                <a:spcPts val="1000"/>
              </a:spcBef>
              <a:buClr>
                <a:srgbClr val="004A78"/>
              </a:buClr>
              <a:buNone/>
            </a:pPr>
            <a:r>
              <a:rPr lang="en-US" sz="2000" dirty="0"/>
              <a:t>Note: Payroll taxes has been discussed in detail in preceding chapters</a:t>
            </a:r>
          </a:p>
          <a:p>
            <a:endParaRPr lang="en-IN" sz="2000" dirty="0"/>
          </a:p>
        </p:txBody>
      </p:sp>
    </p:spTree>
    <p:extLst>
      <p:ext uri="{BB962C8B-B14F-4D97-AF65-F5344CB8AC3E}">
        <p14:creationId xmlns:p14="http://schemas.microsoft.com/office/powerpoint/2010/main" val="3808294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0EB2-BF87-1953-556F-F17F309BD3F2}"/>
              </a:ext>
            </a:extLst>
          </p:cNvPr>
          <p:cNvSpPr>
            <a:spLocks noGrp="1"/>
          </p:cNvSpPr>
          <p:nvPr>
            <p:ph type="title"/>
          </p:nvPr>
        </p:nvSpPr>
        <p:spPr/>
        <p:txBody>
          <a:bodyPr/>
          <a:lstStyle/>
          <a:p>
            <a:r>
              <a:rPr lang="en-US" dirty="0"/>
              <a:t>Journal Entry 1 (1 of 2)</a:t>
            </a:r>
            <a:endParaRPr lang="en-IN" dirty="0"/>
          </a:p>
        </p:txBody>
      </p:sp>
      <p:graphicFrame>
        <p:nvGraphicFramePr>
          <p:cNvPr id="8" name="Table 8">
            <a:extLst>
              <a:ext uri="{FF2B5EF4-FFF2-40B4-BE49-F238E27FC236}">
                <a16:creationId xmlns:a16="http://schemas.microsoft.com/office/drawing/2014/main" id="{B811968F-037B-717E-3696-8DF141F36B18}"/>
              </a:ext>
            </a:extLst>
          </p:cNvPr>
          <p:cNvGraphicFramePr>
            <a:graphicFrameLocks noGrp="1"/>
          </p:cNvGraphicFramePr>
          <p:nvPr>
            <p:ph idx="1"/>
            <p:extLst>
              <p:ext uri="{D42A27DB-BD31-4B8C-83A1-F6EECF244321}">
                <p14:modId xmlns:p14="http://schemas.microsoft.com/office/powerpoint/2010/main" val="2336748430"/>
              </p:ext>
            </p:extLst>
          </p:nvPr>
        </p:nvGraphicFramePr>
        <p:xfrm>
          <a:off x="476250" y="1825625"/>
          <a:ext cx="11242672" cy="1483360"/>
        </p:xfrm>
        <a:graphic>
          <a:graphicData uri="http://schemas.openxmlformats.org/drawingml/2006/table">
            <a:tbl>
              <a:tblPr firstRow="1" bandRow="1">
                <a:tableStyleId>{5C22544A-7EE6-4342-B048-85BDC9FD1C3A}</a:tableStyleId>
              </a:tblPr>
              <a:tblGrid>
                <a:gridCol w="1405334">
                  <a:extLst>
                    <a:ext uri="{9D8B030D-6E8A-4147-A177-3AD203B41FA5}">
                      <a16:colId xmlns:a16="http://schemas.microsoft.com/office/drawing/2014/main" val="2664020876"/>
                    </a:ext>
                  </a:extLst>
                </a:gridCol>
                <a:gridCol w="1405334">
                  <a:extLst>
                    <a:ext uri="{9D8B030D-6E8A-4147-A177-3AD203B41FA5}">
                      <a16:colId xmlns:a16="http://schemas.microsoft.com/office/drawing/2014/main" val="1667559120"/>
                    </a:ext>
                  </a:extLst>
                </a:gridCol>
                <a:gridCol w="1405334">
                  <a:extLst>
                    <a:ext uri="{9D8B030D-6E8A-4147-A177-3AD203B41FA5}">
                      <a16:colId xmlns:a16="http://schemas.microsoft.com/office/drawing/2014/main" val="494780547"/>
                    </a:ext>
                  </a:extLst>
                </a:gridCol>
                <a:gridCol w="1405334">
                  <a:extLst>
                    <a:ext uri="{9D8B030D-6E8A-4147-A177-3AD203B41FA5}">
                      <a16:colId xmlns:a16="http://schemas.microsoft.com/office/drawing/2014/main" val="1778143670"/>
                    </a:ext>
                  </a:extLst>
                </a:gridCol>
                <a:gridCol w="1405334">
                  <a:extLst>
                    <a:ext uri="{9D8B030D-6E8A-4147-A177-3AD203B41FA5}">
                      <a16:colId xmlns:a16="http://schemas.microsoft.com/office/drawing/2014/main" val="2887787052"/>
                    </a:ext>
                  </a:extLst>
                </a:gridCol>
                <a:gridCol w="1405334">
                  <a:extLst>
                    <a:ext uri="{9D8B030D-6E8A-4147-A177-3AD203B41FA5}">
                      <a16:colId xmlns:a16="http://schemas.microsoft.com/office/drawing/2014/main" val="389577357"/>
                    </a:ext>
                  </a:extLst>
                </a:gridCol>
                <a:gridCol w="1405334">
                  <a:extLst>
                    <a:ext uri="{9D8B030D-6E8A-4147-A177-3AD203B41FA5}">
                      <a16:colId xmlns:a16="http://schemas.microsoft.com/office/drawing/2014/main" val="852173716"/>
                    </a:ext>
                  </a:extLst>
                </a:gridCol>
                <a:gridCol w="1405334">
                  <a:extLst>
                    <a:ext uri="{9D8B030D-6E8A-4147-A177-3AD203B41FA5}">
                      <a16:colId xmlns:a16="http://schemas.microsoft.com/office/drawing/2014/main" val="847484139"/>
                    </a:ext>
                  </a:extLst>
                </a:gridCol>
              </a:tblGrid>
              <a:tr h="370840">
                <a:tc>
                  <a:txBody>
                    <a:bodyPr/>
                    <a:lstStyle/>
                    <a:p>
                      <a:pPr algn="ctr"/>
                      <a:r>
                        <a:rPr lang="en-US" dirty="0"/>
                        <a:t>EE</a:t>
                      </a:r>
                    </a:p>
                  </a:txBody>
                  <a:tcPr/>
                </a:tc>
                <a:tc>
                  <a:txBody>
                    <a:bodyPr/>
                    <a:lstStyle/>
                    <a:p>
                      <a:pPr algn="ctr"/>
                      <a:r>
                        <a:rPr lang="en-US" dirty="0"/>
                        <a:t>Gross</a:t>
                      </a:r>
                    </a:p>
                  </a:txBody>
                  <a:tcPr/>
                </a:tc>
                <a:tc>
                  <a:txBody>
                    <a:bodyPr/>
                    <a:lstStyle/>
                    <a:p>
                      <a:pPr algn="ctr"/>
                      <a:r>
                        <a:rPr lang="en-US" dirty="0"/>
                        <a:t>OASDI</a:t>
                      </a:r>
                    </a:p>
                  </a:txBody>
                  <a:tcPr/>
                </a:tc>
                <a:tc>
                  <a:txBody>
                    <a:bodyPr/>
                    <a:lstStyle/>
                    <a:p>
                      <a:pPr algn="ctr"/>
                      <a:r>
                        <a:rPr lang="en-US" dirty="0"/>
                        <a:t>HI</a:t>
                      </a:r>
                    </a:p>
                  </a:txBody>
                  <a:tcPr/>
                </a:tc>
                <a:tc>
                  <a:txBody>
                    <a:bodyPr/>
                    <a:lstStyle/>
                    <a:p>
                      <a:pPr algn="ctr"/>
                      <a:r>
                        <a:rPr lang="en-US" dirty="0"/>
                        <a:t>FIT</a:t>
                      </a:r>
                    </a:p>
                  </a:txBody>
                  <a:tcPr/>
                </a:tc>
                <a:tc>
                  <a:txBody>
                    <a:bodyPr/>
                    <a:lstStyle/>
                    <a:p>
                      <a:pPr algn="ctr"/>
                      <a:r>
                        <a:rPr lang="en-US" dirty="0"/>
                        <a:t>SIT</a:t>
                      </a:r>
                    </a:p>
                  </a:txBody>
                  <a:tcPr/>
                </a:tc>
                <a:tc>
                  <a:txBody>
                    <a:bodyPr/>
                    <a:lstStyle/>
                    <a:p>
                      <a:pPr algn="ctr"/>
                      <a:r>
                        <a:rPr lang="en-US" dirty="0"/>
                        <a:t>Insurance</a:t>
                      </a:r>
                    </a:p>
                  </a:txBody>
                  <a:tcPr/>
                </a:tc>
                <a:tc>
                  <a:txBody>
                    <a:bodyPr/>
                    <a:lstStyle/>
                    <a:p>
                      <a:pPr algn="ctr"/>
                      <a:r>
                        <a:rPr lang="en-US" dirty="0"/>
                        <a:t>Net</a:t>
                      </a:r>
                    </a:p>
                  </a:txBody>
                  <a:tcPr/>
                </a:tc>
                <a:extLst>
                  <a:ext uri="{0D108BD9-81ED-4DB2-BD59-A6C34878D82A}">
                    <a16:rowId xmlns:a16="http://schemas.microsoft.com/office/drawing/2014/main" val="790521480"/>
                  </a:ext>
                </a:extLst>
              </a:tr>
              <a:tr h="370840">
                <a:tc>
                  <a:txBody>
                    <a:bodyPr/>
                    <a:lstStyle/>
                    <a:p>
                      <a:pPr algn="r"/>
                      <a:r>
                        <a:rPr lang="en-US" dirty="0"/>
                        <a:t>A</a:t>
                      </a:r>
                    </a:p>
                  </a:txBody>
                  <a:tcPr/>
                </a:tc>
                <a:tc>
                  <a:txBody>
                    <a:bodyPr/>
                    <a:lstStyle/>
                    <a:p>
                      <a:pPr algn="r"/>
                      <a:r>
                        <a:rPr lang="en-US" dirty="0"/>
                        <a:t>$1,000.00</a:t>
                      </a:r>
                    </a:p>
                  </a:txBody>
                  <a:tcPr/>
                </a:tc>
                <a:tc>
                  <a:txBody>
                    <a:bodyPr/>
                    <a:lstStyle/>
                    <a:p>
                      <a:pPr algn="r"/>
                      <a:r>
                        <a:rPr lang="en-US" dirty="0"/>
                        <a:t>$62.00</a:t>
                      </a:r>
                    </a:p>
                  </a:txBody>
                  <a:tcPr/>
                </a:tc>
                <a:tc>
                  <a:txBody>
                    <a:bodyPr/>
                    <a:lstStyle/>
                    <a:p>
                      <a:pPr algn="r"/>
                      <a:r>
                        <a:rPr lang="en-US" dirty="0"/>
                        <a:t>$14.50</a:t>
                      </a:r>
                    </a:p>
                  </a:txBody>
                  <a:tcPr/>
                </a:tc>
                <a:tc>
                  <a:txBody>
                    <a:bodyPr/>
                    <a:lstStyle/>
                    <a:p>
                      <a:pPr algn="r"/>
                      <a:r>
                        <a:rPr lang="en-US" dirty="0"/>
                        <a:t>$97.00</a:t>
                      </a:r>
                    </a:p>
                  </a:txBody>
                  <a:tcPr/>
                </a:tc>
                <a:tc>
                  <a:txBody>
                    <a:bodyPr/>
                    <a:lstStyle/>
                    <a:p>
                      <a:pPr algn="r"/>
                      <a:r>
                        <a:rPr lang="en-US" dirty="0"/>
                        <a:t>$21.00</a:t>
                      </a:r>
                    </a:p>
                  </a:txBody>
                  <a:tcPr/>
                </a:tc>
                <a:tc>
                  <a:txBody>
                    <a:bodyPr/>
                    <a:lstStyle/>
                    <a:p>
                      <a:pPr algn="r"/>
                      <a:r>
                        <a:rPr lang="en-US" dirty="0"/>
                        <a:t>$103.00</a:t>
                      </a:r>
                    </a:p>
                  </a:txBody>
                  <a:tcPr/>
                </a:tc>
                <a:tc>
                  <a:txBody>
                    <a:bodyPr/>
                    <a:lstStyle/>
                    <a:p>
                      <a:pPr algn="r"/>
                      <a:r>
                        <a:rPr lang="en-US" dirty="0"/>
                        <a:t>$702.50</a:t>
                      </a:r>
                    </a:p>
                  </a:txBody>
                  <a:tcPr/>
                </a:tc>
                <a:extLst>
                  <a:ext uri="{0D108BD9-81ED-4DB2-BD59-A6C34878D82A}">
                    <a16:rowId xmlns:a16="http://schemas.microsoft.com/office/drawing/2014/main" val="2953903377"/>
                  </a:ext>
                </a:extLst>
              </a:tr>
              <a:tr h="370840">
                <a:tc>
                  <a:txBody>
                    <a:bodyPr/>
                    <a:lstStyle/>
                    <a:p>
                      <a:pPr algn="r"/>
                      <a:r>
                        <a:rPr lang="en-US" dirty="0"/>
                        <a:t>B</a:t>
                      </a:r>
                    </a:p>
                  </a:txBody>
                  <a:tcPr/>
                </a:tc>
                <a:tc>
                  <a:txBody>
                    <a:bodyPr/>
                    <a:lstStyle/>
                    <a:p>
                      <a:pPr algn="r"/>
                      <a:r>
                        <a:rPr lang="en-US" dirty="0"/>
                        <a:t>$845.00</a:t>
                      </a:r>
                    </a:p>
                  </a:txBody>
                  <a:tcPr/>
                </a:tc>
                <a:tc>
                  <a:txBody>
                    <a:bodyPr/>
                    <a:lstStyle/>
                    <a:p>
                      <a:pPr algn="r"/>
                      <a:r>
                        <a:rPr lang="en-US" dirty="0"/>
                        <a:t>$52.39</a:t>
                      </a:r>
                    </a:p>
                  </a:txBody>
                  <a:tcPr/>
                </a:tc>
                <a:tc>
                  <a:txBody>
                    <a:bodyPr/>
                    <a:lstStyle/>
                    <a:p>
                      <a:pPr algn="r"/>
                      <a:r>
                        <a:rPr lang="en-US" dirty="0"/>
                        <a:t>$12.25</a:t>
                      </a:r>
                    </a:p>
                  </a:txBody>
                  <a:tcPr/>
                </a:tc>
                <a:tc>
                  <a:txBody>
                    <a:bodyPr/>
                    <a:lstStyle/>
                    <a:p>
                      <a:pPr algn="r"/>
                      <a:r>
                        <a:rPr lang="en-US" dirty="0"/>
                        <a:t>$73.00</a:t>
                      </a:r>
                    </a:p>
                  </a:txBody>
                  <a:tcPr/>
                </a:tc>
                <a:tc>
                  <a:txBody>
                    <a:bodyPr/>
                    <a:lstStyle/>
                    <a:p>
                      <a:pPr algn="r"/>
                      <a:r>
                        <a:rPr lang="en-US" dirty="0"/>
                        <a:t>$29.00</a:t>
                      </a:r>
                    </a:p>
                  </a:txBody>
                  <a:tcPr/>
                </a:tc>
                <a:tc>
                  <a:txBody>
                    <a:bodyPr/>
                    <a:lstStyle/>
                    <a:p>
                      <a:pPr algn="r"/>
                      <a:r>
                        <a:rPr lang="en-US" dirty="0"/>
                        <a:t>$88.00</a:t>
                      </a:r>
                    </a:p>
                  </a:txBody>
                  <a:tcPr/>
                </a:tc>
                <a:tc>
                  <a:txBody>
                    <a:bodyPr/>
                    <a:lstStyle/>
                    <a:p>
                      <a:pPr algn="r"/>
                      <a:r>
                        <a:rPr lang="en-US" dirty="0"/>
                        <a:t>$590.36</a:t>
                      </a:r>
                    </a:p>
                  </a:txBody>
                  <a:tcPr/>
                </a:tc>
                <a:extLst>
                  <a:ext uri="{0D108BD9-81ED-4DB2-BD59-A6C34878D82A}">
                    <a16:rowId xmlns:a16="http://schemas.microsoft.com/office/drawing/2014/main" val="356354159"/>
                  </a:ext>
                </a:extLst>
              </a:tr>
              <a:tr h="370840">
                <a:tc>
                  <a:txBody>
                    <a:bodyPr/>
                    <a:lstStyle/>
                    <a:p>
                      <a:pPr algn="r"/>
                      <a:r>
                        <a:rPr lang="en-US" dirty="0"/>
                        <a:t>Total</a:t>
                      </a:r>
                    </a:p>
                  </a:txBody>
                  <a:tcPr/>
                </a:tc>
                <a:tc>
                  <a:txBody>
                    <a:bodyPr/>
                    <a:lstStyle/>
                    <a:p>
                      <a:pPr algn="r"/>
                      <a:r>
                        <a:rPr lang="en-US" dirty="0"/>
                        <a:t>$1,845.00</a:t>
                      </a:r>
                    </a:p>
                  </a:txBody>
                  <a:tcPr/>
                </a:tc>
                <a:tc>
                  <a:txBody>
                    <a:bodyPr/>
                    <a:lstStyle/>
                    <a:p>
                      <a:pPr algn="r"/>
                      <a:r>
                        <a:rPr lang="en-US" dirty="0"/>
                        <a:t>$114.39</a:t>
                      </a:r>
                    </a:p>
                  </a:txBody>
                  <a:tcPr/>
                </a:tc>
                <a:tc>
                  <a:txBody>
                    <a:bodyPr/>
                    <a:lstStyle/>
                    <a:p>
                      <a:pPr algn="r"/>
                      <a:r>
                        <a:rPr lang="en-US" dirty="0"/>
                        <a:t>$26.75</a:t>
                      </a:r>
                    </a:p>
                  </a:txBody>
                  <a:tcPr/>
                </a:tc>
                <a:tc>
                  <a:txBody>
                    <a:bodyPr/>
                    <a:lstStyle/>
                    <a:p>
                      <a:pPr algn="r"/>
                      <a:r>
                        <a:rPr lang="en-US" dirty="0"/>
                        <a:t>$170.00</a:t>
                      </a:r>
                    </a:p>
                  </a:txBody>
                  <a:tcPr/>
                </a:tc>
                <a:tc>
                  <a:txBody>
                    <a:bodyPr/>
                    <a:lstStyle/>
                    <a:p>
                      <a:pPr algn="r"/>
                      <a:r>
                        <a:rPr lang="en-US" dirty="0"/>
                        <a:t>$50.00</a:t>
                      </a:r>
                    </a:p>
                  </a:txBody>
                  <a:tcPr/>
                </a:tc>
                <a:tc>
                  <a:txBody>
                    <a:bodyPr/>
                    <a:lstStyle/>
                    <a:p>
                      <a:pPr algn="r"/>
                      <a:r>
                        <a:rPr lang="en-US" dirty="0"/>
                        <a:t>$191.00</a:t>
                      </a:r>
                    </a:p>
                  </a:txBody>
                  <a:tcPr/>
                </a:tc>
                <a:tc>
                  <a:txBody>
                    <a:bodyPr/>
                    <a:lstStyle/>
                    <a:p>
                      <a:pPr algn="r"/>
                      <a:r>
                        <a:rPr lang="en-US" dirty="0"/>
                        <a:t>$1,292.86</a:t>
                      </a:r>
                    </a:p>
                  </a:txBody>
                  <a:tcPr/>
                </a:tc>
                <a:extLst>
                  <a:ext uri="{0D108BD9-81ED-4DB2-BD59-A6C34878D82A}">
                    <a16:rowId xmlns:a16="http://schemas.microsoft.com/office/drawing/2014/main" val="944102788"/>
                  </a:ext>
                </a:extLst>
              </a:tr>
            </a:tbl>
          </a:graphicData>
        </a:graphic>
      </p:graphicFrame>
      <p:sp>
        <p:nvSpPr>
          <p:cNvPr id="10" name="TextBox 9">
            <a:extLst>
              <a:ext uri="{FF2B5EF4-FFF2-40B4-BE49-F238E27FC236}">
                <a16:creationId xmlns:a16="http://schemas.microsoft.com/office/drawing/2014/main" id="{209BD508-6E55-A0B0-4FBA-D32378541C63}"/>
              </a:ext>
            </a:extLst>
          </p:cNvPr>
          <p:cNvSpPr txBox="1"/>
          <p:nvPr/>
        </p:nvSpPr>
        <p:spPr>
          <a:xfrm>
            <a:off x="819150" y="3577681"/>
            <a:ext cx="10899608" cy="1015663"/>
          </a:xfrm>
          <a:prstGeom prst="rect">
            <a:avLst/>
          </a:prstGeom>
          <a:noFill/>
        </p:spPr>
        <p:txBody>
          <a:bodyPr wrap="square">
            <a:spAutoFit/>
          </a:bodyPr>
          <a:lstStyle/>
          <a:p>
            <a:r>
              <a:rPr lang="en-US" sz="2000" dirty="0">
                <a:latin typeface="+mn-lt"/>
              </a:rPr>
              <a:t>Debit Wage Expense for gross payroll</a:t>
            </a:r>
          </a:p>
          <a:p>
            <a:r>
              <a:rPr lang="en-US" sz="2000" dirty="0">
                <a:latin typeface="+mn-lt"/>
              </a:rPr>
              <a:t>Credit each withholding account - they are all liabilities</a:t>
            </a:r>
          </a:p>
          <a:p>
            <a:r>
              <a:rPr lang="en-US" sz="2000" dirty="0">
                <a:latin typeface="+mn-lt"/>
              </a:rPr>
              <a:t>Credit cash (or Salaries Payable or Accrued Salaries Payable) for net payroll</a:t>
            </a:r>
          </a:p>
        </p:txBody>
      </p:sp>
    </p:spTree>
    <p:extLst>
      <p:ext uri="{BB962C8B-B14F-4D97-AF65-F5344CB8AC3E}">
        <p14:creationId xmlns:p14="http://schemas.microsoft.com/office/powerpoint/2010/main" val="4139104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4EE3B-1229-C80A-F364-1B512019064B}"/>
              </a:ext>
            </a:extLst>
          </p:cNvPr>
          <p:cNvSpPr>
            <a:spLocks noGrp="1"/>
          </p:cNvSpPr>
          <p:nvPr>
            <p:ph type="title"/>
          </p:nvPr>
        </p:nvSpPr>
        <p:spPr/>
        <p:txBody>
          <a:bodyPr/>
          <a:lstStyle/>
          <a:p>
            <a:r>
              <a:rPr lang="en-US" dirty="0"/>
              <a:t>Journal Entry 1 (2 of 2)</a:t>
            </a:r>
            <a:endParaRPr lang="en-IN" dirty="0"/>
          </a:p>
        </p:txBody>
      </p:sp>
      <p:sp>
        <p:nvSpPr>
          <p:cNvPr id="3" name="Content Placeholder 2">
            <a:extLst>
              <a:ext uri="{FF2B5EF4-FFF2-40B4-BE49-F238E27FC236}">
                <a16:creationId xmlns:a16="http://schemas.microsoft.com/office/drawing/2014/main" id="{40B15DF7-967A-418F-A2EB-9B26D547AB0C}"/>
              </a:ext>
            </a:extLst>
          </p:cNvPr>
          <p:cNvSpPr>
            <a:spLocks noGrp="1"/>
          </p:cNvSpPr>
          <p:nvPr>
            <p:ph idx="1"/>
          </p:nvPr>
        </p:nvSpPr>
        <p:spPr/>
        <p:txBody>
          <a:bodyPr/>
          <a:lstStyle/>
          <a:p>
            <a:pPr marL="0" indent="0">
              <a:buNone/>
            </a:pPr>
            <a:r>
              <a:rPr lang="en-US" sz="2000" dirty="0"/>
              <a:t> 						   </a:t>
            </a:r>
            <a:r>
              <a:rPr lang="en-US" sz="2000" u="sng" dirty="0"/>
              <a:t>Debit</a:t>
            </a:r>
            <a:r>
              <a:rPr lang="en-US" sz="2000" dirty="0"/>
              <a:t>     </a:t>
            </a:r>
            <a:r>
              <a:rPr lang="en-US" sz="2000" u="sng" dirty="0"/>
              <a:t>Credit</a:t>
            </a:r>
          </a:p>
          <a:p>
            <a:pPr marL="457200" lvl="1" indent="0">
              <a:buNone/>
            </a:pPr>
            <a:r>
              <a:rPr lang="en-US" sz="2000" dirty="0"/>
              <a:t>Wage Expense				1,845.00</a:t>
            </a:r>
          </a:p>
          <a:p>
            <a:pPr marL="914400" lvl="2" indent="0">
              <a:buNone/>
            </a:pPr>
            <a:r>
              <a:rPr lang="en-US" sz="2000" dirty="0"/>
              <a:t>FICA Taxes Payable—OASDI			     114.39</a:t>
            </a:r>
          </a:p>
          <a:p>
            <a:pPr marL="914400" lvl="2" indent="0">
              <a:buNone/>
            </a:pPr>
            <a:r>
              <a:rPr lang="en-US" sz="2000" dirty="0"/>
              <a:t>FICA Taxes Payable—HI                                   26.75</a:t>
            </a:r>
          </a:p>
          <a:p>
            <a:pPr marL="914400" lvl="2" indent="0">
              <a:buNone/>
            </a:pPr>
            <a:r>
              <a:rPr lang="en-US" sz="2000" dirty="0"/>
              <a:t>Employees FIT Payable                              </a:t>
            </a:r>
            <a:r>
              <a:rPr lang="en-US" sz="1800" dirty="0"/>
              <a:t>   </a:t>
            </a:r>
            <a:r>
              <a:rPr lang="en-US" sz="2000" dirty="0"/>
              <a:t>  170.00</a:t>
            </a:r>
          </a:p>
          <a:p>
            <a:pPr marL="914400" lvl="2" indent="0">
              <a:buNone/>
            </a:pPr>
            <a:r>
              <a:rPr lang="en-US" sz="2000" dirty="0"/>
              <a:t>SIT Payable                                                    50.00</a:t>
            </a:r>
          </a:p>
          <a:p>
            <a:pPr marL="914400" lvl="2" indent="0">
              <a:buNone/>
            </a:pPr>
            <a:r>
              <a:rPr lang="en-US" sz="2000" dirty="0"/>
              <a:t>Group Insurance Payments Withholding	     191.00</a:t>
            </a:r>
          </a:p>
          <a:p>
            <a:pPr marL="914400" lvl="2" indent="0">
              <a:buNone/>
            </a:pPr>
            <a:r>
              <a:rPr lang="en-US" sz="2000" dirty="0"/>
              <a:t>Cash						</a:t>
            </a:r>
            <a:r>
              <a:rPr lang="en-US" sz="1100" dirty="0"/>
              <a:t> </a:t>
            </a:r>
            <a:r>
              <a:rPr lang="en-US" sz="1200" dirty="0"/>
              <a:t> </a:t>
            </a:r>
            <a:r>
              <a:rPr lang="en-US" sz="1800" dirty="0"/>
              <a:t> </a:t>
            </a:r>
            <a:r>
              <a:rPr lang="en-US" sz="2000" dirty="0"/>
              <a:t>1,292.86</a:t>
            </a:r>
            <a:endParaRPr lang="en-IN" sz="2000" dirty="0"/>
          </a:p>
        </p:txBody>
      </p:sp>
    </p:spTree>
    <p:extLst>
      <p:ext uri="{BB962C8B-B14F-4D97-AF65-F5344CB8AC3E}">
        <p14:creationId xmlns:p14="http://schemas.microsoft.com/office/powerpoint/2010/main" val="607721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04F5F-798B-AE63-0253-EFD419248F61}"/>
              </a:ext>
            </a:extLst>
          </p:cNvPr>
          <p:cNvSpPr>
            <a:spLocks noGrp="1"/>
          </p:cNvSpPr>
          <p:nvPr>
            <p:ph type="title"/>
          </p:nvPr>
        </p:nvSpPr>
        <p:spPr/>
        <p:txBody>
          <a:bodyPr/>
          <a:lstStyle/>
          <a:p>
            <a:r>
              <a:rPr lang="en-US" dirty="0"/>
              <a:t>Journal Entry 2 (1 of 2)</a:t>
            </a:r>
            <a:endParaRPr lang="en-IN" dirty="0"/>
          </a:p>
        </p:txBody>
      </p:sp>
      <p:graphicFrame>
        <p:nvGraphicFramePr>
          <p:cNvPr id="4" name="Table 4">
            <a:extLst>
              <a:ext uri="{FF2B5EF4-FFF2-40B4-BE49-F238E27FC236}">
                <a16:creationId xmlns:a16="http://schemas.microsoft.com/office/drawing/2014/main" id="{A6802533-6BD5-AD99-D479-3C73063EBD0C}"/>
              </a:ext>
            </a:extLst>
          </p:cNvPr>
          <p:cNvGraphicFramePr>
            <a:graphicFrameLocks noGrp="1"/>
          </p:cNvGraphicFramePr>
          <p:nvPr>
            <p:ph idx="1"/>
            <p:extLst>
              <p:ext uri="{D42A27DB-BD31-4B8C-83A1-F6EECF244321}">
                <p14:modId xmlns:p14="http://schemas.microsoft.com/office/powerpoint/2010/main" val="2011190195"/>
              </p:ext>
            </p:extLst>
          </p:nvPr>
        </p:nvGraphicFramePr>
        <p:xfrm>
          <a:off x="476250" y="1825625"/>
          <a:ext cx="11242674" cy="1854200"/>
        </p:xfrm>
        <a:graphic>
          <a:graphicData uri="http://schemas.openxmlformats.org/drawingml/2006/table">
            <a:tbl>
              <a:tblPr firstRow="1" bandRow="1">
                <a:tableStyleId>{5C22544A-7EE6-4342-B048-85BDC9FD1C3A}</a:tableStyleId>
              </a:tblPr>
              <a:tblGrid>
                <a:gridCol w="1873779">
                  <a:extLst>
                    <a:ext uri="{9D8B030D-6E8A-4147-A177-3AD203B41FA5}">
                      <a16:colId xmlns:a16="http://schemas.microsoft.com/office/drawing/2014/main" val="2779993077"/>
                    </a:ext>
                  </a:extLst>
                </a:gridCol>
                <a:gridCol w="1873779">
                  <a:extLst>
                    <a:ext uri="{9D8B030D-6E8A-4147-A177-3AD203B41FA5}">
                      <a16:colId xmlns:a16="http://schemas.microsoft.com/office/drawing/2014/main" val="1342053829"/>
                    </a:ext>
                  </a:extLst>
                </a:gridCol>
                <a:gridCol w="1873779">
                  <a:extLst>
                    <a:ext uri="{9D8B030D-6E8A-4147-A177-3AD203B41FA5}">
                      <a16:colId xmlns:a16="http://schemas.microsoft.com/office/drawing/2014/main" val="1552141957"/>
                    </a:ext>
                  </a:extLst>
                </a:gridCol>
                <a:gridCol w="1873779">
                  <a:extLst>
                    <a:ext uri="{9D8B030D-6E8A-4147-A177-3AD203B41FA5}">
                      <a16:colId xmlns:a16="http://schemas.microsoft.com/office/drawing/2014/main" val="2129711946"/>
                    </a:ext>
                  </a:extLst>
                </a:gridCol>
                <a:gridCol w="1873779">
                  <a:extLst>
                    <a:ext uri="{9D8B030D-6E8A-4147-A177-3AD203B41FA5}">
                      <a16:colId xmlns:a16="http://schemas.microsoft.com/office/drawing/2014/main" val="3146498050"/>
                    </a:ext>
                  </a:extLst>
                </a:gridCol>
                <a:gridCol w="1873779">
                  <a:extLst>
                    <a:ext uri="{9D8B030D-6E8A-4147-A177-3AD203B41FA5}">
                      <a16:colId xmlns:a16="http://schemas.microsoft.com/office/drawing/2014/main" val="733027046"/>
                    </a:ext>
                  </a:extLst>
                </a:gridCol>
              </a:tblGrid>
              <a:tr h="370840">
                <a:tc>
                  <a:txBody>
                    <a:bodyPr/>
                    <a:lstStyle/>
                    <a:p>
                      <a:pPr algn="ctr"/>
                      <a:r>
                        <a:rPr lang="en-US" dirty="0"/>
                        <a:t>EE</a:t>
                      </a:r>
                    </a:p>
                  </a:txBody>
                  <a:tcPr/>
                </a:tc>
                <a:tc>
                  <a:txBody>
                    <a:bodyPr/>
                    <a:lstStyle/>
                    <a:p>
                      <a:pPr algn="ctr"/>
                      <a:r>
                        <a:rPr lang="en-US" dirty="0"/>
                        <a:t>Gross</a:t>
                      </a:r>
                    </a:p>
                  </a:txBody>
                  <a:tcPr/>
                </a:tc>
                <a:tc>
                  <a:txBody>
                    <a:bodyPr/>
                    <a:lstStyle/>
                    <a:p>
                      <a:pPr algn="ctr"/>
                      <a:r>
                        <a:rPr lang="en-US" dirty="0"/>
                        <a:t>FUTA Wages</a:t>
                      </a:r>
                    </a:p>
                  </a:txBody>
                  <a:tcPr/>
                </a:tc>
                <a:tc>
                  <a:txBody>
                    <a:bodyPr/>
                    <a:lstStyle/>
                    <a:p>
                      <a:pPr algn="ctr"/>
                      <a:r>
                        <a:rPr lang="en-US" dirty="0"/>
                        <a:t>SUTA Wages</a:t>
                      </a:r>
                    </a:p>
                  </a:txBody>
                  <a:tcPr/>
                </a:tc>
                <a:tc>
                  <a:txBody>
                    <a:bodyPr/>
                    <a:lstStyle/>
                    <a:p>
                      <a:pPr algn="ctr"/>
                      <a:r>
                        <a:rPr lang="en-US" dirty="0"/>
                        <a:t>OASDI Wages</a:t>
                      </a:r>
                    </a:p>
                  </a:txBody>
                  <a:tcPr/>
                </a:tc>
                <a:tc>
                  <a:txBody>
                    <a:bodyPr/>
                    <a:lstStyle/>
                    <a:p>
                      <a:pPr algn="ctr"/>
                      <a:r>
                        <a:rPr lang="en-US" dirty="0"/>
                        <a:t>HI Wages</a:t>
                      </a:r>
                    </a:p>
                  </a:txBody>
                  <a:tcPr/>
                </a:tc>
                <a:extLst>
                  <a:ext uri="{0D108BD9-81ED-4DB2-BD59-A6C34878D82A}">
                    <a16:rowId xmlns:a16="http://schemas.microsoft.com/office/drawing/2014/main" val="1756883045"/>
                  </a:ext>
                </a:extLst>
              </a:tr>
              <a:tr h="370840">
                <a:tc>
                  <a:txBody>
                    <a:bodyPr/>
                    <a:lstStyle/>
                    <a:p>
                      <a:pPr algn="r"/>
                      <a:r>
                        <a:rPr lang="en-US" dirty="0"/>
                        <a:t>A</a:t>
                      </a:r>
                    </a:p>
                  </a:txBody>
                  <a:tcPr/>
                </a:tc>
                <a:tc>
                  <a:txBody>
                    <a:bodyPr/>
                    <a:lstStyle/>
                    <a:p>
                      <a:pPr algn="r"/>
                      <a:r>
                        <a:rPr lang="en-US" dirty="0"/>
                        <a:t>$1,000.00</a:t>
                      </a:r>
                    </a:p>
                  </a:txBody>
                  <a:tcPr/>
                </a:tc>
                <a:tc>
                  <a:txBody>
                    <a:bodyPr/>
                    <a:lstStyle/>
                    <a:p>
                      <a:pPr algn="r"/>
                      <a:r>
                        <a:rPr lang="en-US" dirty="0"/>
                        <a:t>-</a:t>
                      </a:r>
                    </a:p>
                  </a:txBody>
                  <a:tcPr/>
                </a:tc>
                <a:tc>
                  <a:txBody>
                    <a:bodyPr/>
                    <a:lstStyle/>
                    <a:p>
                      <a:pPr algn="r"/>
                      <a:r>
                        <a:rPr lang="en-US" dirty="0"/>
                        <a:t>$800.00</a:t>
                      </a:r>
                    </a:p>
                  </a:txBody>
                  <a:tcPr/>
                </a:tc>
                <a:tc>
                  <a:txBody>
                    <a:bodyPr/>
                    <a:lstStyle/>
                    <a:p>
                      <a:pPr algn="r"/>
                      <a:r>
                        <a:rPr lang="en-US" dirty="0"/>
                        <a:t>$1,000.00</a:t>
                      </a:r>
                    </a:p>
                  </a:txBody>
                  <a:tcPr/>
                </a:tc>
                <a:tc>
                  <a:txBody>
                    <a:bodyPr/>
                    <a:lstStyle/>
                    <a:p>
                      <a:pPr algn="r"/>
                      <a:r>
                        <a:rPr lang="en-US" dirty="0"/>
                        <a:t>$1,000.00</a:t>
                      </a:r>
                    </a:p>
                  </a:txBody>
                  <a:tcPr/>
                </a:tc>
                <a:extLst>
                  <a:ext uri="{0D108BD9-81ED-4DB2-BD59-A6C34878D82A}">
                    <a16:rowId xmlns:a16="http://schemas.microsoft.com/office/drawing/2014/main" val="3784571734"/>
                  </a:ext>
                </a:extLst>
              </a:tr>
              <a:tr h="370840">
                <a:tc>
                  <a:txBody>
                    <a:bodyPr/>
                    <a:lstStyle/>
                    <a:p>
                      <a:pPr algn="r"/>
                      <a:r>
                        <a:rPr lang="en-US" dirty="0"/>
                        <a:t>B</a:t>
                      </a:r>
                    </a:p>
                  </a:txBody>
                  <a:tcPr/>
                </a:tc>
                <a:tc>
                  <a:txBody>
                    <a:bodyPr/>
                    <a:lstStyle/>
                    <a:p>
                      <a:pPr algn="r"/>
                      <a:r>
                        <a:rPr lang="en-US" dirty="0"/>
                        <a:t>$845.00</a:t>
                      </a:r>
                    </a:p>
                  </a:txBody>
                  <a:tcPr/>
                </a:tc>
                <a:tc>
                  <a:txBody>
                    <a:bodyPr/>
                    <a:lstStyle/>
                    <a:p>
                      <a:pPr algn="r"/>
                      <a:r>
                        <a:rPr lang="en-US" dirty="0"/>
                        <a:t>$615.00</a:t>
                      </a:r>
                    </a:p>
                  </a:txBody>
                  <a:tcPr/>
                </a:tc>
                <a:tc>
                  <a:txBody>
                    <a:bodyPr/>
                    <a:lstStyle/>
                    <a:p>
                      <a:pPr algn="r"/>
                      <a:r>
                        <a:rPr lang="en-US" dirty="0"/>
                        <a:t>$845.00</a:t>
                      </a:r>
                    </a:p>
                  </a:txBody>
                  <a:tcPr/>
                </a:tc>
                <a:tc>
                  <a:txBody>
                    <a:bodyPr/>
                    <a:lstStyle/>
                    <a:p>
                      <a:pPr algn="r"/>
                      <a:r>
                        <a:rPr lang="en-US" dirty="0"/>
                        <a:t>$845.00</a:t>
                      </a:r>
                    </a:p>
                  </a:txBody>
                  <a:tcPr/>
                </a:tc>
                <a:tc>
                  <a:txBody>
                    <a:bodyPr/>
                    <a:lstStyle/>
                    <a:p>
                      <a:pPr algn="r"/>
                      <a:r>
                        <a:rPr lang="en-US" dirty="0"/>
                        <a:t>$845.00</a:t>
                      </a:r>
                    </a:p>
                  </a:txBody>
                  <a:tcPr/>
                </a:tc>
                <a:extLst>
                  <a:ext uri="{0D108BD9-81ED-4DB2-BD59-A6C34878D82A}">
                    <a16:rowId xmlns:a16="http://schemas.microsoft.com/office/drawing/2014/main" val="2018889990"/>
                  </a:ext>
                </a:extLst>
              </a:tr>
              <a:tr h="370840">
                <a:tc>
                  <a:txBody>
                    <a:bodyPr/>
                    <a:lstStyle/>
                    <a:p>
                      <a:pPr algn="r"/>
                      <a:r>
                        <a:rPr lang="en-US" dirty="0"/>
                        <a:t>Total</a:t>
                      </a:r>
                    </a:p>
                  </a:txBody>
                  <a:tcPr/>
                </a:tc>
                <a:tc>
                  <a:txBody>
                    <a:bodyPr/>
                    <a:lstStyle/>
                    <a:p>
                      <a:pPr algn="r"/>
                      <a:r>
                        <a:rPr lang="en-US" dirty="0"/>
                        <a:t>$1,845.00</a:t>
                      </a:r>
                    </a:p>
                  </a:txBody>
                  <a:tcPr/>
                </a:tc>
                <a:tc>
                  <a:txBody>
                    <a:bodyPr/>
                    <a:lstStyle/>
                    <a:p>
                      <a:pPr algn="r"/>
                      <a:r>
                        <a:rPr lang="en-US" dirty="0"/>
                        <a:t>$615.00</a:t>
                      </a:r>
                    </a:p>
                  </a:txBody>
                  <a:tcPr/>
                </a:tc>
                <a:tc>
                  <a:txBody>
                    <a:bodyPr/>
                    <a:lstStyle/>
                    <a:p>
                      <a:pPr algn="r"/>
                      <a:r>
                        <a:rPr lang="en-US" dirty="0"/>
                        <a:t>$1,645.00</a:t>
                      </a:r>
                    </a:p>
                  </a:txBody>
                  <a:tcPr/>
                </a:tc>
                <a:tc>
                  <a:txBody>
                    <a:bodyPr/>
                    <a:lstStyle/>
                    <a:p>
                      <a:pPr algn="r"/>
                      <a:r>
                        <a:rPr lang="en-US" dirty="0"/>
                        <a:t>$1,845.00</a:t>
                      </a:r>
                    </a:p>
                  </a:txBody>
                  <a:tcPr/>
                </a:tc>
                <a:tc>
                  <a:txBody>
                    <a:bodyPr/>
                    <a:lstStyle/>
                    <a:p>
                      <a:pPr algn="r"/>
                      <a:r>
                        <a:rPr lang="en-US" dirty="0"/>
                        <a:t>$1,845.00</a:t>
                      </a:r>
                    </a:p>
                  </a:txBody>
                  <a:tcPr/>
                </a:tc>
                <a:extLst>
                  <a:ext uri="{0D108BD9-81ED-4DB2-BD59-A6C34878D82A}">
                    <a16:rowId xmlns:a16="http://schemas.microsoft.com/office/drawing/2014/main" val="3019633562"/>
                  </a:ext>
                </a:extLst>
              </a:tr>
              <a:tr h="370840">
                <a:tc>
                  <a:txBody>
                    <a:bodyPr/>
                    <a:lstStyle/>
                    <a:p>
                      <a:pPr algn="r"/>
                      <a:r>
                        <a:rPr lang="en-US" dirty="0"/>
                        <a:t>Tax</a:t>
                      </a:r>
                    </a:p>
                  </a:txBody>
                  <a:tcPr/>
                </a:tc>
                <a:tc>
                  <a:txBody>
                    <a:bodyPr/>
                    <a:lstStyle/>
                    <a:p>
                      <a:pPr algn="r"/>
                      <a:endParaRPr lang="en-US" dirty="0"/>
                    </a:p>
                  </a:txBody>
                  <a:tcPr/>
                </a:tc>
                <a:tc>
                  <a:txBody>
                    <a:bodyPr/>
                    <a:lstStyle/>
                    <a:p>
                      <a:pPr algn="r"/>
                      <a:r>
                        <a:rPr lang="en-US" dirty="0"/>
                        <a:t>$3.69</a:t>
                      </a:r>
                    </a:p>
                  </a:txBody>
                  <a:tcPr/>
                </a:tc>
                <a:tc>
                  <a:txBody>
                    <a:bodyPr/>
                    <a:lstStyle/>
                    <a:p>
                      <a:pPr algn="r"/>
                      <a:r>
                        <a:rPr lang="en-US" dirty="0"/>
                        <a:t>$46.06</a:t>
                      </a:r>
                    </a:p>
                  </a:txBody>
                  <a:tcPr/>
                </a:tc>
                <a:tc>
                  <a:txBody>
                    <a:bodyPr/>
                    <a:lstStyle/>
                    <a:p>
                      <a:pPr algn="r"/>
                      <a:r>
                        <a:rPr lang="en-US" dirty="0"/>
                        <a:t>$114.39</a:t>
                      </a:r>
                    </a:p>
                  </a:txBody>
                  <a:tcPr/>
                </a:tc>
                <a:tc>
                  <a:txBody>
                    <a:bodyPr/>
                    <a:lstStyle/>
                    <a:p>
                      <a:pPr algn="r"/>
                      <a:r>
                        <a:rPr lang="en-US" dirty="0"/>
                        <a:t>$26.75</a:t>
                      </a:r>
                    </a:p>
                  </a:txBody>
                  <a:tcPr/>
                </a:tc>
                <a:extLst>
                  <a:ext uri="{0D108BD9-81ED-4DB2-BD59-A6C34878D82A}">
                    <a16:rowId xmlns:a16="http://schemas.microsoft.com/office/drawing/2014/main" val="4146832627"/>
                  </a:ext>
                </a:extLst>
              </a:tr>
            </a:tbl>
          </a:graphicData>
        </a:graphic>
      </p:graphicFrame>
      <p:sp>
        <p:nvSpPr>
          <p:cNvPr id="6" name="TextBox 5">
            <a:extLst>
              <a:ext uri="{FF2B5EF4-FFF2-40B4-BE49-F238E27FC236}">
                <a16:creationId xmlns:a16="http://schemas.microsoft.com/office/drawing/2014/main" id="{30CF820F-86E4-4459-EC53-F29EFDE6396C}"/>
              </a:ext>
            </a:extLst>
          </p:cNvPr>
          <p:cNvSpPr txBox="1"/>
          <p:nvPr/>
        </p:nvSpPr>
        <p:spPr>
          <a:xfrm>
            <a:off x="646196" y="4085512"/>
            <a:ext cx="10899608" cy="1323439"/>
          </a:xfrm>
          <a:prstGeom prst="rect">
            <a:avLst/>
          </a:prstGeom>
          <a:noFill/>
        </p:spPr>
        <p:txBody>
          <a:bodyPr wrap="square">
            <a:spAutoFit/>
          </a:bodyPr>
          <a:lstStyle/>
          <a:p>
            <a:r>
              <a:rPr lang="en-US" sz="2000" dirty="0">
                <a:latin typeface="+mn-lt"/>
              </a:rPr>
              <a:t>Debit Payroll Tax Expense for the total of all payroll taxes that employer pays</a:t>
            </a:r>
          </a:p>
          <a:p>
            <a:r>
              <a:rPr lang="en-US" sz="2000" dirty="0">
                <a:latin typeface="+mn-lt"/>
              </a:rPr>
              <a:t>Note: The general ledger will denote which employer taxes are due and may include OASDI, HI, FUTA and SUTA</a:t>
            </a:r>
          </a:p>
          <a:p>
            <a:r>
              <a:rPr lang="en-US" sz="2000" dirty="0">
                <a:latin typeface="+mn-lt"/>
              </a:rPr>
              <a:t>Credit each account - they are all liabilities</a:t>
            </a:r>
          </a:p>
        </p:txBody>
      </p:sp>
    </p:spTree>
    <p:extLst>
      <p:ext uri="{BB962C8B-B14F-4D97-AF65-F5344CB8AC3E}">
        <p14:creationId xmlns:p14="http://schemas.microsoft.com/office/powerpoint/2010/main" val="3326294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57443-A006-259E-E570-D1B8C9BB98DE}"/>
              </a:ext>
            </a:extLst>
          </p:cNvPr>
          <p:cNvSpPr>
            <a:spLocks noGrp="1"/>
          </p:cNvSpPr>
          <p:nvPr>
            <p:ph type="title"/>
          </p:nvPr>
        </p:nvSpPr>
        <p:spPr/>
        <p:txBody>
          <a:bodyPr/>
          <a:lstStyle/>
          <a:p>
            <a:r>
              <a:rPr lang="en-US" dirty="0"/>
              <a:t>Journal Entry 2 (2 of 2)</a:t>
            </a:r>
            <a:endParaRPr lang="en-IN" dirty="0"/>
          </a:p>
        </p:txBody>
      </p:sp>
      <p:sp>
        <p:nvSpPr>
          <p:cNvPr id="3" name="Content Placeholder 2">
            <a:extLst>
              <a:ext uri="{FF2B5EF4-FFF2-40B4-BE49-F238E27FC236}">
                <a16:creationId xmlns:a16="http://schemas.microsoft.com/office/drawing/2014/main" id="{2B867630-D926-DF25-D33D-27B2905E23DE}"/>
              </a:ext>
            </a:extLst>
          </p:cNvPr>
          <p:cNvSpPr>
            <a:spLocks noGrp="1"/>
          </p:cNvSpPr>
          <p:nvPr>
            <p:ph idx="1"/>
          </p:nvPr>
        </p:nvSpPr>
        <p:spPr/>
        <p:txBody>
          <a:bodyPr/>
          <a:lstStyle/>
          <a:p>
            <a:pPr marL="457200" lvl="1" indent="0">
              <a:lnSpc>
                <a:spcPts val="2100"/>
              </a:lnSpc>
              <a:buNone/>
              <a:defRPr/>
            </a:pPr>
            <a:r>
              <a:rPr lang="en-US" dirty="0"/>
              <a:t> 							</a:t>
            </a:r>
            <a:r>
              <a:rPr lang="en-US" u="sng" dirty="0"/>
              <a:t>Debit</a:t>
            </a:r>
            <a:r>
              <a:rPr lang="en-US" dirty="0"/>
              <a:t>      </a:t>
            </a:r>
            <a:r>
              <a:rPr lang="en-US" u="sng" dirty="0"/>
              <a:t>Credit</a:t>
            </a:r>
          </a:p>
          <a:p>
            <a:pPr marL="457200" lvl="1" indent="0">
              <a:lnSpc>
                <a:spcPts val="2100"/>
              </a:lnSpc>
              <a:buNone/>
              <a:defRPr/>
            </a:pPr>
            <a:r>
              <a:rPr lang="en-US" dirty="0"/>
              <a:t>	Payroll Tax Expense 			190.89</a:t>
            </a:r>
          </a:p>
          <a:p>
            <a:pPr marL="914400" lvl="2" indent="0">
              <a:lnSpc>
                <a:spcPts val="2100"/>
              </a:lnSpc>
              <a:buNone/>
              <a:defRPr/>
            </a:pPr>
            <a:r>
              <a:rPr lang="en-US" dirty="0"/>
              <a:t>	FUTA Taxes Payable			        3.69</a:t>
            </a:r>
          </a:p>
          <a:p>
            <a:pPr marL="914400" lvl="2" indent="0">
              <a:lnSpc>
                <a:spcPts val="2100"/>
              </a:lnSpc>
              <a:buNone/>
              <a:defRPr/>
            </a:pPr>
            <a:r>
              <a:rPr lang="en-US" dirty="0"/>
              <a:t>	SUTA Taxes Payable			      46.06</a:t>
            </a:r>
          </a:p>
          <a:p>
            <a:pPr marL="914400" lvl="2" indent="0">
              <a:lnSpc>
                <a:spcPts val="2100"/>
              </a:lnSpc>
              <a:buNone/>
              <a:defRPr/>
            </a:pPr>
            <a:r>
              <a:rPr lang="en-US" dirty="0"/>
              <a:t>	FICA Taxes Payable—OASDI		</a:t>
            </a:r>
            <a:r>
              <a:rPr lang="en-US" sz="1800" dirty="0"/>
              <a:t> </a:t>
            </a:r>
            <a:r>
              <a:rPr lang="en-US" dirty="0"/>
              <a:t> </a:t>
            </a:r>
            <a:r>
              <a:rPr lang="en-US" sz="1600" dirty="0"/>
              <a:t>   </a:t>
            </a:r>
            <a:r>
              <a:rPr lang="en-US" sz="2000" dirty="0"/>
              <a:t> </a:t>
            </a:r>
            <a:r>
              <a:rPr lang="en-US" dirty="0"/>
              <a:t> 114.39</a:t>
            </a:r>
          </a:p>
          <a:p>
            <a:pPr marL="914400" lvl="2" indent="0">
              <a:lnSpc>
                <a:spcPts val="2100"/>
              </a:lnSpc>
              <a:buNone/>
              <a:defRPr/>
            </a:pPr>
            <a:r>
              <a:rPr lang="en-US" dirty="0"/>
              <a:t>	FICA Taxes Payable—HI			    </a:t>
            </a:r>
            <a:r>
              <a:rPr lang="en-US" sz="1800" dirty="0"/>
              <a:t>   </a:t>
            </a:r>
            <a:r>
              <a:rPr lang="en-US" dirty="0"/>
              <a:t>26.75</a:t>
            </a:r>
            <a:endParaRPr lang="en-IN" dirty="0"/>
          </a:p>
        </p:txBody>
      </p:sp>
    </p:spTree>
    <p:extLst>
      <p:ext uri="{BB962C8B-B14F-4D97-AF65-F5344CB8AC3E}">
        <p14:creationId xmlns:p14="http://schemas.microsoft.com/office/powerpoint/2010/main" val="1843195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C8B2D-BD9A-0422-73EE-F0AB38BDADC8}"/>
              </a:ext>
            </a:extLst>
          </p:cNvPr>
          <p:cNvSpPr>
            <a:spLocks noGrp="1"/>
          </p:cNvSpPr>
          <p:nvPr>
            <p:ph type="title"/>
          </p:nvPr>
        </p:nvSpPr>
        <p:spPr/>
        <p:txBody>
          <a:bodyPr/>
          <a:lstStyle/>
          <a:p>
            <a:r>
              <a:rPr lang="en-US" dirty="0"/>
              <a:t>Knowledge Check Activity 1</a:t>
            </a:r>
            <a:endParaRPr lang="en-IN" dirty="0"/>
          </a:p>
        </p:txBody>
      </p:sp>
      <p:sp>
        <p:nvSpPr>
          <p:cNvPr id="3" name="Content Placeholder 2">
            <a:extLst>
              <a:ext uri="{FF2B5EF4-FFF2-40B4-BE49-F238E27FC236}">
                <a16:creationId xmlns:a16="http://schemas.microsoft.com/office/drawing/2014/main" id="{A0D3F501-42BF-69AB-C639-C4EB0F20C6F5}"/>
              </a:ext>
            </a:extLst>
          </p:cNvPr>
          <p:cNvSpPr>
            <a:spLocks noGrp="1"/>
          </p:cNvSpPr>
          <p:nvPr>
            <p:ph idx="1"/>
          </p:nvPr>
        </p:nvSpPr>
        <p:spPr/>
        <p:txBody>
          <a:bodyPr/>
          <a:lstStyle/>
          <a:p>
            <a:pPr marL="0" indent="0">
              <a:buNone/>
            </a:pPr>
            <a:r>
              <a:rPr lang="en-US" sz="2000" dirty="0"/>
              <a:t>Cronus Chemicals is liable for a FUTA tax of $1,200. What is the journal entry to record the FUTA taxes payable?</a:t>
            </a:r>
          </a:p>
          <a:p>
            <a:pPr marL="0" indent="0">
              <a:buNone/>
            </a:pPr>
            <a:endParaRPr lang="en-US" sz="2000" b="1" dirty="0"/>
          </a:p>
          <a:p>
            <a:pPr marL="457200" indent="-457200">
              <a:buClrTx/>
              <a:buFont typeface="+mj-lt"/>
              <a:buAutoNum type="alphaLcPeriod"/>
            </a:pPr>
            <a:r>
              <a:rPr lang="en-US" sz="2000" dirty="0"/>
              <a:t>Debit FUTA Taxes Payable; Credit Payroll Taxes</a:t>
            </a:r>
          </a:p>
          <a:p>
            <a:pPr marL="457200" indent="-457200">
              <a:buClrTx/>
              <a:buFont typeface="+mj-lt"/>
              <a:buAutoNum type="alphaLcPeriod"/>
            </a:pPr>
            <a:r>
              <a:rPr lang="en-US" sz="2000" dirty="0"/>
              <a:t>Debit Unemployment Taxes Payable; Credit FUTA Taxes Payable</a:t>
            </a:r>
          </a:p>
          <a:p>
            <a:pPr marL="457200" indent="-457200">
              <a:buClrTx/>
              <a:buFont typeface="+mj-lt"/>
              <a:buAutoNum type="alphaLcPeriod"/>
            </a:pPr>
            <a:r>
              <a:rPr lang="en-US" sz="2000" dirty="0"/>
              <a:t>Debit Payroll Taxes; Credit FUTA Taxes Payable</a:t>
            </a:r>
          </a:p>
          <a:p>
            <a:pPr marL="457200" indent="-457200">
              <a:buClrTx/>
              <a:buFont typeface="+mj-lt"/>
              <a:buAutoNum type="alphaLcPeriod"/>
            </a:pPr>
            <a:r>
              <a:rPr lang="en-US" sz="2000" dirty="0"/>
              <a:t>Debit FUTA Taxes Payable; Credit Unemployment Taxes Payable</a:t>
            </a:r>
          </a:p>
          <a:p>
            <a:pPr marL="0" indent="0">
              <a:buNone/>
            </a:pPr>
            <a:endParaRPr lang="en-US" sz="2000" dirty="0"/>
          </a:p>
          <a:p>
            <a:pPr marL="0" indent="0">
              <a:buNone/>
            </a:pPr>
            <a:endParaRPr lang="en-US" sz="2000" dirty="0"/>
          </a:p>
          <a:p>
            <a:endParaRPr lang="en-IN" sz="2000" dirty="0"/>
          </a:p>
        </p:txBody>
      </p:sp>
    </p:spTree>
    <p:extLst>
      <p:ext uri="{BB962C8B-B14F-4D97-AF65-F5344CB8AC3E}">
        <p14:creationId xmlns:p14="http://schemas.microsoft.com/office/powerpoint/2010/main" val="3810150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40149-8E56-98EA-AADD-E9FC11BDDC86}"/>
              </a:ext>
            </a:extLst>
          </p:cNvPr>
          <p:cNvSpPr>
            <a:spLocks noGrp="1"/>
          </p:cNvSpPr>
          <p:nvPr>
            <p:ph type="title"/>
          </p:nvPr>
        </p:nvSpPr>
        <p:spPr/>
        <p:txBody>
          <a:bodyPr/>
          <a:lstStyle/>
          <a:p>
            <a:r>
              <a:rPr lang="en-US" dirty="0"/>
              <a:t>Knowledge Check Activity 1: Answer</a:t>
            </a:r>
            <a:endParaRPr lang="en-IN" dirty="0"/>
          </a:p>
        </p:txBody>
      </p:sp>
      <p:sp>
        <p:nvSpPr>
          <p:cNvPr id="3" name="Content Placeholder 2">
            <a:extLst>
              <a:ext uri="{FF2B5EF4-FFF2-40B4-BE49-F238E27FC236}">
                <a16:creationId xmlns:a16="http://schemas.microsoft.com/office/drawing/2014/main" id="{82F5B085-1C0A-395F-9934-FFAD7F8495F6}"/>
              </a:ext>
            </a:extLst>
          </p:cNvPr>
          <p:cNvSpPr>
            <a:spLocks noGrp="1"/>
          </p:cNvSpPr>
          <p:nvPr>
            <p:ph idx="1"/>
          </p:nvPr>
        </p:nvSpPr>
        <p:spPr/>
        <p:txBody>
          <a:bodyPr/>
          <a:lstStyle/>
          <a:p>
            <a:pPr marL="0" indent="0">
              <a:buNone/>
            </a:pPr>
            <a:r>
              <a:rPr lang="en-US" sz="2000" dirty="0"/>
              <a:t>Cronus Chemicals is liable for a FUTA tax of $1,200. What is the journal entry to record the FUTA taxes payable?</a:t>
            </a:r>
          </a:p>
          <a:p>
            <a:pPr marL="0" indent="0">
              <a:buClrTx/>
              <a:buNone/>
            </a:pPr>
            <a:r>
              <a:rPr lang="en-US" sz="2000" dirty="0"/>
              <a:t>Answer: c. Debit Payroll Taxes; Credit FUTA Taxes Payable</a:t>
            </a:r>
          </a:p>
          <a:p>
            <a:pPr marL="0" indent="0">
              <a:buNone/>
            </a:pPr>
            <a:r>
              <a:rPr lang="en-US" sz="2000" dirty="0"/>
              <a:t>The journal entry to record the payroll taxes includes a debit to the tax expense account for the total of the employer’s payroll taxes and a credit to the various tax liability accounts</a:t>
            </a:r>
          </a:p>
          <a:p>
            <a:pPr marL="0" indent="0">
              <a:buNone/>
            </a:pPr>
            <a:r>
              <a:rPr lang="en-US" sz="2000" dirty="0"/>
              <a:t>	Payroll Taxes……………………….XXX</a:t>
            </a:r>
          </a:p>
          <a:p>
            <a:pPr marL="0" indent="0">
              <a:buNone/>
            </a:pPr>
            <a:r>
              <a:rPr lang="en-US" sz="2000" dirty="0"/>
              <a:t>		Liabilities (various taxes)………………..XXX</a:t>
            </a:r>
          </a:p>
          <a:p>
            <a:pPr marL="0" indent="0">
              <a:buNone/>
            </a:pPr>
            <a:r>
              <a:rPr lang="en-US" sz="2000" dirty="0"/>
              <a:t>			To record the payroll taxes and liabilities of the employer.</a:t>
            </a:r>
          </a:p>
          <a:p>
            <a:endParaRPr lang="en-IN" sz="2000" dirty="0"/>
          </a:p>
        </p:txBody>
      </p:sp>
    </p:spTree>
    <p:extLst>
      <p:ext uri="{BB962C8B-B14F-4D97-AF65-F5344CB8AC3E}">
        <p14:creationId xmlns:p14="http://schemas.microsoft.com/office/powerpoint/2010/main" val="2347292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4DCF5-F56E-041B-8608-2016B64B447F}"/>
              </a:ext>
            </a:extLst>
          </p:cNvPr>
          <p:cNvSpPr>
            <a:spLocks noGrp="1"/>
          </p:cNvSpPr>
          <p:nvPr>
            <p:ph type="title"/>
          </p:nvPr>
        </p:nvSpPr>
        <p:spPr/>
        <p:txBody>
          <a:bodyPr/>
          <a:lstStyle/>
          <a:p>
            <a:r>
              <a:rPr lang="en-US" dirty="0"/>
              <a:t>Posting to Ledger Accounts</a:t>
            </a:r>
            <a:endParaRPr lang="en-IN" dirty="0"/>
          </a:p>
        </p:txBody>
      </p:sp>
      <p:sp>
        <p:nvSpPr>
          <p:cNvPr id="3" name="Content Placeholder 2">
            <a:extLst>
              <a:ext uri="{FF2B5EF4-FFF2-40B4-BE49-F238E27FC236}">
                <a16:creationId xmlns:a16="http://schemas.microsoft.com/office/drawing/2014/main" id="{BBA30634-787B-38AE-E82B-22A5C2F0153F}"/>
              </a:ext>
            </a:extLst>
          </p:cNvPr>
          <p:cNvSpPr>
            <a:spLocks noGrp="1"/>
          </p:cNvSpPr>
          <p:nvPr>
            <p:ph idx="1"/>
          </p:nvPr>
        </p:nvSpPr>
        <p:spPr/>
        <p:txBody>
          <a:bodyPr/>
          <a:lstStyle/>
          <a:p>
            <a:r>
              <a:rPr lang="en-US" sz="2000" dirty="0"/>
              <a:t>See T-accounts on pages 6-25 and 6-26 to follow the posting of the journal entries to the general ledger accounts, from the general journal</a:t>
            </a:r>
          </a:p>
          <a:p>
            <a:r>
              <a:rPr lang="en-US" sz="2000" dirty="0"/>
              <a:t>Look in general ledger for amounts due</a:t>
            </a:r>
          </a:p>
          <a:p>
            <a:endParaRPr lang="en-US" sz="2000" dirty="0"/>
          </a:p>
          <a:p>
            <a:endParaRPr lang="en-IN" sz="2000" dirty="0"/>
          </a:p>
        </p:txBody>
      </p:sp>
    </p:spTree>
    <p:extLst>
      <p:ext uri="{BB962C8B-B14F-4D97-AF65-F5344CB8AC3E}">
        <p14:creationId xmlns:p14="http://schemas.microsoft.com/office/powerpoint/2010/main" val="3006475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3DCC7-9B6D-AE9E-BB90-47B817EE5AE1}"/>
              </a:ext>
            </a:extLst>
          </p:cNvPr>
          <p:cNvSpPr>
            <a:spLocks noGrp="1"/>
          </p:cNvSpPr>
          <p:nvPr>
            <p:ph type="title"/>
          </p:nvPr>
        </p:nvSpPr>
        <p:spPr/>
        <p:txBody>
          <a:bodyPr/>
          <a:lstStyle/>
          <a:p>
            <a:r>
              <a:rPr lang="en-US" dirty="0"/>
              <a:t>Workers’ Compensation Insurance Expense</a:t>
            </a:r>
            <a:endParaRPr lang="en-IN" dirty="0"/>
          </a:p>
        </p:txBody>
      </p:sp>
      <p:sp>
        <p:nvSpPr>
          <p:cNvPr id="3" name="Content Placeholder 2">
            <a:extLst>
              <a:ext uri="{FF2B5EF4-FFF2-40B4-BE49-F238E27FC236}">
                <a16:creationId xmlns:a16="http://schemas.microsoft.com/office/drawing/2014/main" id="{A7F12E35-27D8-54BD-F081-AACA65CF3B70}"/>
              </a:ext>
            </a:extLst>
          </p:cNvPr>
          <p:cNvSpPr>
            <a:spLocks noGrp="1"/>
          </p:cNvSpPr>
          <p:nvPr>
            <p:ph idx="1"/>
          </p:nvPr>
        </p:nvSpPr>
        <p:spPr/>
        <p:txBody>
          <a:bodyPr/>
          <a:lstStyle/>
          <a:p>
            <a:r>
              <a:rPr lang="en-US" sz="2000" dirty="0"/>
              <a:t>Expense for the employer, who is required to purchase insurance to protect employees against work related injuries and disabilities </a:t>
            </a:r>
          </a:p>
          <a:p>
            <a:pPr lvl="1"/>
            <a:r>
              <a:rPr lang="en-US" sz="2000" dirty="0"/>
              <a:t>Laws differ by state</a:t>
            </a:r>
          </a:p>
          <a:p>
            <a:pPr lvl="1"/>
            <a:r>
              <a:rPr lang="en-US" sz="2000" dirty="0"/>
              <a:t>Premiums often calculated based on employment classification – stated in terms of $100 of weekly wages paid to employees</a:t>
            </a:r>
          </a:p>
          <a:p>
            <a:pPr lvl="1"/>
            <a:r>
              <a:rPr lang="en-US" sz="2000" dirty="0"/>
              <a:t>Amount of premium is debited to Workers’ Compensation Insurance Expense</a:t>
            </a:r>
          </a:p>
          <a:p>
            <a:pPr lvl="1"/>
            <a:r>
              <a:rPr lang="en-US" sz="2000" dirty="0"/>
              <a:t>Employers estimate and pay premiums in advance</a:t>
            </a:r>
          </a:p>
          <a:p>
            <a:pPr lvl="1"/>
            <a:r>
              <a:rPr lang="en-US" sz="2000" dirty="0"/>
              <a:t>At year-end, all payrolls are audited </a:t>
            </a:r>
          </a:p>
          <a:p>
            <a:pPr lvl="2"/>
            <a:r>
              <a:rPr lang="en-US" sz="2000" dirty="0"/>
              <a:t>Employer pays additional premium or receives credit for an overpayment</a:t>
            </a:r>
          </a:p>
          <a:p>
            <a:endParaRPr lang="en-IN" sz="2000" dirty="0"/>
          </a:p>
        </p:txBody>
      </p:sp>
    </p:spTree>
    <p:extLst>
      <p:ext uri="{BB962C8B-B14F-4D97-AF65-F5344CB8AC3E}">
        <p14:creationId xmlns:p14="http://schemas.microsoft.com/office/powerpoint/2010/main" val="2088000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10C86-9A52-A2EF-DB88-1BE2BB6E05D4}"/>
              </a:ext>
            </a:extLst>
          </p:cNvPr>
          <p:cNvSpPr>
            <a:spLocks noGrp="1"/>
          </p:cNvSpPr>
          <p:nvPr>
            <p:ph type="title"/>
          </p:nvPr>
        </p:nvSpPr>
        <p:spPr/>
        <p:txBody>
          <a:bodyPr/>
          <a:lstStyle/>
          <a:p>
            <a:r>
              <a:rPr lang="en-US" dirty="0"/>
              <a:t>Discussion Activity 2 (1 of 2)</a:t>
            </a:r>
            <a:endParaRPr lang="en-IN" dirty="0"/>
          </a:p>
        </p:txBody>
      </p:sp>
      <p:sp>
        <p:nvSpPr>
          <p:cNvPr id="3" name="Content Placeholder 2">
            <a:extLst>
              <a:ext uri="{FF2B5EF4-FFF2-40B4-BE49-F238E27FC236}">
                <a16:creationId xmlns:a16="http://schemas.microsoft.com/office/drawing/2014/main" id="{0CE44B77-4934-CD6E-3EF8-1EEBB551E882}"/>
              </a:ext>
            </a:extLst>
          </p:cNvPr>
          <p:cNvSpPr>
            <a:spLocks noGrp="1"/>
          </p:cNvSpPr>
          <p:nvPr>
            <p:ph idx="1"/>
          </p:nvPr>
        </p:nvSpPr>
        <p:spPr/>
        <p:txBody>
          <a:bodyPr/>
          <a:lstStyle/>
          <a:p>
            <a:pPr marL="0" indent="0">
              <a:buNone/>
            </a:pPr>
            <a:r>
              <a:rPr lang="en-US" sz="2000" dirty="0"/>
              <a:t>An employer of a manufacturing company is responsible for the following taxes. Show the journal entry to record payroll taxes and the employer’s liability for the taxes. How does this transaction affect the company’s assets, liabilities, and expenses</a:t>
            </a:r>
            <a:r>
              <a:rPr lang="en-US" sz="2000" dirty="0">
                <a:solidFill>
                  <a:srgbClr val="FF0000"/>
                </a:solidFill>
              </a:rPr>
              <a:t>?</a:t>
            </a:r>
          </a:p>
          <a:p>
            <a:pPr marL="457200" indent="-457200">
              <a:buFont typeface="+mj-lt"/>
              <a:buAutoNum type="arabicPeriod"/>
            </a:pPr>
            <a:r>
              <a:rPr lang="en-US" sz="2000" dirty="0"/>
              <a:t>FICA tax—OASDI on employees: 6.2%</a:t>
            </a:r>
          </a:p>
          <a:p>
            <a:pPr marL="457200" indent="-457200">
              <a:buFont typeface="+mj-lt"/>
              <a:buAutoNum type="arabicPeriod"/>
            </a:pPr>
            <a:r>
              <a:rPr lang="en-US" sz="2000" dirty="0"/>
              <a:t>FICA tax—HI on employees: 1.45% + 0.9% on wages in excess of $200,000</a:t>
            </a:r>
          </a:p>
          <a:p>
            <a:pPr marL="457200" indent="-457200">
              <a:buFont typeface="+mj-lt"/>
              <a:buAutoNum type="arabicPeriod"/>
            </a:pPr>
            <a:r>
              <a:rPr lang="en-US" sz="2000" dirty="0"/>
              <a:t>Federal income tax withholding</a:t>
            </a:r>
          </a:p>
          <a:p>
            <a:pPr marL="457200" indent="-457200">
              <a:buFont typeface="+mj-lt"/>
              <a:buAutoNum type="arabicPeriod"/>
            </a:pPr>
            <a:r>
              <a:rPr lang="en-US" sz="2000" dirty="0"/>
              <a:t>FICA tax—OASDI on employers: 6.2%.</a:t>
            </a:r>
          </a:p>
          <a:p>
            <a:endParaRPr lang="en-IN" sz="2000" dirty="0"/>
          </a:p>
        </p:txBody>
      </p:sp>
    </p:spTree>
    <p:extLst>
      <p:ext uri="{BB962C8B-B14F-4D97-AF65-F5344CB8AC3E}">
        <p14:creationId xmlns:p14="http://schemas.microsoft.com/office/powerpoint/2010/main" val="13829456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10C86-9A52-A2EF-DB88-1BE2BB6E05D4}"/>
              </a:ext>
            </a:extLst>
          </p:cNvPr>
          <p:cNvSpPr>
            <a:spLocks noGrp="1"/>
          </p:cNvSpPr>
          <p:nvPr>
            <p:ph type="title"/>
          </p:nvPr>
        </p:nvSpPr>
        <p:spPr/>
        <p:txBody>
          <a:bodyPr/>
          <a:lstStyle/>
          <a:p>
            <a:r>
              <a:rPr lang="en-US" dirty="0"/>
              <a:t>Discussion Activity 2 (2 of 2)</a:t>
            </a:r>
            <a:endParaRPr lang="en-IN" dirty="0"/>
          </a:p>
        </p:txBody>
      </p:sp>
      <p:sp>
        <p:nvSpPr>
          <p:cNvPr id="3" name="Content Placeholder 2">
            <a:extLst>
              <a:ext uri="{FF2B5EF4-FFF2-40B4-BE49-F238E27FC236}">
                <a16:creationId xmlns:a16="http://schemas.microsoft.com/office/drawing/2014/main" id="{0CE44B77-4934-CD6E-3EF8-1EEBB551E882}"/>
              </a:ext>
            </a:extLst>
          </p:cNvPr>
          <p:cNvSpPr>
            <a:spLocks noGrp="1"/>
          </p:cNvSpPr>
          <p:nvPr>
            <p:ph idx="1"/>
          </p:nvPr>
        </p:nvSpPr>
        <p:spPr/>
        <p:txBody>
          <a:bodyPr/>
          <a:lstStyle/>
          <a:p>
            <a:pPr marL="457200" indent="-457200">
              <a:buFont typeface="+mj-lt"/>
              <a:buAutoNum type="arabicPeriod" startAt="5"/>
            </a:pPr>
            <a:r>
              <a:rPr lang="en-US" sz="2000" dirty="0"/>
              <a:t>FICA tax—HI on employers: 1.45%</a:t>
            </a:r>
          </a:p>
          <a:p>
            <a:pPr marL="457200" indent="-457200">
              <a:buFont typeface="+mj-lt"/>
              <a:buAutoNum type="arabicPeriod" startAt="5"/>
            </a:pPr>
            <a:r>
              <a:rPr lang="nl-NL" sz="2000" dirty="0"/>
              <a:t>Net FUTA tax: 0.6%</a:t>
            </a:r>
          </a:p>
          <a:p>
            <a:pPr marL="457200" indent="-457200">
              <a:buFont typeface="+mj-lt"/>
              <a:buAutoNum type="arabicPeriod" startAt="5"/>
            </a:pPr>
            <a:r>
              <a:rPr lang="en-US" sz="2000" dirty="0"/>
              <a:t>SUTA tax: 2.5%</a:t>
            </a:r>
          </a:p>
          <a:p>
            <a:pPr marL="457200" indent="-457200">
              <a:buFont typeface="+mj-lt"/>
              <a:buAutoNum type="arabicPeriod" startAt="5"/>
            </a:pPr>
            <a:r>
              <a:rPr lang="en-US" sz="2000" dirty="0"/>
              <a:t>Wage amount: $4,000</a:t>
            </a:r>
          </a:p>
          <a:p>
            <a:endParaRPr lang="en-IN" sz="2000" dirty="0"/>
          </a:p>
        </p:txBody>
      </p:sp>
    </p:spTree>
    <p:extLst>
      <p:ext uri="{BB962C8B-B14F-4D97-AF65-F5344CB8AC3E}">
        <p14:creationId xmlns:p14="http://schemas.microsoft.com/office/powerpoint/2010/main" val="631181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F481A-FB68-55B6-7DA3-F7DBF4469026}"/>
              </a:ext>
            </a:extLst>
          </p:cNvPr>
          <p:cNvSpPr>
            <a:spLocks noGrp="1"/>
          </p:cNvSpPr>
          <p:nvPr>
            <p:ph type="title"/>
          </p:nvPr>
        </p:nvSpPr>
        <p:spPr/>
        <p:txBody>
          <a:bodyPr/>
          <a:lstStyle/>
          <a:p>
            <a:r>
              <a:rPr lang="en-US" dirty="0"/>
              <a:t>Discussion Activity Debrief 2 (1 of 2)</a:t>
            </a:r>
            <a:endParaRPr lang="en-IN" dirty="0"/>
          </a:p>
        </p:txBody>
      </p:sp>
      <p:sp>
        <p:nvSpPr>
          <p:cNvPr id="3" name="Content Placeholder 2">
            <a:extLst>
              <a:ext uri="{FF2B5EF4-FFF2-40B4-BE49-F238E27FC236}">
                <a16:creationId xmlns:a16="http://schemas.microsoft.com/office/drawing/2014/main" id="{BDE36C96-7F73-2EBD-7487-68600C3EF38C}"/>
              </a:ext>
            </a:extLst>
          </p:cNvPr>
          <p:cNvSpPr>
            <a:spLocks noGrp="1"/>
          </p:cNvSpPr>
          <p:nvPr>
            <p:ph idx="1"/>
          </p:nvPr>
        </p:nvSpPr>
        <p:spPr/>
        <p:txBody>
          <a:bodyPr/>
          <a:lstStyle/>
          <a:p>
            <a:pPr marL="0" indent="0">
              <a:buNone/>
            </a:pPr>
            <a:r>
              <a:rPr lang="en-US" sz="2000" dirty="0"/>
              <a:t>An employer of a manufacturing company is responsible for the following taxes. Show the journal entry to record payroll taxes and the employer’s liability for the taxes. How does this transaction affect the company’s assets, liabilities, and expenses?</a:t>
            </a:r>
          </a:p>
          <a:p>
            <a:pPr marL="0" indent="0">
              <a:buNone/>
            </a:pPr>
            <a:r>
              <a:rPr lang="en-US" sz="2000" dirty="0"/>
              <a:t>Answer:</a:t>
            </a:r>
          </a:p>
          <a:p>
            <a:pPr marL="0" indent="0">
              <a:buNone/>
            </a:pPr>
            <a:r>
              <a:rPr lang="en-US" sz="2000" dirty="0"/>
              <a:t>Debit Wage Expense for gross payroll</a:t>
            </a:r>
          </a:p>
          <a:p>
            <a:pPr marL="0" indent="0">
              <a:buNone/>
            </a:pPr>
            <a:r>
              <a:rPr lang="en-US" sz="2000" dirty="0"/>
              <a:t>Credit each withholding account—they are all liabilities</a:t>
            </a:r>
          </a:p>
          <a:p>
            <a:pPr marL="0" indent="0">
              <a:buNone/>
            </a:pPr>
            <a:r>
              <a:rPr lang="en-US" sz="2000" dirty="0"/>
              <a:t>Credit Cash (or Salaries Payable or Accrued Salaries Payable) for net payroll</a:t>
            </a:r>
          </a:p>
          <a:p>
            <a:pPr marL="0" indent="0">
              <a:buNone/>
            </a:pPr>
            <a:r>
              <a:rPr lang="en-US" sz="2000" dirty="0"/>
              <a:t> 		</a:t>
            </a:r>
            <a:endParaRPr lang="en-IN" sz="2000" dirty="0"/>
          </a:p>
        </p:txBody>
      </p:sp>
    </p:spTree>
    <p:extLst>
      <p:ext uri="{BB962C8B-B14F-4D97-AF65-F5344CB8AC3E}">
        <p14:creationId xmlns:p14="http://schemas.microsoft.com/office/powerpoint/2010/main" val="911107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F481A-FB68-55B6-7DA3-F7DBF4469026}"/>
              </a:ext>
            </a:extLst>
          </p:cNvPr>
          <p:cNvSpPr>
            <a:spLocks noGrp="1"/>
          </p:cNvSpPr>
          <p:nvPr>
            <p:ph type="title"/>
          </p:nvPr>
        </p:nvSpPr>
        <p:spPr/>
        <p:txBody>
          <a:bodyPr/>
          <a:lstStyle/>
          <a:p>
            <a:r>
              <a:rPr lang="en-US" dirty="0"/>
              <a:t>Discussion Activity Debrief 2 (2 of 2)</a:t>
            </a:r>
            <a:endParaRPr lang="en-IN" dirty="0"/>
          </a:p>
        </p:txBody>
      </p:sp>
      <p:sp>
        <p:nvSpPr>
          <p:cNvPr id="3" name="Content Placeholder 2">
            <a:extLst>
              <a:ext uri="{FF2B5EF4-FFF2-40B4-BE49-F238E27FC236}">
                <a16:creationId xmlns:a16="http://schemas.microsoft.com/office/drawing/2014/main" id="{BDE36C96-7F73-2EBD-7487-68600C3EF38C}"/>
              </a:ext>
            </a:extLst>
          </p:cNvPr>
          <p:cNvSpPr>
            <a:spLocks noGrp="1"/>
          </p:cNvSpPr>
          <p:nvPr>
            <p:ph idx="1"/>
          </p:nvPr>
        </p:nvSpPr>
        <p:spPr/>
        <p:txBody>
          <a:bodyPr/>
          <a:lstStyle/>
          <a:p>
            <a:pPr marL="0" indent="0">
              <a:buNone/>
            </a:pPr>
            <a:r>
              <a:rPr lang="en-US" sz="2000" dirty="0"/>
              <a:t>						</a:t>
            </a:r>
            <a:r>
              <a:rPr lang="en-US" sz="2000" u="sng" dirty="0"/>
              <a:t>Debit</a:t>
            </a:r>
            <a:r>
              <a:rPr lang="en-US" sz="2000" dirty="0"/>
              <a:t>      </a:t>
            </a:r>
            <a:r>
              <a:rPr lang="en-US" sz="2000" u="sng" dirty="0"/>
              <a:t>Credit</a:t>
            </a:r>
          </a:p>
          <a:p>
            <a:pPr marL="0" indent="0">
              <a:buNone/>
            </a:pPr>
            <a:r>
              <a:rPr lang="en-US" sz="2000" dirty="0"/>
              <a:t>Payroll Taxes					430.00</a:t>
            </a:r>
          </a:p>
          <a:p>
            <a:pPr marL="342900" lvl="1" indent="0">
              <a:buNone/>
            </a:pPr>
            <a:r>
              <a:rPr lang="en-US" sz="2000" dirty="0"/>
              <a:t>FICA Taxes Payable—OASDI			    248.00</a:t>
            </a:r>
          </a:p>
          <a:p>
            <a:pPr marL="342900" lvl="1" indent="0">
              <a:buNone/>
            </a:pPr>
            <a:r>
              <a:rPr lang="en-US" sz="2000" dirty="0"/>
              <a:t>FICA Taxes Payable—HI				      58.00</a:t>
            </a:r>
          </a:p>
          <a:p>
            <a:pPr marL="342900" lvl="1" indent="0">
              <a:buNone/>
            </a:pPr>
            <a:r>
              <a:rPr lang="en-US" sz="2000" dirty="0"/>
              <a:t>FUTA Taxes Payable			                 24.00</a:t>
            </a:r>
          </a:p>
          <a:p>
            <a:pPr marL="342900" lvl="1" indent="0">
              <a:buNone/>
            </a:pPr>
            <a:r>
              <a:rPr lang="en-US" sz="2000" dirty="0"/>
              <a:t>SUTA Taxes Payable	</a:t>
            </a:r>
            <a:r>
              <a:rPr lang="en-US" sz="2000" dirty="0">
                <a:solidFill>
                  <a:srgbClr val="000000"/>
                </a:solidFill>
              </a:rPr>
              <a:t>		                </a:t>
            </a:r>
            <a:r>
              <a:rPr lang="en-US" sz="2000" dirty="0"/>
              <a:t>100.00</a:t>
            </a:r>
          </a:p>
          <a:p>
            <a:pPr marL="0" indent="0">
              <a:buNone/>
            </a:pPr>
            <a:r>
              <a:rPr lang="en-US" sz="2000" dirty="0"/>
              <a:t>The debit to Payroll Taxes results in an increase in the operating expenses.</a:t>
            </a:r>
          </a:p>
          <a:p>
            <a:pPr marL="0" indent="0">
              <a:buNone/>
            </a:pPr>
            <a:r>
              <a:rPr lang="en-US" sz="2000" dirty="0"/>
              <a:t>Each credit entry results in an increase in a liability of the employer.</a:t>
            </a:r>
          </a:p>
          <a:p>
            <a:endParaRPr lang="en-IN" sz="2000" dirty="0"/>
          </a:p>
        </p:txBody>
      </p:sp>
    </p:spTree>
    <p:extLst>
      <p:ext uri="{BB962C8B-B14F-4D97-AF65-F5344CB8AC3E}">
        <p14:creationId xmlns:p14="http://schemas.microsoft.com/office/powerpoint/2010/main" val="6624556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D5CAC-B1B7-21A0-E4F0-6F505D017D71}"/>
              </a:ext>
            </a:extLst>
          </p:cNvPr>
          <p:cNvSpPr>
            <a:spLocks noGrp="1"/>
          </p:cNvSpPr>
          <p:nvPr>
            <p:ph type="title"/>
          </p:nvPr>
        </p:nvSpPr>
        <p:spPr/>
        <p:txBody>
          <a:bodyPr/>
          <a:lstStyle/>
          <a:p>
            <a:r>
              <a:rPr lang="en-US" dirty="0"/>
              <a:t>Recording Deposit of Payroll Taxes (1 of 4)</a:t>
            </a:r>
            <a:endParaRPr lang="en-IN" dirty="0"/>
          </a:p>
        </p:txBody>
      </p:sp>
      <p:sp>
        <p:nvSpPr>
          <p:cNvPr id="3" name="Content Placeholder 2">
            <a:extLst>
              <a:ext uri="{FF2B5EF4-FFF2-40B4-BE49-F238E27FC236}">
                <a16:creationId xmlns:a16="http://schemas.microsoft.com/office/drawing/2014/main" id="{D7D3BD04-963F-5199-EF9E-00285345DA1D}"/>
              </a:ext>
            </a:extLst>
          </p:cNvPr>
          <p:cNvSpPr>
            <a:spLocks noGrp="1"/>
          </p:cNvSpPr>
          <p:nvPr>
            <p:ph idx="1"/>
          </p:nvPr>
        </p:nvSpPr>
        <p:spPr>
          <a:xfrm>
            <a:off x="476843" y="1825625"/>
            <a:ext cx="11241915" cy="4351338"/>
          </a:xfrm>
        </p:spPr>
        <p:txBody>
          <a:bodyPr/>
          <a:lstStyle/>
          <a:p>
            <a:r>
              <a:rPr lang="en-US" sz="2000" dirty="0"/>
              <a:t>Referring to the transactions on slides 29 and 31, the general ledger account balances are as follow: </a:t>
            </a:r>
          </a:p>
          <a:p>
            <a:pPr lvl="1">
              <a:lnSpc>
                <a:spcPts val="2100"/>
              </a:lnSpc>
              <a:defRPr/>
            </a:pPr>
            <a:r>
              <a:rPr lang="en-US" sz="2000" dirty="0"/>
              <a:t>FICA Taxes Payable – OASDI = $228.78</a:t>
            </a:r>
          </a:p>
          <a:p>
            <a:pPr lvl="1">
              <a:lnSpc>
                <a:spcPts val="2100"/>
              </a:lnSpc>
              <a:defRPr/>
            </a:pPr>
            <a:r>
              <a:rPr lang="en-US" sz="2000" dirty="0"/>
              <a:t>FICA Taxes Payable – HI = $53.50</a:t>
            </a:r>
          </a:p>
          <a:p>
            <a:pPr lvl="1">
              <a:lnSpc>
                <a:spcPts val="2100"/>
              </a:lnSpc>
              <a:defRPr/>
            </a:pPr>
            <a:r>
              <a:rPr lang="en-US" sz="2000" dirty="0"/>
              <a:t>Employee FIT Payable = $170.00</a:t>
            </a:r>
          </a:p>
          <a:p>
            <a:pPr lvl="1">
              <a:lnSpc>
                <a:spcPts val="2100"/>
              </a:lnSpc>
              <a:defRPr/>
            </a:pPr>
            <a:r>
              <a:rPr lang="en-US" sz="2000" dirty="0"/>
              <a:t>SIT Payable = $50.00</a:t>
            </a:r>
          </a:p>
          <a:p>
            <a:pPr lvl="1">
              <a:lnSpc>
                <a:spcPts val="2100"/>
              </a:lnSpc>
              <a:defRPr/>
            </a:pPr>
            <a:r>
              <a:rPr lang="en-US" sz="2000" dirty="0"/>
              <a:t>FUTA Taxes Payable = $3.69</a:t>
            </a:r>
          </a:p>
          <a:p>
            <a:pPr lvl="1">
              <a:lnSpc>
                <a:spcPts val="2100"/>
              </a:lnSpc>
              <a:defRPr/>
            </a:pPr>
            <a:r>
              <a:rPr lang="en-US" sz="2000" dirty="0"/>
              <a:t>SUTA Taxes Payable = $46.06</a:t>
            </a:r>
          </a:p>
          <a:p>
            <a:pPr marL="457200" lvl="1" indent="0">
              <a:lnSpc>
                <a:spcPts val="2100"/>
              </a:lnSpc>
              <a:buNone/>
              <a:defRPr/>
            </a:pPr>
            <a:endParaRPr lang="en-US" sz="2000" dirty="0"/>
          </a:p>
          <a:p>
            <a:pPr marL="0" indent="0">
              <a:buNone/>
            </a:pPr>
            <a:endParaRPr lang="en-IN" sz="2000" dirty="0"/>
          </a:p>
        </p:txBody>
      </p:sp>
    </p:spTree>
    <p:extLst>
      <p:ext uri="{BB962C8B-B14F-4D97-AF65-F5344CB8AC3E}">
        <p14:creationId xmlns:p14="http://schemas.microsoft.com/office/powerpoint/2010/main" val="6840103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D5CAC-B1B7-21A0-E4F0-6F505D017D71}"/>
              </a:ext>
            </a:extLst>
          </p:cNvPr>
          <p:cNvSpPr>
            <a:spLocks noGrp="1"/>
          </p:cNvSpPr>
          <p:nvPr>
            <p:ph type="title"/>
          </p:nvPr>
        </p:nvSpPr>
        <p:spPr/>
        <p:txBody>
          <a:bodyPr/>
          <a:lstStyle/>
          <a:p>
            <a:r>
              <a:rPr lang="en-US" dirty="0"/>
              <a:t>Recording Deposit of Payroll Taxes (2 of 4)</a:t>
            </a:r>
            <a:endParaRPr lang="en-IN" dirty="0"/>
          </a:p>
        </p:txBody>
      </p:sp>
      <p:sp>
        <p:nvSpPr>
          <p:cNvPr id="3" name="Content Placeholder 2">
            <a:extLst>
              <a:ext uri="{FF2B5EF4-FFF2-40B4-BE49-F238E27FC236}">
                <a16:creationId xmlns:a16="http://schemas.microsoft.com/office/drawing/2014/main" id="{D7D3BD04-963F-5199-EF9E-00285345DA1D}"/>
              </a:ext>
            </a:extLst>
          </p:cNvPr>
          <p:cNvSpPr>
            <a:spLocks noGrp="1"/>
          </p:cNvSpPr>
          <p:nvPr>
            <p:ph idx="1"/>
          </p:nvPr>
        </p:nvSpPr>
        <p:spPr>
          <a:xfrm>
            <a:off x="476843" y="1825625"/>
            <a:ext cx="11241915" cy="4351338"/>
          </a:xfrm>
        </p:spPr>
        <p:txBody>
          <a:bodyPr/>
          <a:lstStyle/>
          <a:p>
            <a:r>
              <a:rPr lang="en-US" sz="2000" dirty="0"/>
              <a:t>Deposit Form 941 taxes</a:t>
            </a:r>
          </a:p>
          <a:p>
            <a:pPr marL="0" indent="0">
              <a:buNone/>
            </a:pPr>
            <a:r>
              <a:rPr lang="en-US" sz="2000" dirty="0"/>
              <a:t> 					</a:t>
            </a:r>
            <a:r>
              <a:rPr lang="en-US" sz="2000" u="sng" dirty="0"/>
              <a:t>Debit</a:t>
            </a:r>
            <a:r>
              <a:rPr lang="en-US" sz="2000" dirty="0"/>
              <a:t>      </a:t>
            </a:r>
            <a:r>
              <a:rPr lang="en-US" sz="2000" u="sng" dirty="0"/>
              <a:t>Credit</a:t>
            </a:r>
          </a:p>
          <a:p>
            <a:pPr marL="457200" lvl="1" indent="0">
              <a:lnSpc>
                <a:spcPts val="2100"/>
              </a:lnSpc>
              <a:buNone/>
              <a:defRPr/>
            </a:pPr>
            <a:r>
              <a:rPr lang="en-US" sz="2000" dirty="0"/>
              <a:t>FICA Taxes Payable – OASDI 	228.78</a:t>
            </a:r>
          </a:p>
          <a:p>
            <a:pPr marL="457200" lvl="1" indent="0">
              <a:lnSpc>
                <a:spcPts val="2100"/>
              </a:lnSpc>
              <a:buNone/>
              <a:defRPr/>
            </a:pPr>
            <a:r>
              <a:rPr lang="en-US" sz="2000" dirty="0"/>
              <a:t>FICA Taxes Payable – HI 		  53.50</a:t>
            </a:r>
          </a:p>
          <a:p>
            <a:pPr marL="457200" lvl="1" indent="0">
              <a:lnSpc>
                <a:spcPts val="2100"/>
              </a:lnSpc>
              <a:buNone/>
              <a:defRPr/>
            </a:pPr>
            <a:r>
              <a:rPr lang="en-US" sz="2000" dirty="0"/>
              <a:t>Employee FIT Payable 	           170.00</a:t>
            </a:r>
          </a:p>
          <a:p>
            <a:pPr marL="914400" lvl="2" indent="0">
              <a:lnSpc>
                <a:spcPts val="2100"/>
              </a:lnSpc>
              <a:buNone/>
              <a:defRPr/>
            </a:pPr>
            <a:r>
              <a:rPr lang="en-US" sz="2000" dirty="0"/>
              <a:t>Cash			    		   452.28</a:t>
            </a:r>
          </a:p>
          <a:p>
            <a:pPr lvl="1"/>
            <a:r>
              <a:rPr lang="en-US" sz="2000" dirty="0"/>
              <a:t>Note: the OASDI and HI balances include both the employee and employer's share</a:t>
            </a:r>
            <a:endParaRPr lang="en-IN" sz="2000" dirty="0"/>
          </a:p>
        </p:txBody>
      </p:sp>
    </p:spTree>
    <p:extLst>
      <p:ext uri="{BB962C8B-B14F-4D97-AF65-F5344CB8AC3E}">
        <p14:creationId xmlns:p14="http://schemas.microsoft.com/office/powerpoint/2010/main" val="16181497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D5CAC-B1B7-21A0-E4F0-6F505D017D71}"/>
              </a:ext>
            </a:extLst>
          </p:cNvPr>
          <p:cNvSpPr>
            <a:spLocks noGrp="1"/>
          </p:cNvSpPr>
          <p:nvPr>
            <p:ph type="title"/>
          </p:nvPr>
        </p:nvSpPr>
        <p:spPr/>
        <p:txBody>
          <a:bodyPr/>
          <a:lstStyle/>
          <a:p>
            <a:r>
              <a:rPr lang="en-US" dirty="0"/>
              <a:t>Recording Deposit of Payroll Taxes (3 of 4)</a:t>
            </a:r>
            <a:endParaRPr lang="en-IN" dirty="0"/>
          </a:p>
        </p:txBody>
      </p:sp>
      <p:sp>
        <p:nvSpPr>
          <p:cNvPr id="3" name="Content Placeholder 2">
            <a:extLst>
              <a:ext uri="{FF2B5EF4-FFF2-40B4-BE49-F238E27FC236}">
                <a16:creationId xmlns:a16="http://schemas.microsoft.com/office/drawing/2014/main" id="{D7D3BD04-963F-5199-EF9E-00285345DA1D}"/>
              </a:ext>
            </a:extLst>
          </p:cNvPr>
          <p:cNvSpPr>
            <a:spLocks noGrp="1"/>
          </p:cNvSpPr>
          <p:nvPr>
            <p:ph idx="1"/>
          </p:nvPr>
        </p:nvSpPr>
        <p:spPr/>
        <p:txBody>
          <a:bodyPr/>
          <a:lstStyle/>
          <a:p>
            <a:r>
              <a:rPr lang="en-US" sz="2000" dirty="0"/>
              <a:t>Deposit SIT	</a:t>
            </a:r>
          </a:p>
          <a:p>
            <a:pPr marL="457200" lvl="1" indent="0">
              <a:lnSpc>
                <a:spcPts val="2100"/>
              </a:lnSpc>
              <a:buNone/>
              <a:defRPr/>
            </a:pPr>
            <a:r>
              <a:rPr lang="en-US" sz="2000" dirty="0"/>
              <a:t>						</a:t>
            </a:r>
            <a:r>
              <a:rPr lang="en-US" sz="2000" u="sng" dirty="0"/>
              <a:t>Debit</a:t>
            </a:r>
            <a:r>
              <a:rPr lang="en-US" sz="2000" dirty="0"/>
              <a:t>    </a:t>
            </a:r>
            <a:r>
              <a:rPr lang="en-US" sz="2000" u="sng" dirty="0"/>
              <a:t>Credit</a:t>
            </a:r>
            <a:endParaRPr lang="en-US" sz="2000" dirty="0"/>
          </a:p>
          <a:p>
            <a:pPr marL="457200" lvl="1" indent="0">
              <a:lnSpc>
                <a:spcPts val="2100"/>
              </a:lnSpc>
              <a:buNone/>
              <a:defRPr/>
            </a:pPr>
            <a:r>
              <a:rPr lang="en-US" sz="2000" dirty="0"/>
              <a:t>SIT Payable				50.00</a:t>
            </a:r>
          </a:p>
          <a:p>
            <a:pPr marL="914400" lvl="2" indent="0">
              <a:lnSpc>
                <a:spcPts val="2100"/>
              </a:lnSpc>
              <a:buNone/>
              <a:defRPr/>
            </a:pPr>
            <a:r>
              <a:rPr lang="en-US" sz="2000" dirty="0"/>
              <a:t>Cash			    			   50.00</a:t>
            </a:r>
          </a:p>
          <a:p>
            <a:r>
              <a:rPr lang="en-US" sz="2000" dirty="0"/>
              <a:t>Deposit SUTA</a:t>
            </a:r>
          </a:p>
          <a:p>
            <a:pPr marL="457200" lvl="1" indent="0">
              <a:lnSpc>
                <a:spcPts val="2100"/>
              </a:lnSpc>
              <a:buNone/>
              <a:defRPr/>
            </a:pPr>
            <a:r>
              <a:rPr lang="en-US" sz="2000" dirty="0"/>
              <a:t>SUTA Taxes Payable			46.06</a:t>
            </a:r>
          </a:p>
          <a:p>
            <a:pPr marL="914400" lvl="2" indent="0">
              <a:lnSpc>
                <a:spcPts val="2100"/>
              </a:lnSpc>
              <a:buNone/>
              <a:defRPr/>
            </a:pPr>
            <a:r>
              <a:rPr lang="en-US" sz="2000" dirty="0"/>
              <a:t>Cash			    			  46.06</a:t>
            </a:r>
          </a:p>
          <a:p>
            <a:endParaRPr lang="en-IN" sz="2000" dirty="0"/>
          </a:p>
        </p:txBody>
      </p:sp>
    </p:spTree>
    <p:extLst>
      <p:ext uri="{BB962C8B-B14F-4D97-AF65-F5344CB8AC3E}">
        <p14:creationId xmlns:p14="http://schemas.microsoft.com/office/powerpoint/2010/main" val="3051708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D5CAC-B1B7-21A0-E4F0-6F505D017D71}"/>
              </a:ext>
            </a:extLst>
          </p:cNvPr>
          <p:cNvSpPr>
            <a:spLocks noGrp="1"/>
          </p:cNvSpPr>
          <p:nvPr>
            <p:ph type="title"/>
          </p:nvPr>
        </p:nvSpPr>
        <p:spPr/>
        <p:txBody>
          <a:bodyPr/>
          <a:lstStyle/>
          <a:p>
            <a:r>
              <a:rPr lang="en-US" dirty="0"/>
              <a:t>Recording Deposit of Payroll Taxes (</a:t>
            </a:r>
            <a:r>
              <a:rPr lang="en-US"/>
              <a:t>4 of 4)</a:t>
            </a:r>
            <a:endParaRPr lang="en-IN" dirty="0"/>
          </a:p>
        </p:txBody>
      </p:sp>
      <p:sp>
        <p:nvSpPr>
          <p:cNvPr id="3" name="Content Placeholder 2">
            <a:extLst>
              <a:ext uri="{FF2B5EF4-FFF2-40B4-BE49-F238E27FC236}">
                <a16:creationId xmlns:a16="http://schemas.microsoft.com/office/drawing/2014/main" id="{D7D3BD04-963F-5199-EF9E-00285345DA1D}"/>
              </a:ext>
            </a:extLst>
          </p:cNvPr>
          <p:cNvSpPr>
            <a:spLocks noGrp="1"/>
          </p:cNvSpPr>
          <p:nvPr>
            <p:ph idx="1"/>
          </p:nvPr>
        </p:nvSpPr>
        <p:spPr/>
        <p:txBody>
          <a:bodyPr/>
          <a:lstStyle/>
          <a:p>
            <a:pPr marL="342900" lvl="2" indent="-342900">
              <a:lnSpc>
                <a:spcPts val="2100"/>
              </a:lnSpc>
              <a:defRPr/>
            </a:pPr>
            <a:r>
              <a:rPr lang="en-US" sz="2000" dirty="0"/>
              <a:t>Deposit FUTA*</a:t>
            </a:r>
          </a:p>
          <a:p>
            <a:pPr marL="457200" lvl="1" indent="0">
              <a:lnSpc>
                <a:spcPts val="2100"/>
              </a:lnSpc>
              <a:buNone/>
              <a:defRPr/>
            </a:pPr>
            <a:r>
              <a:rPr lang="en-US" sz="2000" dirty="0"/>
              <a:t>                                                           </a:t>
            </a:r>
            <a:r>
              <a:rPr lang="en-US" sz="2000" u="sng" dirty="0"/>
              <a:t>Debit</a:t>
            </a:r>
            <a:r>
              <a:rPr lang="en-US" sz="2000" dirty="0"/>
              <a:t>    </a:t>
            </a:r>
            <a:r>
              <a:rPr lang="en-US" sz="2000" u="sng" dirty="0"/>
              <a:t>Credit</a:t>
            </a:r>
            <a:endParaRPr lang="en-US" sz="2000" dirty="0"/>
          </a:p>
          <a:p>
            <a:pPr marL="457200" lvl="1" indent="0">
              <a:lnSpc>
                <a:spcPts val="2100"/>
              </a:lnSpc>
              <a:buNone/>
              <a:defRPr/>
            </a:pPr>
            <a:r>
              <a:rPr lang="en-US" sz="2000" dirty="0"/>
              <a:t>FUTA Taxes Payable			  3.69</a:t>
            </a:r>
          </a:p>
          <a:p>
            <a:pPr marL="914400" lvl="2" indent="0">
              <a:lnSpc>
                <a:spcPts val="2100"/>
              </a:lnSpc>
              <a:buNone/>
              <a:defRPr/>
            </a:pPr>
            <a:r>
              <a:rPr lang="en-US" sz="2000" dirty="0"/>
              <a:t>Cash			    			    3.69</a:t>
            </a:r>
          </a:p>
          <a:p>
            <a:pPr marL="914400" lvl="2" indent="0">
              <a:lnSpc>
                <a:spcPts val="2100"/>
              </a:lnSpc>
              <a:buNone/>
              <a:defRPr/>
            </a:pPr>
            <a:endParaRPr lang="en-US" sz="2000" dirty="0"/>
          </a:p>
          <a:p>
            <a:pPr marL="0" indent="0">
              <a:buNone/>
            </a:pPr>
            <a:r>
              <a:rPr lang="en-US" sz="1800" dirty="0">
                <a:effectLst/>
              </a:rPr>
              <a:t>* FUTA deposits required when amount is $500 or more or at the end of the year</a:t>
            </a:r>
            <a:endParaRPr lang="en-IN" sz="2000" dirty="0"/>
          </a:p>
        </p:txBody>
      </p:sp>
    </p:spTree>
    <p:extLst>
      <p:ext uri="{BB962C8B-B14F-4D97-AF65-F5344CB8AC3E}">
        <p14:creationId xmlns:p14="http://schemas.microsoft.com/office/powerpoint/2010/main" val="73005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C2903-0E4B-D95F-84B9-15B58DFCBD45}"/>
              </a:ext>
            </a:extLst>
          </p:cNvPr>
          <p:cNvSpPr>
            <a:spLocks noGrp="1"/>
          </p:cNvSpPr>
          <p:nvPr>
            <p:ph type="title"/>
          </p:nvPr>
        </p:nvSpPr>
        <p:spPr/>
        <p:txBody>
          <a:bodyPr/>
          <a:lstStyle/>
          <a:p>
            <a:r>
              <a:rPr lang="en-US" dirty="0"/>
              <a:t>Knowledge Check Activity 2</a:t>
            </a:r>
            <a:endParaRPr lang="en-IN" dirty="0"/>
          </a:p>
        </p:txBody>
      </p:sp>
      <p:sp>
        <p:nvSpPr>
          <p:cNvPr id="3" name="Content Placeholder 2">
            <a:extLst>
              <a:ext uri="{FF2B5EF4-FFF2-40B4-BE49-F238E27FC236}">
                <a16:creationId xmlns:a16="http://schemas.microsoft.com/office/drawing/2014/main" id="{8DAFDA57-A63E-F8EC-A62C-EF341A30E538}"/>
              </a:ext>
            </a:extLst>
          </p:cNvPr>
          <p:cNvSpPr>
            <a:spLocks noGrp="1"/>
          </p:cNvSpPr>
          <p:nvPr>
            <p:ph idx="1"/>
          </p:nvPr>
        </p:nvSpPr>
        <p:spPr/>
        <p:txBody>
          <a:bodyPr/>
          <a:lstStyle/>
          <a:p>
            <a:pPr marL="0" indent="0">
              <a:buNone/>
            </a:pPr>
            <a:r>
              <a:rPr lang="en-US" sz="2000" dirty="0"/>
              <a:t>An employee’s portion of FICA Taxes Payable—OASDI is $700. What amount is debited to the FICA Taxes Payable—OASDI account in the journal entry to record the electronic transfer of federal taxes?</a:t>
            </a:r>
          </a:p>
          <a:p>
            <a:pPr marL="0" indent="0">
              <a:buNone/>
            </a:pPr>
            <a:endParaRPr lang="en-US" sz="2000" b="1" dirty="0"/>
          </a:p>
          <a:p>
            <a:pPr marL="457200" indent="-457200">
              <a:buClrTx/>
              <a:buFont typeface="+mj-lt"/>
              <a:buAutoNum type="alphaLcPeriod"/>
            </a:pPr>
            <a:r>
              <a:rPr lang="en-US" sz="2000" dirty="0"/>
              <a:t>$350</a:t>
            </a:r>
          </a:p>
          <a:p>
            <a:pPr marL="457200" indent="-457200">
              <a:buClrTx/>
              <a:buFont typeface="+mj-lt"/>
              <a:buAutoNum type="alphaLcPeriod"/>
            </a:pPr>
            <a:r>
              <a:rPr lang="en-US" sz="2000" dirty="0"/>
              <a:t>$700</a:t>
            </a:r>
          </a:p>
          <a:p>
            <a:pPr marL="457200" indent="-457200">
              <a:buClrTx/>
              <a:buFont typeface="+mj-lt"/>
              <a:buAutoNum type="alphaLcPeriod"/>
            </a:pPr>
            <a:r>
              <a:rPr lang="en-US" sz="2000" dirty="0"/>
              <a:t>$1,400</a:t>
            </a:r>
          </a:p>
          <a:p>
            <a:pPr marL="457200" indent="-457200">
              <a:buClrTx/>
              <a:buFont typeface="+mj-lt"/>
              <a:buAutoNum type="alphaLcPeriod"/>
            </a:pPr>
            <a:r>
              <a:rPr lang="en-US" sz="2000" dirty="0"/>
              <a:t>$1,750</a:t>
            </a:r>
          </a:p>
        </p:txBody>
      </p:sp>
    </p:spTree>
    <p:extLst>
      <p:ext uri="{BB962C8B-B14F-4D97-AF65-F5344CB8AC3E}">
        <p14:creationId xmlns:p14="http://schemas.microsoft.com/office/powerpoint/2010/main" val="34258309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E3A96-E26E-9620-B561-44B90C1C37FB}"/>
              </a:ext>
            </a:extLst>
          </p:cNvPr>
          <p:cNvSpPr>
            <a:spLocks noGrp="1"/>
          </p:cNvSpPr>
          <p:nvPr>
            <p:ph type="title"/>
          </p:nvPr>
        </p:nvSpPr>
        <p:spPr/>
        <p:txBody>
          <a:bodyPr/>
          <a:lstStyle/>
          <a:p>
            <a:r>
              <a:rPr lang="en-US" dirty="0"/>
              <a:t>Knowledge Check Activity 2: Answer</a:t>
            </a:r>
            <a:endParaRPr lang="en-IN" dirty="0"/>
          </a:p>
        </p:txBody>
      </p:sp>
      <p:sp>
        <p:nvSpPr>
          <p:cNvPr id="3" name="Content Placeholder 2">
            <a:extLst>
              <a:ext uri="{FF2B5EF4-FFF2-40B4-BE49-F238E27FC236}">
                <a16:creationId xmlns:a16="http://schemas.microsoft.com/office/drawing/2014/main" id="{B5E4668F-B88F-160A-E229-321BD7432CBD}"/>
              </a:ext>
            </a:extLst>
          </p:cNvPr>
          <p:cNvSpPr>
            <a:spLocks noGrp="1"/>
          </p:cNvSpPr>
          <p:nvPr>
            <p:ph idx="1"/>
          </p:nvPr>
        </p:nvSpPr>
        <p:spPr/>
        <p:txBody>
          <a:bodyPr/>
          <a:lstStyle/>
          <a:p>
            <a:pPr marL="0" indent="0">
              <a:buNone/>
            </a:pPr>
            <a:r>
              <a:rPr lang="en-US" sz="2000" dirty="0"/>
              <a:t>An employee’s portion of FICA Taxes Payable—OASDI is $700. What amount is debited to the FICA Taxes Payable—OASDI account in the journal entry to record the electronic transfer of federal taxes?</a:t>
            </a:r>
          </a:p>
          <a:p>
            <a:pPr marL="0" indent="0">
              <a:buNone/>
            </a:pPr>
            <a:endParaRPr lang="en-US" sz="2000" dirty="0"/>
          </a:p>
          <a:p>
            <a:pPr marL="0" indent="0">
              <a:buClrTx/>
              <a:buNone/>
            </a:pPr>
            <a:r>
              <a:rPr lang="en-US" sz="2000" dirty="0"/>
              <a:t>Answer: c. $1,400</a:t>
            </a:r>
          </a:p>
          <a:p>
            <a:pPr marL="0" indent="0">
              <a:buNone/>
            </a:pPr>
            <a:r>
              <a:rPr lang="en-US" sz="2000" dirty="0"/>
              <a:t>Both the employee’s and employer’s contributions of FICA taxes are deposited electronically. Hence, the amount debited to the FICA Taxes Payable—OASDI account is $1,400 ($700 + $700).</a:t>
            </a:r>
          </a:p>
          <a:p>
            <a:pPr marL="0" indent="0">
              <a:buNone/>
            </a:pPr>
            <a:endParaRPr lang="en-US" sz="2000" dirty="0"/>
          </a:p>
          <a:p>
            <a:endParaRPr lang="en-IN" sz="2000" dirty="0"/>
          </a:p>
        </p:txBody>
      </p:sp>
    </p:spTree>
    <p:extLst>
      <p:ext uri="{BB962C8B-B14F-4D97-AF65-F5344CB8AC3E}">
        <p14:creationId xmlns:p14="http://schemas.microsoft.com/office/powerpoint/2010/main" val="2753503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26B3-8042-5473-B5B8-8530E4DBA070}"/>
              </a:ext>
            </a:extLst>
          </p:cNvPr>
          <p:cNvSpPr>
            <a:spLocks noGrp="1"/>
          </p:cNvSpPr>
          <p:nvPr>
            <p:ph type="title"/>
          </p:nvPr>
        </p:nvSpPr>
        <p:spPr/>
        <p:txBody>
          <a:bodyPr/>
          <a:lstStyle/>
          <a:p>
            <a:r>
              <a:rPr lang="en-US" dirty="0"/>
              <a:t>End-of-Period Adjustments (1 of 2)</a:t>
            </a:r>
            <a:endParaRPr lang="en-IN" dirty="0"/>
          </a:p>
        </p:txBody>
      </p:sp>
      <p:sp>
        <p:nvSpPr>
          <p:cNvPr id="3" name="Content Placeholder 2">
            <a:extLst>
              <a:ext uri="{FF2B5EF4-FFF2-40B4-BE49-F238E27FC236}">
                <a16:creationId xmlns:a16="http://schemas.microsoft.com/office/drawing/2014/main" id="{5B7079A7-B2A8-A2AF-D713-DCA89347DB29}"/>
              </a:ext>
            </a:extLst>
          </p:cNvPr>
          <p:cNvSpPr>
            <a:spLocks noGrp="1"/>
          </p:cNvSpPr>
          <p:nvPr>
            <p:ph idx="1"/>
          </p:nvPr>
        </p:nvSpPr>
        <p:spPr/>
        <p:txBody>
          <a:bodyPr/>
          <a:lstStyle/>
          <a:p>
            <a:r>
              <a:rPr lang="en-US" sz="2000" dirty="0"/>
              <a:t>End-of-Period adjusting entries are necessary when the fiscal (accounting) period does not agree with end of payroll period</a:t>
            </a:r>
          </a:p>
          <a:p>
            <a:r>
              <a:rPr lang="en-US" sz="2000" dirty="0"/>
              <a:t>Adjusting entry for wages earned in one period but paid in another</a:t>
            </a:r>
          </a:p>
          <a:p>
            <a:pPr lvl="1"/>
            <a:r>
              <a:rPr lang="en-US" sz="2000" dirty="0"/>
              <a:t>Example: Earned $2,400 at the end of December paid in the following January (calendar year-end)</a:t>
            </a:r>
          </a:p>
          <a:p>
            <a:pPr marL="0" indent="0">
              <a:buNone/>
            </a:pPr>
            <a:r>
              <a:rPr lang="en-US" sz="2000" dirty="0"/>
              <a:t>	Wage Expense	</a:t>
            </a:r>
            <a:r>
              <a:rPr lang="en-US" sz="2000" dirty="0">
                <a:solidFill>
                  <a:srgbClr val="004A78"/>
                </a:solidFill>
              </a:rPr>
              <a:t>		</a:t>
            </a:r>
            <a:r>
              <a:rPr lang="en-US" sz="2000" dirty="0"/>
              <a:t>2,400</a:t>
            </a:r>
          </a:p>
          <a:p>
            <a:pPr marL="0" indent="0">
              <a:buNone/>
            </a:pPr>
            <a:r>
              <a:rPr lang="en-US" sz="2000" dirty="0">
                <a:solidFill>
                  <a:srgbClr val="004A78"/>
                </a:solidFill>
              </a:rPr>
              <a:t>		</a:t>
            </a:r>
            <a:r>
              <a:rPr lang="en-US" sz="2000" dirty="0"/>
              <a:t>Wages Payable	</a:t>
            </a:r>
            <a:r>
              <a:rPr lang="en-US" sz="2000" dirty="0">
                <a:solidFill>
                  <a:srgbClr val="004A78"/>
                </a:solidFill>
              </a:rPr>
              <a:t>		</a:t>
            </a:r>
            <a:r>
              <a:rPr lang="en-US" sz="2000" dirty="0"/>
              <a:t>2,400</a:t>
            </a:r>
          </a:p>
          <a:p>
            <a:pPr lvl="1"/>
            <a:r>
              <a:rPr lang="en-US" sz="2000" dirty="0"/>
              <a:t>Note: Since not an actual payment, no withholding taxes necessary</a:t>
            </a:r>
          </a:p>
        </p:txBody>
      </p:sp>
    </p:spTree>
    <p:extLst>
      <p:ext uri="{BB962C8B-B14F-4D97-AF65-F5344CB8AC3E}">
        <p14:creationId xmlns:p14="http://schemas.microsoft.com/office/powerpoint/2010/main" val="667032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26B3-8042-5473-B5B8-8530E4DBA070}"/>
              </a:ext>
            </a:extLst>
          </p:cNvPr>
          <p:cNvSpPr>
            <a:spLocks noGrp="1"/>
          </p:cNvSpPr>
          <p:nvPr>
            <p:ph type="title"/>
          </p:nvPr>
        </p:nvSpPr>
        <p:spPr/>
        <p:txBody>
          <a:bodyPr/>
          <a:lstStyle/>
          <a:p>
            <a:r>
              <a:rPr lang="en-US" dirty="0"/>
              <a:t>End-of-Period Adjustments (2 of 2)</a:t>
            </a:r>
            <a:endParaRPr lang="en-IN" dirty="0"/>
          </a:p>
        </p:txBody>
      </p:sp>
      <p:sp>
        <p:nvSpPr>
          <p:cNvPr id="3" name="Content Placeholder 2">
            <a:extLst>
              <a:ext uri="{FF2B5EF4-FFF2-40B4-BE49-F238E27FC236}">
                <a16:creationId xmlns:a16="http://schemas.microsoft.com/office/drawing/2014/main" id="{5B7079A7-B2A8-A2AF-D713-DCA89347DB29}"/>
              </a:ext>
            </a:extLst>
          </p:cNvPr>
          <p:cNvSpPr>
            <a:spLocks noGrp="1"/>
          </p:cNvSpPr>
          <p:nvPr>
            <p:ph idx="1"/>
          </p:nvPr>
        </p:nvSpPr>
        <p:spPr/>
        <p:txBody>
          <a:bodyPr/>
          <a:lstStyle/>
          <a:p>
            <a:r>
              <a:rPr lang="en-US" sz="2000" dirty="0"/>
              <a:t>Adjusting entry for vacation earned but to be taken in the future</a:t>
            </a:r>
          </a:p>
          <a:p>
            <a:pPr lvl="1"/>
            <a:r>
              <a:rPr lang="en-US" sz="2000" dirty="0"/>
              <a:t>Example: Earned $1,000 in vacation pay - to be taken in subsequent year</a:t>
            </a:r>
          </a:p>
          <a:p>
            <a:pPr marL="0" indent="0">
              <a:buNone/>
            </a:pPr>
            <a:r>
              <a:rPr lang="en-US" sz="2000" dirty="0"/>
              <a:t>	Vacation Benefits Expense	1,000</a:t>
            </a:r>
          </a:p>
          <a:p>
            <a:pPr marL="0" indent="0">
              <a:buNone/>
            </a:pPr>
            <a:r>
              <a:rPr lang="en-US" sz="2000" dirty="0">
                <a:solidFill>
                  <a:srgbClr val="004A78"/>
                </a:solidFill>
              </a:rPr>
              <a:t>		</a:t>
            </a:r>
            <a:r>
              <a:rPr lang="en-US" sz="2000" dirty="0"/>
              <a:t>Vacation Benefits Payable	1,000</a:t>
            </a:r>
          </a:p>
          <a:p>
            <a:r>
              <a:rPr lang="en-US" sz="2000" dirty="0"/>
              <a:t>Note: Postretirement Benefits such as health care and pensions also require adjusting entries</a:t>
            </a:r>
          </a:p>
          <a:p>
            <a:endParaRPr lang="en-IN" sz="2000" dirty="0"/>
          </a:p>
        </p:txBody>
      </p:sp>
    </p:spTree>
    <p:extLst>
      <p:ext uri="{BB962C8B-B14F-4D97-AF65-F5344CB8AC3E}">
        <p14:creationId xmlns:p14="http://schemas.microsoft.com/office/powerpoint/2010/main" val="37466935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2FB2E-E20F-6B1F-3A5E-E8B776B7E5B9}"/>
              </a:ext>
            </a:extLst>
          </p:cNvPr>
          <p:cNvSpPr>
            <a:spLocks noGrp="1"/>
          </p:cNvSpPr>
          <p:nvPr>
            <p:ph type="title"/>
          </p:nvPr>
        </p:nvSpPr>
        <p:spPr/>
        <p:txBody>
          <a:bodyPr/>
          <a:lstStyle/>
          <a:p>
            <a:r>
              <a:rPr lang="en-US" dirty="0"/>
              <a:t>Discussion Activity 3</a:t>
            </a:r>
            <a:endParaRPr lang="en-IN" dirty="0"/>
          </a:p>
        </p:txBody>
      </p:sp>
      <p:sp>
        <p:nvSpPr>
          <p:cNvPr id="3" name="Content Placeholder 2">
            <a:extLst>
              <a:ext uri="{FF2B5EF4-FFF2-40B4-BE49-F238E27FC236}">
                <a16:creationId xmlns:a16="http://schemas.microsoft.com/office/drawing/2014/main" id="{A4EC190D-F583-B26E-03FC-8EE412DF76CE}"/>
              </a:ext>
            </a:extLst>
          </p:cNvPr>
          <p:cNvSpPr>
            <a:spLocks noGrp="1"/>
          </p:cNvSpPr>
          <p:nvPr>
            <p:ph idx="1"/>
          </p:nvPr>
        </p:nvSpPr>
        <p:spPr/>
        <p:txBody>
          <a:bodyPr/>
          <a:lstStyle/>
          <a:p>
            <a:r>
              <a:rPr lang="en-US" sz="2000" dirty="0"/>
              <a:t>Your friend has started a new business. The business has a vacation pay policy. He has tried finding out how to record the vacation pay liability but is not very sure if his understanding is correct. Help your friend understand the details of recording entries for vacation pay.</a:t>
            </a:r>
          </a:p>
          <a:p>
            <a:endParaRPr lang="en-IN" sz="2000" dirty="0"/>
          </a:p>
        </p:txBody>
      </p:sp>
    </p:spTree>
    <p:extLst>
      <p:ext uri="{BB962C8B-B14F-4D97-AF65-F5344CB8AC3E}">
        <p14:creationId xmlns:p14="http://schemas.microsoft.com/office/powerpoint/2010/main" val="29388012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E3074-17BE-E667-19B9-658FC7042F24}"/>
              </a:ext>
            </a:extLst>
          </p:cNvPr>
          <p:cNvSpPr>
            <a:spLocks noGrp="1"/>
          </p:cNvSpPr>
          <p:nvPr>
            <p:ph type="title"/>
          </p:nvPr>
        </p:nvSpPr>
        <p:spPr/>
        <p:txBody>
          <a:bodyPr/>
          <a:lstStyle/>
          <a:p>
            <a:r>
              <a:rPr lang="en-US" dirty="0"/>
              <a:t>Discussion Activity Debrief 3</a:t>
            </a:r>
            <a:endParaRPr lang="en-IN" dirty="0"/>
          </a:p>
        </p:txBody>
      </p:sp>
      <p:sp>
        <p:nvSpPr>
          <p:cNvPr id="3" name="Content Placeholder 2">
            <a:extLst>
              <a:ext uri="{FF2B5EF4-FFF2-40B4-BE49-F238E27FC236}">
                <a16:creationId xmlns:a16="http://schemas.microsoft.com/office/drawing/2014/main" id="{BBBB6903-80D8-1744-AC7A-12041A74861E}"/>
              </a:ext>
            </a:extLst>
          </p:cNvPr>
          <p:cNvSpPr>
            <a:spLocks noGrp="1"/>
          </p:cNvSpPr>
          <p:nvPr>
            <p:ph idx="1"/>
          </p:nvPr>
        </p:nvSpPr>
        <p:spPr/>
        <p:txBody>
          <a:bodyPr/>
          <a:lstStyle/>
          <a:p>
            <a:pPr marL="0" indent="0">
              <a:buNone/>
            </a:pPr>
            <a:r>
              <a:rPr lang="en-US" sz="2000" dirty="0"/>
              <a:t>If a company has a vacation policy, the employees earn the right for paid future absences during the current period. Therefore, an expense account should be created for the amount of the vacation time earned by the employees and a liability should be accrued at the end of the current period.</a:t>
            </a:r>
          </a:p>
          <a:p>
            <a:pPr marL="0" indent="0">
              <a:buNone/>
            </a:pPr>
            <a:r>
              <a:rPr lang="en-US" sz="2000" dirty="0"/>
              <a:t>Whether making the adjustment each payday, each month, or each year, the expense must be recorded when the liability is created, which is in the period when the employees earn it.</a:t>
            </a:r>
          </a:p>
          <a:p>
            <a:pPr marL="0" indent="0">
              <a:buNone/>
            </a:pPr>
            <a:r>
              <a:rPr lang="en-US" sz="2000" dirty="0"/>
              <a:t>Another method that is used by most companies ignores the split between regular pay and vacation pay in the payroll entry. Instead, an adjusting entry is made at the end of each month for the expense and the liability to bring the balance in the liability account either up to or down to the current total of unused vacation for the company, with the offsetting debit or credit made to a vacation expense account.</a:t>
            </a:r>
          </a:p>
        </p:txBody>
      </p:sp>
    </p:spTree>
    <p:extLst>
      <p:ext uri="{BB962C8B-B14F-4D97-AF65-F5344CB8AC3E}">
        <p14:creationId xmlns:p14="http://schemas.microsoft.com/office/powerpoint/2010/main" val="1352278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C7E03-730F-4896-F5D9-D924379B8E9E}"/>
              </a:ext>
            </a:extLst>
          </p:cNvPr>
          <p:cNvSpPr>
            <a:spLocks noGrp="1"/>
          </p:cNvSpPr>
          <p:nvPr>
            <p:ph type="title"/>
          </p:nvPr>
        </p:nvSpPr>
        <p:spPr/>
        <p:txBody>
          <a:bodyPr/>
          <a:lstStyle/>
          <a:p>
            <a:r>
              <a:rPr lang="en-US" dirty="0"/>
              <a:t>Self-Assessment</a:t>
            </a:r>
            <a:endParaRPr lang="en-IN" dirty="0"/>
          </a:p>
        </p:txBody>
      </p:sp>
      <p:sp>
        <p:nvSpPr>
          <p:cNvPr id="3" name="Content Placeholder 2">
            <a:extLst>
              <a:ext uri="{FF2B5EF4-FFF2-40B4-BE49-F238E27FC236}">
                <a16:creationId xmlns:a16="http://schemas.microsoft.com/office/drawing/2014/main" id="{22051297-C7FB-F906-38A0-2B9A5DC84013}"/>
              </a:ext>
            </a:extLst>
          </p:cNvPr>
          <p:cNvSpPr>
            <a:spLocks noGrp="1"/>
          </p:cNvSpPr>
          <p:nvPr>
            <p:ph idx="1"/>
          </p:nvPr>
        </p:nvSpPr>
        <p:spPr/>
        <p:txBody>
          <a:bodyPr/>
          <a:lstStyle/>
          <a:p>
            <a:r>
              <a:rPr lang="en-US" sz="2000" dirty="0"/>
              <a:t>What types of information are provided in a payroll register?</a:t>
            </a:r>
          </a:p>
          <a:p>
            <a:endParaRPr lang="en-US" sz="2000" dirty="0"/>
          </a:p>
          <a:p>
            <a:r>
              <a:rPr lang="en-US" sz="2000" dirty="0"/>
              <a:t>What is garnishment of wages? What amount of wages is subject to garnishment?</a:t>
            </a:r>
          </a:p>
          <a:p>
            <a:endParaRPr lang="en-US" sz="2000" dirty="0"/>
          </a:p>
          <a:p>
            <a:r>
              <a:rPr lang="en-US" sz="2000" dirty="0"/>
              <a:t>What are the various methods of paying wages and salaries?</a:t>
            </a:r>
          </a:p>
          <a:p>
            <a:endParaRPr lang="en-US" sz="2000" dirty="0"/>
          </a:p>
          <a:p>
            <a:endParaRPr lang="en-IN" sz="2000" dirty="0"/>
          </a:p>
        </p:txBody>
      </p:sp>
    </p:spTree>
    <p:extLst>
      <p:ext uri="{BB962C8B-B14F-4D97-AF65-F5344CB8AC3E}">
        <p14:creationId xmlns:p14="http://schemas.microsoft.com/office/powerpoint/2010/main" val="35625288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37613-25C9-C38E-74A9-14237D7CC7C5}"/>
              </a:ext>
            </a:extLst>
          </p:cNvPr>
          <p:cNvSpPr>
            <a:spLocks noGrp="1"/>
          </p:cNvSpPr>
          <p:nvPr>
            <p:ph type="title"/>
          </p:nvPr>
        </p:nvSpPr>
        <p:spPr/>
        <p:txBody>
          <a:bodyPr/>
          <a:lstStyle/>
          <a:p>
            <a:r>
              <a:rPr lang="en-US" dirty="0"/>
              <a:t>Summary</a:t>
            </a:r>
            <a:endParaRPr lang="en-IN" dirty="0"/>
          </a:p>
        </p:txBody>
      </p:sp>
      <p:sp>
        <p:nvSpPr>
          <p:cNvPr id="3" name="Content Placeholder 2">
            <a:extLst>
              <a:ext uri="{FF2B5EF4-FFF2-40B4-BE49-F238E27FC236}">
                <a16:creationId xmlns:a16="http://schemas.microsoft.com/office/drawing/2014/main" id="{865456BD-26D7-5E5F-CFE5-58EFF6237483}"/>
              </a:ext>
            </a:extLst>
          </p:cNvPr>
          <p:cNvSpPr>
            <a:spLocks noGrp="1"/>
          </p:cNvSpPr>
          <p:nvPr>
            <p:ph idx="1"/>
          </p:nvPr>
        </p:nvSpPr>
        <p:spPr/>
        <p:txBody>
          <a:bodyPr/>
          <a:lstStyle/>
          <a:p>
            <a:pPr marL="0" indent="0">
              <a:lnSpc>
                <a:spcPct val="100000"/>
              </a:lnSpc>
              <a:spcBef>
                <a:spcPts val="1800"/>
              </a:spcBef>
              <a:buNone/>
            </a:pPr>
            <a:r>
              <a:rPr lang="en-US" sz="1800" dirty="0"/>
              <a:t>Now that the lesson has ended, you should have learned how to:</a:t>
            </a:r>
          </a:p>
          <a:p>
            <a:pPr marL="342900" indent="-342900">
              <a:buFont typeface="Arial" panose="020B0604020202020204" pitchFamily="34" charset="0"/>
              <a:buChar char="•"/>
            </a:pPr>
            <a:r>
              <a:rPr lang="en-US" sz="1800" dirty="0"/>
              <a:t>Record payrolls in payroll registers and post to employees’ earnings records </a:t>
            </a:r>
            <a:r>
              <a:rPr lang="en-US" sz="1800" dirty="0">
                <a:cs typeface="Arial"/>
              </a:rPr>
              <a:t>(slides 04-07). </a:t>
            </a:r>
            <a:endParaRPr lang="en-US" sz="1800" dirty="0"/>
          </a:p>
          <a:p>
            <a:pPr marL="342900" indent="-342900">
              <a:buFont typeface="Arial" panose="020B0604020202020204" pitchFamily="34" charset="0"/>
              <a:buChar char="•"/>
            </a:pPr>
            <a:r>
              <a:rPr lang="en-US" sz="1800" dirty="0"/>
              <a:t>Identify the various deductions—both voluntary and involuntary (taxes and garnishments)—that are taken out of employees’ gross pay </a:t>
            </a:r>
            <a:r>
              <a:rPr lang="en-US" sz="1800" dirty="0">
                <a:cs typeface="Arial"/>
              </a:rPr>
              <a:t>(slides 08-21). </a:t>
            </a:r>
            <a:endParaRPr lang="en-US" sz="1800" dirty="0"/>
          </a:p>
          <a:p>
            <a:pPr marL="342900" indent="-342900">
              <a:buFont typeface="Arial" panose="020B0604020202020204" pitchFamily="34" charset="0"/>
              <a:buChar char="•"/>
            </a:pPr>
            <a:r>
              <a:rPr lang="en-US" sz="1800" dirty="0"/>
              <a:t>Journalize the entries to record the payroll and payroll taxes </a:t>
            </a:r>
            <a:r>
              <a:rPr lang="en-US" sz="1800" dirty="0">
                <a:cs typeface="Arial"/>
              </a:rPr>
              <a:t>(slides 22-34). </a:t>
            </a:r>
            <a:endParaRPr lang="en-US" sz="1800" dirty="0"/>
          </a:p>
          <a:p>
            <a:pPr marL="342900" indent="-342900">
              <a:buFont typeface="Arial" panose="020B0604020202020204" pitchFamily="34" charset="0"/>
              <a:buChar char="•"/>
            </a:pPr>
            <a:r>
              <a:rPr lang="en-US" sz="1800" dirty="0"/>
              <a:t>Post to the various general ledger accounts that are used to accumulate information from the payroll entries </a:t>
            </a:r>
            <a:r>
              <a:rPr lang="en-US" sz="1800" dirty="0">
                <a:cs typeface="Arial"/>
              </a:rPr>
              <a:t>(slides 35-40). </a:t>
            </a:r>
            <a:endParaRPr lang="en-US" sz="1800" dirty="0"/>
          </a:p>
          <a:p>
            <a:pPr marL="342900" indent="-342900">
              <a:buFont typeface="Arial" panose="020B0604020202020204" pitchFamily="34" charset="0"/>
              <a:buChar char="•"/>
            </a:pPr>
            <a:r>
              <a:rPr lang="en-US" sz="1800" dirty="0"/>
              <a:t>Explain the recording of the payroll tax deposits </a:t>
            </a:r>
            <a:r>
              <a:rPr lang="en-US" sz="1800" dirty="0">
                <a:cs typeface="Arial"/>
              </a:rPr>
              <a:t>(slides 41-45). </a:t>
            </a:r>
            <a:endParaRPr lang="en-US" sz="1800" dirty="0"/>
          </a:p>
          <a:p>
            <a:pPr marL="342900" indent="-342900">
              <a:buFont typeface="Arial" panose="020B0604020202020204" pitchFamily="34" charset="0"/>
              <a:buChar char="•"/>
            </a:pPr>
            <a:r>
              <a:rPr lang="en-US" sz="1800" dirty="0"/>
              <a:t>Explain the need for end-of-period adjustments </a:t>
            </a:r>
            <a:r>
              <a:rPr lang="en-US" sz="1800" dirty="0">
                <a:cs typeface="Arial"/>
              </a:rPr>
              <a:t>(slides 46-49). </a:t>
            </a:r>
            <a:endParaRPr lang="en-US" sz="1800" dirty="0"/>
          </a:p>
          <a:p>
            <a:endParaRPr lang="en-IN" sz="1800" dirty="0"/>
          </a:p>
        </p:txBody>
      </p:sp>
    </p:spTree>
    <p:extLst>
      <p:ext uri="{BB962C8B-B14F-4D97-AF65-F5344CB8AC3E}">
        <p14:creationId xmlns:p14="http://schemas.microsoft.com/office/powerpoint/2010/main" val="2680113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C56E93CCF5E349ABB197824E12C70E" ma:contentTypeVersion="" ma:contentTypeDescription="Create a new document." ma:contentTypeScope="" ma:versionID="744326ab769c3010dd5a4a57d68ef4a2">
  <xsd:schema xmlns:xsd="http://www.w3.org/2001/XMLSchema" xmlns:xs="http://www.w3.org/2001/XMLSchema" xmlns:p="http://schemas.microsoft.com/office/2006/metadata/properties" xmlns:ns2="25be6f04-d184-4a5a-ba6e-3624d71d6c8b" xmlns:ns3="85cd1bd9-f432-4f8c-8c64-f52b77cc24c4" targetNamespace="http://schemas.microsoft.com/office/2006/metadata/properties" ma:root="true" ma:fieldsID="b30775a560e452ad15071d7e8e348da7" ns2:_="" ns3:_="">
    <xsd:import namespace="25be6f04-d184-4a5a-ba6e-3624d71d6c8b"/>
    <xsd:import namespace="85cd1bd9-f432-4f8c-8c64-f52b77cc24c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e6f04-d184-4a5a-ba6e-3624d71d6c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cd1bd9-f432-4f8c-8c64-f52b77cc24c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85cd1bd9-f432-4f8c-8c64-f52b77cc24c4">
      <UserInfo>
        <DisplayName/>
        <AccountId xsi:nil="true"/>
        <AccountType/>
      </UserInfo>
    </SharedWithUsers>
    <MediaLengthInSeconds xmlns="25be6f04-d184-4a5a-ba6e-3624d71d6c8b" xsi:nil="true"/>
  </documentManagement>
</p:properties>
</file>

<file path=customXml/itemProps1.xml><?xml version="1.0" encoding="utf-8"?>
<ds:datastoreItem xmlns:ds="http://schemas.openxmlformats.org/officeDocument/2006/customXml" ds:itemID="{8D1141BA-B5D5-4C7F-A334-26E1CFAF96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be6f04-d184-4a5a-ba6e-3624d71d6c8b"/>
    <ds:schemaRef ds:uri="85cd1bd9-f432-4f8c-8c64-f52b77cc24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c8ecdccd-e3b0-4392-94c4-49d90f16d1d5"/>
    <ds:schemaRef ds:uri="cc1e726a-7c3b-4654-9122-87de3e28a51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 ds:uri="5b47f0fb-e24d-44b9-89a4-ff46b5ce035f"/>
    <ds:schemaRef ds:uri="dbac95d4-689a-4a2b-9845-ea50641fb23b"/>
    <ds:schemaRef ds:uri="85cd1bd9-f432-4f8c-8c64-f52b77cc24c4"/>
    <ds:schemaRef ds:uri="25be6f04-d184-4a5a-ba6e-3624d71d6c8b"/>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8341</TotalTime>
  <Words>4144</Words>
  <Application>Microsoft Office PowerPoint</Application>
  <PresentationFormat>Widescreen</PresentationFormat>
  <Paragraphs>442</Paragraphs>
  <Slides>52</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Calibri</vt:lpstr>
      <vt:lpstr>Courier New</vt:lpstr>
      <vt:lpstr>Segoe UI</vt:lpstr>
      <vt:lpstr>Wingdings</vt:lpstr>
      <vt:lpstr>Work Sans</vt:lpstr>
      <vt:lpstr>Work Sans </vt:lpstr>
      <vt:lpstr>Optimized Template Master</vt:lpstr>
      <vt:lpstr>Payroll Accounting, 34e</vt:lpstr>
      <vt:lpstr>Chapter Objectives</vt:lpstr>
      <vt:lpstr>Accounting for Payroll Transactions</vt:lpstr>
      <vt:lpstr>Payroll Register</vt:lpstr>
      <vt:lpstr>Employees’ Earnings Record</vt:lpstr>
      <vt:lpstr>Discussion Activity 1</vt:lpstr>
      <vt:lpstr>Discussion Activity Debrief 1</vt:lpstr>
      <vt:lpstr>Recording Gross Payroll and Withholdings  (1 of 2)</vt:lpstr>
      <vt:lpstr>Recording Gross Payroll and Withholdings  (2 of 2)</vt:lpstr>
      <vt:lpstr>Group Insurance</vt:lpstr>
      <vt:lpstr>Health Insurance</vt:lpstr>
      <vt:lpstr>Purchase of Government Savings Bonds</vt:lpstr>
      <vt:lpstr>Union Dues</vt:lpstr>
      <vt:lpstr>Garnishments of Wages (1 of 2)</vt:lpstr>
      <vt:lpstr>Garnishments of Wages (2 of 2)</vt:lpstr>
      <vt:lpstr>Child Support</vt:lpstr>
      <vt:lpstr>Federal Tax Levy</vt:lpstr>
      <vt:lpstr>Second Garnishments</vt:lpstr>
      <vt:lpstr>Pension and Retirement Contributions</vt:lpstr>
      <vt:lpstr>Polling Activity 1</vt:lpstr>
      <vt:lpstr>Polling Activity 1: Answer</vt:lpstr>
      <vt:lpstr>Tax Withholding Errors</vt:lpstr>
      <vt:lpstr>Methods of Paying Wages and Salaries  (1 of 3)</vt:lpstr>
      <vt:lpstr>Methods of Paying Wages and Salaries  (2 of 3)</vt:lpstr>
      <vt:lpstr>Methods of Paying Wages and Salaries  (3 of 3)</vt:lpstr>
      <vt:lpstr>Unclaimed Wages</vt:lpstr>
      <vt:lpstr>Payroll Fraud</vt:lpstr>
      <vt:lpstr>Entries to Record Wages and Payroll Taxes</vt:lpstr>
      <vt:lpstr>Journal Entry 1 (1 of 2)</vt:lpstr>
      <vt:lpstr>Journal Entry 1 (2 of 2)</vt:lpstr>
      <vt:lpstr>Journal Entry 2 (1 of 2)</vt:lpstr>
      <vt:lpstr>Journal Entry 2 (2 of 2)</vt:lpstr>
      <vt:lpstr>Knowledge Check Activity 1</vt:lpstr>
      <vt:lpstr>Knowledge Check Activity 1: Answer</vt:lpstr>
      <vt:lpstr>Posting to Ledger Accounts</vt:lpstr>
      <vt:lpstr>Workers’ Compensation Insurance Expense</vt:lpstr>
      <vt:lpstr>Discussion Activity 2 (1 of 2)</vt:lpstr>
      <vt:lpstr>Discussion Activity 2 (2 of 2)</vt:lpstr>
      <vt:lpstr>Discussion Activity Debrief 2 (1 of 2)</vt:lpstr>
      <vt:lpstr>Discussion Activity Debrief 2 (2 of 2)</vt:lpstr>
      <vt:lpstr>Recording Deposit of Payroll Taxes (1 of 4)</vt:lpstr>
      <vt:lpstr>Recording Deposit of Payroll Taxes (2 of 4)</vt:lpstr>
      <vt:lpstr>Recording Deposit of Payroll Taxes (3 of 4)</vt:lpstr>
      <vt:lpstr>Recording Deposit of Payroll Taxes (4 of 4)</vt:lpstr>
      <vt:lpstr>Knowledge Check Activity 2</vt:lpstr>
      <vt:lpstr>Knowledge Check Activity 2: Answer</vt:lpstr>
      <vt:lpstr>End-of-Period Adjustments (1 of 2)</vt:lpstr>
      <vt:lpstr>End-of-Period Adjustments (2 of 2)</vt:lpstr>
      <vt:lpstr>Discussion Activity 3</vt:lpstr>
      <vt:lpstr>Discussion Activity Debrief 3</vt:lpstr>
      <vt:lpstr>Self-Assessment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Bernie Hill</cp:lastModifiedBy>
  <cp:revision>44</cp:revision>
  <cp:lastPrinted>2016-10-03T15:29:39Z</cp:lastPrinted>
  <dcterms:created xsi:type="dcterms:W3CDTF">2021-12-10T16:21:02Z</dcterms:created>
  <dcterms:modified xsi:type="dcterms:W3CDTF">2023-12-02T14:59:09Z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0x010100D5C56E93CCF5E349ABB197824E12C70E</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y fmtid="{D5CDD505-2E9C-101B-9397-08002B2CF9AE}" pid="17" name="_SourceUrl">
    <vt:lpwstr/>
  </property>
  <property fmtid="{D5CDD505-2E9C-101B-9397-08002B2CF9AE}" pid="18" name="_SharedFileIndex">
    <vt:lpwstr/>
  </property>
</Properties>
</file>