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51"/>
  </p:notesMasterIdLst>
  <p:handoutMasterIdLst>
    <p:handoutMasterId r:id="rId52"/>
  </p:handoutMasterIdLst>
  <p:sldIdLst>
    <p:sldId id="257"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05" r:id="rId33"/>
    <p:sldId id="288" r:id="rId34"/>
    <p:sldId id="289" r:id="rId35"/>
    <p:sldId id="290" r:id="rId36"/>
    <p:sldId id="291" r:id="rId37"/>
    <p:sldId id="293" r:id="rId38"/>
    <p:sldId id="292" r:id="rId39"/>
    <p:sldId id="294" r:id="rId40"/>
    <p:sldId id="295" r:id="rId41"/>
    <p:sldId id="296" r:id="rId42"/>
    <p:sldId id="297" r:id="rId43"/>
    <p:sldId id="298" r:id="rId44"/>
    <p:sldId id="299" r:id="rId45"/>
    <p:sldId id="300" r:id="rId46"/>
    <p:sldId id="301" r:id="rId47"/>
    <p:sldId id="302" r:id="rId48"/>
    <p:sldId id="303" r:id="rId49"/>
    <p:sldId id="304" r:id="rId50"/>
  </p:sldIdLst>
  <p:sldSz cx="12192000" cy="6858000"/>
  <p:notesSz cx="6858000" cy="9144000"/>
  <p:custDataLst>
    <p:tags r:id="rId53"/>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85A23-13C7-34FB-A67E-7E214A416D86}" name="Moeckel, Ian" initials="MI" userId="S::ian.moeckel@cengage.com::ea31412a-7e8c-4124-bb63-858f1fa40e3a" providerId="AD"/>
  <p188:author id="{96A00893-395F-B9F5-E1D7-FBB8B98E97EB}" name="ansrsource1" initials="ansr1" userId="ansrsource1" providerId="None"/>
  <p188:author id="{F7184EAC-5405-7AC9-6E94-ED9EAE5DEA1D}" name="Binny Alexander" initials="BA" userId="S::binny.alexander@ansrsource.com::ae396039-7e0e-4526-82c1-b2ef28305aed" providerId="AD"/>
  <p188:author id="{062669C0-3EDA-EE98-F723-B0C99583702B}" name="Bernie Hill" initials="BH" userId="fad672007c334516" providerId="Windows Live"/>
  <p188:author id="{6D3075F4-92A0-53E2-C15C-1D3E7FB01F76}" name="ansrsource" initials="ansr" userId="ansrsourc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Bernie Hill" initials="BH" lastIdx="1" clrIdx="2">
    <p:extLst>
      <p:ext uri="{19B8F6BF-5375-455C-9EA6-DF929625EA0E}">
        <p15:presenceInfo xmlns:p15="http://schemas.microsoft.com/office/powerpoint/2012/main" userId="fad672007c3345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62" autoAdjust="0"/>
    <p:restoredTop sz="86456" autoAdjust="0"/>
  </p:normalViewPr>
  <p:slideViewPr>
    <p:cSldViewPr snapToGrid="0" snapToObjects="1">
      <p:cViewPr varScale="1">
        <p:scale>
          <a:sx n="68" d="100"/>
          <a:sy n="68" d="100"/>
        </p:scale>
        <p:origin x="606" y="72"/>
      </p:cViewPr>
      <p:guideLst/>
    </p:cSldViewPr>
  </p:slideViewPr>
  <p:outlineViewPr>
    <p:cViewPr>
      <p:scale>
        <a:sx n="33" d="100"/>
        <a:sy n="33" d="100"/>
      </p:scale>
      <p:origin x="0" y="-489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0" d="100"/>
          <a:sy n="50"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mrata Shukla" userId="9666b2d1-521d-4a18-92c1-cc26136ab064" providerId="ADAL" clId="{AB50E3F5-C04D-4193-9391-3E9104D8B03B}"/>
    <pc:docChg chg="custSel modSld">
      <pc:chgData name="Namrata Shukla" userId="9666b2d1-521d-4a18-92c1-cc26136ab064" providerId="ADAL" clId="{AB50E3F5-C04D-4193-9391-3E9104D8B03B}" dt="2023-10-10T14:07:22.792" v="4" actId="13926"/>
      <pc:docMkLst>
        <pc:docMk/>
      </pc:docMkLst>
      <pc:sldChg chg="modSp mod delCm">
        <pc:chgData name="Namrata Shukla" userId="9666b2d1-521d-4a18-92c1-cc26136ab064" providerId="ADAL" clId="{AB50E3F5-C04D-4193-9391-3E9104D8B03B}" dt="2023-10-10T14:06:53.251" v="3" actId="207"/>
        <pc:sldMkLst>
          <pc:docMk/>
          <pc:sldMk cId="4100719029" sldId="276"/>
        </pc:sldMkLst>
        <pc:spChg chg="mod">
          <ac:chgData name="Namrata Shukla" userId="9666b2d1-521d-4a18-92c1-cc26136ab064" providerId="ADAL" clId="{AB50E3F5-C04D-4193-9391-3E9104D8B03B}" dt="2023-10-10T14:06:53.251" v="3" actId="207"/>
          <ac:spMkLst>
            <pc:docMk/>
            <pc:sldMk cId="4100719029" sldId="276"/>
            <ac:spMk id="3" creationId="{776EE4A7-15D3-893E-37D9-B5584BC2A107}"/>
          </ac:spMkLst>
        </pc:spChg>
      </pc:sldChg>
      <pc:sldChg chg="modSp mod">
        <pc:chgData name="Namrata Shukla" userId="9666b2d1-521d-4a18-92c1-cc26136ab064" providerId="ADAL" clId="{AB50E3F5-C04D-4193-9391-3E9104D8B03B}" dt="2023-10-10T14:07:22.792" v="4" actId="13926"/>
        <pc:sldMkLst>
          <pc:docMk/>
          <pc:sldMk cId="167910576" sldId="278"/>
        </pc:sldMkLst>
        <pc:spChg chg="mod">
          <ac:chgData name="Namrata Shukla" userId="9666b2d1-521d-4a18-92c1-cc26136ab064" providerId="ADAL" clId="{AB50E3F5-C04D-4193-9391-3E9104D8B03B}" dt="2023-10-10T14:07:22.792" v="4" actId="13926"/>
          <ac:spMkLst>
            <pc:docMk/>
            <pc:sldMk cId="167910576" sldId="278"/>
            <ac:spMk id="3" creationId="{04BD190B-1DB6-6E8B-3F8B-30FA7D6CCFE6}"/>
          </ac:spMkLst>
        </pc:sp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dirty="0"/>
          </a:p>
        </p:txBody>
      </p:sp>
    </p:spTree>
    <p:extLst>
      <p:ext uri="{BB962C8B-B14F-4D97-AF65-F5344CB8AC3E}">
        <p14:creationId xmlns:p14="http://schemas.microsoft.com/office/powerpoint/2010/main" val="2163530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Wages and salaries are paid by issuing special payroll checks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If an employee works less than a full day, show the actual hours for which the employee will be paid</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dirty="0"/>
          </a:p>
        </p:txBody>
      </p:sp>
    </p:spTree>
    <p:extLst>
      <p:ext uri="{BB962C8B-B14F-4D97-AF65-F5344CB8AC3E}">
        <p14:creationId xmlns:p14="http://schemas.microsoft.com/office/powerpoint/2010/main" val="831454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October 20</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Information needed to </a:t>
            </a:r>
            <a:r>
              <a:rPr lang="en-US" dirty="0" err="1"/>
              <a:t>telefile</a:t>
            </a:r>
            <a:r>
              <a:rPr lang="en-US" dirty="0"/>
              <a:t> is listed on page 7-50</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16</a:t>
            </a:fld>
            <a:endParaRPr lang="en-US" dirty="0"/>
          </a:p>
        </p:txBody>
      </p:sp>
    </p:spTree>
    <p:extLst>
      <p:ext uri="{BB962C8B-B14F-4D97-AF65-F5344CB8AC3E}">
        <p14:creationId xmlns:p14="http://schemas.microsoft.com/office/powerpoint/2010/main" val="1376674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dirty="0"/>
          </a:p>
        </p:txBody>
      </p:sp>
    </p:spTree>
    <p:extLst>
      <p:ext uri="{BB962C8B-B14F-4D97-AF65-F5344CB8AC3E}">
        <p14:creationId xmlns:p14="http://schemas.microsoft.com/office/powerpoint/2010/main" val="1968082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the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dirty="0"/>
          </a:p>
        </p:txBody>
      </p:sp>
    </p:spTree>
    <p:extLst>
      <p:ext uri="{BB962C8B-B14F-4D97-AF65-F5344CB8AC3E}">
        <p14:creationId xmlns:p14="http://schemas.microsoft.com/office/powerpoint/2010/main" val="2752411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latin typeface="Segoe UI" panose="020B0502040204020203"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dirty="0"/>
          </a:p>
        </p:txBody>
      </p:sp>
    </p:spTree>
    <p:extLst>
      <p:ext uri="{BB962C8B-B14F-4D97-AF65-F5344CB8AC3E}">
        <p14:creationId xmlns:p14="http://schemas.microsoft.com/office/powerpoint/2010/main" val="2787838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dirty="0"/>
          </a:p>
        </p:txBody>
      </p:sp>
    </p:spTree>
    <p:extLst>
      <p:ext uri="{BB962C8B-B14F-4D97-AF65-F5344CB8AC3E}">
        <p14:creationId xmlns:p14="http://schemas.microsoft.com/office/powerpoint/2010/main" val="2047087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dirty="0"/>
          </a:p>
        </p:txBody>
      </p:sp>
    </p:spTree>
    <p:extLst>
      <p:ext uri="{BB962C8B-B14F-4D97-AF65-F5344CB8AC3E}">
        <p14:creationId xmlns:p14="http://schemas.microsoft.com/office/powerpoint/2010/main" val="756348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dirty="0"/>
          </a:p>
        </p:txBody>
      </p:sp>
    </p:spTree>
    <p:extLst>
      <p:ext uri="{BB962C8B-B14F-4D97-AF65-F5344CB8AC3E}">
        <p14:creationId xmlns:p14="http://schemas.microsoft.com/office/powerpoint/2010/main" val="227658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dirty="0"/>
          </a:p>
        </p:txBody>
      </p:sp>
    </p:spTree>
    <p:extLst>
      <p:ext uri="{BB962C8B-B14F-4D97-AF65-F5344CB8AC3E}">
        <p14:creationId xmlns:p14="http://schemas.microsoft.com/office/powerpoint/2010/main" val="384213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dirty="0"/>
          </a:p>
        </p:txBody>
      </p:sp>
    </p:spTree>
    <p:extLst>
      <p:ext uri="{BB962C8B-B14F-4D97-AF65-F5344CB8AC3E}">
        <p14:creationId xmlns:p14="http://schemas.microsoft.com/office/powerpoint/2010/main" val="4014056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Calibri "/>
              </a:rPr>
              <a:t>Conduct a debriefing session with the class.</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dirty="0"/>
          </a:p>
        </p:txBody>
      </p:sp>
    </p:spTree>
    <p:extLst>
      <p:ext uri="{BB962C8B-B14F-4D97-AF65-F5344CB8AC3E}">
        <p14:creationId xmlns:p14="http://schemas.microsoft.com/office/powerpoint/2010/main" val="1669641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dirty="0"/>
          </a:p>
        </p:txBody>
      </p:sp>
    </p:spTree>
    <p:extLst>
      <p:ext uri="{BB962C8B-B14F-4D97-AF65-F5344CB8AC3E}">
        <p14:creationId xmlns:p14="http://schemas.microsoft.com/office/powerpoint/2010/main" val="2817778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endParaRPr lang="en-US"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dirty="0"/>
          </a:p>
        </p:txBody>
      </p:sp>
    </p:spTree>
    <p:extLst>
      <p:ext uri="{BB962C8B-B14F-4D97-AF65-F5344CB8AC3E}">
        <p14:creationId xmlns:p14="http://schemas.microsoft.com/office/powerpoint/2010/main" val="2860622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40</a:t>
            </a:fld>
            <a:endParaRPr lang="en-US" dirty="0"/>
          </a:p>
        </p:txBody>
      </p:sp>
    </p:spTree>
    <p:extLst>
      <p:ext uri="{BB962C8B-B14F-4D97-AF65-F5344CB8AC3E}">
        <p14:creationId xmlns:p14="http://schemas.microsoft.com/office/powerpoint/2010/main" val="3773470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Company follows the practice of not accruing payroll taxes</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dirty="0"/>
          </a:p>
        </p:txBody>
      </p:sp>
    </p:spTree>
    <p:extLst>
      <p:ext uri="{BB962C8B-B14F-4D97-AF65-F5344CB8AC3E}">
        <p14:creationId xmlns:p14="http://schemas.microsoft.com/office/powerpoint/2010/main" val="578127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Payroll Accounting, 34e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r>
              <a:rPr lang="en-US" dirty="0"/>
              <a:t>Chapter 7: Payroll Project</a:t>
            </a:r>
          </a:p>
        </p:txBody>
      </p:sp>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9" name="Picture Placeholder 8" descr="This is an image of the cover of the Payroll Accounting 2024 by Bieg, Toland, and Stomberg.">
            <a:extLst>
              <a:ext uri="{FF2B5EF4-FFF2-40B4-BE49-F238E27FC236}">
                <a16:creationId xmlns:a16="http://schemas.microsoft.com/office/drawing/2014/main" id="{50B4AA32-546F-D147-23C8-5CDC50A2F215}"/>
              </a:ext>
            </a:extLst>
          </p:cNvPr>
          <p:cNvPicPr>
            <a:picLocks noGrp="1" noChangeAspect="1"/>
          </p:cNvPicPr>
          <p:nvPr>
            <p:ph type="pic" sz="quarter" idx="11"/>
          </p:nvPr>
        </p:nvPicPr>
        <p:blipFill rotWithShape="1">
          <a:blip r:embed="rId4"/>
          <a:srcRect t="220" b="375"/>
          <a:stretch/>
        </p:blipFill>
        <p:spPr>
          <a:xfrm>
            <a:off x="441278" y="276045"/>
            <a:ext cx="4713288" cy="5779297"/>
          </a:xfrm>
        </p:spPr>
      </p:pic>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dirty="0"/>
              <a:t>Chapter Objectives</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6843" y="1825625"/>
            <a:ext cx="11241915" cy="4126940"/>
          </a:xfrm>
        </p:spPr>
        <p:txBody>
          <a:bodyPr/>
          <a:lstStyle/>
          <a:p>
            <a:pPr marL="0" indent="0">
              <a:buNone/>
            </a:pPr>
            <a:r>
              <a:rPr lang="en-US" sz="2000" dirty="0"/>
              <a:t>By the end of this chapter, you should be able to: </a:t>
            </a:r>
          </a:p>
          <a:p>
            <a:pPr marL="0" indent="0">
              <a:lnSpc>
                <a:spcPct val="100000"/>
              </a:lnSpc>
              <a:spcBef>
                <a:spcPts val="0"/>
              </a:spcBef>
              <a:buNone/>
            </a:pPr>
            <a:r>
              <a:rPr lang="en-US" sz="2000" dirty="0">
                <a:cs typeface="Arial"/>
              </a:rPr>
              <a:t>07.01 Prepare payroll registers. (slides 03-20)</a:t>
            </a:r>
          </a:p>
          <a:p>
            <a:pPr marL="0" indent="0">
              <a:lnSpc>
                <a:spcPct val="100000"/>
              </a:lnSpc>
              <a:spcBef>
                <a:spcPts val="0"/>
              </a:spcBef>
              <a:buNone/>
            </a:pPr>
            <a:r>
              <a:rPr lang="en-US" sz="2000" dirty="0">
                <a:cs typeface="Arial"/>
              </a:rPr>
              <a:t>07.02 Maintain employees’ earnings records. (slides 21-23)</a:t>
            </a:r>
          </a:p>
          <a:p>
            <a:pPr marL="0" indent="0">
              <a:lnSpc>
                <a:spcPct val="100000"/>
              </a:lnSpc>
              <a:spcBef>
                <a:spcPts val="0"/>
              </a:spcBef>
              <a:buNone/>
            </a:pPr>
            <a:r>
              <a:rPr lang="en-US" sz="2000" dirty="0">
                <a:cs typeface="Arial"/>
              </a:rPr>
              <a:t>07.03 Journalize and post payroll and payroll tax entries. (slides 24-29)</a:t>
            </a:r>
          </a:p>
          <a:p>
            <a:pPr marL="0" indent="0">
              <a:lnSpc>
                <a:spcPct val="100000"/>
              </a:lnSpc>
              <a:spcBef>
                <a:spcPts val="0"/>
              </a:spcBef>
              <a:buNone/>
            </a:pPr>
            <a:r>
              <a:rPr lang="en-US" sz="2000" dirty="0">
                <a:cs typeface="Arial"/>
              </a:rPr>
              <a:t>07.04 Complete federal, state, and city tax deposit forms and journalize the transactions. (slides 30-37)</a:t>
            </a:r>
          </a:p>
          <a:p>
            <a:pPr marL="0" indent="0">
              <a:lnSpc>
                <a:spcPct val="100000"/>
              </a:lnSpc>
              <a:spcBef>
                <a:spcPts val="0"/>
              </a:spcBef>
              <a:buNone/>
            </a:pPr>
            <a:r>
              <a:rPr lang="en-US" sz="2000" dirty="0">
                <a:cs typeface="Arial"/>
              </a:rPr>
              <a:t>07.05 Prepare various quarter-end and year-end payroll tax forms. (slides 38-41)</a:t>
            </a:r>
          </a:p>
          <a:p>
            <a:pPr marL="0" indent="0">
              <a:lnSpc>
                <a:spcPct val="100000"/>
              </a:lnSpc>
              <a:spcBef>
                <a:spcPts val="0"/>
              </a:spcBef>
              <a:buNone/>
            </a:pPr>
            <a:r>
              <a:rPr lang="en-US" sz="2000" dirty="0">
                <a:cs typeface="Arial"/>
              </a:rPr>
              <a:t>07.06 Make the accrual entries for the payroll at the end of a year. (slides 42-44)</a:t>
            </a:r>
          </a:p>
        </p:txBody>
      </p:sp>
    </p:spTree>
    <p:extLst>
      <p:ext uri="{BB962C8B-B14F-4D97-AF65-F5344CB8AC3E}">
        <p14:creationId xmlns:p14="http://schemas.microsoft.com/office/powerpoint/2010/main" val="325317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6ED5F-6074-E258-709E-AE201699156D}"/>
              </a:ext>
            </a:extLst>
          </p:cNvPr>
          <p:cNvSpPr>
            <a:spLocks noGrp="1"/>
          </p:cNvSpPr>
          <p:nvPr>
            <p:ph type="title"/>
          </p:nvPr>
        </p:nvSpPr>
        <p:spPr/>
        <p:txBody>
          <a:bodyPr/>
          <a:lstStyle/>
          <a:p>
            <a:r>
              <a:rPr lang="en-US" dirty="0"/>
              <a:t>Books of Account and Payroll Records</a:t>
            </a:r>
            <a:endParaRPr lang="en-IN" dirty="0"/>
          </a:p>
        </p:txBody>
      </p:sp>
      <p:sp>
        <p:nvSpPr>
          <p:cNvPr id="3" name="Content Placeholder 2">
            <a:extLst>
              <a:ext uri="{FF2B5EF4-FFF2-40B4-BE49-F238E27FC236}">
                <a16:creationId xmlns:a16="http://schemas.microsoft.com/office/drawing/2014/main" id="{F49E68A6-92C4-AB87-CCB5-9145D33EE254}"/>
              </a:ext>
            </a:extLst>
          </p:cNvPr>
          <p:cNvSpPr>
            <a:spLocks noGrp="1"/>
          </p:cNvSpPr>
          <p:nvPr>
            <p:ph idx="1"/>
          </p:nvPr>
        </p:nvSpPr>
        <p:spPr/>
        <p:txBody>
          <a:bodyPr/>
          <a:lstStyle/>
          <a:p>
            <a:r>
              <a:rPr lang="en-US" sz="2000" dirty="0"/>
              <a:t>Journal</a:t>
            </a:r>
          </a:p>
          <a:p>
            <a:pPr lvl="1"/>
            <a:r>
              <a:rPr lang="en-US" sz="2000" dirty="0"/>
              <a:t>Two-column general journal to record all transactions affecting the accounts in the general ledger</a:t>
            </a:r>
          </a:p>
          <a:p>
            <a:pPr lvl="1"/>
            <a:r>
              <a:rPr lang="en-US" sz="2000" dirty="0"/>
              <a:t>Book of original entry that serves as a posting medium for transactions affecting the payroll accounts</a:t>
            </a:r>
          </a:p>
          <a:p>
            <a:r>
              <a:rPr lang="en-US" sz="2000" dirty="0"/>
              <a:t>General ledger</a:t>
            </a:r>
          </a:p>
          <a:p>
            <a:pPr lvl="1"/>
            <a:r>
              <a:rPr lang="en-US" sz="2000" dirty="0"/>
              <a:t>Used in keeping the payroll accounts and is ruled with balance-column ruling </a:t>
            </a:r>
          </a:p>
          <a:p>
            <a:pPr lvl="2"/>
            <a:r>
              <a:rPr lang="en-US" sz="2000" dirty="0"/>
              <a:t>Makes it possible to keep a continuous record of each account balance</a:t>
            </a:r>
          </a:p>
          <a:p>
            <a:pPr lvl="1"/>
            <a:r>
              <a:rPr lang="en-US" sz="2000" dirty="0"/>
              <a:t>Partial chart of accounts of Glo-</a:t>
            </a:r>
            <a:r>
              <a:rPr lang="en-US" sz="2000" dirty="0" err="1"/>
              <a:t>Brite</a:t>
            </a:r>
            <a:r>
              <a:rPr lang="en-US" sz="2000" dirty="0"/>
              <a:t> Paint Company, consisting of only the accounts that are required for completing the project, is in Figure 7.1 on page 7-2</a:t>
            </a:r>
          </a:p>
          <a:p>
            <a:pPr lvl="1"/>
            <a:endParaRPr lang="en-US" sz="2000" dirty="0"/>
          </a:p>
          <a:p>
            <a:endParaRPr lang="en-IN" sz="2000" dirty="0"/>
          </a:p>
        </p:txBody>
      </p:sp>
    </p:spTree>
    <p:extLst>
      <p:ext uri="{BB962C8B-B14F-4D97-AF65-F5344CB8AC3E}">
        <p14:creationId xmlns:p14="http://schemas.microsoft.com/office/powerpoint/2010/main" val="3657086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54EA-CA86-FF6F-051E-C25D9B284E39}"/>
              </a:ext>
            </a:extLst>
          </p:cNvPr>
          <p:cNvSpPr>
            <a:spLocks noGrp="1"/>
          </p:cNvSpPr>
          <p:nvPr>
            <p:ph type="title"/>
          </p:nvPr>
        </p:nvSpPr>
        <p:spPr/>
        <p:txBody>
          <a:bodyPr/>
          <a:lstStyle/>
          <a:p>
            <a:r>
              <a:rPr lang="en-US" dirty="0"/>
              <a:t>General Information of Glo-Brite Paint Company (1 of 5)</a:t>
            </a:r>
            <a:endParaRPr lang="en-IN" dirty="0"/>
          </a:p>
        </p:txBody>
      </p:sp>
      <p:sp>
        <p:nvSpPr>
          <p:cNvPr id="3" name="Content Placeholder 2">
            <a:extLst>
              <a:ext uri="{FF2B5EF4-FFF2-40B4-BE49-F238E27FC236}">
                <a16:creationId xmlns:a16="http://schemas.microsoft.com/office/drawing/2014/main" id="{F3271E93-7607-EB68-55F2-D3F2CA43C492}"/>
              </a:ext>
            </a:extLst>
          </p:cNvPr>
          <p:cNvSpPr>
            <a:spLocks noGrp="1"/>
          </p:cNvSpPr>
          <p:nvPr>
            <p:ph idx="1"/>
          </p:nvPr>
        </p:nvSpPr>
        <p:spPr/>
        <p:txBody>
          <a:bodyPr/>
          <a:lstStyle/>
          <a:p>
            <a:r>
              <a:rPr lang="en-US" sz="1800" dirty="0"/>
              <a:t>Regular hours of work</a:t>
            </a:r>
          </a:p>
          <a:p>
            <a:pPr lvl="1"/>
            <a:r>
              <a:rPr lang="en-US" sz="1800" dirty="0"/>
              <a:t>Workweek for all employees is 40 hours</a:t>
            </a:r>
          </a:p>
          <a:p>
            <a:pPr lvl="2"/>
            <a:r>
              <a:rPr lang="en-US" sz="1800" dirty="0"/>
              <a:t>For student, it is a 36-hour schedule</a:t>
            </a:r>
          </a:p>
          <a:p>
            <a:pPr lvl="1"/>
            <a:r>
              <a:rPr lang="en-US" sz="1800" dirty="0"/>
              <a:t>Office is open from 8:00 </a:t>
            </a:r>
            <a:r>
              <a:rPr lang="en-US" sz="1800" cap="small" dirty="0"/>
              <a:t>a.m.</a:t>
            </a:r>
            <a:r>
              <a:rPr lang="en-US" sz="1800" dirty="0"/>
              <a:t> to 5:00 </a:t>
            </a:r>
            <a:r>
              <a:rPr lang="en-US" sz="1800" cap="small" dirty="0"/>
              <a:t>p.m.</a:t>
            </a:r>
            <a:r>
              <a:rPr lang="en-US" sz="1800" dirty="0"/>
              <a:t> each day, except weekends</a:t>
            </a:r>
          </a:p>
          <a:p>
            <a:pPr lvl="1"/>
            <a:r>
              <a:rPr lang="en-US" sz="1800" dirty="0"/>
              <a:t>Plant operates on a five-day workweek of eight hours per day</a:t>
            </a:r>
          </a:p>
          <a:p>
            <a:pPr lvl="2"/>
            <a:r>
              <a:rPr lang="en-US" sz="1800" dirty="0"/>
              <a:t>Normal working hours from 7:00 </a:t>
            </a:r>
            <a:r>
              <a:rPr lang="en-US" sz="1800" cap="small" dirty="0"/>
              <a:t>a.m. </a:t>
            </a:r>
            <a:r>
              <a:rPr lang="en-US" sz="1800" dirty="0"/>
              <a:t>to 11:00 </a:t>
            </a:r>
            <a:r>
              <a:rPr lang="en-US" sz="1800" cap="small" dirty="0"/>
              <a:t>a.m. </a:t>
            </a:r>
            <a:r>
              <a:rPr lang="en-US" sz="1800" dirty="0"/>
              <a:t>and 12:00 </a:t>
            </a:r>
            <a:r>
              <a:rPr lang="en-US" sz="1800" cap="small" dirty="0"/>
              <a:t>p.m. </a:t>
            </a:r>
            <a:r>
              <a:rPr lang="en-US" sz="1800" dirty="0"/>
              <a:t>to 4:00 </a:t>
            </a:r>
            <a:r>
              <a:rPr lang="en-US" sz="1800" cap="small" dirty="0"/>
              <a:t>p.m.</a:t>
            </a:r>
          </a:p>
          <a:p>
            <a:r>
              <a:rPr lang="en-US" sz="1800" dirty="0"/>
              <a:t>Overtime</a:t>
            </a:r>
          </a:p>
          <a:p>
            <a:pPr lvl="1"/>
            <a:r>
              <a:rPr lang="en-US" sz="1800" dirty="0"/>
              <a:t>All employees except the exempt administrative employees are paid time and a half for any overtime exceeding 40 hours a week</a:t>
            </a:r>
          </a:p>
          <a:p>
            <a:pPr lvl="2"/>
            <a:endParaRPr lang="en-US" sz="1800" dirty="0"/>
          </a:p>
          <a:p>
            <a:endParaRPr lang="en-IN" sz="1800" dirty="0"/>
          </a:p>
        </p:txBody>
      </p:sp>
    </p:spTree>
    <p:extLst>
      <p:ext uri="{BB962C8B-B14F-4D97-AF65-F5344CB8AC3E}">
        <p14:creationId xmlns:p14="http://schemas.microsoft.com/office/powerpoint/2010/main" val="1676484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54EA-CA86-FF6F-051E-C25D9B284E39}"/>
              </a:ext>
            </a:extLst>
          </p:cNvPr>
          <p:cNvSpPr>
            <a:spLocks noGrp="1"/>
          </p:cNvSpPr>
          <p:nvPr>
            <p:ph type="title"/>
          </p:nvPr>
        </p:nvSpPr>
        <p:spPr/>
        <p:txBody>
          <a:bodyPr/>
          <a:lstStyle/>
          <a:p>
            <a:r>
              <a:rPr lang="en-US" dirty="0"/>
              <a:t>General Information of Glo-Brite Paint Company (2 of 5)</a:t>
            </a:r>
            <a:endParaRPr lang="en-IN" dirty="0"/>
          </a:p>
        </p:txBody>
      </p:sp>
      <p:sp>
        <p:nvSpPr>
          <p:cNvPr id="3" name="Content Placeholder 2">
            <a:extLst>
              <a:ext uri="{FF2B5EF4-FFF2-40B4-BE49-F238E27FC236}">
                <a16:creationId xmlns:a16="http://schemas.microsoft.com/office/drawing/2014/main" id="{F3271E93-7607-EB68-55F2-D3F2CA43C492}"/>
              </a:ext>
            </a:extLst>
          </p:cNvPr>
          <p:cNvSpPr>
            <a:spLocks noGrp="1"/>
          </p:cNvSpPr>
          <p:nvPr>
            <p:ph idx="1"/>
          </p:nvPr>
        </p:nvSpPr>
        <p:spPr/>
        <p:txBody>
          <a:bodyPr/>
          <a:lstStyle/>
          <a:p>
            <a:r>
              <a:rPr lang="en-US" sz="1800" dirty="0"/>
              <a:t>Overtime (continued)</a:t>
            </a:r>
          </a:p>
          <a:p>
            <a:pPr lvl="1"/>
            <a:r>
              <a:rPr lang="en-US" sz="1800" dirty="0"/>
              <a:t>Workers in the plant are paid </a:t>
            </a:r>
          </a:p>
          <a:p>
            <a:pPr lvl="2"/>
            <a:r>
              <a:rPr lang="en-US" sz="1800" dirty="0"/>
              <a:t>Time and a half for any hours worked over eight each workday and for work on Saturdays </a:t>
            </a:r>
          </a:p>
          <a:p>
            <a:pPr lvl="2"/>
            <a:r>
              <a:rPr lang="en-US" sz="1800" dirty="0"/>
              <a:t>Twice the regular hourly rate of pay for work on Sundays or holidays</a:t>
            </a:r>
          </a:p>
          <a:p>
            <a:r>
              <a:rPr lang="en-US" sz="1800" dirty="0"/>
              <a:t>Timekeeping</a:t>
            </a:r>
          </a:p>
          <a:p>
            <a:pPr lvl="1"/>
            <a:r>
              <a:rPr lang="en-US" sz="1800" dirty="0"/>
              <a:t>All office and plant employees, except the president, sales manager, sales representatives, and supervisors, must ring in and out daily on a time clock</a:t>
            </a:r>
          </a:p>
          <a:p>
            <a:pPr lvl="2"/>
            <a:r>
              <a:rPr lang="en-US" sz="1800" dirty="0"/>
              <a:t>They must notify the time clerk of the reason for lost time</a:t>
            </a:r>
          </a:p>
          <a:p>
            <a:pPr lvl="1"/>
            <a:r>
              <a:rPr lang="en-US" sz="1800" dirty="0"/>
              <a:t>Time clerk prepares a weekly report of the hours worked by each employee</a:t>
            </a:r>
          </a:p>
          <a:p>
            <a:pPr lvl="2"/>
            <a:endParaRPr lang="en-US" sz="1800" dirty="0"/>
          </a:p>
        </p:txBody>
      </p:sp>
    </p:spTree>
    <p:extLst>
      <p:ext uri="{BB962C8B-B14F-4D97-AF65-F5344CB8AC3E}">
        <p14:creationId xmlns:p14="http://schemas.microsoft.com/office/powerpoint/2010/main" val="4224463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7F90A-2E80-5B05-442D-55A68A1172CF}"/>
              </a:ext>
            </a:extLst>
          </p:cNvPr>
          <p:cNvSpPr>
            <a:spLocks noGrp="1"/>
          </p:cNvSpPr>
          <p:nvPr>
            <p:ph type="title"/>
          </p:nvPr>
        </p:nvSpPr>
        <p:spPr/>
        <p:txBody>
          <a:bodyPr/>
          <a:lstStyle/>
          <a:p>
            <a:r>
              <a:rPr lang="en-US" dirty="0"/>
              <a:t>General Information of Glo-Brite Paint Company (3 of 5)</a:t>
            </a:r>
            <a:endParaRPr lang="en-IN" dirty="0"/>
          </a:p>
        </p:txBody>
      </p:sp>
      <p:sp>
        <p:nvSpPr>
          <p:cNvPr id="3" name="Content Placeholder 2">
            <a:extLst>
              <a:ext uri="{FF2B5EF4-FFF2-40B4-BE49-F238E27FC236}">
                <a16:creationId xmlns:a16="http://schemas.microsoft.com/office/drawing/2014/main" id="{B0426C07-F4AA-0CD6-D7CC-F70360CB5B90}"/>
              </a:ext>
            </a:extLst>
          </p:cNvPr>
          <p:cNvSpPr>
            <a:spLocks noGrp="1"/>
          </p:cNvSpPr>
          <p:nvPr>
            <p:ph idx="1"/>
          </p:nvPr>
        </p:nvSpPr>
        <p:spPr/>
        <p:txBody>
          <a:bodyPr/>
          <a:lstStyle/>
          <a:p>
            <a:r>
              <a:rPr lang="en-US" sz="1800" dirty="0"/>
              <a:t>Payday</a:t>
            </a:r>
          </a:p>
          <a:p>
            <a:pPr lvl="1"/>
            <a:r>
              <a:rPr lang="en-US" sz="1800" dirty="0"/>
              <a:t>Employees are paid biweekly on Friday</a:t>
            </a:r>
          </a:p>
          <a:p>
            <a:pPr lvl="1"/>
            <a:r>
              <a:rPr lang="en-US" sz="1800" dirty="0"/>
              <a:t>First payday in the fourth quarter is Friday, October 9</a:t>
            </a:r>
          </a:p>
          <a:p>
            <a:pPr lvl="2"/>
            <a:r>
              <a:rPr lang="en-US" sz="1800" dirty="0"/>
              <a:t>First pay (October 9) will be for the two weeks September 20–26 and September 27–October 3</a:t>
            </a:r>
          </a:p>
          <a:p>
            <a:pPr lvl="2"/>
            <a:r>
              <a:rPr lang="en-US" sz="1800" dirty="0"/>
              <a:t>In effect, the company holds back one week’s pay</a:t>
            </a:r>
          </a:p>
          <a:p>
            <a:pPr lvl="2"/>
            <a:r>
              <a:rPr lang="en-US" sz="1800" dirty="0"/>
              <a:t>Next payday (October 23) will cover the days worked in the weeks ending October 10 and October 17</a:t>
            </a:r>
          </a:p>
          <a:p>
            <a:r>
              <a:rPr lang="en-US" sz="1800" dirty="0"/>
              <a:t>Payroll taxes—contributions and withholdings</a:t>
            </a:r>
          </a:p>
          <a:p>
            <a:pPr lvl="1"/>
            <a:r>
              <a:rPr lang="en-US" sz="1800" dirty="0"/>
              <a:t>Payroll taxes are levied upon Glo-</a:t>
            </a:r>
            <a:r>
              <a:rPr lang="en-US" sz="1800" dirty="0" err="1"/>
              <a:t>Brite</a:t>
            </a:r>
            <a:r>
              <a:rPr lang="en-US" sz="1800" dirty="0"/>
              <a:t> Paint Company and its employees as shown in Figure 7.3 on page 7-5</a:t>
            </a:r>
          </a:p>
          <a:p>
            <a:pPr lvl="2"/>
            <a:endParaRPr lang="en-US" sz="1800" dirty="0"/>
          </a:p>
          <a:p>
            <a:pPr lvl="1"/>
            <a:endParaRPr lang="en-US" sz="1800" dirty="0"/>
          </a:p>
          <a:p>
            <a:pPr lvl="1"/>
            <a:endParaRPr lang="en-IN" sz="1800" dirty="0"/>
          </a:p>
          <a:p>
            <a:endParaRPr lang="en-IN" sz="1800" dirty="0"/>
          </a:p>
        </p:txBody>
      </p:sp>
    </p:spTree>
    <p:extLst>
      <p:ext uri="{BB962C8B-B14F-4D97-AF65-F5344CB8AC3E}">
        <p14:creationId xmlns:p14="http://schemas.microsoft.com/office/powerpoint/2010/main" val="77990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D98A6-A472-27DB-F8F6-DC141D956DFB}"/>
              </a:ext>
            </a:extLst>
          </p:cNvPr>
          <p:cNvSpPr>
            <a:spLocks noGrp="1"/>
          </p:cNvSpPr>
          <p:nvPr>
            <p:ph type="title"/>
          </p:nvPr>
        </p:nvSpPr>
        <p:spPr/>
        <p:txBody>
          <a:bodyPr/>
          <a:lstStyle/>
          <a:p>
            <a:r>
              <a:rPr lang="en-US" dirty="0"/>
              <a:t>General Information of Glo-Brite Paint Company (4 of 5)</a:t>
            </a:r>
            <a:endParaRPr lang="en-IN" dirty="0"/>
          </a:p>
        </p:txBody>
      </p:sp>
      <p:sp>
        <p:nvSpPr>
          <p:cNvPr id="3" name="Content Placeholder 2">
            <a:extLst>
              <a:ext uri="{FF2B5EF4-FFF2-40B4-BE49-F238E27FC236}">
                <a16:creationId xmlns:a16="http://schemas.microsoft.com/office/drawing/2014/main" id="{533C6B36-E13C-028F-DC69-25DB3B950435}"/>
              </a:ext>
            </a:extLst>
          </p:cNvPr>
          <p:cNvSpPr>
            <a:spLocks noGrp="1"/>
          </p:cNvSpPr>
          <p:nvPr>
            <p:ph idx="1"/>
          </p:nvPr>
        </p:nvSpPr>
        <p:spPr/>
        <p:txBody>
          <a:bodyPr/>
          <a:lstStyle/>
          <a:p>
            <a:r>
              <a:rPr lang="en-US" sz="1800" dirty="0"/>
              <a:t>Depositing taxes</a:t>
            </a:r>
          </a:p>
          <a:p>
            <a:pPr lvl="1"/>
            <a:r>
              <a:rPr lang="en-US" sz="1800" dirty="0"/>
              <a:t>Company must deposit federal, state, and city taxes during this quarter</a:t>
            </a:r>
          </a:p>
          <a:p>
            <a:pPr lvl="1"/>
            <a:r>
              <a:rPr lang="en-US" sz="1800" dirty="0"/>
              <a:t>Deposit rules that affect the company appear in Figure 7.4 on page 7-5</a:t>
            </a:r>
          </a:p>
          <a:p>
            <a:r>
              <a:rPr lang="en-US" sz="1800" dirty="0"/>
              <a:t>Group insurance</a:t>
            </a:r>
          </a:p>
          <a:p>
            <a:pPr lvl="1"/>
            <a:r>
              <a:rPr lang="en-US" sz="1800" dirty="0"/>
              <a:t>Company carries group-term life insurance on all its employees in an amount equal to one and one-half times the annual salary or wages paid to each employee</a:t>
            </a:r>
          </a:p>
          <a:p>
            <a:pPr lvl="1"/>
            <a:r>
              <a:rPr lang="en-US" sz="1800" dirty="0"/>
              <a:t>Notation has been made on each employee’s earnings record to show that each month a particular amount is deducted from the employee’s earnings to pay a portion of the premium cost</a:t>
            </a:r>
          </a:p>
          <a:p>
            <a:pPr lvl="1"/>
            <a:r>
              <a:rPr lang="en-US" sz="1800" dirty="0"/>
              <a:t>Amount withheld is credited to a liability account entitled Group Insurance Premiums Collected</a:t>
            </a:r>
          </a:p>
          <a:p>
            <a:pPr lvl="1"/>
            <a:endParaRPr lang="en-US" sz="1800" dirty="0"/>
          </a:p>
          <a:p>
            <a:pPr lvl="2"/>
            <a:endParaRPr lang="en-US" sz="1800" dirty="0"/>
          </a:p>
          <a:p>
            <a:endParaRPr lang="en-IN" sz="1800" dirty="0"/>
          </a:p>
        </p:txBody>
      </p:sp>
    </p:spTree>
    <p:extLst>
      <p:ext uri="{BB962C8B-B14F-4D97-AF65-F5344CB8AC3E}">
        <p14:creationId xmlns:p14="http://schemas.microsoft.com/office/powerpoint/2010/main" val="3691039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9F7D6-8D55-C493-C17A-CC75056F5FD5}"/>
              </a:ext>
            </a:extLst>
          </p:cNvPr>
          <p:cNvSpPr>
            <a:spLocks noGrp="1"/>
          </p:cNvSpPr>
          <p:nvPr>
            <p:ph type="title"/>
          </p:nvPr>
        </p:nvSpPr>
        <p:spPr/>
        <p:txBody>
          <a:bodyPr/>
          <a:lstStyle/>
          <a:p>
            <a:r>
              <a:rPr lang="en-US" dirty="0"/>
              <a:t>General Information of Glo-Brite Paint Company (5 of 5)</a:t>
            </a:r>
            <a:endParaRPr lang="en-IN" dirty="0"/>
          </a:p>
        </p:txBody>
      </p:sp>
      <p:sp>
        <p:nvSpPr>
          <p:cNvPr id="3" name="Content Placeholder 2">
            <a:extLst>
              <a:ext uri="{FF2B5EF4-FFF2-40B4-BE49-F238E27FC236}">
                <a16:creationId xmlns:a16="http://schemas.microsoft.com/office/drawing/2014/main" id="{415E80F5-F97B-5DF3-9874-3FF8C8DF432A}"/>
              </a:ext>
            </a:extLst>
          </p:cNvPr>
          <p:cNvSpPr>
            <a:spLocks noGrp="1"/>
          </p:cNvSpPr>
          <p:nvPr>
            <p:ph idx="1"/>
          </p:nvPr>
        </p:nvSpPr>
        <p:spPr/>
        <p:txBody>
          <a:bodyPr/>
          <a:lstStyle/>
          <a:p>
            <a:r>
              <a:rPr lang="en-US" sz="1800" dirty="0"/>
              <a:t>Union dues</a:t>
            </a:r>
          </a:p>
          <a:p>
            <a:pPr lvl="1"/>
            <a:r>
              <a:rPr lang="en-US" sz="1800" dirty="0"/>
              <a:t>Both workers in the plant </a:t>
            </a:r>
            <a:r>
              <a:rPr lang="en-US" sz="1800" i="1" dirty="0"/>
              <a:t>(</a:t>
            </a:r>
            <a:r>
              <a:rPr lang="en-US" sz="1800" i="1" dirty="0" err="1"/>
              <a:t>Bonno</a:t>
            </a:r>
            <a:r>
              <a:rPr lang="en-US" sz="1800" i="1" dirty="0"/>
              <a:t> and Ryan) </a:t>
            </a:r>
            <a:r>
              <a:rPr lang="en-US" sz="1800" dirty="0"/>
              <a:t>are union members</a:t>
            </a:r>
          </a:p>
          <a:p>
            <a:pPr lvl="1"/>
            <a:r>
              <a:rPr lang="en-US" sz="1800" dirty="0"/>
              <a:t>Under the check-off system, $8 is deducted each payday from the plant workers’ earnings for union dues, assessments, and initiation fees </a:t>
            </a:r>
          </a:p>
          <a:p>
            <a:pPr lvl="2"/>
            <a:r>
              <a:rPr lang="en-US" sz="1800" dirty="0"/>
              <a:t>Notation should be made on each plant worker’s earnings record </a:t>
            </a:r>
          </a:p>
          <a:p>
            <a:pPr lvl="1"/>
            <a:r>
              <a:rPr lang="en-US" sz="1800" dirty="0"/>
              <a:t>On or before the tenth of each month, the amounts withheld during the preceding month are turned over to the </a:t>
            </a:r>
            <a:r>
              <a:rPr lang="en-IN" sz="1800" dirty="0"/>
              <a:t>treasurer of the union</a:t>
            </a:r>
            <a:endParaRPr lang="en-US" sz="1800" dirty="0"/>
          </a:p>
          <a:p>
            <a:r>
              <a:rPr lang="en-US" sz="1800" dirty="0"/>
              <a:t>Distribution of labor costs</a:t>
            </a:r>
          </a:p>
          <a:p>
            <a:pPr lvl="1"/>
            <a:r>
              <a:rPr lang="en-US" sz="1800" dirty="0"/>
              <a:t>Figure 7.5 on page 7-6 shows how the salaries and wages are to be charged to the labor cost accounts</a:t>
            </a:r>
          </a:p>
          <a:p>
            <a:endParaRPr lang="en-IN" sz="1800" dirty="0"/>
          </a:p>
        </p:txBody>
      </p:sp>
    </p:spTree>
    <p:extLst>
      <p:ext uri="{BB962C8B-B14F-4D97-AF65-F5344CB8AC3E}">
        <p14:creationId xmlns:p14="http://schemas.microsoft.com/office/powerpoint/2010/main" val="2670365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3C2C0-99C6-AD6F-05DA-1658FA1F4430}"/>
              </a:ext>
            </a:extLst>
          </p:cNvPr>
          <p:cNvSpPr>
            <a:spLocks noGrp="1"/>
          </p:cNvSpPr>
          <p:nvPr>
            <p:ph type="title"/>
          </p:nvPr>
        </p:nvSpPr>
        <p:spPr/>
        <p:txBody>
          <a:bodyPr/>
          <a:lstStyle/>
          <a:p>
            <a:r>
              <a:rPr lang="en-US" dirty="0"/>
              <a:t>Payroll Project: Computing Earnings (1 of 2)</a:t>
            </a:r>
            <a:endParaRPr lang="en-IN" dirty="0"/>
          </a:p>
        </p:txBody>
      </p:sp>
      <p:sp>
        <p:nvSpPr>
          <p:cNvPr id="3" name="Content Placeholder 2">
            <a:extLst>
              <a:ext uri="{FF2B5EF4-FFF2-40B4-BE49-F238E27FC236}">
                <a16:creationId xmlns:a16="http://schemas.microsoft.com/office/drawing/2014/main" id="{D73CDCB9-C1BD-25C8-37A9-7C395AC82DF9}"/>
              </a:ext>
            </a:extLst>
          </p:cNvPr>
          <p:cNvSpPr>
            <a:spLocks noGrp="1"/>
          </p:cNvSpPr>
          <p:nvPr>
            <p:ph idx="1"/>
          </p:nvPr>
        </p:nvSpPr>
        <p:spPr/>
        <p:txBody>
          <a:bodyPr/>
          <a:lstStyle/>
          <a:p>
            <a:r>
              <a:rPr lang="en-US" sz="1800" dirty="0"/>
              <a:t>October 9	</a:t>
            </a:r>
          </a:p>
          <a:p>
            <a:pPr lvl="1"/>
            <a:r>
              <a:rPr lang="en-US" sz="1800" dirty="0"/>
              <a:t>First payroll in October covered the two workweeks that ended on September 26 and October 3</a:t>
            </a:r>
          </a:p>
          <a:p>
            <a:pPr lvl="1"/>
            <a:r>
              <a:rPr lang="en-US" sz="1800" dirty="0"/>
              <a:t>This transaction is entered in the payroll register, the employees’ earnings records, the general journal, and the general ledger</a:t>
            </a:r>
          </a:p>
          <a:p>
            <a:r>
              <a:rPr lang="en-US" sz="1800" dirty="0"/>
              <a:t>Rules in computing earnings each pay period</a:t>
            </a:r>
          </a:p>
          <a:p>
            <a:pPr lvl="1"/>
            <a:r>
              <a:rPr lang="en-US" sz="1800" dirty="0"/>
              <a:t>Time lost that exceeds 15 minutes is rounded to the nearest quarter-hour and deducted from earnings</a:t>
            </a:r>
          </a:p>
          <a:p>
            <a:pPr lvl="1"/>
            <a:r>
              <a:rPr lang="en-US" sz="1800" dirty="0"/>
              <a:t>In the time record columns of the payroll register, place an 8 in the day column for each full day worked</a:t>
            </a:r>
          </a:p>
          <a:p>
            <a:endParaRPr lang="en-IN" sz="1800" dirty="0"/>
          </a:p>
        </p:txBody>
      </p:sp>
    </p:spTree>
    <p:extLst>
      <p:ext uri="{BB962C8B-B14F-4D97-AF65-F5344CB8AC3E}">
        <p14:creationId xmlns:p14="http://schemas.microsoft.com/office/powerpoint/2010/main" val="1964253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3BE5E-3B4C-272B-876D-F17BDD477DA3}"/>
              </a:ext>
            </a:extLst>
          </p:cNvPr>
          <p:cNvSpPr>
            <a:spLocks noGrp="1"/>
          </p:cNvSpPr>
          <p:nvPr>
            <p:ph type="title"/>
          </p:nvPr>
        </p:nvSpPr>
        <p:spPr/>
        <p:txBody>
          <a:bodyPr/>
          <a:lstStyle/>
          <a:p>
            <a:r>
              <a:rPr lang="en-US" dirty="0"/>
              <a:t>Payroll Project: Computing Earnings (2 of 2)</a:t>
            </a:r>
            <a:endParaRPr lang="en-IN" dirty="0"/>
          </a:p>
        </p:txBody>
      </p:sp>
      <p:sp>
        <p:nvSpPr>
          <p:cNvPr id="3" name="Content Placeholder 2">
            <a:extLst>
              <a:ext uri="{FF2B5EF4-FFF2-40B4-BE49-F238E27FC236}">
                <a16:creationId xmlns:a16="http://schemas.microsoft.com/office/drawing/2014/main" id="{FAF9ECE7-D080-02D2-2EB2-69B6E81BB39F}"/>
              </a:ext>
            </a:extLst>
          </p:cNvPr>
          <p:cNvSpPr>
            <a:spLocks noGrp="1"/>
          </p:cNvSpPr>
          <p:nvPr>
            <p:ph idx="1"/>
          </p:nvPr>
        </p:nvSpPr>
        <p:spPr/>
        <p:txBody>
          <a:bodyPr/>
          <a:lstStyle/>
          <a:p>
            <a:r>
              <a:rPr lang="en-US" sz="1800" dirty="0"/>
              <a:t>Rules in computing earnings each pay period (continued)</a:t>
            </a:r>
          </a:p>
          <a:p>
            <a:pPr lvl="1"/>
            <a:r>
              <a:rPr lang="en-US" sz="1800" dirty="0"/>
              <a:t>For any partial week, compute the earnings for that week by multiplying the hours worked by the hourly rate of pay</a:t>
            </a:r>
          </a:p>
          <a:p>
            <a:r>
              <a:rPr lang="en-US" sz="1800" dirty="0"/>
              <a:t>Rules in computing earnings each pay period</a:t>
            </a:r>
          </a:p>
          <a:p>
            <a:pPr lvl="1"/>
            <a:r>
              <a:rPr lang="en-US" sz="1800" dirty="0"/>
              <a:t>If time lost is to be deducted from a salaried employee’s pay, the employee’s pay must be determined by multiplying the actual hours worked for that week by the hourly rate</a:t>
            </a:r>
          </a:p>
          <a:p>
            <a:pPr lvl="2"/>
            <a:r>
              <a:rPr lang="en-US" sz="1800" dirty="0"/>
              <a:t>If hours are missed but no pay is deducted, include those hours in the Time Record columns on the payroll register</a:t>
            </a:r>
          </a:p>
          <a:p>
            <a:pPr lvl="1"/>
            <a:r>
              <a:rPr lang="en-US" sz="1800" dirty="0"/>
              <a:t>Plant workers, other than supervisors, are employed on an hourly basis</a:t>
            </a:r>
          </a:p>
          <a:p>
            <a:pPr lvl="2"/>
            <a:r>
              <a:rPr lang="en-US" sz="1800" dirty="0"/>
              <a:t>Compute the wages by multiplying the number of hours worked during the pay period by the employee’s hourly rate</a:t>
            </a:r>
          </a:p>
          <a:p>
            <a:endParaRPr lang="en-IN" sz="1800" dirty="0"/>
          </a:p>
        </p:txBody>
      </p:sp>
    </p:spTree>
    <p:extLst>
      <p:ext uri="{BB962C8B-B14F-4D97-AF65-F5344CB8AC3E}">
        <p14:creationId xmlns:p14="http://schemas.microsoft.com/office/powerpoint/2010/main" val="3118552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1008-09DD-5D06-8DF4-F5233B6F9EDD}"/>
              </a:ext>
            </a:extLst>
          </p:cNvPr>
          <p:cNvSpPr>
            <a:spLocks noGrp="1"/>
          </p:cNvSpPr>
          <p:nvPr>
            <p:ph type="title"/>
          </p:nvPr>
        </p:nvSpPr>
        <p:spPr/>
        <p:txBody>
          <a:bodyPr/>
          <a:lstStyle/>
          <a:p>
            <a:r>
              <a:rPr lang="en-US" dirty="0"/>
              <a:t>Time Clerk’s Report</a:t>
            </a:r>
            <a:endParaRPr lang="en-IN" dirty="0"/>
          </a:p>
        </p:txBody>
      </p:sp>
      <p:sp>
        <p:nvSpPr>
          <p:cNvPr id="3" name="Content Placeholder 2">
            <a:extLst>
              <a:ext uri="{FF2B5EF4-FFF2-40B4-BE49-F238E27FC236}">
                <a16:creationId xmlns:a16="http://schemas.microsoft.com/office/drawing/2014/main" id="{4892EF07-68DB-FBE9-1C27-05E2E4935FEF}"/>
              </a:ext>
            </a:extLst>
          </p:cNvPr>
          <p:cNvSpPr>
            <a:spLocks noGrp="1"/>
          </p:cNvSpPr>
          <p:nvPr>
            <p:ph idx="1"/>
          </p:nvPr>
        </p:nvSpPr>
        <p:spPr/>
        <p:txBody>
          <a:bodyPr/>
          <a:lstStyle/>
          <a:p>
            <a:r>
              <a:rPr lang="en-US" sz="2000" dirty="0"/>
              <a:t>The time clerk prepares Time Clerk’s Report Nos. 38 and 39 from the time cards used by the employees for these workweeks (on page 7-7)</a:t>
            </a:r>
          </a:p>
          <a:p>
            <a:r>
              <a:rPr lang="en-US" sz="2000" dirty="0"/>
              <a:t>The president, sales manager, sales representatives, and supervisors do not ring in and out on the time clock</a:t>
            </a:r>
          </a:p>
          <a:p>
            <a:pPr lvl="1"/>
            <a:r>
              <a:rPr lang="en-US" sz="2000" dirty="0"/>
              <a:t>Their records are not included in the time clerk’s report</a:t>
            </a:r>
          </a:p>
          <a:p>
            <a:pPr lvl="1"/>
            <a:r>
              <a:rPr lang="en-US" sz="2000" dirty="0"/>
              <a:t>Their salaries must be included in the payroll</a:t>
            </a:r>
          </a:p>
          <a:p>
            <a:endParaRPr lang="en-IN" sz="2000" dirty="0"/>
          </a:p>
        </p:txBody>
      </p:sp>
    </p:spTree>
    <p:extLst>
      <p:ext uri="{BB962C8B-B14F-4D97-AF65-F5344CB8AC3E}">
        <p14:creationId xmlns:p14="http://schemas.microsoft.com/office/powerpoint/2010/main" val="3608148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091B9-6468-5BAC-A9B4-3678268A8360}"/>
              </a:ext>
            </a:extLst>
          </p:cNvPr>
          <p:cNvSpPr>
            <a:spLocks noGrp="1"/>
          </p:cNvSpPr>
          <p:nvPr>
            <p:ph type="title"/>
          </p:nvPr>
        </p:nvSpPr>
        <p:spPr/>
        <p:txBody>
          <a:bodyPr/>
          <a:lstStyle/>
          <a:p>
            <a:r>
              <a:rPr lang="en-US" dirty="0"/>
              <a:t>Payroll Register (1 of 4)</a:t>
            </a:r>
            <a:endParaRPr lang="en-IN" dirty="0"/>
          </a:p>
        </p:txBody>
      </p:sp>
      <p:sp>
        <p:nvSpPr>
          <p:cNvPr id="3" name="Content Placeholder 2">
            <a:extLst>
              <a:ext uri="{FF2B5EF4-FFF2-40B4-BE49-F238E27FC236}">
                <a16:creationId xmlns:a16="http://schemas.microsoft.com/office/drawing/2014/main" id="{22D7AA98-9489-2205-DF2E-50D576C293E0}"/>
              </a:ext>
            </a:extLst>
          </p:cNvPr>
          <p:cNvSpPr>
            <a:spLocks noGrp="1"/>
          </p:cNvSpPr>
          <p:nvPr>
            <p:ph idx="1"/>
          </p:nvPr>
        </p:nvSpPr>
        <p:spPr/>
        <p:txBody>
          <a:bodyPr/>
          <a:lstStyle/>
          <a:p>
            <a:r>
              <a:rPr lang="en-US" sz="1800" dirty="0"/>
              <a:t>Entry required for each employee is recorded in the payroll register</a:t>
            </a:r>
          </a:p>
          <a:p>
            <a:pPr lvl="1"/>
            <a:r>
              <a:rPr lang="en-US" sz="1800" dirty="0"/>
              <a:t>Names of all employees are listed in alphabetical order, including yours as “Student”</a:t>
            </a:r>
          </a:p>
          <a:p>
            <a:pPr lvl="1"/>
            <a:r>
              <a:rPr lang="en-US" sz="1800" dirty="0"/>
              <a:t>No deduction is made for the time lost by Williams</a:t>
            </a:r>
          </a:p>
          <a:p>
            <a:pPr lvl="2"/>
            <a:r>
              <a:rPr lang="en-US" sz="1800" dirty="0"/>
              <a:t>Total number of hours (80) for which payment was made is recorded in the Regular Earnings Hours column of the payroll register</a:t>
            </a:r>
          </a:p>
          <a:p>
            <a:pPr lvl="2"/>
            <a:r>
              <a:rPr lang="en-US" sz="1800" dirty="0"/>
              <a:t>A notation of the time lost (D) is made in the Time Record column</a:t>
            </a:r>
          </a:p>
          <a:p>
            <a:pPr lvl="1"/>
            <a:r>
              <a:rPr lang="en-US" sz="1800" dirty="0"/>
              <a:t>In computing the federal income taxes to be withheld, the Wage Bracket Method Tables for Manual Payroll Systems With Forms W-4 From 2020 or Later (using standard withholding column) – Biweekly Payroll Period in Tax Table B at the back of the book are used</a:t>
            </a:r>
          </a:p>
          <a:p>
            <a:pPr lvl="1"/>
            <a:endParaRPr lang="en-US" sz="1800" dirty="0"/>
          </a:p>
          <a:p>
            <a:endParaRPr lang="en-IN" sz="1800" dirty="0"/>
          </a:p>
        </p:txBody>
      </p:sp>
    </p:spTree>
    <p:extLst>
      <p:ext uri="{BB962C8B-B14F-4D97-AF65-F5344CB8AC3E}">
        <p14:creationId xmlns:p14="http://schemas.microsoft.com/office/powerpoint/2010/main" val="3859461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7E77-3FA0-5DC7-2A49-189F473D0396}"/>
              </a:ext>
            </a:extLst>
          </p:cNvPr>
          <p:cNvSpPr>
            <a:spLocks noGrp="1"/>
          </p:cNvSpPr>
          <p:nvPr>
            <p:ph type="title"/>
          </p:nvPr>
        </p:nvSpPr>
        <p:spPr/>
        <p:txBody>
          <a:bodyPr/>
          <a:lstStyle/>
          <a:p>
            <a:r>
              <a:rPr lang="en-US" dirty="0"/>
              <a:t>Payroll Register (2 of 4)</a:t>
            </a:r>
            <a:endParaRPr lang="en-IN" dirty="0"/>
          </a:p>
        </p:txBody>
      </p:sp>
      <p:sp>
        <p:nvSpPr>
          <p:cNvPr id="3" name="Content Placeholder 2">
            <a:extLst>
              <a:ext uri="{FF2B5EF4-FFF2-40B4-BE49-F238E27FC236}">
                <a16:creationId xmlns:a16="http://schemas.microsoft.com/office/drawing/2014/main" id="{1CBD802A-EB9B-4FDB-9433-E4ED675ACAF1}"/>
              </a:ext>
            </a:extLst>
          </p:cNvPr>
          <p:cNvSpPr>
            <a:spLocks noGrp="1"/>
          </p:cNvSpPr>
          <p:nvPr>
            <p:ph idx="1"/>
          </p:nvPr>
        </p:nvSpPr>
        <p:spPr/>
        <p:txBody>
          <a:bodyPr/>
          <a:lstStyle/>
          <a:p>
            <a:pPr lvl="1"/>
            <a:r>
              <a:rPr lang="en-US" sz="1800" dirty="0"/>
              <a:t>In the Labor Cost Distribution columns at the extreme right of the payroll register, each employee’s gross earnings are recorded in the column that identifies the department in which the employee regularly works</a:t>
            </a:r>
          </a:p>
          <a:p>
            <a:pPr lvl="1"/>
            <a:r>
              <a:rPr lang="en-US" sz="1800" dirty="0"/>
              <a:t>Once the net pay of each employee is computed, all the amount columns in the payroll register are footed, proved, and ruled</a:t>
            </a:r>
          </a:p>
          <a:p>
            <a:r>
              <a:rPr lang="en-US" sz="1800" dirty="0"/>
              <a:t>An entry is made in the journal (page 7-24) transferring from the regular cash account to the payroll cash account the amount of the check issued to Payroll to cover the net amount of the payroll; next, the entry is posted</a:t>
            </a:r>
          </a:p>
          <a:p>
            <a:r>
              <a:rPr lang="en-US" sz="1800" dirty="0"/>
              <a:t>Information from the payroll register is posted to the employees’ earnings records (pages 7-42 to 7-48)</a:t>
            </a:r>
          </a:p>
          <a:p>
            <a:r>
              <a:rPr lang="en-US" sz="1800" dirty="0"/>
              <a:t>Proper journal entry records salaries, wages, taxes, and the net amount of cash paid from the totals of the payroll register</a:t>
            </a:r>
          </a:p>
          <a:p>
            <a:endParaRPr lang="en-IN" sz="1800" dirty="0"/>
          </a:p>
        </p:txBody>
      </p:sp>
    </p:spTree>
    <p:extLst>
      <p:ext uri="{BB962C8B-B14F-4D97-AF65-F5344CB8AC3E}">
        <p14:creationId xmlns:p14="http://schemas.microsoft.com/office/powerpoint/2010/main" val="2972603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1872A-79DC-9214-A800-31E24DD08B29}"/>
              </a:ext>
            </a:extLst>
          </p:cNvPr>
          <p:cNvSpPr>
            <a:spLocks noGrp="1"/>
          </p:cNvSpPr>
          <p:nvPr>
            <p:ph type="title"/>
          </p:nvPr>
        </p:nvSpPr>
        <p:spPr/>
        <p:txBody>
          <a:bodyPr/>
          <a:lstStyle/>
          <a:p>
            <a:r>
              <a:rPr lang="en-US" dirty="0"/>
              <a:t>Payroll Register (3 of 4)</a:t>
            </a:r>
            <a:endParaRPr lang="en-IN" dirty="0"/>
          </a:p>
        </p:txBody>
      </p:sp>
      <p:sp>
        <p:nvSpPr>
          <p:cNvPr id="3" name="Content Placeholder 2">
            <a:extLst>
              <a:ext uri="{FF2B5EF4-FFF2-40B4-BE49-F238E27FC236}">
                <a16:creationId xmlns:a16="http://schemas.microsoft.com/office/drawing/2014/main" id="{72C0F378-CF17-5599-3E4C-A66B513EE348}"/>
              </a:ext>
            </a:extLst>
          </p:cNvPr>
          <p:cNvSpPr>
            <a:spLocks noGrp="1"/>
          </p:cNvSpPr>
          <p:nvPr>
            <p:ph idx="1"/>
          </p:nvPr>
        </p:nvSpPr>
        <p:spPr/>
        <p:txBody>
          <a:bodyPr/>
          <a:lstStyle/>
          <a:p>
            <a:pPr lvl="1"/>
            <a:r>
              <a:rPr lang="en-US" sz="2000" dirty="0"/>
              <a:t>Journal entry to record the payroll for the first pay in the fourth quarter appears in the general journal (page 7-24)</a:t>
            </a:r>
          </a:p>
          <a:p>
            <a:pPr lvl="1"/>
            <a:r>
              <a:rPr lang="en-US" sz="2000" dirty="0"/>
              <a:t>Amounts charged to the salary and wage expense accounts are obtained from the totals of the Labor Cost Distribution columns in the payroll register</a:t>
            </a:r>
          </a:p>
          <a:p>
            <a:pPr lvl="2"/>
            <a:r>
              <a:rPr lang="en-US" sz="2000" dirty="0"/>
              <a:t>FICA Taxes Payable—OASDI and FICA Taxes Payable—HI are credited for $962.79 and $225.18, respectively, the amounts deducted from employees’ wages</a:t>
            </a:r>
          </a:p>
          <a:p>
            <a:pPr lvl="2"/>
            <a:r>
              <a:rPr lang="en-US" sz="2000" dirty="0"/>
              <a:t>Employees FIT Payable, Employees SIT Payable, Employees SUTA Payable, Employees CIT Payable, and Union Dues Payable are credited for the total amount withheld for each kind of deduction from employees’ wages</a:t>
            </a:r>
          </a:p>
          <a:p>
            <a:endParaRPr lang="en-IN" sz="2000" dirty="0"/>
          </a:p>
        </p:txBody>
      </p:sp>
    </p:spTree>
    <p:extLst>
      <p:ext uri="{BB962C8B-B14F-4D97-AF65-F5344CB8AC3E}">
        <p14:creationId xmlns:p14="http://schemas.microsoft.com/office/powerpoint/2010/main" val="2986936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C2710-C90F-A034-A991-C541CA21001E}"/>
              </a:ext>
            </a:extLst>
          </p:cNvPr>
          <p:cNvSpPr>
            <a:spLocks noGrp="1"/>
          </p:cNvSpPr>
          <p:nvPr>
            <p:ph type="title"/>
          </p:nvPr>
        </p:nvSpPr>
        <p:spPr/>
        <p:txBody>
          <a:bodyPr/>
          <a:lstStyle/>
          <a:p>
            <a:r>
              <a:rPr lang="en-US" dirty="0"/>
              <a:t>Payroll Register (4 of 4)</a:t>
            </a:r>
            <a:endParaRPr lang="en-IN" dirty="0"/>
          </a:p>
        </p:txBody>
      </p:sp>
      <p:sp>
        <p:nvSpPr>
          <p:cNvPr id="3" name="Content Placeholder 2">
            <a:extLst>
              <a:ext uri="{FF2B5EF4-FFF2-40B4-BE49-F238E27FC236}">
                <a16:creationId xmlns:a16="http://schemas.microsoft.com/office/drawing/2014/main" id="{C6A4E144-4C8B-8B20-0368-D339B4FD713B}"/>
              </a:ext>
            </a:extLst>
          </p:cNvPr>
          <p:cNvSpPr>
            <a:spLocks noGrp="1"/>
          </p:cNvSpPr>
          <p:nvPr>
            <p:ph idx="1"/>
          </p:nvPr>
        </p:nvSpPr>
        <p:spPr/>
        <p:txBody>
          <a:bodyPr/>
          <a:lstStyle/>
          <a:p>
            <a:r>
              <a:rPr lang="en-US" sz="2000" dirty="0"/>
              <a:t>Proper journal entry records salaries, wages, taxes, and the net amount of cash paid from the totals of the payroll register</a:t>
            </a:r>
          </a:p>
          <a:p>
            <a:pPr lvl="1"/>
            <a:r>
              <a:rPr lang="en-US" sz="2000" dirty="0"/>
              <a:t>Payroll Taxes is debited for the sum of the employer’s FICA, FUTA, and SUTA taxes</a:t>
            </a:r>
          </a:p>
          <a:p>
            <a:pPr lvl="1"/>
            <a:r>
              <a:rPr lang="en-US" sz="2000" dirty="0"/>
              <a:t>Taxable earnings used in computing each of these payroll taxes are obtained from the appropriate column totals of the payroll register</a:t>
            </a:r>
          </a:p>
          <a:p>
            <a:pPr lvl="1"/>
            <a:r>
              <a:rPr lang="en-US" sz="2000" dirty="0"/>
              <a:t>Journal entries are posted to the proper ledger accounts (pages 7-33 to 7-40)</a:t>
            </a:r>
          </a:p>
        </p:txBody>
      </p:sp>
    </p:spTree>
    <p:extLst>
      <p:ext uri="{BB962C8B-B14F-4D97-AF65-F5344CB8AC3E}">
        <p14:creationId xmlns:p14="http://schemas.microsoft.com/office/powerpoint/2010/main" val="1480824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9EE22-C050-ADF0-2CD4-DAB0025551E3}"/>
              </a:ext>
            </a:extLst>
          </p:cNvPr>
          <p:cNvSpPr>
            <a:spLocks noGrp="1"/>
          </p:cNvSpPr>
          <p:nvPr>
            <p:ph type="title"/>
          </p:nvPr>
        </p:nvSpPr>
        <p:spPr/>
        <p:txBody>
          <a:bodyPr/>
          <a:lstStyle/>
          <a:p>
            <a:r>
              <a:rPr lang="en-US" dirty="0"/>
              <a:t>Deposits of FICA and FIT</a:t>
            </a:r>
            <a:endParaRPr lang="en-IN" dirty="0"/>
          </a:p>
        </p:txBody>
      </p:sp>
      <p:sp>
        <p:nvSpPr>
          <p:cNvPr id="3" name="Content Placeholder 2">
            <a:extLst>
              <a:ext uri="{FF2B5EF4-FFF2-40B4-BE49-F238E27FC236}">
                <a16:creationId xmlns:a16="http://schemas.microsoft.com/office/drawing/2014/main" id="{602D6D56-F002-78D1-8958-8B102BF84C46}"/>
              </a:ext>
            </a:extLst>
          </p:cNvPr>
          <p:cNvSpPr>
            <a:spLocks noGrp="1"/>
          </p:cNvSpPr>
          <p:nvPr>
            <p:ph idx="1"/>
          </p:nvPr>
        </p:nvSpPr>
        <p:spPr/>
        <p:txBody>
          <a:bodyPr/>
          <a:lstStyle/>
          <a:p>
            <a:r>
              <a:rPr lang="en-US" sz="1800" dirty="0"/>
              <a:t>October 15</a:t>
            </a:r>
          </a:p>
          <a:p>
            <a:pPr lvl="1"/>
            <a:r>
              <a:rPr lang="en-US" sz="1800" dirty="0"/>
              <a:t>Deposits of FICA and FIT taxes and the city of Philadelphia income taxes for the September payrolls are due on October 15</a:t>
            </a:r>
          </a:p>
          <a:p>
            <a:pPr lvl="1"/>
            <a:r>
              <a:rPr lang="en-US" sz="1800" dirty="0"/>
              <a:t>In order to concentrate on the fourth-quarter payrolls, we will assume that the deposits for the third quarter and the appropriate entries have already been completed</a:t>
            </a:r>
          </a:p>
          <a:p>
            <a:r>
              <a:rPr lang="en-US" sz="1800" dirty="0"/>
              <a:t>October 20</a:t>
            </a:r>
          </a:p>
          <a:p>
            <a:pPr lvl="1"/>
            <a:r>
              <a:rPr lang="en-US" sz="1800" dirty="0"/>
              <a:t>On this date, Glo-</a:t>
            </a:r>
            <a:r>
              <a:rPr lang="en-US" sz="1800" dirty="0" err="1"/>
              <a:t>Brite</a:t>
            </a:r>
            <a:r>
              <a:rPr lang="en-US" sz="1800" dirty="0"/>
              <a:t> Paint Company must deposit the Pennsylvania state income taxes withheld from the October 9 payroll</a:t>
            </a:r>
          </a:p>
          <a:p>
            <a:pPr lvl="1"/>
            <a:r>
              <a:rPr lang="en-US" sz="1800" dirty="0"/>
              <a:t>Deposit rule states that if the employer expects the aggregate amount withheld each quarter to be $1,000 or more, the employer must pay the withheld tax semimonthly</a:t>
            </a:r>
          </a:p>
          <a:p>
            <a:pPr lvl="1"/>
            <a:r>
              <a:rPr lang="en-US" sz="1800" dirty="0"/>
              <a:t>Pennsylvania has eliminated the filing of paper forms</a:t>
            </a:r>
          </a:p>
          <a:p>
            <a:endParaRPr lang="en-IN" sz="1800" dirty="0"/>
          </a:p>
        </p:txBody>
      </p:sp>
    </p:spTree>
    <p:extLst>
      <p:ext uri="{BB962C8B-B14F-4D97-AF65-F5344CB8AC3E}">
        <p14:creationId xmlns:p14="http://schemas.microsoft.com/office/powerpoint/2010/main" val="3101187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FE82-F209-5FFF-2D4C-4A33DA71EADF}"/>
              </a:ext>
            </a:extLst>
          </p:cNvPr>
          <p:cNvSpPr>
            <a:spLocks noGrp="1"/>
          </p:cNvSpPr>
          <p:nvPr>
            <p:ph type="title"/>
          </p:nvPr>
        </p:nvSpPr>
        <p:spPr/>
        <p:txBody>
          <a:bodyPr/>
          <a:lstStyle/>
          <a:p>
            <a:r>
              <a:rPr lang="en-US" dirty="0"/>
              <a:t>Complete the Payroll Register</a:t>
            </a:r>
            <a:endParaRPr lang="en-IN" dirty="0"/>
          </a:p>
        </p:txBody>
      </p:sp>
      <p:sp>
        <p:nvSpPr>
          <p:cNvPr id="3" name="Content Placeholder 2">
            <a:extLst>
              <a:ext uri="{FF2B5EF4-FFF2-40B4-BE49-F238E27FC236}">
                <a16:creationId xmlns:a16="http://schemas.microsoft.com/office/drawing/2014/main" id="{CD9E93DD-208C-DEA3-61AC-22C11CA680B8}"/>
              </a:ext>
            </a:extLst>
          </p:cNvPr>
          <p:cNvSpPr>
            <a:spLocks noGrp="1"/>
          </p:cNvSpPr>
          <p:nvPr>
            <p:ph idx="1"/>
          </p:nvPr>
        </p:nvSpPr>
        <p:spPr/>
        <p:txBody>
          <a:bodyPr/>
          <a:lstStyle/>
          <a:p>
            <a:r>
              <a:rPr lang="en-US" sz="2000" dirty="0"/>
              <a:t>October 23</a:t>
            </a:r>
          </a:p>
          <a:p>
            <a:pPr lvl="1"/>
            <a:r>
              <a:rPr lang="en-US" sz="2000" dirty="0"/>
              <a:t>Payroll register for the last pay period of October should be prepared from Time Clerk’s Report Nos. 40 and 41 (page 7-11)</a:t>
            </a:r>
          </a:p>
          <a:p>
            <a:pPr lvl="1"/>
            <a:r>
              <a:rPr lang="en-US" sz="2000" dirty="0"/>
              <a:t>On the first blank ruled line after the October 9 payroll, insert “Payday October 23—For Period Ending October 17, 20--”</a:t>
            </a:r>
          </a:p>
          <a:p>
            <a:pPr lvl="1"/>
            <a:r>
              <a:rPr lang="en-US" sz="2000" dirty="0"/>
              <a:t>On the following lines, record the payroll information for the last pay date of October</a:t>
            </a:r>
          </a:p>
          <a:p>
            <a:pPr lvl="1"/>
            <a:r>
              <a:rPr lang="en-US" sz="2000" dirty="0"/>
              <a:t>Cumulative earnings of several employees exceed the taxable income base set up by FUTA and SUTA</a:t>
            </a:r>
          </a:p>
          <a:p>
            <a:pPr lvl="2"/>
            <a:r>
              <a:rPr lang="en-US" sz="2000" dirty="0"/>
              <a:t>Refer to each employee’s earnings record to see the amount of cumulative earnings</a:t>
            </a:r>
          </a:p>
          <a:p>
            <a:endParaRPr lang="en-IN" sz="2000" dirty="0"/>
          </a:p>
        </p:txBody>
      </p:sp>
    </p:spTree>
    <p:extLst>
      <p:ext uri="{BB962C8B-B14F-4D97-AF65-F5344CB8AC3E}">
        <p14:creationId xmlns:p14="http://schemas.microsoft.com/office/powerpoint/2010/main" val="3083453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DDC97-C985-55DB-B6AD-CA8BA8C7FCC5}"/>
              </a:ext>
            </a:extLst>
          </p:cNvPr>
          <p:cNvSpPr>
            <a:spLocks noGrp="1"/>
          </p:cNvSpPr>
          <p:nvPr>
            <p:ph type="title"/>
          </p:nvPr>
        </p:nvSpPr>
        <p:spPr/>
        <p:txBody>
          <a:bodyPr/>
          <a:lstStyle/>
          <a:p>
            <a:r>
              <a:rPr lang="en-US" dirty="0"/>
              <a:t>Discussion Activity 1 (1 of 2)</a:t>
            </a:r>
            <a:endParaRPr lang="en-IN" dirty="0"/>
          </a:p>
        </p:txBody>
      </p:sp>
      <p:sp>
        <p:nvSpPr>
          <p:cNvPr id="3" name="Content Placeholder 2">
            <a:extLst>
              <a:ext uri="{FF2B5EF4-FFF2-40B4-BE49-F238E27FC236}">
                <a16:creationId xmlns:a16="http://schemas.microsoft.com/office/drawing/2014/main" id="{776EE4A7-15D3-893E-37D9-B5584BC2A107}"/>
              </a:ext>
            </a:extLst>
          </p:cNvPr>
          <p:cNvSpPr>
            <a:spLocks noGrp="1"/>
          </p:cNvSpPr>
          <p:nvPr>
            <p:ph idx="1"/>
          </p:nvPr>
        </p:nvSpPr>
        <p:spPr/>
        <p:txBody>
          <a:bodyPr/>
          <a:lstStyle/>
          <a:p>
            <a:pPr marL="0" indent="0">
              <a:buNone/>
            </a:pPr>
            <a:r>
              <a:rPr lang="en-US" sz="2000" dirty="0"/>
              <a:t>Employees of a private organization are paid monthly on the last working day of the month. Payroll taxes are levied upon the organization and its employees as shown below:</a:t>
            </a:r>
          </a:p>
          <a:p>
            <a:pPr lvl="1"/>
            <a:r>
              <a:rPr lang="en-US" sz="2000" dirty="0"/>
              <a:t>Federal income taxes are withheld from each employee’s gross earnings in accordance with information given on Form W-4 (from 2020 or later) and employee’s earnings record. Wage-bracket method tables with standard withholding are used to determine FIT withholding.</a:t>
            </a:r>
          </a:p>
          <a:p>
            <a:pPr lvl="1"/>
            <a:r>
              <a:rPr lang="en-US" sz="2000" dirty="0"/>
              <a:t>Pennsylvania State Income Taxes (SIT) of 3.07% are withheld from each employee’s gross earnings during the current month.</a:t>
            </a:r>
          </a:p>
          <a:p>
            <a:pPr lvl="1"/>
            <a:r>
              <a:rPr lang="en-US" sz="2000" dirty="0"/>
              <a:t>Philadelphia City Income Taxes (CIT) of 3.79% are withheld from gross earnings of each resident employee during the current month.</a:t>
            </a:r>
          </a:p>
          <a:p>
            <a:endParaRPr lang="en-IN" sz="2000" dirty="0"/>
          </a:p>
        </p:txBody>
      </p:sp>
    </p:spTree>
    <p:extLst>
      <p:ext uri="{BB962C8B-B14F-4D97-AF65-F5344CB8AC3E}">
        <p14:creationId xmlns:p14="http://schemas.microsoft.com/office/powerpoint/2010/main" val="4100719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DDC97-C985-55DB-B6AD-CA8BA8C7FCC5}"/>
              </a:ext>
            </a:extLst>
          </p:cNvPr>
          <p:cNvSpPr>
            <a:spLocks noGrp="1"/>
          </p:cNvSpPr>
          <p:nvPr>
            <p:ph type="title"/>
          </p:nvPr>
        </p:nvSpPr>
        <p:spPr/>
        <p:txBody>
          <a:bodyPr/>
          <a:lstStyle/>
          <a:p>
            <a:r>
              <a:rPr lang="en-US" dirty="0"/>
              <a:t>Discussion Activity 1 (2 of 2)</a:t>
            </a:r>
            <a:endParaRPr lang="en-IN" dirty="0"/>
          </a:p>
        </p:txBody>
      </p:sp>
      <p:sp>
        <p:nvSpPr>
          <p:cNvPr id="3" name="Content Placeholder 2">
            <a:extLst>
              <a:ext uri="{FF2B5EF4-FFF2-40B4-BE49-F238E27FC236}">
                <a16:creationId xmlns:a16="http://schemas.microsoft.com/office/drawing/2014/main" id="{776EE4A7-15D3-893E-37D9-B5584BC2A107}"/>
              </a:ext>
            </a:extLst>
          </p:cNvPr>
          <p:cNvSpPr>
            <a:spLocks noGrp="1"/>
          </p:cNvSpPr>
          <p:nvPr>
            <p:ph idx="1"/>
          </p:nvPr>
        </p:nvSpPr>
        <p:spPr/>
        <p:txBody>
          <a:bodyPr/>
          <a:lstStyle/>
          <a:p>
            <a:r>
              <a:rPr lang="en-US" sz="2000" dirty="0"/>
              <a:t>Employees of a Philadelphia organization are paid monthly on the last working day of the month. Payroll taxes are levied upon the organization and its employees as shown below:</a:t>
            </a:r>
          </a:p>
          <a:p>
            <a:pPr lvl="1"/>
            <a:r>
              <a:rPr lang="en-US" sz="2000" dirty="0"/>
              <a:t>SUTA taxes are as per the law.</a:t>
            </a:r>
          </a:p>
          <a:p>
            <a:pPr lvl="1"/>
            <a:r>
              <a:rPr lang="en-US" sz="2000" dirty="0"/>
              <a:t>OASDI and HI are as per the Federal Insurance Contributions Act (FICA).</a:t>
            </a:r>
          </a:p>
          <a:p>
            <a:pPr marL="0" indent="0">
              <a:buNone/>
            </a:pPr>
            <a:r>
              <a:rPr lang="en-US" sz="2000" dirty="0"/>
              <a:t>Christopher, a new employee of the organization, has regular earnings of $2,500 during the current month. As per his Form W-4, his filing status is married filing jointly. What will be recorded in the net paid amount column in the payroll register of the current month for Christopher?</a:t>
            </a:r>
          </a:p>
          <a:p>
            <a:pPr marL="0" indent="0">
              <a:buNone/>
            </a:pPr>
            <a:endParaRPr lang="en-US" sz="2000" dirty="0"/>
          </a:p>
          <a:p>
            <a:endParaRPr lang="en-IN" sz="2000" dirty="0"/>
          </a:p>
        </p:txBody>
      </p:sp>
    </p:spTree>
    <p:extLst>
      <p:ext uri="{BB962C8B-B14F-4D97-AF65-F5344CB8AC3E}">
        <p14:creationId xmlns:p14="http://schemas.microsoft.com/office/powerpoint/2010/main" val="4287666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38E5-3D55-56BC-F21B-F5C85BB5BBEE}"/>
              </a:ext>
            </a:extLst>
          </p:cNvPr>
          <p:cNvSpPr>
            <a:spLocks noGrp="1"/>
          </p:cNvSpPr>
          <p:nvPr>
            <p:ph type="title"/>
          </p:nvPr>
        </p:nvSpPr>
        <p:spPr/>
        <p:txBody>
          <a:bodyPr/>
          <a:lstStyle/>
          <a:p>
            <a:r>
              <a:rPr lang="en-US" dirty="0"/>
              <a:t>Discussion Activity Debrief 1</a:t>
            </a:r>
            <a:endParaRPr lang="en-IN" dirty="0"/>
          </a:p>
        </p:txBody>
      </p:sp>
      <p:sp>
        <p:nvSpPr>
          <p:cNvPr id="3" name="Content Placeholder 2">
            <a:extLst>
              <a:ext uri="{FF2B5EF4-FFF2-40B4-BE49-F238E27FC236}">
                <a16:creationId xmlns:a16="http://schemas.microsoft.com/office/drawing/2014/main" id="{04BD190B-1DB6-6E8B-3F8B-30FA7D6CCFE6}"/>
              </a:ext>
            </a:extLst>
          </p:cNvPr>
          <p:cNvSpPr>
            <a:spLocks noGrp="1"/>
          </p:cNvSpPr>
          <p:nvPr>
            <p:ph idx="1"/>
          </p:nvPr>
        </p:nvSpPr>
        <p:spPr/>
        <p:txBody>
          <a:bodyPr/>
          <a:lstStyle/>
          <a:p>
            <a:pPr marL="0" indent="0">
              <a:buNone/>
            </a:pPr>
            <a:r>
              <a:rPr lang="en-US" sz="1800" dirty="0"/>
              <a:t>	Regular earnings			$2,500.00</a:t>
            </a:r>
          </a:p>
          <a:p>
            <a:pPr marL="0" indent="0">
              <a:buNone/>
            </a:pPr>
            <a:r>
              <a:rPr lang="en-US" sz="1800" dirty="0"/>
              <a:t>	Less: OASDI (6.2%)		     	     155.00</a:t>
            </a:r>
          </a:p>
          <a:p>
            <a:pPr marL="0" indent="0">
              <a:buNone/>
            </a:pPr>
            <a:r>
              <a:rPr lang="en-US" sz="1800" dirty="0"/>
              <a:t>		HI (1.45%)			       36.25</a:t>
            </a:r>
          </a:p>
          <a:p>
            <a:pPr marL="0" indent="0">
              <a:buNone/>
            </a:pPr>
            <a:r>
              <a:rPr lang="en-US" sz="1800" dirty="0"/>
              <a:t>		FIT				       20.00</a:t>
            </a:r>
          </a:p>
          <a:p>
            <a:pPr marL="0" indent="0">
              <a:buNone/>
            </a:pPr>
            <a:r>
              <a:rPr lang="en-US" sz="1800" dirty="0"/>
              <a:t>		SIT (3.07%)			       76.75</a:t>
            </a:r>
          </a:p>
          <a:p>
            <a:pPr marL="0" indent="0">
              <a:buNone/>
            </a:pPr>
            <a:r>
              <a:rPr lang="en-US" sz="1800" dirty="0"/>
              <a:t>		SUTA (0.06%)			         1.50</a:t>
            </a:r>
          </a:p>
          <a:p>
            <a:pPr marL="0" indent="0">
              <a:buNone/>
            </a:pPr>
            <a:r>
              <a:rPr lang="en-US" sz="1800" dirty="0"/>
              <a:t>		CIT (3.79%)			       94.75</a:t>
            </a:r>
          </a:p>
          <a:p>
            <a:pPr marL="0" indent="0">
              <a:buNone/>
            </a:pPr>
            <a:r>
              <a:rPr lang="en-US" sz="1800" dirty="0"/>
              <a:t>	Net Paid Amount			  $2,115.75</a:t>
            </a:r>
            <a:endParaRPr lang="en-IN" sz="1800" dirty="0"/>
          </a:p>
        </p:txBody>
      </p:sp>
    </p:spTree>
    <p:extLst>
      <p:ext uri="{BB962C8B-B14F-4D97-AF65-F5344CB8AC3E}">
        <p14:creationId xmlns:p14="http://schemas.microsoft.com/office/powerpoint/2010/main" val="167910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3DBAC-2893-02B3-9D15-382CB6057EED}"/>
              </a:ext>
            </a:extLst>
          </p:cNvPr>
          <p:cNvSpPr>
            <a:spLocks noGrp="1"/>
          </p:cNvSpPr>
          <p:nvPr>
            <p:ph type="title"/>
          </p:nvPr>
        </p:nvSpPr>
        <p:spPr/>
        <p:txBody>
          <a:bodyPr/>
          <a:lstStyle/>
          <a:p>
            <a:r>
              <a:rPr lang="en-US" dirty="0"/>
              <a:t>Employee’s Earnings Record</a:t>
            </a:r>
            <a:endParaRPr lang="en-IN" dirty="0"/>
          </a:p>
        </p:txBody>
      </p:sp>
      <p:sp>
        <p:nvSpPr>
          <p:cNvPr id="3" name="Content Placeholder 2">
            <a:extLst>
              <a:ext uri="{FF2B5EF4-FFF2-40B4-BE49-F238E27FC236}">
                <a16:creationId xmlns:a16="http://schemas.microsoft.com/office/drawing/2014/main" id="{E66EBF34-4789-DD28-599F-042813764387}"/>
              </a:ext>
            </a:extLst>
          </p:cNvPr>
          <p:cNvSpPr>
            <a:spLocks noGrp="1"/>
          </p:cNvSpPr>
          <p:nvPr>
            <p:ph idx="1"/>
          </p:nvPr>
        </p:nvSpPr>
        <p:spPr/>
        <p:txBody>
          <a:bodyPr/>
          <a:lstStyle/>
          <a:p>
            <a:r>
              <a:rPr lang="en-US" sz="2000" dirty="0"/>
              <a:t>Provides a summary of each employee’s earnings, deductions, and taxable wages (</a:t>
            </a:r>
            <a:r>
              <a:rPr lang="en-GB" sz="2000" dirty="0"/>
              <a:t>see page 7-42 for employee’s earnings record) </a:t>
            </a:r>
            <a:endParaRPr lang="en-US" sz="2000" dirty="0"/>
          </a:p>
          <a:p>
            <a:r>
              <a:rPr lang="en-US" sz="2000" dirty="0"/>
              <a:t>Information in this record is posted from the payroll register </a:t>
            </a:r>
          </a:p>
          <a:p>
            <a:endParaRPr lang="en-US" sz="2000" dirty="0"/>
          </a:p>
          <a:p>
            <a:pPr lvl="1"/>
            <a:endParaRPr lang="en-US" sz="2000" dirty="0"/>
          </a:p>
          <a:p>
            <a:endParaRPr lang="en-IN" sz="2000" dirty="0"/>
          </a:p>
        </p:txBody>
      </p:sp>
    </p:spTree>
    <p:extLst>
      <p:ext uri="{BB962C8B-B14F-4D97-AF65-F5344CB8AC3E}">
        <p14:creationId xmlns:p14="http://schemas.microsoft.com/office/powerpoint/2010/main" val="3678070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51E0-EFAE-00F5-863A-1D411BFA8CF8}"/>
              </a:ext>
            </a:extLst>
          </p:cNvPr>
          <p:cNvSpPr>
            <a:spLocks noGrp="1"/>
          </p:cNvSpPr>
          <p:nvPr>
            <p:ph type="title"/>
          </p:nvPr>
        </p:nvSpPr>
        <p:spPr/>
        <p:txBody>
          <a:bodyPr/>
          <a:lstStyle/>
          <a:p>
            <a:r>
              <a:rPr lang="en-US" dirty="0"/>
              <a:t>Knowledge Check Activity 1</a:t>
            </a:r>
            <a:endParaRPr lang="en-IN" dirty="0"/>
          </a:p>
        </p:txBody>
      </p:sp>
      <p:sp>
        <p:nvSpPr>
          <p:cNvPr id="3" name="Content Placeholder 2">
            <a:extLst>
              <a:ext uri="{FF2B5EF4-FFF2-40B4-BE49-F238E27FC236}">
                <a16:creationId xmlns:a16="http://schemas.microsoft.com/office/drawing/2014/main" id="{B3FFC646-0CEB-EF83-C324-8464FAF65B36}"/>
              </a:ext>
            </a:extLst>
          </p:cNvPr>
          <p:cNvSpPr>
            <a:spLocks noGrp="1"/>
          </p:cNvSpPr>
          <p:nvPr>
            <p:ph idx="1"/>
          </p:nvPr>
        </p:nvSpPr>
        <p:spPr/>
        <p:txBody>
          <a:bodyPr/>
          <a:lstStyle/>
          <a:p>
            <a:pPr marL="0" indent="0">
              <a:buNone/>
            </a:pPr>
            <a:r>
              <a:rPr lang="en-US" sz="2000" dirty="0"/>
              <a:t>The employee’s earnings record provides a summary of each employee’s earnings, deductions, and taxable wages. What is the source of information for this record?</a:t>
            </a:r>
          </a:p>
          <a:p>
            <a:pPr marL="0" indent="0">
              <a:buNone/>
            </a:pPr>
            <a:endParaRPr lang="en-US" sz="2000" b="1" dirty="0"/>
          </a:p>
          <a:p>
            <a:pPr marL="457200" indent="-457200">
              <a:buClrTx/>
              <a:buFont typeface="+mj-lt"/>
              <a:buAutoNum type="alphaLcPeriod"/>
            </a:pPr>
            <a:r>
              <a:rPr lang="en-US" sz="2000" dirty="0"/>
              <a:t>Form W-2</a:t>
            </a:r>
          </a:p>
          <a:p>
            <a:pPr marL="457200" indent="-457200">
              <a:buClrTx/>
              <a:buFont typeface="+mj-lt"/>
              <a:buAutoNum type="alphaLcPeriod"/>
            </a:pPr>
            <a:r>
              <a:rPr lang="en-US" sz="2000" dirty="0"/>
              <a:t>General journal</a:t>
            </a:r>
          </a:p>
          <a:p>
            <a:pPr marL="457200" indent="-457200">
              <a:buClrTx/>
              <a:buFont typeface="+mj-lt"/>
              <a:buAutoNum type="alphaLcPeriod"/>
            </a:pPr>
            <a:r>
              <a:rPr lang="en-US" sz="2000" dirty="0"/>
              <a:t>Payroll register</a:t>
            </a:r>
          </a:p>
          <a:p>
            <a:pPr marL="457200" indent="-457200">
              <a:buClrTx/>
              <a:buFont typeface="+mj-lt"/>
              <a:buAutoNum type="alphaLcPeriod"/>
            </a:pPr>
            <a:r>
              <a:rPr lang="en-US" sz="2000" dirty="0"/>
              <a:t>Timekeeping record</a:t>
            </a:r>
          </a:p>
          <a:p>
            <a:endParaRPr lang="en-IN" sz="2000" dirty="0"/>
          </a:p>
        </p:txBody>
      </p:sp>
    </p:spTree>
    <p:extLst>
      <p:ext uri="{BB962C8B-B14F-4D97-AF65-F5344CB8AC3E}">
        <p14:creationId xmlns:p14="http://schemas.microsoft.com/office/powerpoint/2010/main" val="1892489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0E1D5-AE57-5699-2BD3-8002895450A1}"/>
              </a:ext>
            </a:extLst>
          </p:cNvPr>
          <p:cNvSpPr>
            <a:spLocks noGrp="1"/>
          </p:cNvSpPr>
          <p:nvPr>
            <p:ph type="title"/>
          </p:nvPr>
        </p:nvSpPr>
        <p:spPr/>
        <p:txBody>
          <a:bodyPr/>
          <a:lstStyle/>
          <a:p>
            <a:r>
              <a:rPr lang="en-US" dirty="0"/>
              <a:t>Knowledge Check Activity 1: Answer</a:t>
            </a:r>
            <a:endParaRPr lang="en-IN" dirty="0"/>
          </a:p>
        </p:txBody>
      </p:sp>
      <p:sp>
        <p:nvSpPr>
          <p:cNvPr id="3" name="Content Placeholder 2">
            <a:extLst>
              <a:ext uri="{FF2B5EF4-FFF2-40B4-BE49-F238E27FC236}">
                <a16:creationId xmlns:a16="http://schemas.microsoft.com/office/drawing/2014/main" id="{82A2694C-07C1-2F37-630F-69E2EC7444CC}"/>
              </a:ext>
            </a:extLst>
          </p:cNvPr>
          <p:cNvSpPr>
            <a:spLocks noGrp="1"/>
          </p:cNvSpPr>
          <p:nvPr>
            <p:ph idx="1"/>
          </p:nvPr>
        </p:nvSpPr>
        <p:spPr/>
        <p:txBody>
          <a:bodyPr/>
          <a:lstStyle/>
          <a:p>
            <a:pPr marL="0" indent="0">
              <a:buNone/>
            </a:pPr>
            <a:r>
              <a:rPr lang="en-US" sz="2000" dirty="0"/>
              <a:t>The employee’s earnings record provides a summary of each employee’s earnings, deductions, and taxable wages. What is the source of information for this record?</a:t>
            </a:r>
          </a:p>
          <a:p>
            <a:pPr marL="0" indent="0">
              <a:buNone/>
            </a:pPr>
            <a:endParaRPr lang="en-US" sz="2000" dirty="0"/>
          </a:p>
          <a:p>
            <a:pPr marL="0" indent="0">
              <a:buClrTx/>
              <a:buNone/>
            </a:pPr>
            <a:r>
              <a:rPr lang="en-US" sz="2000" dirty="0"/>
              <a:t>Answer: c. Payroll register</a:t>
            </a:r>
          </a:p>
          <a:p>
            <a:pPr marL="0" indent="0">
              <a:buClrTx/>
              <a:buNone/>
            </a:pPr>
            <a:endParaRPr lang="en-US" sz="2000" dirty="0"/>
          </a:p>
          <a:p>
            <a:pPr marL="0" indent="0">
              <a:buNone/>
            </a:pPr>
            <a:r>
              <a:rPr lang="en-US" sz="2000" dirty="0"/>
              <a:t>The employee’s earnings record provides a summary of each employee’s earnings, deductions, and taxable wages.</a:t>
            </a:r>
          </a:p>
          <a:p>
            <a:pPr marL="0" indent="0">
              <a:buNone/>
            </a:pPr>
            <a:r>
              <a:rPr lang="en-US" sz="2000" dirty="0"/>
              <a:t>The information recorded in this record is posted from the payroll register.</a:t>
            </a:r>
          </a:p>
        </p:txBody>
      </p:sp>
    </p:spTree>
    <p:extLst>
      <p:ext uri="{BB962C8B-B14F-4D97-AF65-F5344CB8AC3E}">
        <p14:creationId xmlns:p14="http://schemas.microsoft.com/office/powerpoint/2010/main" val="245632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664B7-A111-5973-5EE2-7EB2B7F0EA0E}"/>
              </a:ext>
            </a:extLst>
          </p:cNvPr>
          <p:cNvSpPr>
            <a:spLocks noGrp="1"/>
          </p:cNvSpPr>
          <p:nvPr>
            <p:ph type="title"/>
          </p:nvPr>
        </p:nvSpPr>
        <p:spPr/>
        <p:txBody>
          <a:bodyPr/>
          <a:lstStyle/>
          <a:p>
            <a:r>
              <a:rPr lang="en-US" dirty="0"/>
              <a:t>Journalizing and Posting: Payroll and Payroll Taxes (1 of 3)</a:t>
            </a:r>
            <a:endParaRPr lang="en-IN" dirty="0"/>
          </a:p>
        </p:txBody>
      </p:sp>
      <p:sp>
        <p:nvSpPr>
          <p:cNvPr id="3" name="Content Placeholder 2">
            <a:extLst>
              <a:ext uri="{FF2B5EF4-FFF2-40B4-BE49-F238E27FC236}">
                <a16:creationId xmlns:a16="http://schemas.microsoft.com/office/drawing/2014/main" id="{A957F2DA-60E7-2B0D-73BA-84FFDFF20386}"/>
              </a:ext>
            </a:extLst>
          </p:cNvPr>
          <p:cNvSpPr>
            <a:spLocks noGrp="1"/>
          </p:cNvSpPr>
          <p:nvPr>
            <p:ph idx="1"/>
          </p:nvPr>
        </p:nvSpPr>
        <p:spPr/>
        <p:txBody>
          <a:bodyPr/>
          <a:lstStyle/>
          <a:p>
            <a:r>
              <a:rPr lang="en-US" sz="2000" dirty="0"/>
              <a:t>October 23</a:t>
            </a:r>
          </a:p>
          <a:p>
            <a:pPr lvl="1"/>
            <a:r>
              <a:rPr lang="en-US" sz="2000" dirty="0"/>
              <a:t>Complete the payroll register</a:t>
            </a:r>
          </a:p>
          <a:p>
            <a:pPr lvl="1"/>
            <a:r>
              <a:rPr lang="en-US" sz="2000" dirty="0"/>
              <a:t>Make the entry transferring from Cash to Payroll Cash the net amount of the total payroll, and post</a:t>
            </a:r>
          </a:p>
          <a:p>
            <a:pPr lvl="1"/>
            <a:r>
              <a:rPr lang="en-US" sz="2000" dirty="0"/>
              <a:t>Post the required information from the payroll register to each employee’s earnings record</a:t>
            </a:r>
          </a:p>
          <a:p>
            <a:pPr lvl="1"/>
            <a:r>
              <a:rPr lang="en-US" sz="2000" dirty="0"/>
              <a:t>Record in the journal the salaries, wages, taxes withheld, group insurance premiums collected, union dues withheld, and net amount paid, and post to the proper ledger accounts</a:t>
            </a:r>
          </a:p>
          <a:p>
            <a:pPr lvl="1"/>
            <a:r>
              <a:rPr lang="en-US" sz="2000" dirty="0"/>
              <a:t>Record in the journal the employer’s payroll taxes and the liabilities created; post to the appropriate ledger accounts</a:t>
            </a:r>
          </a:p>
          <a:p>
            <a:endParaRPr lang="en-IN" sz="2000" dirty="0"/>
          </a:p>
        </p:txBody>
      </p:sp>
    </p:spTree>
    <p:extLst>
      <p:ext uri="{BB962C8B-B14F-4D97-AF65-F5344CB8AC3E}">
        <p14:creationId xmlns:p14="http://schemas.microsoft.com/office/powerpoint/2010/main" val="1834271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6C17-2797-B55D-9271-1091B9BB60F7}"/>
              </a:ext>
            </a:extLst>
          </p:cNvPr>
          <p:cNvSpPr>
            <a:spLocks noGrp="1"/>
          </p:cNvSpPr>
          <p:nvPr>
            <p:ph type="title"/>
          </p:nvPr>
        </p:nvSpPr>
        <p:spPr/>
        <p:txBody>
          <a:bodyPr/>
          <a:lstStyle/>
          <a:p>
            <a:r>
              <a:rPr lang="en-US" dirty="0"/>
              <a:t>Journalizing and Posting: Payroll and Payroll Taxes (2 of 3)</a:t>
            </a:r>
            <a:endParaRPr lang="en-IN" dirty="0"/>
          </a:p>
        </p:txBody>
      </p:sp>
      <p:sp>
        <p:nvSpPr>
          <p:cNvPr id="3" name="Content Placeholder 2">
            <a:extLst>
              <a:ext uri="{FF2B5EF4-FFF2-40B4-BE49-F238E27FC236}">
                <a16:creationId xmlns:a16="http://schemas.microsoft.com/office/drawing/2014/main" id="{6648DF23-6357-58EA-B1CE-08E967B4C83A}"/>
              </a:ext>
            </a:extLst>
          </p:cNvPr>
          <p:cNvSpPr>
            <a:spLocks noGrp="1"/>
          </p:cNvSpPr>
          <p:nvPr>
            <p:ph idx="1"/>
          </p:nvPr>
        </p:nvSpPr>
        <p:spPr/>
        <p:txBody>
          <a:bodyPr/>
          <a:lstStyle/>
          <a:p>
            <a:r>
              <a:rPr lang="en-US" sz="2000" dirty="0"/>
              <a:t>November 4</a:t>
            </a:r>
          </a:p>
          <a:p>
            <a:pPr lvl="1"/>
            <a:r>
              <a:rPr lang="en-US" sz="2000" dirty="0"/>
              <a:t>Deposit with the state of Pennsylvania the amount of state income taxes withheld from the October 23 payroll and complete information worksheet</a:t>
            </a:r>
          </a:p>
          <a:p>
            <a:pPr lvl="1"/>
            <a:r>
              <a:rPr lang="en-US" sz="2000" i="1" dirty="0"/>
              <a:t>Thomas J. </a:t>
            </a:r>
            <a:r>
              <a:rPr lang="en-US" sz="2000" i="1" dirty="0" err="1"/>
              <a:t>Sokowski</a:t>
            </a:r>
            <a:r>
              <a:rPr lang="en-US" sz="2000" i="1" dirty="0"/>
              <a:t> </a:t>
            </a:r>
            <a:r>
              <a:rPr lang="en-US" sz="2000" dirty="0"/>
              <a:t>completed a new Form W-4, showing that his filing status changed to single</a:t>
            </a:r>
          </a:p>
          <a:p>
            <a:r>
              <a:rPr lang="en-US" sz="2000" dirty="0"/>
              <a:t>November 6</a:t>
            </a:r>
          </a:p>
          <a:p>
            <a:pPr lvl="1"/>
            <a:r>
              <a:rPr lang="en-US" sz="2000" dirty="0"/>
              <a:t>Pay the treasurer of the union the amount of union dues withheld during the month of October</a:t>
            </a:r>
          </a:p>
          <a:p>
            <a:pPr lvl="1"/>
            <a:r>
              <a:rPr lang="en-US" sz="2000" dirty="0"/>
              <a:t>Prepare the payroll for the first pay period in November from Time Clerk’s Report Nos. 42 and 43 and record the paychecks issued to all employees</a:t>
            </a:r>
            <a:endParaRPr lang="en-IN" sz="2000" dirty="0"/>
          </a:p>
        </p:txBody>
      </p:sp>
    </p:spTree>
    <p:extLst>
      <p:ext uri="{BB962C8B-B14F-4D97-AF65-F5344CB8AC3E}">
        <p14:creationId xmlns:p14="http://schemas.microsoft.com/office/powerpoint/2010/main" val="2884325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6C17-2797-B55D-9271-1091B9BB60F7}"/>
              </a:ext>
            </a:extLst>
          </p:cNvPr>
          <p:cNvSpPr>
            <a:spLocks noGrp="1"/>
          </p:cNvSpPr>
          <p:nvPr>
            <p:ph type="title"/>
          </p:nvPr>
        </p:nvSpPr>
        <p:spPr/>
        <p:txBody>
          <a:bodyPr/>
          <a:lstStyle/>
          <a:p>
            <a:r>
              <a:rPr lang="en-US" dirty="0"/>
              <a:t>Journalizing and Posting: Payroll and Payroll Taxes (3 of 3)</a:t>
            </a:r>
            <a:endParaRPr lang="en-IN" dirty="0"/>
          </a:p>
        </p:txBody>
      </p:sp>
      <p:sp>
        <p:nvSpPr>
          <p:cNvPr id="3" name="Content Placeholder 2">
            <a:extLst>
              <a:ext uri="{FF2B5EF4-FFF2-40B4-BE49-F238E27FC236}">
                <a16:creationId xmlns:a16="http://schemas.microsoft.com/office/drawing/2014/main" id="{6648DF23-6357-58EA-B1CE-08E967B4C83A}"/>
              </a:ext>
            </a:extLst>
          </p:cNvPr>
          <p:cNvSpPr>
            <a:spLocks noGrp="1"/>
          </p:cNvSpPr>
          <p:nvPr>
            <p:ph idx="1"/>
          </p:nvPr>
        </p:nvSpPr>
        <p:spPr/>
        <p:txBody>
          <a:bodyPr/>
          <a:lstStyle/>
          <a:p>
            <a:r>
              <a:rPr lang="en-US" sz="2000" dirty="0"/>
              <a:t>November 13</a:t>
            </a:r>
          </a:p>
          <a:p>
            <a:pPr lvl="1"/>
            <a:r>
              <a:rPr lang="en-US" sz="2000" dirty="0"/>
              <a:t>Because of her excessive tardiness and absenteeism during the year, the company discharged </a:t>
            </a:r>
            <a:r>
              <a:rPr lang="en-US" sz="2000" i="1" dirty="0"/>
              <a:t>Ruth Williams </a:t>
            </a:r>
            <a:r>
              <a:rPr lang="en-US" sz="2000" dirty="0"/>
              <a:t>today</a:t>
            </a:r>
          </a:p>
          <a:p>
            <a:pPr lvl="2"/>
            <a:r>
              <a:rPr lang="en-US" sz="2000" dirty="0"/>
              <a:t>Record a separate payroll register to show Williams’ total earnings, deductions, and net pay</a:t>
            </a:r>
          </a:p>
          <a:p>
            <a:pPr lvl="2"/>
            <a:r>
              <a:rPr lang="en-US" sz="2000" dirty="0"/>
              <a:t>Prepare the journal entries to transfer the net cash and to record Williams’ final pay and the employer’s payroll taxes</a:t>
            </a:r>
          </a:p>
          <a:p>
            <a:pPr lvl="2"/>
            <a:r>
              <a:rPr lang="en-US" sz="2000" dirty="0"/>
              <a:t>Post to the ledger accounts</a:t>
            </a:r>
          </a:p>
          <a:p>
            <a:pPr lvl="2"/>
            <a:r>
              <a:rPr lang="en-US" sz="2000" dirty="0"/>
              <a:t>See completed Form W-2 for Ruth Williams on page 7-60</a:t>
            </a:r>
          </a:p>
          <a:p>
            <a:endParaRPr lang="en-IN" sz="2000" dirty="0"/>
          </a:p>
        </p:txBody>
      </p:sp>
    </p:spTree>
    <p:extLst>
      <p:ext uri="{BB962C8B-B14F-4D97-AF65-F5344CB8AC3E}">
        <p14:creationId xmlns:p14="http://schemas.microsoft.com/office/powerpoint/2010/main" val="3176466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CDBCE-6BFB-BF8A-AD25-9E9BDBA7F121}"/>
              </a:ext>
            </a:extLst>
          </p:cNvPr>
          <p:cNvSpPr>
            <a:spLocks noGrp="1"/>
          </p:cNvSpPr>
          <p:nvPr>
            <p:ph type="title"/>
          </p:nvPr>
        </p:nvSpPr>
        <p:spPr/>
        <p:txBody>
          <a:bodyPr/>
          <a:lstStyle/>
          <a:p>
            <a:r>
              <a:rPr lang="en-US" dirty="0"/>
              <a:t>Discussion Activity 2 (1 of 2)</a:t>
            </a:r>
            <a:endParaRPr lang="en-IN" dirty="0"/>
          </a:p>
        </p:txBody>
      </p:sp>
      <p:sp>
        <p:nvSpPr>
          <p:cNvPr id="3" name="Content Placeholder 2">
            <a:extLst>
              <a:ext uri="{FF2B5EF4-FFF2-40B4-BE49-F238E27FC236}">
                <a16:creationId xmlns:a16="http://schemas.microsoft.com/office/drawing/2014/main" id="{6E07E032-E850-1184-6A00-46D1E093F069}"/>
              </a:ext>
            </a:extLst>
          </p:cNvPr>
          <p:cNvSpPr>
            <a:spLocks noGrp="1"/>
          </p:cNvSpPr>
          <p:nvPr>
            <p:ph idx="1"/>
          </p:nvPr>
        </p:nvSpPr>
        <p:spPr/>
        <p:txBody>
          <a:bodyPr/>
          <a:lstStyle/>
          <a:p>
            <a:pPr marL="0" indent="0">
              <a:buNone/>
            </a:pPr>
            <a:r>
              <a:rPr lang="en-US" sz="2000" dirty="0"/>
              <a:t>Brigham Enterprises has recorded the following amounts in the payroll register for the current month:</a:t>
            </a:r>
          </a:p>
          <a:p>
            <a:pPr marL="0" indent="0">
              <a:buNone/>
            </a:pPr>
            <a:r>
              <a:rPr lang="en-US" sz="2000" dirty="0"/>
              <a:t>	Administrative Salaries..................................................$3,000.00</a:t>
            </a:r>
          </a:p>
          <a:p>
            <a:pPr marL="0" indent="0">
              <a:buNone/>
            </a:pPr>
            <a:r>
              <a:rPr lang="en-US" sz="2000" dirty="0"/>
              <a:t>	Office Salaries.................................................................$4,200.00</a:t>
            </a:r>
          </a:p>
          <a:p>
            <a:pPr marL="0" indent="0">
              <a:buNone/>
            </a:pPr>
            <a:r>
              <a:rPr lang="en-US" sz="2000" dirty="0"/>
              <a:t>	Sales Salaries..................................................................$2,400.00</a:t>
            </a:r>
          </a:p>
          <a:p>
            <a:pPr marL="0" indent="0">
              <a:buNone/>
            </a:pPr>
            <a:r>
              <a:rPr lang="en-US" sz="2000" dirty="0"/>
              <a:t>	Manufacturing Wages....................................................$5,000.00</a:t>
            </a:r>
          </a:p>
          <a:p>
            <a:pPr marL="0" indent="0">
              <a:buNone/>
            </a:pPr>
            <a:r>
              <a:rPr lang="en-US" sz="2000" dirty="0"/>
              <a:t>	FIT Withholding…………………………………………………..$3,878.88</a:t>
            </a:r>
          </a:p>
          <a:p>
            <a:pPr marL="0" indent="0">
              <a:buNone/>
            </a:pPr>
            <a:r>
              <a:rPr lang="en-US" sz="2000" dirty="0"/>
              <a:t>	FICA Taxes Payable—OASDI............................................$905.20</a:t>
            </a:r>
          </a:p>
          <a:p>
            <a:pPr marL="0" indent="0">
              <a:buNone/>
            </a:pPr>
            <a:r>
              <a:rPr lang="en-US" sz="2000" dirty="0"/>
              <a:t>	</a:t>
            </a:r>
            <a:endParaRPr lang="en-IN" sz="2000" dirty="0"/>
          </a:p>
        </p:txBody>
      </p:sp>
    </p:spTree>
    <p:extLst>
      <p:ext uri="{BB962C8B-B14F-4D97-AF65-F5344CB8AC3E}">
        <p14:creationId xmlns:p14="http://schemas.microsoft.com/office/powerpoint/2010/main" val="3046464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CDBCE-6BFB-BF8A-AD25-9E9BDBA7F121}"/>
              </a:ext>
            </a:extLst>
          </p:cNvPr>
          <p:cNvSpPr>
            <a:spLocks noGrp="1"/>
          </p:cNvSpPr>
          <p:nvPr>
            <p:ph type="title"/>
          </p:nvPr>
        </p:nvSpPr>
        <p:spPr/>
        <p:txBody>
          <a:bodyPr/>
          <a:lstStyle/>
          <a:p>
            <a:r>
              <a:rPr lang="en-US" dirty="0"/>
              <a:t>Discussion Activity 2 (2 of 2)</a:t>
            </a:r>
            <a:endParaRPr lang="en-IN" dirty="0"/>
          </a:p>
        </p:txBody>
      </p:sp>
      <p:sp>
        <p:nvSpPr>
          <p:cNvPr id="3" name="Content Placeholder 2">
            <a:extLst>
              <a:ext uri="{FF2B5EF4-FFF2-40B4-BE49-F238E27FC236}">
                <a16:creationId xmlns:a16="http://schemas.microsoft.com/office/drawing/2014/main" id="{6E07E032-E850-1184-6A00-46D1E093F069}"/>
              </a:ext>
            </a:extLst>
          </p:cNvPr>
          <p:cNvSpPr>
            <a:spLocks noGrp="1"/>
          </p:cNvSpPr>
          <p:nvPr>
            <p:ph idx="1"/>
          </p:nvPr>
        </p:nvSpPr>
        <p:spPr/>
        <p:txBody>
          <a:bodyPr/>
          <a:lstStyle/>
          <a:p>
            <a:pPr marL="0" indent="0">
              <a:buNone/>
            </a:pPr>
            <a:r>
              <a:rPr lang="en-US" sz="2000" dirty="0"/>
              <a:t>Brigham Enterprises has recorded the following amounts in the payroll register for the current month:</a:t>
            </a:r>
          </a:p>
          <a:p>
            <a:pPr marL="0" indent="0">
              <a:buNone/>
            </a:pPr>
            <a:r>
              <a:rPr lang="en-US" sz="2000" dirty="0"/>
              <a:t>	FICA Taxes Payable—HI.............................................$211.70</a:t>
            </a:r>
          </a:p>
          <a:p>
            <a:pPr marL="0" indent="0">
              <a:buNone/>
            </a:pPr>
            <a:r>
              <a:rPr lang="en-US" sz="2000" dirty="0"/>
              <a:t> 	Employees SIT Payable.............................................$448.22</a:t>
            </a:r>
          </a:p>
          <a:p>
            <a:pPr marL="0" indent="0">
              <a:buNone/>
            </a:pPr>
            <a:r>
              <a:rPr lang="en-US" sz="2000" dirty="0"/>
              <a:t> 	Employees SUTA Payable.............................................$8.76</a:t>
            </a:r>
          </a:p>
          <a:p>
            <a:pPr marL="0" indent="0">
              <a:buNone/>
            </a:pPr>
            <a:r>
              <a:rPr lang="en-US" sz="2000" dirty="0"/>
              <a:t>What is the journal entry to record the payroll for the current month?</a:t>
            </a:r>
          </a:p>
          <a:p>
            <a:pPr marL="0" indent="0">
              <a:buNone/>
            </a:pPr>
            <a:r>
              <a:rPr lang="en-US" sz="2000" dirty="0"/>
              <a:t>Note: Ignore the entry for payroll taxes.</a:t>
            </a:r>
          </a:p>
          <a:p>
            <a:endParaRPr lang="en-IN" sz="2000" dirty="0"/>
          </a:p>
        </p:txBody>
      </p:sp>
    </p:spTree>
    <p:extLst>
      <p:ext uri="{BB962C8B-B14F-4D97-AF65-F5344CB8AC3E}">
        <p14:creationId xmlns:p14="http://schemas.microsoft.com/office/powerpoint/2010/main" val="1990616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C0EA-5D92-CBF5-2C44-A60D2CF3D097}"/>
              </a:ext>
            </a:extLst>
          </p:cNvPr>
          <p:cNvSpPr>
            <a:spLocks noGrp="1"/>
          </p:cNvSpPr>
          <p:nvPr>
            <p:ph type="title"/>
          </p:nvPr>
        </p:nvSpPr>
        <p:spPr/>
        <p:txBody>
          <a:bodyPr/>
          <a:lstStyle/>
          <a:p>
            <a:r>
              <a:rPr lang="en-US" dirty="0"/>
              <a:t>Discussion Activity Debrief 2</a:t>
            </a:r>
            <a:endParaRPr lang="en-IN" dirty="0"/>
          </a:p>
        </p:txBody>
      </p:sp>
      <p:graphicFrame>
        <p:nvGraphicFramePr>
          <p:cNvPr id="4" name="Table 4">
            <a:extLst>
              <a:ext uri="{FF2B5EF4-FFF2-40B4-BE49-F238E27FC236}">
                <a16:creationId xmlns:a16="http://schemas.microsoft.com/office/drawing/2014/main" id="{5D7564CF-70E0-1D0E-515E-B7C03A9EAD3A}"/>
              </a:ext>
            </a:extLst>
          </p:cNvPr>
          <p:cNvGraphicFramePr>
            <a:graphicFrameLocks noGrp="1"/>
          </p:cNvGraphicFramePr>
          <p:nvPr>
            <p:ph idx="1"/>
            <p:extLst>
              <p:ext uri="{D42A27DB-BD31-4B8C-83A1-F6EECF244321}">
                <p14:modId xmlns:p14="http://schemas.microsoft.com/office/powerpoint/2010/main" val="306619387"/>
              </p:ext>
            </p:extLst>
          </p:nvPr>
        </p:nvGraphicFramePr>
        <p:xfrm>
          <a:off x="2791120" y="1871436"/>
          <a:ext cx="7152979" cy="4079240"/>
        </p:xfrm>
        <a:graphic>
          <a:graphicData uri="http://schemas.openxmlformats.org/drawingml/2006/table">
            <a:tbl>
              <a:tblPr firstRow="1" bandRow="1">
                <a:tableStyleId>{5C22544A-7EE6-4342-B048-85BDC9FD1C3A}</a:tableStyleId>
              </a:tblPr>
              <a:tblGrid>
                <a:gridCol w="4507751">
                  <a:extLst>
                    <a:ext uri="{9D8B030D-6E8A-4147-A177-3AD203B41FA5}">
                      <a16:colId xmlns:a16="http://schemas.microsoft.com/office/drawing/2014/main" val="2495423531"/>
                    </a:ext>
                  </a:extLst>
                </a:gridCol>
                <a:gridCol w="1307071">
                  <a:extLst>
                    <a:ext uri="{9D8B030D-6E8A-4147-A177-3AD203B41FA5}">
                      <a16:colId xmlns:a16="http://schemas.microsoft.com/office/drawing/2014/main" val="214413685"/>
                    </a:ext>
                  </a:extLst>
                </a:gridCol>
                <a:gridCol w="1338157">
                  <a:extLst>
                    <a:ext uri="{9D8B030D-6E8A-4147-A177-3AD203B41FA5}">
                      <a16:colId xmlns:a16="http://schemas.microsoft.com/office/drawing/2014/main" val="1417764976"/>
                    </a:ext>
                  </a:extLst>
                </a:gridCol>
              </a:tblGrid>
              <a:tr h="370840">
                <a:tc>
                  <a:txBody>
                    <a:bodyPr/>
                    <a:lstStyle/>
                    <a:p>
                      <a:endParaRPr lang="en-IN" dirty="0"/>
                    </a:p>
                  </a:txBody>
                  <a:tcPr/>
                </a:tc>
                <a:tc>
                  <a:txBody>
                    <a:bodyPr/>
                    <a:lstStyle/>
                    <a:p>
                      <a:pPr algn="ctr"/>
                      <a:r>
                        <a:rPr lang="en-US" sz="1800" b="1" u="sng" dirty="0"/>
                        <a:t>Debit</a:t>
                      </a:r>
                      <a:endParaRPr lang="en-IN" dirty="0"/>
                    </a:p>
                  </a:txBody>
                  <a:tcPr/>
                </a:tc>
                <a:tc>
                  <a:txBody>
                    <a:bodyPr/>
                    <a:lstStyle/>
                    <a:p>
                      <a:pPr algn="ctr"/>
                      <a:r>
                        <a:rPr lang="en-US" sz="1800" b="1" u="sng" dirty="0"/>
                        <a:t>Credit</a:t>
                      </a:r>
                      <a:endParaRPr lang="en-IN" dirty="0"/>
                    </a:p>
                  </a:txBody>
                  <a:tcPr/>
                </a:tc>
                <a:extLst>
                  <a:ext uri="{0D108BD9-81ED-4DB2-BD59-A6C34878D82A}">
                    <a16:rowId xmlns:a16="http://schemas.microsoft.com/office/drawing/2014/main" val="638057137"/>
                  </a:ext>
                </a:extLst>
              </a:tr>
              <a:tr h="370840">
                <a:tc>
                  <a:txBody>
                    <a:bodyPr/>
                    <a:lstStyle/>
                    <a:p>
                      <a:r>
                        <a:rPr lang="en-US" sz="1800" dirty="0"/>
                        <a:t>Administrative Salaries</a:t>
                      </a:r>
                      <a:endParaRPr lang="en-IN" dirty="0"/>
                    </a:p>
                  </a:txBody>
                  <a:tcPr/>
                </a:tc>
                <a:tc>
                  <a:txBody>
                    <a:bodyPr/>
                    <a:lstStyle/>
                    <a:p>
                      <a:pPr algn="r"/>
                      <a:r>
                        <a:rPr lang="en-US" dirty="0"/>
                        <a:t>3,000.00</a:t>
                      </a:r>
                      <a:endParaRPr lang="en-IN" dirty="0"/>
                    </a:p>
                  </a:txBody>
                  <a:tcPr/>
                </a:tc>
                <a:tc>
                  <a:txBody>
                    <a:bodyPr/>
                    <a:lstStyle/>
                    <a:p>
                      <a:endParaRPr lang="en-IN"/>
                    </a:p>
                  </a:txBody>
                  <a:tcPr/>
                </a:tc>
                <a:extLst>
                  <a:ext uri="{0D108BD9-81ED-4DB2-BD59-A6C34878D82A}">
                    <a16:rowId xmlns:a16="http://schemas.microsoft.com/office/drawing/2014/main" val="2539954937"/>
                  </a:ext>
                </a:extLst>
              </a:tr>
              <a:tr h="370840">
                <a:tc>
                  <a:txBody>
                    <a:bodyPr/>
                    <a:lstStyle/>
                    <a:p>
                      <a:r>
                        <a:rPr lang="en-US" dirty="0"/>
                        <a:t>Office Salaries</a:t>
                      </a:r>
                      <a:endParaRPr lang="en-IN" dirty="0"/>
                    </a:p>
                  </a:txBody>
                  <a:tcPr/>
                </a:tc>
                <a:tc>
                  <a:txBody>
                    <a:bodyPr/>
                    <a:lstStyle/>
                    <a:p>
                      <a:pPr algn="r"/>
                      <a:r>
                        <a:rPr lang="en-US" dirty="0"/>
                        <a:t>4,200.00</a:t>
                      </a:r>
                      <a:endParaRPr lang="en-IN" dirty="0"/>
                    </a:p>
                  </a:txBody>
                  <a:tcPr/>
                </a:tc>
                <a:tc>
                  <a:txBody>
                    <a:bodyPr/>
                    <a:lstStyle/>
                    <a:p>
                      <a:endParaRPr lang="en-IN"/>
                    </a:p>
                  </a:txBody>
                  <a:tcPr/>
                </a:tc>
                <a:extLst>
                  <a:ext uri="{0D108BD9-81ED-4DB2-BD59-A6C34878D82A}">
                    <a16:rowId xmlns:a16="http://schemas.microsoft.com/office/drawing/2014/main" val="760069639"/>
                  </a:ext>
                </a:extLst>
              </a:tr>
              <a:tr h="370840">
                <a:tc>
                  <a:txBody>
                    <a:bodyPr/>
                    <a:lstStyle/>
                    <a:p>
                      <a:r>
                        <a:rPr lang="en-US" dirty="0"/>
                        <a:t>Sales Salaries</a:t>
                      </a:r>
                      <a:endParaRPr lang="en-IN" dirty="0"/>
                    </a:p>
                  </a:txBody>
                  <a:tcPr/>
                </a:tc>
                <a:tc>
                  <a:txBody>
                    <a:bodyPr/>
                    <a:lstStyle/>
                    <a:p>
                      <a:pPr algn="r"/>
                      <a:r>
                        <a:rPr lang="en-US" sz="1800" dirty="0"/>
                        <a:t>2,400.00</a:t>
                      </a:r>
                      <a:endParaRPr lang="en-IN" dirty="0"/>
                    </a:p>
                  </a:txBody>
                  <a:tcPr/>
                </a:tc>
                <a:tc>
                  <a:txBody>
                    <a:bodyPr/>
                    <a:lstStyle/>
                    <a:p>
                      <a:endParaRPr lang="en-IN"/>
                    </a:p>
                  </a:txBody>
                  <a:tcPr/>
                </a:tc>
                <a:extLst>
                  <a:ext uri="{0D108BD9-81ED-4DB2-BD59-A6C34878D82A}">
                    <a16:rowId xmlns:a16="http://schemas.microsoft.com/office/drawing/2014/main" val="3191178173"/>
                  </a:ext>
                </a:extLst>
              </a:tr>
              <a:tr h="370840">
                <a:tc>
                  <a:txBody>
                    <a:bodyPr/>
                    <a:lstStyle/>
                    <a:p>
                      <a:r>
                        <a:rPr lang="en-US" dirty="0"/>
                        <a:t>Manufacturing Wages</a:t>
                      </a:r>
                      <a:endParaRPr lang="en-IN" dirty="0"/>
                    </a:p>
                  </a:txBody>
                  <a:tcPr/>
                </a:tc>
                <a:tc>
                  <a:txBody>
                    <a:bodyPr/>
                    <a:lstStyle/>
                    <a:p>
                      <a:pPr algn="r"/>
                      <a:r>
                        <a:rPr lang="en-US" dirty="0"/>
                        <a:t>5,000.00</a:t>
                      </a:r>
                      <a:endParaRPr lang="en-IN" dirty="0"/>
                    </a:p>
                  </a:txBody>
                  <a:tcPr/>
                </a:tc>
                <a:tc>
                  <a:txBody>
                    <a:bodyPr/>
                    <a:lstStyle/>
                    <a:p>
                      <a:endParaRPr lang="en-IN"/>
                    </a:p>
                  </a:txBody>
                  <a:tcPr/>
                </a:tc>
                <a:extLst>
                  <a:ext uri="{0D108BD9-81ED-4DB2-BD59-A6C34878D82A}">
                    <a16:rowId xmlns:a16="http://schemas.microsoft.com/office/drawing/2014/main" val="2612133035"/>
                  </a:ext>
                </a:extLst>
              </a:tr>
              <a:tr h="370840">
                <a:tc>
                  <a:txBody>
                    <a:bodyPr/>
                    <a:lstStyle/>
                    <a:p>
                      <a:pPr lvl="1"/>
                      <a:r>
                        <a:rPr lang="en-US" dirty="0"/>
                        <a:t>FICA Taxes Payable—OASDI</a:t>
                      </a:r>
                      <a:endParaRPr lang="en-IN" dirty="0"/>
                    </a:p>
                  </a:txBody>
                  <a:tcPr/>
                </a:tc>
                <a:tc>
                  <a:txBody>
                    <a:bodyPr/>
                    <a:lstStyle/>
                    <a:p>
                      <a:endParaRPr lang="en-IN" dirty="0"/>
                    </a:p>
                  </a:txBody>
                  <a:tcPr/>
                </a:tc>
                <a:tc>
                  <a:txBody>
                    <a:bodyPr/>
                    <a:lstStyle/>
                    <a:p>
                      <a:pPr algn="r"/>
                      <a:r>
                        <a:rPr lang="en-US" dirty="0"/>
                        <a:t>905.20</a:t>
                      </a:r>
                      <a:endParaRPr lang="en-IN" dirty="0"/>
                    </a:p>
                  </a:txBody>
                  <a:tcPr/>
                </a:tc>
                <a:extLst>
                  <a:ext uri="{0D108BD9-81ED-4DB2-BD59-A6C34878D82A}">
                    <a16:rowId xmlns:a16="http://schemas.microsoft.com/office/drawing/2014/main" val="2184653794"/>
                  </a:ext>
                </a:extLst>
              </a:tr>
              <a:tr h="370840">
                <a:tc>
                  <a:txBody>
                    <a:bodyPr/>
                    <a:lstStyle/>
                    <a:p>
                      <a:pPr lvl="1"/>
                      <a:r>
                        <a:rPr lang="en-US" dirty="0"/>
                        <a:t>FICA Taxes Payable—HI</a:t>
                      </a:r>
                      <a:endParaRPr lang="en-IN" dirty="0"/>
                    </a:p>
                  </a:txBody>
                  <a:tcPr/>
                </a:tc>
                <a:tc>
                  <a:txBody>
                    <a:bodyPr/>
                    <a:lstStyle/>
                    <a:p>
                      <a:endParaRPr lang="en-IN"/>
                    </a:p>
                  </a:txBody>
                  <a:tcPr/>
                </a:tc>
                <a:tc>
                  <a:txBody>
                    <a:bodyPr/>
                    <a:lstStyle/>
                    <a:p>
                      <a:pPr algn="r"/>
                      <a:r>
                        <a:rPr lang="en-US" dirty="0"/>
                        <a:t>211.70</a:t>
                      </a:r>
                      <a:endParaRPr lang="en-IN" dirty="0"/>
                    </a:p>
                  </a:txBody>
                  <a:tcPr/>
                </a:tc>
                <a:extLst>
                  <a:ext uri="{0D108BD9-81ED-4DB2-BD59-A6C34878D82A}">
                    <a16:rowId xmlns:a16="http://schemas.microsoft.com/office/drawing/2014/main" val="1324610830"/>
                  </a:ext>
                </a:extLst>
              </a:tr>
              <a:tr h="370840">
                <a:tc>
                  <a:txBody>
                    <a:bodyPr/>
                    <a:lstStyle/>
                    <a:p>
                      <a:pPr lvl="1"/>
                      <a:r>
                        <a:rPr lang="en-US" dirty="0"/>
                        <a:t>Employees SIT Payable</a:t>
                      </a:r>
                      <a:endParaRPr lang="en-IN" dirty="0"/>
                    </a:p>
                  </a:txBody>
                  <a:tcPr/>
                </a:tc>
                <a:tc>
                  <a:txBody>
                    <a:bodyPr/>
                    <a:lstStyle/>
                    <a:p>
                      <a:endParaRPr lang="en-IN"/>
                    </a:p>
                  </a:txBody>
                  <a:tcPr/>
                </a:tc>
                <a:tc>
                  <a:txBody>
                    <a:bodyPr/>
                    <a:lstStyle/>
                    <a:p>
                      <a:pPr algn="r"/>
                      <a:r>
                        <a:rPr lang="en-US" dirty="0"/>
                        <a:t>448.22</a:t>
                      </a:r>
                      <a:endParaRPr lang="en-IN" dirty="0"/>
                    </a:p>
                  </a:txBody>
                  <a:tcPr/>
                </a:tc>
                <a:extLst>
                  <a:ext uri="{0D108BD9-81ED-4DB2-BD59-A6C34878D82A}">
                    <a16:rowId xmlns:a16="http://schemas.microsoft.com/office/drawing/2014/main" val="2902981473"/>
                  </a:ext>
                </a:extLst>
              </a:tr>
              <a:tr h="370840">
                <a:tc>
                  <a:txBody>
                    <a:bodyPr/>
                    <a:lstStyle/>
                    <a:p>
                      <a:pPr lvl="1"/>
                      <a:r>
                        <a:rPr lang="en-US" dirty="0"/>
                        <a:t>Employees SUTA Payable</a:t>
                      </a:r>
                      <a:endParaRPr lang="en-IN" dirty="0"/>
                    </a:p>
                  </a:txBody>
                  <a:tcPr/>
                </a:tc>
                <a:tc>
                  <a:txBody>
                    <a:bodyPr/>
                    <a:lstStyle/>
                    <a:p>
                      <a:endParaRPr lang="en-IN"/>
                    </a:p>
                  </a:txBody>
                  <a:tcPr/>
                </a:tc>
                <a:tc>
                  <a:txBody>
                    <a:bodyPr/>
                    <a:lstStyle/>
                    <a:p>
                      <a:pPr algn="r"/>
                      <a:r>
                        <a:rPr lang="en-US" dirty="0"/>
                        <a:t>8.76</a:t>
                      </a:r>
                      <a:endParaRPr lang="en-IN" dirty="0"/>
                    </a:p>
                  </a:txBody>
                  <a:tcPr/>
                </a:tc>
                <a:extLst>
                  <a:ext uri="{0D108BD9-81ED-4DB2-BD59-A6C34878D82A}">
                    <a16:rowId xmlns:a16="http://schemas.microsoft.com/office/drawing/2014/main" val="1821159597"/>
                  </a:ext>
                </a:extLst>
              </a:tr>
              <a:tr h="370840">
                <a:tc>
                  <a:txBody>
                    <a:bodyPr/>
                    <a:lstStyle/>
                    <a:p>
                      <a:pPr lvl="1"/>
                      <a:r>
                        <a:rPr lang="en-US" dirty="0"/>
                        <a:t>FIT Withholding</a:t>
                      </a:r>
                      <a:endParaRPr lang="en-IN" dirty="0"/>
                    </a:p>
                  </a:txBody>
                  <a:tcPr/>
                </a:tc>
                <a:tc>
                  <a:txBody>
                    <a:bodyPr/>
                    <a:lstStyle/>
                    <a:p>
                      <a:endParaRPr lang="en-IN"/>
                    </a:p>
                  </a:txBody>
                  <a:tcPr/>
                </a:tc>
                <a:tc>
                  <a:txBody>
                    <a:bodyPr/>
                    <a:lstStyle/>
                    <a:p>
                      <a:pPr algn="r"/>
                      <a:r>
                        <a:rPr lang="en-US" dirty="0"/>
                        <a:t>3,878.88</a:t>
                      </a:r>
                      <a:endParaRPr lang="en-IN" dirty="0"/>
                    </a:p>
                  </a:txBody>
                  <a:tcPr/>
                </a:tc>
                <a:extLst>
                  <a:ext uri="{0D108BD9-81ED-4DB2-BD59-A6C34878D82A}">
                    <a16:rowId xmlns:a16="http://schemas.microsoft.com/office/drawing/2014/main" val="1012057929"/>
                  </a:ext>
                </a:extLst>
              </a:tr>
              <a:tr h="370840">
                <a:tc>
                  <a:txBody>
                    <a:bodyPr/>
                    <a:lstStyle/>
                    <a:p>
                      <a:pPr lvl="1"/>
                      <a:r>
                        <a:rPr lang="en-US" dirty="0"/>
                        <a:t>Payroll Cash</a:t>
                      </a:r>
                      <a:endParaRPr lang="en-IN" dirty="0"/>
                    </a:p>
                  </a:txBody>
                  <a:tcPr/>
                </a:tc>
                <a:tc>
                  <a:txBody>
                    <a:bodyPr/>
                    <a:lstStyle/>
                    <a:p>
                      <a:endParaRPr lang="en-IN"/>
                    </a:p>
                  </a:txBody>
                  <a:tcPr/>
                </a:tc>
                <a:tc>
                  <a:txBody>
                    <a:bodyPr/>
                    <a:lstStyle/>
                    <a:p>
                      <a:pPr algn="r"/>
                      <a:r>
                        <a:rPr lang="en-US" dirty="0"/>
                        <a:t>9,147.24</a:t>
                      </a:r>
                      <a:endParaRPr lang="en-IN" dirty="0"/>
                    </a:p>
                  </a:txBody>
                  <a:tcPr/>
                </a:tc>
                <a:extLst>
                  <a:ext uri="{0D108BD9-81ED-4DB2-BD59-A6C34878D82A}">
                    <a16:rowId xmlns:a16="http://schemas.microsoft.com/office/drawing/2014/main" val="4143532153"/>
                  </a:ext>
                </a:extLst>
              </a:tr>
            </a:tbl>
          </a:graphicData>
        </a:graphic>
      </p:graphicFrame>
    </p:spTree>
    <p:extLst>
      <p:ext uri="{BB962C8B-B14F-4D97-AF65-F5344CB8AC3E}">
        <p14:creationId xmlns:p14="http://schemas.microsoft.com/office/powerpoint/2010/main" val="621671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F1C96-FCA5-0AE9-9AF4-310248A26F67}"/>
              </a:ext>
            </a:extLst>
          </p:cNvPr>
          <p:cNvSpPr>
            <a:spLocks noGrp="1"/>
          </p:cNvSpPr>
          <p:nvPr>
            <p:ph type="title"/>
          </p:nvPr>
        </p:nvSpPr>
        <p:spPr/>
        <p:txBody>
          <a:bodyPr/>
          <a:lstStyle/>
          <a:p>
            <a:r>
              <a:rPr lang="en-US" dirty="0"/>
              <a:t>Complete Deposit Forms and Journalize </a:t>
            </a:r>
            <a:br>
              <a:rPr lang="en-US" dirty="0"/>
            </a:br>
            <a:r>
              <a:rPr lang="en-US" dirty="0"/>
              <a:t>(1 of 6)</a:t>
            </a:r>
            <a:endParaRPr lang="en-IN" dirty="0"/>
          </a:p>
        </p:txBody>
      </p:sp>
      <p:sp>
        <p:nvSpPr>
          <p:cNvPr id="3" name="Content Placeholder 2">
            <a:extLst>
              <a:ext uri="{FF2B5EF4-FFF2-40B4-BE49-F238E27FC236}">
                <a16:creationId xmlns:a16="http://schemas.microsoft.com/office/drawing/2014/main" id="{0A2BA5BF-AA8C-C2C3-D37B-C16102703D56}"/>
              </a:ext>
            </a:extLst>
          </p:cNvPr>
          <p:cNvSpPr>
            <a:spLocks noGrp="1"/>
          </p:cNvSpPr>
          <p:nvPr>
            <p:ph idx="1"/>
          </p:nvPr>
        </p:nvSpPr>
        <p:spPr/>
        <p:txBody>
          <a:bodyPr/>
          <a:lstStyle/>
          <a:p>
            <a:r>
              <a:rPr lang="en-US" sz="1800" dirty="0"/>
              <a:t>November 16</a:t>
            </a:r>
          </a:p>
          <a:p>
            <a:pPr lvl="1"/>
            <a:r>
              <a:rPr lang="en-US" sz="1800" dirty="0"/>
              <a:t>Electronically deposit the amount of FICA taxes and federal income taxes for the October payrolls and complete the Federal Deposit Information Worksheet appears on page 7-49</a:t>
            </a:r>
          </a:p>
          <a:p>
            <a:pPr lvl="1"/>
            <a:r>
              <a:rPr lang="en-US" sz="1800" dirty="0"/>
              <a:t>Deposit the withheld city of Philadelphia income tax taxes with the Department of Revenue</a:t>
            </a:r>
          </a:p>
          <a:p>
            <a:pPr lvl="1"/>
            <a:r>
              <a:rPr lang="en-US" sz="1800" dirty="0"/>
              <a:t>Prepare the journal entry to record the deposit of the taxes, and post to the appropriate ledger accounts</a:t>
            </a:r>
          </a:p>
          <a:p>
            <a:pPr lvl="1"/>
            <a:r>
              <a:rPr lang="en-US" sz="1800" dirty="0"/>
              <a:t>Complete the Philadelphia Employer’s Return of Tax Withheld coupon (Monthly Wage Tax), which appears on page 7-51</a:t>
            </a:r>
          </a:p>
          <a:p>
            <a:r>
              <a:rPr lang="en-US" sz="1800" dirty="0"/>
              <a:t>November 17</a:t>
            </a:r>
          </a:p>
          <a:p>
            <a:pPr lvl="1"/>
            <a:r>
              <a:rPr lang="en-US" sz="1800" dirty="0"/>
              <a:t>Prepare an employee’s earnings record for </a:t>
            </a:r>
            <a:r>
              <a:rPr lang="en-US" sz="1800" i="1" dirty="0"/>
              <a:t>Beth Anne Woods</a:t>
            </a:r>
            <a:r>
              <a:rPr lang="en-US" sz="1800" dirty="0"/>
              <a:t>, a new employee who began work today, Tuesday</a:t>
            </a:r>
          </a:p>
          <a:p>
            <a:pPr lvl="1"/>
            <a:endParaRPr lang="en-US" sz="1800" dirty="0"/>
          </a:p>
          <a:p>
            <a:endParaRPr lang="en-IN" sz="1800" dirty="0"/>
          </a:p>
        </p:txBody>
      </p:sp>
    </p:spTree>
    <p:extLst>
      <p:ext uri="{BB962C8B-B14F-4D97-AF65-F5344CB8AC3E}">
        <p14:creationId xmlns:p14="http://schemas.microsoft.com/office/powerpoint/2010/main" val="3801709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79DF8-9A88-7A3C-DA80-BCC376D002A4}"/>
              </a:ext>
            </a:extLst>
          </p:cNvPr>
          <p:cNvSpPr>
            <a:spLocks noGrp="1"/>
          </p:cNvSpPr>
          <p:nvPr>
            <p:ph type="title"/>
          </p:nvPr>
        </p:nvSpPr>
        <p:spPr/>
        <p:txBody>
          <a:bodyPr/>
          <a:lstStyle/>
          <a:p>
            <a:r>
              <a:rPr lang="en-US" dirty="0"/>
              <a:t>Complete Deposit Forms and Journalize </a:t>
            </a:r>
            <a:br>
              <a:rPr lang="en-US" dirty="0"/>
            </a:br>
            <a:r>
              <a:rPr lang="en-US" dirty="0"/>
              <a:t>(2 of 6)</a:t>
            </a:r>
            <a:endParaRPr lang="en-IN" dirty="0"/>
          </a:p>
        </p:txBody>
      </p:sp>
      <p:sp>
        <p:nvSpPr>
          <p:cNvPr id="3" name="Content Placeholder 2">
            <a:extLst>
              <a:ext uri="{FF2B5EF4-FFF2-40B4-BE49-F238E27FC236}">
                <a16:creationId xmlns:a16="http://schemas.microsoft.com/office/drawing/2014/main" id="{AECADA34-D2A7-1DE6-7108-D3BE356BABB8}"/>
              </a:ext>
            </a:extLst>
          </p:cNvPr>
          <p:cNvSpPr>
            <a:spLocks noGrp="1"/>
          </p:cNvSpPr>
          <p:nvPr>
            <p:ph idx="1"/>
          </p:nvPr>
        </p:nvSpPr>
        <p:spPr/>
        <p:txBody>
          <a:bodyPr/>
          <a:lstStyle/>
          <a:p>
            <a:r>
              <a:rPr lang="en-US" sz="1800" dirty="0"/>
              <a:t>November 18</a:t>
            </a:r>
          </a:p>
          <a:p>
            <a:pPr lvl="1"/>
            <a:r>
              <a:rPr lang="en-US" sz="1800" dirty="0"/>
              <a:t>Deposit with the state of Pennsylvania the amount of state income taxes withheld from the November 6 and 13 (Ruth Williams) payrolls and complete the information worksheet</a:t>
            </a:r>
          </a:p>
          <a:p>
            <a:r>
              <a:rPr lang="en-US" sz="1800" dirty="0"/>
              <a:t>November 20</a:t>
            </a:r>
          </a:p>
          <a:p>
            <a:pPr lvl="1"/>
            <a:r>
              <a:rPr lang="en-US" sz="1800" dirty="0"/>
              <a:t>The company has decided to offer employees a Savings Incentive Match Plan for Employees (SIMPLE Retirement Plan)</a:t>
            </a:r>
          </a:p>
          <a:p>
            <a:pPr lvl="2"/>
            <a:r>
              <a:rPr lang="en-US" sz="1800" dirty="0"/>
              <a:t>Contributions are to be deducted from the participating employee’s pay and are excluded from the employee’s income for federal income tax purposes</a:t>
            </a:r>
          </a:p>
          <a:p>
            <a:r>
              <a:rPr lang="en-US" sz="1800" dirty="0"/>
              <a:t>November 30</a:t>
            </a:r>
          </a:p>
          <a:p>
            <a:pPr lvl="1"/>
            <a:r>
              <a:rPr lang="en-US" sz="1800" dirty="0"/>
              <a:t>Prepare an employee’s earnings record for </a:t>
            </a:r>
            <a:r>
              <a:rPr lang="en-US" sz="1800" i="1" dirty="0"/>
              <a:t>Paul Winston Young</a:t>
            </a:r>
            <a:r>
              <a:rPr lang="en-US" sz="1800" dirty="0"/>
              <a:t>, the president’s nephew, who began work today</a:t>
            </a:r>
          </a:p>
        </p:txBody>
      </p:sp>
    </p:spTree>
    <p:extLst>
      <p:ext uri="{BB962C8B-B14F-4D97-AF65-F5344CB8AC3E}">
        <p14:creationId xmlns:p14="http://schemas.microsoft.com/office/powerpoint/2010/main" val="2722692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52AF-29F6-DD76-5F05-782A667494B4}"/>
              </a:ext>
            </a:extLst>
          </p:cNvPr>
          <p:cNvSpPr>
            <a:spLocks noGrp="1"/>
          </p:cNvSpPr>
          <p:nvPr>
            <p:ph type="title"/>
          </p:nvPr>
        </p:nvSpPr>
        <p:spPr/>
        <p:txBody>
          <a:bodyPr/>
          <a:lstStyle/>
          <a:p>
            <a:r>
              <a:rPr lang="en-US" dirty="0"/>
              <a:t>Complete Deposit Forms and Journalize </a:t>
            </a:r>
            <a:br>
              <a:rPr lang="en-US" dirty="0"/>
            </a:br>
            <a:r>
              <a:rPr lang="en-US" dirty="0"/>
              <a:t>(3 of 6)</a:t>
            </a:r>
            <a:endParaRPr lang="en-IN" dirty="0"/>
          </a:p>
        </p:txBody>
      </p:sp>
      <p:sp>
        <p:nvSpPr>
          <p:cNvPr id="3" name="Content Placeholder 2">
            <a:extLst>
              <a:ext uri="{FF2B5EF4-FFF2-40B4-BE49-F238E27FC236}">
                <a16:creationId xmlns:a16="http://schemas.microsoft.com/office/drawing/2014/main" id="{EF34F684-AAF1-2C54-72B3-3F1601F69E00}"/>
              </a:ext>
            </a:extLst>
          </p:cNvPr>
          <p:cNvSpPr>
            <a:spLocks noGrp="1"/>
          </p:cNvSpPr>
          <p:nvPr>
            <p:ph idx="1"/>
          </p:nvPr>
        </p:nvSpPr>
        <p:spPr/>
        <p:txBody>
          <a:bodyPr/>
          <a:lstStyle/>
          <a:p>
            <a:r>
              <a:rPr lang="en-US" sz="1800" dirty="0"/>
              <a:t>December 3</a:t>
            </a:r>
          </a:p>
          <a:p>
            <a:pPr lvl="1"/>
            <a:r>
              <a:rPr lang="en-US" sz="1800" dirty="0"/>
              <a:t>Deposit with the state of Pennsylvania the amount of state income taxes withheld from the November 20 payroll</a:t>
            </a:r>
          </a:p>
          <a:p>
            <a:r>
              <a:rPr lang="en-US" sz="1800" dirty="0"/>
              <a:t>December 4</a:t>
            </a:r>
          </a:p>
          <a:p>
            <a:pPr lvl="1"/>
            <a:r>
              <a:rPr lang="en-US" sz="1800" dirty="0"/>
              <a:t>Prepare the payroll for the first biweekly pay period of December from Time Clerk’s Report Nos. 46 and 47, and record the paychecks issued to </a:t>
            </a:r>
            <a:r>
              <a:rPr lang="en-IN" sz="1800" dirty="0"/>
              <a:t>all employees</a:t>
            </a:r>
            <a:endParaRPr lang="en-US" sz="1800" dirty="0"/>
          </a:p>
          <a:p>
            <a:r>
              <a:rPr lang="en-US" sz="1800" dirty="0"/>
              <a:t>December 9</a:t>
            </a:r>
          </a:p>
          <a:p>
            <a:pPr lvl="1"/>
            <a:r>
              <a:rPr lang="en-US" sz="1800" dirty="0"/>
              <a:t>Pay the treasurer of the union the amount of union dues withheld during the month of November</a:t>
            </a:r>
          </a:p>
          <a:p>
            <a:endParaRPr lang="en-IN" sz="1800" dirty="0"/>
          </a:p>
        </p:txBody>
      </p:sp>
    </p:spTree>
    <p:extLst>
      <p:ext uri="{BB962C8B-B14F-4D97-AF65-F5344CB8AC3E}">
        <p14:creationId xmlns:p14="http://schemas.microsoft.com/office/powerpoint/2010/main" val="3525473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6D5BE-9A27-3BA8-B797-9B616DADAEF4}"/>
              </a:ext>
            </a:extLst>
          </p:cNvPr>
          <p:cNvSpPr>
            <a:spLocks noGrp="1"/>
          </p:cNvSpPr>
          <p:nvPr>
            <p:ph type="title"/>
          </p:nvPr>
        </p:nvSpPr>
        <p:spPr/>
        <p:txBody>
          <a:bodyPr/>
          <a:lstStyle/>
          <a:p>
            <a:r>
              <a:rPr lang="en-US" dirty="0"/>
              <a:t>Complete Deposit Forms and Journalize </a:t>
            </a:r>
            <a:br>
              <a:rPr lang="en-US" dirty="0"/>
            </a:br>
            <a:r>
              <a:rPr lang="en-US" dirty="0"/>
              <a:t>(4 of 6)</a:t>
            </a:r>
            <a:endParaRPr lang="en-IN" dirty="0"/>
          </a:p>
        </p:txBody>
      </p:sp>
      <p:sp>
        <p:nvSpPr>
          <p:cNvPr id="3" name="Content Placeholder 2">
            <a:extLst>
              <a:ext uri="{FF2B5EF4-FFF2-40B4-BE49-F238E27FC236}">
                <a16:creationId xmlns:a16="http://schemas.microsoft.com/office/drawing/2014/main" id="{A3E174AC-9D95-678E-9684-93B69D64C23D}"/>
              </a:ext>
            </a:extLst>
          </p:cNvPr>
          <p:cNvSpPr>
            <a:spLocks noGrp="1"/>
          </p:cNvSpPr>
          <p:nvPr>
            <p:ph idx="1"/>
          </p:nvPr>
        </p:nvSpPr>
        <p:spPr/>
        <p:txBody>
          <a:bodyPr/>
          <a:lstStyle/>
          <a:p>
            <a:r>
              <a:rPr lang="en-US" sz="1800" dirty="0"/>
              <a:t>December 11</a:t>
            </a:r>
          </a:p>
          <a:p>
            <a:pPr lvl="1"/>
            <a:r>
              <a:rPr lang="en-US" sz="1800" dirty="0"/>
              <a:t>Inform payroll department that </a:t>
            </a:r>
            <a:r>
              <a:rPr lang="en-US" sz="1800" i="1" dirty="0"/>
              <a:t>Serdar P. Russell </a:t>
            </a:r>
            <a:r>
              <a:rPr lang="en-US" sz="1800" dirty="0"/>
              <a:t>died in an automobile accident on the way home from work Thursday, December 10</a:t>
            </a:r>
          </a:p>
          <a:p>
            <a:r>
              <a:rPr lang="en-US" sz="1800" dirty="0"/>
              <a:t>December 14</a:t>
            </a:r>
          </a:p>
          <a:p>
            <a:pPr lvl="1"/>
            <a:r>
              <a:rPr lang="en-US" sz="1800" dirty="0"/>
              <a:t>Update payroll register to record the issuance of a check payable to the Russell’s estate</a:t>
            </a:r>
          </a:p>
          <a:p>
            <a:pPr lvl="2"/>
            <a:r>
              <a:rPr lang="en-US" sz="1800" dirty="0"/>
              <a:t>Notation should be made of Russell’s death in the payroll register and on the </a:t>
            </a:r>
            <a:r>
              <a:rPr lang="en-IN" sz="1800" dirty="0"/>
              <a:t>earnings record</a:t>
            </a:r>
            <a:endParaRPr lang="en-US" sz="1800" dirty="0"/>
          </a:p>
          <a:p>
            <a:pPr lvl="1"/>
            <a:r>
              <a:rPr lang="en-US" sz="1800" dirty="0"/>
              <a:t>Prepare journal entries to transfer the net pay and to record Russell’s final pay and the employer’s payroll taxes</a:t>
            </a:r>
          </a:p>
          <a:p>
            <a:pPr lvl="2"/>
            <a:r>
              <a:rPr lang="en-US" sz="1800" dirty="0"/>
              <a:t>Last wage payment and vacation pay must be reported on Form 1099-MISC</a:t>
            </a:r>
          </a:p>
          <a:p>
            <a:pPr lvl="2"/>
            <a:r>
              <a:rPr lang="en-US" sz="1800" dirty="0"/>
              <a:t>Form 1096 must be completed</a:t>
            </a:r>
          </a:p>
          <a:p>
            <a:pPr lvl="1"/>
            <a:endParaRPr lang="en-US" sz="1800" dirty="0"/>
          </a:p>
          <a:p>
            <a:endParaRPr lang="en-IN" sz="1800" dirty="0"/>
          </a:p>
        </p:txBody>
      </p:sp>
    </p:spTree>
    <p:extLst>
      <p:ext uri="{BB962C8B-B14F-4D97-AF65-F5344CB8AC3E}">
        <p14:creationId xmlns:p14="http://schemas.microsoft.com/office/powerpoint/2010/main" val="2489879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F285-C1ED-390F-3565-16A3B876FFCA}"/>
              </a:ext>
            </a:extLst>
          </p:cNvPr>
          <p:cNvSpPr>
            <a:spLocks noGrp="1"/>
          </p:cNvSpPr>
          <p:nvPr>
            <p:ph type="title"/>
          </p:nvPr>
        </p:nvSpPr>
        <p:spPr/>
        <p:txBody>
          <a:bodyPr/>
          <a:lstStyle/>
          <a:p>
            <a:r>
              <a:rPr lang="en-US" dirty="0"/>
              <a:t>Complete Deposit Forms and Journalize </a:t>
            </a:r>
            <a:br>
              <a:rPr lang="en-US" dirty="0"/>
            </a:br>
            <a:r>
              <a:rPr lang="en-US" dirty="0"/>
              <a:t>(5 of 6)</a:t>
            </a:r>
            <a:endParaRPr lang="en-IN" dirty="0"/>
          </a:p>
        </p:txBody>
      </p:sp>
      <p:sp>
        <p:nvSpPr>
          <p:cNvPr id="3" name="Content Placeholder 2">
            <a:extLst>
              <a:ext uri="{FF2B5EF4-FFF2-40B4-BE49-F238E27FC236}">
                <a16:creationId xmlns:a16="http://schemas.microsoft.com/office/drawing/2014/main" id="{E2E1E97F-EC94-5AED-B374-A6E1A81B1D9A}"/>
              </a:ext>
            </a:extLst>
          </p:cNvPr>
          <p:cNvSpPr>
            <a:spLocks noGrp="1"/>
          </p:cNvSpPr>
          <p:nvPr>
            <p:ph idx="1"/>
          </p:nvPr>
        </p:nvSpPr>
        <p:spPr/>
        <p:txBody>
          <a:bodyPr/>
          <a:lstStyle/>
          <a:p>
            <a:r>
              <a:rPr lang="en-US" sz="1800" dirty="0"/>
              <a:t>December 15</a:t>
            </a:r>
          </a:p>
          <a:p>
            <a:pPr lvl="1"/>
            <a:r>
              <a:rPr lang="en-US" sz="1800" dirty="0"/>
              <a:t>Electronically deposit the amount of FICA taxes and federal income taxes for November payrolls</a:t>
            </a:r>
          </a:p>
          <a:p>
            <a:pPr lvl="1"/>
            <a:r>
              <a:rPr lang="en-US" sz="1800" dirty="0"/>
              <a:t>Deposit with the city of Philadelphia the amount of city income taxes withheld from the November payrolls</a:t>
            </a:r>
          </a:p>
          <a:p>
            <a:endParaRPr lang="en-IN" sz="1800" dirty="0"/>
          </a:p>
        </p:txBody>
      </p:sp>
    </p:spTree>
    <p:extLst>
      <p:ext uri="{BB962C8B-B14F-4D97-AF65-F5344CB8AC3E}">
        <p14:creationId xmlns:p14="http://schemas.microsoft.com/office/powerpoint/2010/main" val="3673243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F285-C1ED-390F-3565-16A3B876FFCA}"/>
              </a:ext>
            </a:extLst>
          </p:cNvPr>
          <p:cNvSpPr>
            <a:spLocks noGrp="1"/>
          </p:cNvSpPr>
          <p:nvPr>
            <p:ph type="title"/>
          </p:nvPr>
        </p:nvSpPr>
        <p:spPr/>
        <p:txBody>
          <a:bodyPr/>
          <a:lstStyle/>
          <a:p>
            <a:r>
              <a:rPr lang="en-US" dirty="0"/>
              <a:t>Complete Deposit Forms and Journalize </a:t>
            </a:r>
            <a:br>
              <a:rPr lang="en-US" dirty="0"/>
            </a:br>
            <a:r>
              <a:rPr lang="en-US" dirty="0"/>
              <a:t>(6 of 6)</a:t>
            </a:r>
            <a:endParaRPr lang="en-IN" dirty="0"/>
          </a:p>
        </p:txBody>
      </p:sp>
      <p:sp>
        <p:nvSpPr>
          <p:cNvPr id="3" name="Content Placeholder 2">
            <a:extLst>
              <a:ext uri="{FF2B5EF4-FFF2-40B4-BE49-F238E27FC236}">
                <a16:creationId xmlns:a16="http://schemas.microsoft.com/office/drawing/2014/main" id="{E2E1E97F-EC94-5AED-B374-A6E1A81B1D9A}"/>
              </a:ext>
            </a:extLst>
          </p:cNvPr>
          <p:cNvSpPr>
            <a:spLocks noGrp="1"/>
          </p:cNvSpPr>
          <p:nvPr>
            <p:ph idx="1"/>
          </p:nvPr>
        </p:nvSpPr>
        <p:spPr/>
        <p:txBody>
          <a:bodyPr/>
          <a:lstStyle/>
          <a:p>
            <a:r>
              <a:rPr lang="en-US" sz="1800" dirty="0"/>
              <a:t>December 18</a:t>
            </a:r>
          </a:p>
          <a:p>
            <a:pPr lvl="1"/>
            <a:r>
              <a:rPr lang="en-US" sz="1800" dirty="0"/>
              <a:t>Deposit with the state of Pennsylvania the amount of state income taxes withheld from the December 4 payroll and complete the information worksheet</a:t>
            </a:r>
          </a:p>
          <a:p>
            <a:pPr lvl="1"/>
            <a:r>
              <a:rPr lang="en-US" sz="1800" dirty="0"/>
              <a:t>Prepare the entry for the check made payable to the estate of </a:t>
            </a:r>
            <a:r>
              <a:rPr lang="en-US" sz="1800" i="1" dirty="0"/>
              <a:t>Serdar P. Russell </a:t>
            </a:r>
            <a:r>
              <a:rPr lang="en-US" sz="1800" dirty="0"/>
              <a:t>for the amount withheld for insurance from the December 14 pay</a:t>
            </a:r>
          </a:p>
          <a:p>
            <a:pPr lvl="1"/>
            <a:r>
              <a:rPr lang="en-US" sz="1800" dirty="0"/>
              <a:t>Prepare an employee’s earnings record for </a:t>
            </a:r>
            <a:r>
              <a:rPr lang="en-US" sz="1800" i="1" dirty="0"/>
              <a:t>Richard Lloyd Zimmerman</a:t>
            </a:r>
            <a:r>
              <a:rPr lang="en-US" sz="1800" dirty="0"/>
              <a:t>, who was employed today as a time clerk</a:t>
            </a:r>
          </a:p>
          <a:p>
            <a:pPr lvl="1"/>
            <a:r>
              <a:rPr lang="en-US" sz="1800" dirty="0"/>
              <a:t>Prepare the payroll for the latter pay of December from Time Clerk’s Report Nos. 48 and 49 and record the paychecks issued to all employees</a:t>
            </a:r>
          </a:p>
          <a:p>
            <a:endParaRPr lang="en-IN" sz="1800" dirty="0"/>
          </a:p>
        </p:txBody>
      </p:sp>
    </p:spTree>
    <p:extLst>
      <p:ext uri="{BB962C8B-B14F-4D97-AF65-F5344CB8AC3E}">
        <p14:creationId xmlns:p14="http://schemas.microsoft.com/office/powerpoint/2010/main" val="3762347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EBB52-AFEF-AE14-D8DD-8D4ABC880A1F}"/>
              </a:ext>
            </a:extLst>
          </p:cNvPr>
          <p:cNvSpPr>
            <a:spLocks noGrp="1"/>
          </p:cNvSpPr>
          <p:nvPr>
            <p:ph type="title"/>
          </p:nvPr>
        </p:nvSpPr>
        <p:spPr/>
        <p:txBody>
          <a:bodyPr/>
          <a:lstStyle/>
          <a:p>
            <a:r>
              <a:rPr lang="en-US" dirty="0"/>
              <a:t>Discussion Activity 3</a:t>
            </a:r>
            <a:endParaRPr lang="en-IN" dirty="0"/>
          </a:p>
        </p:txBody>
      </p:sp>
      <p:sp>
        <p:nvSpPr>
          <p:cNvPr id="3" name="Content Placeholder 2">
            <a:extLst>
              <a:ext uri="{FF2B5EF4-FFF2-40B4-BE49-F238E27FC236}">
                <a16:creationId xmlns:a16="http://schemas.microsoft.com/office/drawing/2014/main" id="{710E4C80-1F07-8785-9705-27E1F5D9217F}"/>
              </a:ext>
            </a:extLst>
          </p:cNvPr>
          <p:cNvSpPr>
            <a:spLocks noGrp="1"/>
          </p:cNvSpPr>
          <p:nvPr>
            <p:ph idx="1"/>
          </p:nvPr>
        </p:nvSpPr>
        <p:spPr/>
        <p:txBody>
          <a:bodyPr/>
          <a:lstStyle/>
          <a:p>
            <a:pPr marL="0" indent="0">
              <a:buNone/>
            </a:pPr>
            <a:r>
              <a:rPr lang="en-US" sz="2000" dirty="0" err="1"/>
              <a:t>Streemline</a:t>
            </a:r>
            <a:r>
              <a:rPr lang="en-US" sz="2000" dirty="0"/>
              <a:t> Industries electronically deposits the amount of FICA taxes and federal income taxes and completes the Federal Deposit Information Worksheet. The company is subject to the semimonthly deposit rule. Help the newly joined payroll accountant of the company to understand the deposit requirements.</a:t>
            </a:r>
          </a:p>
          <a:p>
            <a:pPr marL="0" indent="0">
              <a:buNone/>
            </a:pPr>
            <a:endParaRPr lang="en-US" sz="2000" dirty="0"/>
          </a:p>
          <a:p>
            <a:endParaRPr lang="en-IN" sz="2000" dirty="0"/>
          </a:p>
        </p:txBody>
      </p:sp>
    </p:spTree>
    <p:extLst>
      <p:ext uri="{BB962C8B-B14F-4D97-AF65-F5344CB8AC3E}">
        <p14:creationId xmlns:p14="http://schemas.microsoft.com/office/powerpoint/2010/main" val="1987153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33DF8-7690-9DC0-BCB8-381CB06A5E56}"/>
              </a:ext>
            </a:extLst>
          </p:cNvPr>
          <p:cNvSpPr>
            <a:spLocks noGrp="1"/>
          </p:cNvSpPr>
          <p:nvPr>
            <p:ph type="title"/>
          </p:nvPr>
        </p:nvSpPr>
        <p:spPr/>
        <p:txBody>
          <a:bodyPr/>
          <a:lstStyle/>
          <a:p>
            <a:r>
              <a:rPr lang="en-US" dirty="0"/>
              <a:t>Discussion Activity Debrief 3</a:t>
            </a:r>
            <a:endParaRPr lang="en-IN" dirty="0"/>
          </a:p>
        </p:txBody>
      </p:sp>
      <p:sp>
        <p:nvSpPr>
          <p:cNvPr id="3" name="Content Placeholder 2">
            <a:extLst>
              <a:ext uri="{FF2B5EF4-FFF2-40B4-BE49-F238E27FC236}">
                <a16:creationId xmlns:a16="http://schemas.microsoft.com/office/drawing/2014/main" id="{A4991167-1E6A-DEB5-176A-307758FDA4AD}"/>
              </a:ext>
            </a:extLst>
          </p:cNvPr>
          <p:cNvSpPr>
            <a:spLocks noGrp="1"/>
          </p:cNvSpPr>
          <p:nvPr>
            <p:ph idx="1"/>
          </p:nvPr>
        </p:nvSpPr>
        <p:spPr/>
        <p:txBody>
          <a:bodyPr/>
          <a:lstStyle/>
          <a:p>
            <a:pPr marL="0" indent="0">
              <a:buNone/>
            </a:pPr>
            <a:r>
              <a:rPr lang="en-US" sz="1800" dirty="0"/>
              <a:t>Answer:</a:t>
            </a:r>
          </a:p>
          <a:p>
            <a:r>
              <a:rPr lang="en-US" sz="1800" dirty="0"/>
              <a:t>Amount of deposits reported should be more than $50,000 in the lookback period</a:t>
            </a:r>
          </a:p>
          <a:p>
            <a:r>
              <a:rPr lang="en-US" sz="1800" dirty="0"/>
              <a:t>Deposits are required within three business days of the semiweekly period</a:t>
            </a:r>
          </a:p>
          <a:p>
            <a:r>
              <a:rPr lang="en-US" sz="1800" dirty="0"/>
              <a:t>If any of the three weekdays is a nonbusiness day, add one additional business day to the due date</a:t>
            </a:r>
          </a:p>
          <a:p>
            <a:r>
              <a:rPr lang="en-US" sz="1800" dirty="0"/>
              <a:t>If the payday is on Wednesday, Thursday, or Friday, due will be following Wednesday</a:t>
            </a:r>
          </a:p>
          <a:p>
            <a:r>
              <a:rPr lang="en-US" sz="1800" dirty="0"/>
              <a:t>If the payday is on Saturday, Sunday, Monday, or Tuesday, due will be following Friday</a:t>
            </a:r>
          </a:p>
          <a:p>
            <a:r>
              <a:rPr lang="en-US" sz="1800" dirty="0"/>
              <a:t>When deposit period spans two separate quarters, there should be separate liabilities and deposits</a:t>
            </a:r>
          </a:p>
          <a:p>
            <a:endParaRPr lang="en-IN" sz="1800" dirty="0"/>
          </a:p>
        </p:txBody>
      </p:sp>
    </p:spTree>
    <p:extLst>
      <p:ext uri="{BB962C8B-B14F-4D97-AF65-F5344CB8AC3E}">
        <p14:creationId xmlns:p14="http://schemas.microsoft.com/office/powerpoint/2010/main" val="3220350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6644-025B-22C9-7024-DAD92E28097D}"/>
              </a:ext>
            </a:extLst>
          </p:cNvPr>
          <p:cNvSpPr>
            <a:spLocks noGrp="1"/>
          </p:cNvSpPr>
          <p:nvPr>
            <p:ph type="title"/>
          </p:nvPr>
        </p:nvSpPr>
        <p:spPr/>
        <p:txBody>
          <a:bodyPr/>
          <a:lstStyle/>
          <a:p>
            <a:r>
              <a:rPr lang="en-US" dirty="0"/>
              <a:t>End-of-Year Activities (1 of 2)</a:t>
            </a:r>
            <a:endParaRPr lang="en-IN" dirty="0"/>
          </a:p>
        </p:txBody>
      </p:sp>
      <p:sp>
        <p:nvSpPr>
          <p:cNvPr id="3" name="Content Placeholder 2">
            <a:extLst>
              <a:ext uri="{FF2B5EF4-FFF2-40B4-BE49-F238E27FC236}">
                <a16:creationId xmlns:a16="http://schemas.microsoft.com/office/drawing/2014/main" id="{722E14CB-B5E3-46F7-605E-8E835208D0C8}"/>
              </a:ext>
            </a:extLst>
          </p:cNvPr>
          <p:cNvSpPr>
            <a:spLocks noGrp="1"/>
          </p:cNvSpPr>
          <p:nvPr>
            <p:ph idx="1"/>
          </p:nvPr>
        </p:nvSpPr>
        <p:spPr/>
        <p:txBody>
          <a:bodyPr/>
          <a:lstStyle/>
          <a:p>
            <a:r>
              <a:rPr lang="en-US" sz="2000" dirty="0"/>
              <a:t>Prepare </a:t>
            </a:r>
            <a:r>
              <a:rPr lang="en-US" sz="2000" i="1" dirty="0"/>
              <a:t>Form 941, Employer’s Quarterly Federal Tax Return</a:t>
            </a:r>
            <a:r>
              <a:rPr lang="en-US" sz="2000" dirty="0"/>
              <a:t>, with respect to wages paid during the last calendar quarter</a:t>
            </a:r>
          </a:p>
          <a:p>
            <a:r>
              <a:rPr lang="en-US" sz="2000" dirty="0"/>
              <a:t>Complete </a:t>
            </a:r>
            <a:r>
              <a:rPr lang="en-US" sz="2000" i="1" dirty="0"/>
              <a:t>Form 940, Employer’s Federal Unemployment (FUTA) Tax Return</a:t>
            </a:r>
          </a:p>
          <a:p>
            <a:r>
              <a:rPr lang="en-US" sz="2000" dirty="0"/>
              <a:t>Prepare </a:t>
            </a:r>
            <a:r>
              <a:rPr lang="en-US" sz="2000" i="1" dirty="0"/>
              <a:t>Form UC-2, Employer’s Report for Unemployment Compensation—Fourth Quarter</a:t>
            </a:r>
          </a:p>
          <a:p>
            <a:r>
              <a:rPr lang="en-US" sz="2000" dirty="0"/>
              <a:t>Complete </a:t>
            </a:r>
            <a:r>
              <a:rPr lang="en-US" sz="2000" i="1" dirty="0"/>
              <a:t>Form W-2, Wage and Tax Statement</a:t>
            </a:r>
            <a:r>
              <a:rPr lang="en-US" sz="2000" dirty="0"/>
              <a:t>, for each current employee</a:t>
            </a:r>
          </a:p>
          <a:p>
            <a:r>
              <a:rPr lang="en-US" sz="2000" dirty="0"/>
              <a:t>Complete </a:t>
            </a:r>
            <a:r>
              <a:rPr lang="en-US" sz="2000" i="1" dirty="0"/>
              <a:t>Form W-3, Transmittal of Wage and Tax Statements</a:t>
            </a:r>
          </a:p>
          <a:p>
            <a:r>
              <a:rPr lang="en-US" sz="2000" dirty="0"/>
              <a:t>Complete Pennsylvania </a:t>
            </a:r>
            <a:r>
              <a:rPr lang="en-US" sz="2000" i="1" dirty="0"/>
              <a:t>Form REV-1667, W-2 Transmittal</a:t>
            </a:r>
          </a:p>
          <a:p>
            <a:endParaRPr lang="en-IN" sz="2000" dirty="0"/>
          </a:p>
        </p:txBody>
      </p:sp>
    </p:spTree>
    <p:extLst>
      <p:ext uri="{BB962C8B-B14F-4D97-AF65-F5344CB8AC3E}">
        <p14:creationId xmlns:p14="http://schemas.microsoft.com/office/powerpoint/2010/main" val="782491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6644-025B-22C9-7024-DAD92E28097D}"/>
              </a:ext>
            </a:extLst>
          </p:cNvPr>
          <p:cNvSpPr>
            <a:spLocks noGrp="1"/>
          </p:cNvSpPr>
          <p:nvPr>
            <p:ph type="title"/>
          </p:nvPr>
        </p:nvSpPr>
        <p:spPr/>
        <p:txBody>
          <a:bodyPr/>
          <a:lstStyle/>
          <a:p>
            <a:r>
              <a:rPr lang="en-US" dirty="0"/>
              <a:t>End-of-Year Activities (2 of 2)</a:t>
            </a:r>
            <a:endParaRPr lang="en-IN" dirty="0"/>
          </a:p>
        </p:txBody>
      </p:sp>
      <p:sp>
        <p:nvSpPr>
          <p:cNvPr id="3" name="Content Placeholder 2">
            <a:extLst>
              <a:ext uri="{FF2B5EF4-FFF2-40B4-BE49-F238E27FC236}">
                <a16:creationId xmlns:a16="http://schemas.microsoft.com/office/drawing/2014/main" id="{722E14CB-B5E3-46F7-605E-8E835208D0C8}"/>
              </a:ext>
            </a:extLst>
          </p:cNvPr>
          <p:cNvSpPr>
            <a:spLocks noGrp="1"/>
          </p:cNvSpPr>
          <p:nvPr>
            <p:ph idx="1"/>
          </p:nvPr>
        </p:nvSpPr>
        <p:spPr/>
        <p:txBody>
          <a:bodyPr/>
          <a:lstStyle/>
          <a:p>
            <a:r>
              <a:rPr lang="en-US" sz="2000" dirty="0"/>
              <a:t>Complete </a:t>
            </a:r>
            <a:r>
              <a:rPr lang="en-US" sz="2000" i="1" dirty="0"/>
              <a:t>Form 1099-MISC, Miscellaneous Income</a:t>
            </a:r>
            <a:r>
              <a:rPr lang="en-US" sz="2000" dirty="0"/>
              <a:t> </a:t>
            </a:r>
            <a:endParaRPr lang="en-US" sz="2000" i="1" dirty="0"/>
          </a:p>
          <a:p>
            <a:r>
              <a:rPr lang="en-US" sz="2000" dirty="0"/>
              <a:t>Complete </a:t>
            </a:r>
            <a:r>
              <a:rPr lang="en-US" sz="2000" i="1" dirty="0"/>
              <a:t>Form 1096, Annual Summary and Transmittal of U.S. Information Returns</a:t>
            </a:r>
          </a:p>
          <a:p>
            <a:r>
              <a:rPr lang="en-US" sz="2000" dirty="0"/>
              <a:t>Prepare the Annual Reconciliation of Employer Wage Tax for Philadelphia</a:t>
            </a:r>
            <a:endParaRPr lang="en-US" sz="2000" i="1" dirty="0"/>
          </a:p>
          <a:p>
            <a:endParaRPr lang="en-IN" sz="2000" dirty="0"/>
          </a:p>
        </p:txBody>
      </p:sp>
    </p:spTree>
    <p:extLst>
      <p:ext uri="{BB962C8B-B14F-4D97-AF65-F5344CB8AC3E}">
        <p14:creationId xmlns:p14="http://schemas.microsoft.com/office/powerpoint/2010/main" val="2858287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14765-EBF2-435D-CFF8-743CDDAD6EE7}"/>
              </a:ext>
            </a:extLst>
          </p:cNvPr>
          <p:cNvSpPr>
            <a:spLocks noGrp="1"/>
          </p:cNvSpPr>
          <p:nvPr>
            <p:ph type="title"/>
          </p:nvPr>
        </p:nvSpPr>
        <p:spPr/>
        <p:txBody>
          <a:bodyPr/>
          <a:lstStyle/>
          <a:p>
            <a:r>
              <a:rPr lang="en-US" dirty="0"/>
              <a:t>Knowledge Check Activity 2</a:t>
            </a:r>
            <a:endParaRPr lang="en-IN" dirty="0"/>
          </a:p>
        </p:txBody>
      </p:sp>
      <p:sp>
        <p:nvSpPr>
          <p:cNvPr id="3" name="Content Placeholder 2">
            <a:extLst>
              <a:ext uri="{FF2B5EF4-FFF2-40B4-BE49-F238E27FC236}">
                <a16:creationId xmlns:a16="http://schemas.microsoft.com/office/drawing/2014/main" id="{40A5C2B4-D206-9EF4-FEFA-1B6073342FF4}"/>
              </a:ext>
            </a:extLst>
          </p:cNvPr>
          <p:cNvSpPr>
            <a:spLocks noGrp="1"/>
          </p:cNvSpPr>
          <p:nvPr>
            <p:ph idx="1"/>
          </p:nvPr>
        </p:nvSpPr>
        <p:spPr/>
        <p:txBody>
          <a:bodyPr/>
          <a:lstStyle/>
          <a:p>
            <a:pPr marL="0" indent="0">
              <a:buNone/>
            </a:pPr>
            <a:r>
              <a:rPr lang="en-US" sz="1800" dirty="0"/>
              <a:t>The Payroll Department of a company was informed that Mitton, a sales representative of the company, passed away on the 12th of the current month in a road accident. In the payroll register of the current month, a separate entry is made to record the issuance of a check payable to the Estate of Mitton. Which of the following forms should be completed by the company for the estate of Mitton?</a:t>
            </a:r>
          </a:p>
          <a:p>
            <a:pPr marL="0" indent="0">
              <a:buNone/>
            </a:pPr>
            <a:endParaRPr lang="en-US" sz="1800" b="1" dirty="0"/>
          </a:p>
          <a:p>
            <a:pPr marL="457200" indent="-457200">
              <a:buClrTx/>
              <a:buFont typeface="+mj-lt"/>
              <a:buAutoNum type="alphaLcPeriod"/>
            </a:pPr>
            <a:r>
              <a:rPr lang="en-US" sz="1800" dirty="0"/>
              <a:t>Form REV-1667</a:t>
            </a:r>
          </a:p>
          <a:p>
            <a:pPr marL="457200" indent="-457200">
              <a:buClrTx/>
              <a:buFont typeface="+mj-lt"/>
              <a:buAutoNum type="alphaLcPeriod"/>
            </a:pPr>
            <a:r>
              <a:rPr lang="en-US" sz="1800" dirty="0"/>
              <a:t>Form 1099-MISC</a:t>
            </a:r>
          </a:p>
          <a:p>
            <a:pPr marL="457200" indent="-457200">
              <a:buClrTx/>
              <a:buFont typeface="+mj-lt"/>
              <a:buAutoNum type="alphaLcPeriod"/>
            </a:pPr>
            <a:r>
              <a:rPr lang="en-US" sz="1800" dirty="0"/>
              <a:t>Form UC-2</a:t>
            </a:r>
          </a:p>
          <a:p>
            <a:pPr marL="457200" indent="-457200">
              <a:buClrTx/>
              <a:buFont typeface="+mj-lt"/>
              <a:buAutoNum type="alphaLcPeriod"/>
            </a:pPr>
            <a:r>
              <a:rPr lang="en-US" sz="1800" dirty="0"/>
              <a:t>Form 940</a:t>
            </a:r>
          </a:p>
          <a:p>
            <a:pPr marL="0" indent="0">
              <a:buNone/>
            </a:pPr>
            <a:endParaRPr lang="en-US" sz="1800" dirty="0"/>
          </a:p>
          <a:p>
            <a:pPr marL="0" indent="0">
              <a:buNone/>
            </a:pPr>
            <a:endParaRPr lang="en-US" sz="1800" dirty="0"/>
          </a:p>
          <a:p>
            <a:endParaRPr lang="en-IN" sz="1800" dirty="0"/>
          </a:p>
        </p:txBody>
      </p:sp>
    </p:spTree>
    <p:extLst>
      <p:ext uri="{BB962C8B-B14F-4D97-AF65-F5344CB8AC3E}">
        <p14:creationId xmlns:p14="http://schemas.microsoft.com/office/powerpoint/2010/main" val="372889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20DF-0F82-1928-1B82-7D687C346A56}"/>
              </a:ext>
            </a:extLst>
          </p:cNvPr>
          <p:cNvSpPr>
            <a:spLocks noGrp="1"/>
          </p:cNvSpPr>
          <p:nvPr>
            <p:ph type="title"/>
          </p:nvPr>
        </p:nvSpPr>
        <p:spPr/>
        <p:txBody>
          <a:bodyPr/>
          <a:lstStyle/>
          <a:p>
            <a:r>
              <a:rPr lang="en-US" dirty="0"/>
              <a:t>Knowledge Check Activity 2: Answer</a:t>
            </a:r>
            <a:endParaRPr lang="en-IN" dirty="0"/>
          </a:p>
        </p:txBody>
      </p:sp>
      <p:sp>
        <p:nvSpPr>
          <p:cNvPr id="3" name="Content Placeholder 2">
            <a:extLst>
              <a:ext uri="{FF2B5EF4-FFF2-40B4-BE49-F238E27FC236}">
                <a16:creationId xmlns:a16="http://schemas.microsoft.com/office/drawing/2014/main" id="{3230D019-BFCF-6D7F-75AE-26EA7BF5F1C6}"/>
              </a:ext>
            </a:extLst>
          </p:cNvPr>
          <p:cNvSpPr>
            <a:spLocks noGrp="1"/>
          </p:cNvSpPr>
          <p:nvPr>
            <p:ph idx="1"/>
          </p:nvPr>
        </p:nvSpPr>
        <p:spPr/>
        <p:txBody>
          <a:bodyPr/>
          <a:lstStyle/>
          <a:p>
            <a:pPr marL="0" indent="0">
              <a:buNone/>
            </a:pPr>
            <a:r>
              <a:rPr lang="en-US" sz="1800" dirty="0"/>
              <a:t>The Payroll Department of a company was informed that Mitton, a sales representative of the company, passed away on the 12th of the current month in a road accident. In the payroll register of the current month, a separate entry is made to record the issuance of a check payable to the Estate of Mitton. Which of the following forms should be completed by the company for the estate of Mitton?</a:t>
            </a:r>
          </a:p>
          <a:p>
            <a:pPr marL="0" indent="0">
              <a:buNone/>
            </a:pPr>
            <a:endParaRPr lang="en-US" sz="1800" dirty="0"/>
          </a:p>
          <a:p>
            <a:pPr marL="0" indent="0">
              <a:buClrTx/>
              <a:buNone/>
            </a:pPr>
            <a:r>
              <a:rPr lang="en-US" sz="1800" dirty="0"/>
              <a:t>Answer: b. Form 1099-MISC</a:t>
            </a:r>
          </a:p>
          <a:p>
            <a:pPr marL="0" indent="0">
              <a:buNone/>
            </a:pPr>
            <a:r>
              <a:rPr lang="en-US" sz="1800" dirty="0"/>
              <a:t>Complete Form 1099-MISC, Miscellaneous Income, for the payment to the estate of Mitton. </a:t>
            </a:r>
          </a:p>
          <a:p>
            <a:pPr marL="0" indent="0">
              <a:buNone/>
            </a:pPr>
            <a:r>
              <a:rPr lang="en-US" sz="1800" dirty="0"/>
              <a:t>The full amount of the estate payment must be reported in Box 3. </a:t>
            </a:r>
          </a:p>
          <a:p>
            <a:pPr marL="0" indent="0">
              <a:buNone/>
            </a:pPr>
            <a:r>
              <a:rPr lang="en-US" sz="1800" dirty="0"/>
              <a:t>Page 7-67 contains a blank Form 1099-MISC.</a:t>
            </a:r>
          </a:p>
          <a:p>
            <a:endParaRPr lang="en-IN" sz="1800" dirty="0"/>
          </a:p>
        </p:txBody>
      </p:sp>
    </p:spTree>
    <p:extLst>
      <p:ext uri="{BB962C8B-B14F-4D97-AF65-F5344CB8AC3E}">
        <p14:creationId xmlns:p14="http://schemas.microsoft.com/office/powerpoint/2010/main" val="3560728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0C71C-4D6D-84A9-5531-E14EB1ECA15A}"/>
              </a:ext>
            </a:extLst>
          </p:cNvPr>
          <p:cNvSpPr>
            <a:spLocks noGrp="1"/>
          </p:cNvSpPr>
          <p:nvPr>
            <p:ph type="title"/>
          </p:nvPr>
        </p:nvSpPr>
        <p:spPr/>
        <p:txBody>
          <a:bodyPr/>
          <a:lstStyle/>
          <a:p>
            <a:r>
              <a:rPr lang="en-US" dirty="0"/>
              <a:t>End-of-Period Payroll Adjustments</a:t>
            </a:r>
            <a:endParaRPr lang="en-IN" dirty="0"/>
          </a:p>
        </p:txBody>
      </p:sp>
      <p:sp>
        <p:nvSpPr>
          <p:cNvPr id="3" name="Content Placeholder 2">
            <a:extLst>
              <a:ext uri="{FF2B5EF4-FFF2-40B4-BE49-F238E27FC236}">
                <a16:creationId xmlns:a16="http://schemas.microsoft.com/office/drawing/2014/main" id="{24997762-8B94-8A3E-C9C4-5433F4900280}"/>
              </a:ext>
            </a:extLst>
          </p:cNvPr>
          <p:cNvSpPr>
            <a:spLocks noGrp="1"/>
          </p:cNvSpPr>
          <p:nvPr>
            <p:ph idx="1"/>
          </p:nvPr>
        </p:nvSpPr>
        <p:spPr/>
        <p:txBody>
          <a:bodyPr/>
          <a:lstStyle/>
          <a:p>
            <a:r>
              <a:rPr lang="en-US" sz="1800" dirty="0"/>
              <a:t>Prepare the adjusting entry as of December 31 to record the salaries and wages that have accrued but remain unpaid as of the end of the year</a:t>
            </a:r>
          </a:p>
          <a:p>
            <a:pPr lvl="1"/>
            <a:r>
              <a:rPr lang="en-US" sz="1800" dirty="0"/>
              <a:t>Assume each employee worked eight hours on each day during the period with no overtime</a:t>
            </a:r>
          </a:p>
          <a:p>
            <a:r>
              <a:rPr lang="en-US" sz="1800" dirty="0"/>
              <a:t>Each of the labor cost accounts should be debited for the appropriate amount of the accrual, and Salaries and Wages Payable should be credited for the total amount of the accrual</a:t>
            </a:r>
          </a:p>
          <a:p>
            <a:pPr lvl="1"/>
            <a:r>
              <a:rPr lang="en-US" sz="1800" dirty="0"/>
              <a:t>There is no liability for payroll taxes on the accrued salaries and wages until the workers are actually paid</a:t>
            </a:r>
          </a:p>
          <a:p>
            <a:r>
              <a:rPr lang="en-US" sz="1800" dirty="0"/>
              <a:t>Prepare the adjusting entry as of December 31 to record the accrued vacation pay as of the end of the year</a:t>
            </a:r>
          </a:p>
          <a:p>
            <a:pPr lvl="1"/>
            <a:r>
              <a:rPr lang="en-US" sz="1800" dirty="0"/>
              <a:t>Record the expense in a vacation benefits expense account, and credit the appropriate liability account</a:t>
            </a:r>
          </a:p>
          <a:p>
            <a:endParaRPr lang="en-IN" sz="1800" dirty="0"/>
          </a:p>
        </p:txBody>
      </p:sp>
    </p:spTree>
    <p:extLst>
      <p:ext uri="{BB962C8B-B14F-4D97-AF65-F5344CB8AC3E}">
        <p14:creationId xmlns:p14="http://schemas.microsoft.com/office/powerpoint/2010/main" val="2523659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1A74B-AD3F-9F68-552F-3F018ACD9352}"/>
              </a:ext>
            </a:extLst>
          </p:cNvPr>
          <p:cNvSpPr>
            <a:spLocks noGrp="1"/>
          </p:cNvSpPr>
          <p:nvPr>
            <p:ph type="title"/>
          </p:nvPr>
        </p:nvSpPr>
        <p:spPr/>
        <p:txBody>
          <a:bodyPr/>
          <a:lstStyle/>
          <a:p>
            <a:r>
              <a:rPr lang="en-US" dirty="0"/>
              <a:t>Knowledge Check Activity 3</a:t>
            </a:r>
            <a:endParaRPr lang="en-IN" dirty="0"/>
          </a:p>
        </p:txBody>
      </p:sp>
      <p:sp>
        <p:nvSpPr>
          <p:cNvPr id="3" name="Content Placeholder 2">
            <a:extLst>
              <a:ext uri="{FF2B5EF4-FFF2-40B4-BE49-F238E27FC236}">
                <a16:creationId xmlns:a16="http://schemas.microsoft.com/office/drawing/2014/main" id="{9108DCA8-C5AA-CD79-56DB-8E8C17843F65}"/>
              </a:ext>
            </a:extLst>
          </p:cNvPr>
          <p:cNvSpPr>
            <a:spLocks noGrp="1"/>
          </p:cNvSpPr>
          <p:nvPr>
            <p:ph idx="1"/>
          </p:nvPr>
        </p:nvSpPr>
        <p:spPr/>
        <p:txBody>
          <a:bodyPr/>
          <a:lstStyle/>
          <a:p>
            <a:pPr marL="0" indent="0">
              <a:buNone/>
            </a:pPr>
            <a:r>
              <a:rPr lang="en-US" sz="1800" dirty="0"/>
              <a:t>At year end, the expenses accrued but unpaid by Canopy International include office salaries of $3,000 and sales salaries of $1,500.</a:t>
            </a:r>
          </a:p>
          <a:p>
            <a:pPr marL="0" indent="0">
              <a:buNone/>
            </a:pPr>
            <a:r>
              <a:rPr lang="en-US" sz="1800" dirty="0"/>
              <a:t>What is the adjusting entry to record the amount of accrual?</a:t>
            </a:r>
          </a:p>
          <a:p>
            <a:pPr marL="457200" indent="-457200">
              <a:buClrTx/>
              <a:buFont typeface="+mj-lt"/>
              <a:buAutoNum type="alphaLcPeriod"/>
            </a:pPr>
            <a:r>
              <a:rPr lang="en-US" sz="1800" dirty="0"/>
              <a:t>Debit Office Salaries for $3,000; Debit Sales Salaries for $1,500; and Credit Salaries and Wages Payable for $4,500</a:t>
            </a:r>
          </a:p>
          <a:p>
            <a:pPr marL="457200" indent="-457200">
              <a:buClrTx/>
              <a:buFont typeface="+mj-lt"/>
              <a:buAutoNum type="alphaLcPeriod"/>
            </a:pPr>
            <a:r>
              <a:rPr lang="en-US" sz="1800" dirty="0"/>
              <a:t>Debit Salaries and Wages Payable for $4,500; Credit Salaries and Wages Expense for $4,500</a:t>
            </a:r>
          </a:p>
          <a:p>
            <a:pPr marL="457200" indent="-457200">
              <a:buClrTx/>
              <a:buFont typeface="+mj-lt"/>
              <a:buAutoNum type="alphaLcPeriod"/>
            </a:pPr>
            <a:r>
              <a:rPr lang="en-US" sz="1800" dirty="0"/>
              <a:t>Debit Salaries and Wages Payable for $4,500; Credit Office Salaries for $3,000; and Credit Sales Salaries for $1,500</a:t>
            </a:r>
          </a:p>
          <a:p>
            <a:pPr marL="457200" indent="-457200">
              <a:buClrTx/>
              <a:buFont typeface="+mj-lt"/>
              <a:buAutoNum type="alphaLcPeriod"/>
            </a:pPr>
            <a:r>
              <a:rPr lang="en-US" sz="1800" dirty="0"/>
              <a:t>Debit Salaries and Wages Expense for $4,500; Credit Salaries and Wages Payable for $4,500</a:t>
            </a:r>
          </a:p>
          <a:p>
            <a:pPr marL="0" indent="0">
              <a:buNone/>
            </a:pPr>
            <a:endParaRPr lang="en-US" sz="1800" dirty="0"/>
          </a:p>
          <a:p>
            <a:pPr marL="0" indent="0">
              <a:buNone/>
            </a:pPr>
            <a:endParaRPr lang="en-US" sz="1800" dirty="0"/>
          </a:p>
          <a:p>
            <a:endParaRPr lang="en-IN" sz="1800" dirty="0"/>
          </a:p>
        </p:txBody>
      </p:sp>
    </p:spTree>
    <p:extLst>
      <p:ext uri="{BB962C8B-B14F-4D97-AF65-F5344CB8AC3E}">
        <p14:creationId xmlns:p14="http://schemas.microsoft.com/office/powerpoint/2010/main" val="20767622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CA0F-3A72-ECFB-2062-37B490FE14D5}"/>
              </a:ext>
            </a:extLst>
          </p:cNvPr>
          <p:cNvSpPr>
            <a:spLocks noGrp="1"/>
          </p:cNvSpPr>
          <p:nvPr>
            <p:ph type="title"/>
          </p:nvPr>
        </p:nvSpPr>
        <p:spPr/>
        <p:txBody>
          <a:bodyPr/>
          <a:lstStyle/>
          <a:p>
            <a:r>
              <a:rPr lang="en-US" dirty="0"/>
              <a:t>Knowledge Check Activity 3: Answer</a:t>
            </a:r>
            <a:endParaRPr lang="en-IN" dirty="0"/>
          </a:p>
        </p:txBody>
      </p:sp>
      <p:sp>
        <p:nvSpPr>
          <p:cNvPr id="3" name="Content Placeholder 2">
            <a:extLst>
              <a:ext uri="{FF2B5EF4-FFF2-40B4-BE49-F238E27FC236}">
                <a16:creationId xmlns:a16="http://schemas.microsoft.com/office/drawing/2014/main" id="{7EF47545-9AAE-B9C5-6617-3785B7D9A421}"/>
              </a:ext>
            </a:extLst>
          </p:cNvPr>
          <p:cNvSpPr>
            <a:spLocks noGrp="1"/>
          </p:cNvSpPr>
          <p:nvPr>
            <p:ph idx="1"/>
          </p:nvPr>
        </p:nvSpPr>
        <p:spPr/>
        <p:txBody>
          <a:bodyPr/>
          <a:lstStyle/>
          <a:p>
            <a:pPr marL="0" indent="0">
              <a:buClrTx/>
              <a:buNone/>
            </a:pPr>
            <a:r>
              <a:rPr lang="en-US" sz="2000" dirty="0"/>
              <a:t>Answer: a. Debit Office Salaries for $3,000; Debit Sales Salaries for $1,500; and Credit Salaries and Wages Payable for $4,500</a:t>
            </a:r>
          </a:p>
          <a:p>
            <a:pPr marL="0" indent="0">
              <a:buNone/>
            </a:pPr>
            <a:r>
              <a:rPr lang="en-US" sz="2000" dirty="0"/>
              <a:t>Prepare the adjusting entry at the year end to record the salaries and wages that have accrued but remain unpaid as of the end of the year.</a:t>
            </a:r>
          </a:p>
          <a:p>
            <a:pPr marL="0" indent="0">
              <a:buNone/>
            </a:pPr>
            <a:r>
              <a:rPr lang="en-US" sz="2000" dirty="0"/>
              <a:t>Each of the labor cost accounts should be debited for the appropriate amount of the accrual, and Salaries and Wages Payable should be credited for the total amount of the accrual.</a:t>
            </a:r>
          </a:p>
          <a:p>
            <a:pPr marL="0" indent="0">
              <a:buNone/>
            </a:pPr>
            <a:r>
              <a:rPr lang="en-US" sz="2000" dirty="0"/>
              <a:t>There is no liability for payroll taxes on the accrued salaries and wages until the workers are actually paid.</a:t>
            </a:r>
          </a:p>
          <a:p>
            <a:endParaRPr lang="en-IN" sz="2000" dirty="0"/>
          </a:p>
        </p:txBody>
      </p:sp>
    </p:spTree>
    <p:extLst>
      <p:ext uri="{BB962C8B-B14F-4D97-AF65-F5344CB8AC3E}">
        <p14:creationId xmlns:p14="http://schemas.microsoft.com/office/powerpoint/2010/main" val="102311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4BEA-2504-BDD4-7B8E-8EA260C13471}"/>
              </a:ext>
            </a:extLst>
          </p:cNvPr>
          <p:cNvSpPr>
            <a:spLocks noGrp="1"/>
          </p:cNvSpPr>
          <p:nvPr>
            <p:ph type="title"/>
          </p:nvPr>
        </p:nvSpPr>
        <p:spPr/>
        <p:txBody>
          <a:bodyPr/>
          <a:lstStyle/>
          <a:p>
            <a:r>
              <a:rPr lang="en-US" dirty="0"/>
              <a:t>Self-Assessment</a:t>
            </a:r>
            <a:endParaRPr lang="en-IN" dirty="0"/>
          </a:p>
        </p:txBody>
      </p:sp>
      <p:sp>
        <p:nvSpPr>
          <p:cNvPr id="3" name="Content Placeholder 2">
            <a:extLst>
              <a:ext uri="{FF2B5EF4-FFF2-40B4-BE49-F238E27FC236}">
                <a16:creationId xmlns:a16="http://schemas.microsoft.com/office/drawing/2014/main" id="{A3F144ED-A1E5-7CF1-4CA7-C688872B853E}"/>
              </a:ext>
            </a:extLst>
          </p:cNvPr>
          <p:cNvSpPr>
            <a:spLocks noGrp="1"/>
          </p:cNvSpPr>
          <p:nvPr>
            <p:ph idx="1"/>
          </p:nvPr>
        </p:nvSpPr>
        <p:spPr/>
        <p:txBody>
          <a:bodyPr/>
          <a:lstStyle/>
          <a:p>
            <a:r>
              <a:rPr lang="en-US" sz="2000" dirty="0"/>
              <a:t>What is the effect of the group insurance programs on the payroll of an employee? </a:t>
            </a:r>
          </a:p>
          <a:p>
            <a:endParaRPr lang="en-US" sz="2000" dirty="0"/>
          </a:p>
          <a:p>
            <a:r>
              <a:rPr lang="en-US" sz="2000" dirty="0"/>
              <a:t>What information is included in employees’ earnings records?</a:t>
            </a:r>
          </a:p>
          <a:p>
            <a:endParaRPr lang="en-US" sz="2000" dirty="0"/>
          </a:p>
          <a:p>
            <a:r>
              <a:rPr lang="en-US" sz="2000" dirty="0"/>
              <a:t>Which tax forms are prepared at the end of a year? What information is recorded in each of these forms?</a:t>
            </a:r>
          </a:p>
        </p:txBody>
      </p:sp>
    </p:spTree>
    <p:extLst>
      <p:ext uri="{BB962C8B-B14F-4D97-AF65-F5344CB8AC3E}">
        <p14:creationId xmlns:p14="http://schemas.microsoft.com/office/powerpoint/2010/main" val="5166686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2A58-5D30-E5AD-0C67-85C7EBC522E3}"/>
              </a:ext>
            </a:extLst>
          </p:cNvPr>
          <p:cNvSpPr>
            <a:spLocks noGrp="1"/>
          </p:cNvSpPr>
          <p:nvPr>
            <p:ph type="title"/>
          </p:nvPr>
        </p:nvSpPr>
        <p:spPr/>
        <p:txBody>
          <a:bodyPr/>
          <a:lstStyle/>
          <a:p>
            <a:r>
              <a:rPr lang="en-US" dirty="0"/>
              <a:t>Summary</a:t>
            </a:r>
            <a:endParaRPr lang="en-IN" dirty="0"/>
          </a:p>
        </p:txBody>
      </p:sp>
      <p:sp>
        <p:nvSpPr>
          <p:cNvPr id="3" name="Content Placeholder 2">
            <a:extLst>
              <a:ext uri="{FF2B5EF4-FFF2-40B4-BE49-F238E27FC236}">
                <a16:creationId xmlns:a16="http://schemas.microsoft.com/office/drawing/2014/main" id="{7B2776B4-89A5-2E87-F617-9CDB6AC00816}"/>
              </a:ext>
            </a:extLst>
          </p:cNvPr>
          <p:cNvSpPr>
            <a:spLocks noGrp="1"/>
          </p:cNvSpPr>
          <p:nvPr>
            <p:ph idx="1"/>
          </p:nvPr>
        </p:nvSpPr>
        <p:spPr/>
        <p:txBody>
          <a:bodyPr/>
          <a:lstStyle/>
          <a:p>
            <a:pPr marL="0" indent="0">
              <a:lnSpc>
                <a:spcPct val="100000"/>
              </a:lnSpc>
              <a:spcBef>
                <a:spcPts val="1800"/>
              </a:spcBef>
              <a:buNone/>
            </a:pPr>
            <a:r>
              <a:rPr lang="en-US" sz="1800" dirty="0"/>
              <a:t>Now that the lesson has ended, you should have learned how to:</a:t>
            </a:r>
          </a:p>
          <a:p>
            <a:pPr marL="342900" indent="-342900">
              <a:lnSpc>
                <a:spcPct val="100000"/>
              </a:lnSpc>
              <a:spcBef>
                <a:spcPts val="1800"/>
              </a:spcBef>
              <a:buFont typeface="Arial" panose="020B0604020202020204" pitchFamily="34" charset="0"/>
              <a:buChar char="•"/>
            </a:pPr>
            <a:r>
              <a:rPr lang="en-US" sz="1800" dirty="0"/>
              <a:t>Prepare payroll registers. </a:t>
            </a:r>
            <a:r>
              <a:rPr lang="en-US" sz="1800" dirty="0">
                <a:cs typeface="Arial"/>
              </a:rPr>
              <a:t>(slides 03-20)</a:t>
            </a:r>
            <a:endParaRPr lang="en-US" sz="1800" dirty="0"/>
          </a:p>
          <a:p>
            <a:pPr marL="342900" indent="-342900">
              <a:lnSpc>
                <a:spcPct val="100000"/>
              </a:lnSpc>
              <a:spcBef>
                <a:spcPts val="1800"/>
              </a:spcBef>
              <a:buFont typeface="Arial" panose="020B0604020202020204" pitchFamily="34" charset="0"/>
              <a:buChar char="•"/>
            </a:pPr>
            <a:r>
              <a:rPr lang="en-US" sz="1800" dirty="0"/>
              <a:t>Maintain employees’ earnings records. </a:t>
            </a:r>
            <a:r>
              <a:rPr lang="en-US" sz="1800" dirty="0">
                <a:cs typeface="Arial"/>
              </a:rPr>
              <a:t>(slides 21-23)</a:t>
            </a:r>
            <a:endParaRPr lang="en-US" sz="1800" dirty="0"/>
          </a:p>
          <a:p>
            <a:pPr marL="342900" indent="-342900">
              <a:lnSpc>
                <a:spcPct val="100000"/>
              </a:lnSpc>
              <a:spcBef>
                <a:spcPts val="1800"/>
              </a:spcBef>
              <a:buFont typeface="Arial" panose="020B0604020202020204" pitchFamily="34" charset="0"/>
              <a:buChar char="•"/>
            </a:pPr>
            <a:r>
              <a:rPr lang="en-US" sz="1800" dirty="0"/>
              <a:t>Journalize and post payroll and payroll tax entries. </a:t>
            </a:r>
            <a:r>
              <a:rPr lang="en-US" sz="1800" dirty="0">
                <a:cs typeface="Arial"/>
              </a:rPr>
              <a:t>(slides 24-29)</a:t>
            </a:r>
            <a:endParaRPr lang="en-US" sz="1800" dirty="0"/>
          </a:p>
          <a:p>
            <a:pPr marL="342900" indent="-342900">
              <a:lnSpc>
                <a:spcPct val="100000"/>
              </a:lnSpc>
              <a:spcBef>
                <a:spcPts val="1800"/>
              </a:spcBef>
              <a:buFont typeface="Arial" panose="020B0604020202020204" pitchFamily="34" charset="0"/>
              <a:buChar char="•"/>
            </a:pPr>
            <a:r>
              <a:rPr lang="en-US" sz="1800" dirty="0"/>
              <a:t>Complete federal, state, and city tax deposit forms and journalize the transactions. </a:t>
            </a:r>
            <a:r>
              <a:rPr lang="en-US" sz="1800" dirty="0">
                <a:cs typeface="Arial"/>
              </a:rPr>
              <a:t>(slides 30-37)</a:t>
            </a:r>
            <a:endParaRPr lang="en-US" sz="1800" dirty="0"/>
          </a:p>
          <a:p>
            <a:pPr marL="342900" indent="-342900">
              <a:lnSpc>
                <a:spcPct val="100000"/>
              </a:lnSpc>
              <a:spcBef>
                <a:spcPts val="1800"/>
              </a:spcBef>
              <a:buFont typeface="Arial" panose="020B0604020202020204" pitchFamily="34" charset="0"/>
              <a:buChar char="•"/>
            </a:pPr>
            <a:r>
              <a:rPr lang="en-US" sz="1800" dirty="0"/>
              <a:t>Prepare various quarter-end and year-end payroll tax forms. </a:t>
            </a:r>
            <a:r>
              <a:rPr lang="en-US" sz="1800" dirty="0">
                <a:cs typeface="Arial"/>
              </a:rPr>
              <a:t>(slides 38-41)</a:t>
            </a:r>
            <a:endParaRPr lang="en-US" sz="1800" dirty="0"/>
          </a:p>
          <a:p>
            <a:pPr marL="342900" indent="-342900">
              <a:lnSpc>
                <a:spcPct val="100000"/>
              </a:lnSpc>
              <a:spcBef>
                <a:spcPts val="1800"/>
              </a:spcBef>
              <a:buFont typeface="Arial" panose="020B0604020202020204" pitchFamily="34" charset="0"/>
              <a:buChar char="•"/>
            </a:pPr>
            <a:r>
              <a:rPr lang="en-US" sz="1800" dirty="0"/>
              <a:t>Make the accrual entries for the payroll at the end of a year. </a:t>
            </a:r>
            <a:r>
              <a:rPr lang="en-US" sz="1800" dirty="0">
                <a:cs typeface="Arial"/>
              </a:rPr>
              <a:t>(slides 42-44)</a:t>
            </a:r>
            <a:endParaRPr lang="en-US" sz="1800" dirty="0"/>
          </a:p>
        </p:txBody>
      </p:sp>
    </p:spTree>
    <p:extLst>
      <p:ext uri="{BB962C8B-B14F-4D97-AF65-F5344CB8AC3E}">
        <p14:creationId xmlns:p14="http://schemas.microsoft.com/office/powerpoint/2010/main" val="7747109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C56E93CCF5E349ABB197824E12C70E" ma:contentTypeVersion="" ma:contentTypeDescription="Create a new document." ma:contentTypeScope="" ma:versionID="744326ab769c3010dd5a4a57d68ef4a2">
  <xsd:schema xmlns:xsd="http://www.w3.org/2001/XMLSchema" xmlns:xs="http://www.w3.org/2001/XMLSchema" xmlns:p="http://schemas.microsoft.com/office/2006/metadata/properties" xmlns:ns2="25be6f04-d184-4a5a-ba6e-3624d71d6c8b" xmlns:ns3="85cd1bd9-f432-4f8c-8c64-f52b77cc24c4" targetNamespace="http://schemas.microsoft.com/office/2006/metadata/properties" ma:root="true" ma:fieldsID="b30775a560e452ad15071d7e8e348da7" ns2:_="" ns3:_="">
    <xsd:import namespace="25be6f04-d184-4a5a-ba6e-3624d71d6c8b"/>
    <xsd:import namespace="85cd1bd9-f432-4f8c-8c64-f52b77cc24c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e6f04-d184-4a5a-ba6e-3624d71d6c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cd1bd9-f432-4f8c-8c64-f52b77cc24c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5cd1bd9-f432-4f8c-8c64-f52b77cc24c4">
      <UserInfo>
        <DisplayName/>
        <AccountId xsi:nil="true"/>
        <AccountType/>
      </UserInfo>
    </SharedWithUsers>
  </documentManagement>
</p:properties>
</file>

<file path=customXml/itemProps1.xml><?xml version="1.0" encoding="utf-8"?>
<ds:datastoreItem xmlns:ds="http://schemas.openxmlformats.org/officeDocument/2006/customXml" ds:itemID="{A0468E36-54D1-496E-A57A-7ED0EFACB8A9}"/>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c8ecdccd-e3b0-4392-94c4-49d90f16d1d5"/>
    <ds:schemaRef ds:uri="cc1e726a-7c3b-4654-9122-87de3e28a51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 ds:uri="5b47f0fb-e24d-44b9-89a4-ff46b5ce035f"/>
    <ds:schemaRef ds:uri="dbac95d4-689a-4a2b-9845-ea50641fb23b"/>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9539</TotalTime>
  <Words>4587</Words>
  <Application>Microsoft Office PowerPoint</Application>
  <PresentationFormat>Widescreen</PresentationFormat>
  <Paragraphs>384</Paragraphs>
  <Slides>46</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Calibri </vt:lpstr>
      <vt:lpstr>Courier New</vt:lpstr>
      <vt:lpstr>Segoe UI</vt:lpstr>
      <vt:lpstr>Wingdings</vt:lpstr>
      <vt:lpstr>Work Sans</vt:lpstr>
      <vt:lpstr>Work Sans </vt:lpstr>
      <vt:lpstr>Optimized Template Master</vt:lpstr>
      <vt:lpstr>Payroll Accounting, 34e</vt:lpstr>
      <vt:lpstr>Chapter Objectives</vt:lpstr>
      <vt:lpstr>Books of Account and Payroll Records</vt:lpstr>
      <vt:lpstr>General Information of Glo-Brite Paint Company (1 of 5)</vt:lpstr>
      <vt:lpstr>General Information of Glo-Brite Paint Company (2 of 5)</vt:lpstr>
      <vt:lpstr>General Information of Glo-Brite Paint Company (3 of 5)</vt:lpstr>
      <vt:lpstr>General Information of Glo-Brite Paint Company (4 of 5)</vt:lpstr>
      <vt:lpstr>General Information of Glo-Brite Paint Company (5 of 5)</vt:lpstr>
      <vt:lpstr>Payroll Project: Computing Earnings (1 of 2)</vt:lpstr>
      <vt:lpstr>Payroll Project: Computing Earnings (2 of 2)</vt:lpstr>
      <vt:lpstr>Time Clerk’s Report</vt:lpstr>
      <vt:lpstr>Payroll Register (1 of 4)</vt:lpstr>
      <vt:lpstr>Payroll Register (2 of 4)</vt:lpstr>
      <vt:lpstr>Payroll Register (3 of 4)</vt:lpstr>
      <vt:lpstr>Payroll Register (4 of 4)</vt:lpstr>
      <vt:lpstr>Deposits of FICA and FIT</vt:lpstr>
      <vt:lpstr>Complete the Payroll Register</vt:lpstr>
      <vt:lpstr>Discussion Activity 1 (1 of 2)</vt:lpstr>
      <vt:lpstr>Discussion Activity 1 (2 of 2)</vt:lpstr>
      <vt:lpstr>Discussion Activity Debrief 1</vt:lpstr>
      <vt:lpstr>Employee’s Earnings Record</vt:lpstr>
      <vt:lpstr>Knowledge Check Activity 1</vt:lpstr>
      <vt:lpstr>Knowledge Check Activity 1: Answer</vt:lpstr>
      <vt:lpstr>Journalizing and Posting: Payroll and Payroll Taxes (1 of 3)</vt:lpstr>
      <vt:lpstr>Journalizing and Posting: Payroll and Payroll Taxes (2 of 3)</vt:lpstr>
      <vt:lpstr>Journalizing and Posting: Payroll and Payroll Taxes (3 of 3)</vt:lpstr>
      <vt:lpstr>Discussion Activity 2 (1 of 2)</vt:lpstr>
      <vt:lpstr>Discussion Activity 2 (2 of 2)</vt:lpstr>
      <vt:lpstr>Discussion Activity Debrief 2</vt:lpstr>
      <vt:lpstr>Complete Deposit Forms and Journalize  (1 of 6)</vt:lpstr>
      <vt:lpstr>Complete Deposit Forms and Journalize  (2 of 6)</vt:lpstr>
      <vt:lpstr>Complete Deposit Forms and Journalize  (3 of 6)</vt:lpstr>
      <vt:lpstr>Complete Deposit Forms and Journalize  (4 of 6)</vt:lpstr>
      <vt:lpstr>Complete Deposit Forms and Journalize  (5 of 6)</vt:lpstr>
      <vt:lpstr>Complete Deposit Forms and Journalize  (6 of 6)</vt:lpstr>
      <vt:lpstr>Discussion Activity 3</vt:lpstr>
      <vt:lpstr>Discussion Activity Debrief 3</vt:lpstr>
      <vt:lpstr>End-of-Year Activities (1 of 2)</vt:lpstr>
      <vt:lpstr>End-of-Year Activities (2 of 2)</vt:lpstr>
      <vt:lpstr>Knowledge Check Activity 2</vt:lpstr>
      <vt:lpstr>Knowledge Check Activity 2: Answer</vt:lpstr>
      <vt:lpstr>End-of-Period Payroll Adjustments</vt:lpstr>
      <vt:lpstr>Knowledge Check Activity 3</vt:lpstr>
      <vt:lpstr>Knowledge Check Activity 3: Answer</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ansrsource 2</cp:lastModifiedBy>
  <cp:revision>21</cp:revision>
  <cp:lastPrinted>2016-10-03T15:29:39Z</cp:lastPrinted>
  <dcterms:created xsi:type="dcterms:W3CDTF">2021-12-10T16:21:02Z</dcterms:created>
  <dcterms:modified xsi:type="dcterms:W3CDTF">2023-10-10T14:07:31Z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0x010100D5C56E93CCF5E349ABB197824E12C70E</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