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68" r:id="rId8"/>
    <p:sldId id="269" r:id="rId9"/>
    <p:sldId id="270" r:id="rId10"/>
    <p:sldId id="262" r:id="rId11"/>
    <p:sldId id="263" r:id="rId12"/>
    <p:sldId id="264" r:id="rId13"/>
    <p:sldId id="266" r:id="rId14"/>
    <p:sldId id="271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F40179-6181-4ACD-9683-AF0E42E4E5C3}" v="11" dt="2024-08-30T14:39:46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8F689-1C6E-48D2-BC2B-AEFB7AD149FA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42765-9197-4C77-A8D9-0C844F649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80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/>
              <a:t>If you are having issues playing the video, please refer to the </a:t>
            </a:r>
            <a:r>
              <a:rPr lang="en-US" sz="1200" b="1"/>
              <a:t>How-to-Use Guide </a:t>
            </a:r>
            <a:r>
              <a:rPr lang="en-US" sz="1200"/>
              <a:t>for additional viewing options.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42765-9197-4C77-A8D9-0C844F6493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55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see the </a:t>
            </a:r>
            <a:r>
              <a:rPr lang="en-US" b="1" dirty="0"/>
              <a:t>How-to-Use guide </a:t>
            </a:r>
            <a:r>
              <a:rPr lang="en-US" dirty="0"/>
              <a:t>for links to the full activity sheets.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42765-9197-4C77-A8D9-0C844F6493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8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see the </a:t>
            </a:r>
            <a:r>
              <a:rPr lang="en-US" b="1" dirty="0"/>
              <a:t>How-to-Use guide </a:t>
            </a:r>
            <a:r>
              <a:rPr lang="en-US" dirty="0"/>
              <a:t>for links to the full activity sheets.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42765-9197-4C77-A8D9-0C844F6493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30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see the </a:t>
            </a:r>
            <a:r>
              <a:rPr lang="en-US" b="1" dirty="0"/>
              <a:t>How-to-Use guide </a:t>
            </a:r>
            <a:r>
              <a:rPr lang="en-US" dirty="0"/>
              <a:t>for links to the full activity sheets.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42765-9197-4C77-A8D9-0C844F6493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19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5930B-3154-7D58-50FA-785C89D20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FD13E-9143-D83A-E9CC-AF900137C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4C14C-0CC1-083D-D76C-FEA8F6B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F1044-B22E-939F-1079-E1E1796A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A2886-EAA2-64D5-3A54-E7288BDD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0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EAC4-100B-D9B8-25DD-1D13E8C87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ED6AD-61F6-2810-EBCF-0E6827DC1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F53E3-ADD1-F460-4787-5A2700B6A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40EDF-410A-C854-CC63-1ED8605BD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626D1-406B-7896-6EC1-0D83EABA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4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D89C-A4A6-85B5-3380-C5638ABA3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F5C69-2FA9-2F00-B3D9-6A834CB71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15853-E8AC-C6B4-DBE8-65EB19CC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096E9-54AD-4BC9-6365-83F2C6317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7D39C-ED0F-EBBD-BCD6-675CF913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4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A1269-62B6-26DD-3684-BBD89C3D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0C63D-B132-9DDD-01B4-547F3CD89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30A21-455A-DE69-36F1-E8F600741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F1EBC-8350-16EF-95D9-8DF723F7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750FB-8EF8-2B26-A4A4-EAD290BDC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D718D-9FF4-DC91-9FE8-75699F2DC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6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0EDF9-B52A-84FE-C8A1-7B00BEE67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D71E8-B4B0-0AD5-AEE1-3B3619F5C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288AA-B235-1283-391A-2F4F62B22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5AF564-F23E-DBB2-56D9-4A65E25EC5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1A4CA-5C0F-3905-83B1-F3B5C8677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FF1F80-8C30-3B9C-335A-3195F0020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20783F-BE4C-5431-3AFF-14E6D537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B04358-D56C-0548-08D2-51269320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92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70DF-0A9C-E4F2-17E4-9F18B626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A4603-5655-81C0-380A-84CC785A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F4388-5D4F-9488-4D3C-4E60F873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0FEC9-AB34-C8CF-8E63-3E5E944F5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3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630487-ECEF-1C99-47BB-2529AE0F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4B3B1-0A09-2202-8B90-632DE533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3696B-BEAE-BE8C-901B-5C12EBED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5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18F2-E727-1339-993E-22AA01C6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7D491-BA7B-21AE-43BD-AAA0C69EE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DB198-E98C-BF7D-569F-37DD30701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247D91-7BDF-EEAB-0E66-A8CB9B5D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0F064F-9D03-03C1-2FC2-29B70E34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6AD08-181F-CC27-7C8A-D35C5A40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58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DED5F-ECDA-B59C-F3F3-9F2CDF060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568176-FF95-C59A-0611-F4ECC1827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12660-9676-D131-7CB0-0E0434BD5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A3BC5-EFF9-4854-06F6-36A018639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483CA-77F8-5A18-ED30-7CEE341D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BC4C0-CA88-0895-BFCE-3D3554B5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8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38905-B17E-70FF-7C2A-8B1F78CE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81F4E-3455-CCB1-FB23-C94E7531C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C55DE-DBB0-B097-F0C3-81D22BD14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6C604-157B-31C7-712E-75AC797A5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07084-0F33-660E-0369-C589F700A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8EBC99-F5BD-6CFB-3DC7-538BCD370D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41BA3-C097-0F6F-17E3-E0E000F55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9A4AA-3417-71C1-B112-918F5E3EA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0EF5C-C1DC-1C6A-2D2F-FDB3EEC40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D45BA-62E4-5C18-6F35-B98A4CE5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5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B7E0DC-7083-C5EE-A6A0-ADADF923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3D45F-D0A8-F1C7-064D-84C60BEB8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FA20B-7F0B-87C5-1D76-14E44B9BC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9CA58-A4AE-4F00-81EF-EA8E80B006C5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BE01F-6E1B-2591-76FC-F449F1188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066EF-B738-4F34-0345-B538CE6DD5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F9E614-9FA3-4B7B-A211-CD255D5F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4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https://player.vimeo.com/video/722649207?app_id=122963" TargetMode="External"/><Relationship Id="rId1" Type="http://schemas.openxmlformats.org/officeDocument/2006/relationships/tags" Target="../tags/tag7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136E9-243E-8E09-D1D7-5D630EDF341F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2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90;p2">
            <a:extLst>
              <a:ext uri="{FF2B5EF4-FFF2-40B4-BE49-F238E27FC236}">
                <a16:creationId xmlns:a16="http://schemas.microsoft.com/office/drawing/2014/main" id="{6FC941CA-EAC4-38A9-E4E2-A231BE9263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24000" y="1712570"/>
            <a:ext cx="9144000" cy="13155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</a:pPr>
            <a:r>
              <a:rPr lang="en-US" sz="8000" b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Behind the Berlin Wall</a:t>
            </a:r>
            <a:endParaRPr lang="en-US" sz="8000" b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91;p2">
            <a:extLst>
              <a:ext uri="{FF2B5EF4-FFF2-40B4-BE49-F238E27FC236}">
                <a16:creationId xmlns:a16="http://schemas.microsoft.com/office/drawing/2014/main" id="{EE3C03CF-D0E9-07D1-A15C-67052898BD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86473" y="3267994"/>
            <a:ext cx="781905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-US" sz="4800" u="none" strike="noStrike" cap="none" dirty="0">
                <a:solidFill>
                  <a:schemeClr val="bg1"/>
                </a:solidFill>
                <a:cs typeface="Arial" panose="020B0604020202020204" pitchFamily="34" charset="0"/>
                <a:sym typeface="Arial"/>
              </a:rPr>
              <a:t>Video Preview Questions </a:t>
            </a:r>
            <a:endParaRPr sz="4800" u="none" strike="noStrike" cap="none" dirty="0">
              <a:solidFill>
                <a:schemeClr val="bg1"/>
              </a:solidFill>
              <a:cs typeface="Arial" panose="020B0604020202020204" pitchFamily="34" charset="0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7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1627F6CF-CDDA-8A42-5C6D-8BD11DD98EE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19606" y="1555164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Question #1</a:t>
            </a:r>
            <a:endParaRPr lang="en-US" sz="5400" b="1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77B05725-479A-BE61-0DA1-40B7D30632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85338" y="2554621"/>
            <a:ext cx="8665676" cy="34369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114300" algn="l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</a:pPr>
            <a:endParaRPr lang="en-US" sz="1800" dirty="0">
              <a:solidFill>
                <a:srgbClr val="000000"/>
              </a:solidFill>
              <a:latin typeface="Ayuthaya"/>
              <a:ea typeface="Ayuthaya"/>
              <a:cs typeface="Ayuthaya"/>
              <a:sym typeface="Ayuthaya"/>
            </a:endParaRPr>
          </a:p>
          <a:p>
            <a:pPr marL="0" indent="0">
              <a:buClr>
                <a:srgbClr val="000000"/>
              </a:buClr>
              <a:buSzPts val="5400"/>
              <a:buFont typeface="Arial" panose="020B0604020202020204" pitchFamily="34" charset="0"/>
              <a:buNone/>
            </a:pPr>
            <a:r>
              <a:rPr lang="en-US" sz="4000" dirty="0">
                <a:solidFill>
                  <a:schemeClr val="bg1"/>
                </a:solidFill>
                <a:ea typeface="Ayuthaya"/>
                <a:cs typeface="Ayuthaya"/>
                <a:sym typeface="Ayuthaya"/>
              </a:rPr>
              <a:t>What was the Berlin Wall? What did it become a symbol for?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482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1627F6CF-CDDA-8A42-5C6D-8BD11DD98EE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19606" y="1555164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Question #2</a:t>
            </a:r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 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77B05725-479A-BE61-0DA1-40B7D30632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43107" y="2432207"/>
            <a:ext cx="8942832" cy="34369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114300" algn="l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</a:pPr>
            <a:endParaRPr lang="en-US" sz="1800" dirty="0">
              <a:solidFill>
                <a:srgbClr val="000000"/>
              </a:solidFill>
              <a:latin typeface="Ayuthaya"/>
              <a:ea typeface="Ayuthaya"/>
              <a:cs typeface="Ayuthaya"/>
              <a:sym typeface="Ayuthaya"/>
            </a:endParaRPr>
          </a:p>
          <a:p>
            <a:pPr>
              <a:lnSpc>
                <a:spcPct val="120000"/>
              </a:lnSpc>
            </a:pPr>
            <a:r>
              <a:rPr lang="en-US" sz="4000" dirty="0">
                <a:solidFill>
                  <a:schemeClr val="bg1"/>
                </a:solidFill>
                <a:ea typeface="+mn-lt"/>
                <a:cs typeface="+mn-lt"/>
                <a:sym typeface="Ayuthaya"/>
              </a:rPr>
              <a:t>Walls, fences, locks, and other barriers are typically built to hold or protect something inside from some outside threat. What are some reasons barriers might work and might not work?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6802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1627F6CF-CDDA-8A42-5C6D-8BD11DD98EE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19606" y="1555164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Question #3</a:t>
            </a:r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 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77B05725-479A-BE61-0DA1-40B7D30632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85439" y="2486525"/>
            <a:ext cx="8065008" cy="34369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114300" algn="l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</a:pPr>
            <a:endParaRPr lang="en-US" sz="1800" dirty="0">
              <a:solidFill>
                <a:srgbClr val="000000"/>
              </a:solidFill>
              <a:latin typeface="Ayuthaya"/>
              <a:ea typeface="Ayuthaya"/>
              <a:cs typeface="Ayuthaya"/>
              <a:sym typeface="Ayuthaya"/>
            </a:endParaRP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chemeClr val="bg1"/>
                </a:solidFill>
                <a:ea typeface="+mn-lt"/>
                <a:cs typeface="+mn-lt"/>
                <a:sym typeface="Ayuthaya"/>
              </a:rPr>
              <a:t>What’s the difference between a planned economy and a free market?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1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1627F6CF-CDDA-8A42-5C6D-8BD11DD98EE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19606" y="1555164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Question #4</a:t>
            </a:r>
            <a:r>
              <a:rPr lang="en-US" sz="54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Ayuthaya"/>
                <a:cs typeface="Arial"/>
                <a:sym typeface="Ayuthaya"/>
              </a:rPr>
              <a:t> 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77B05725-479A-BE61-0DA1-40B7D30632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7295" y="2486525"/>
            <a:ext cx="9801296" cy="34369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114300" algn="l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</a:pPr>
            <a:endParaRPr lang="en-US" sz="1800" dirty="0">
              <a:solidFill>
                <a:srgbClr val="000000"/>
              </a:solidFill>
              <a:latin typeface="Ayuthaya"/>
              <a:ea typeface="Ayuthaya"/>
              <a:cs typeface="Ayuthaya"/>
              <a:sym typeface="Ayuthaya"/>
            </a:endParaRP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chemeClr val="bg1"/>
                </a:solidFill>
                <a:ea typeface="+mn-lt"/>
                <a:cs typeface="+mn-lt"/>
                <a:sym typeface="Ayuthaya"/>
              </a:rPr>
              <a:t>In all the years the Berlin Wall stood, almost no one fled from West Berlin to East Berlin. Why not?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198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ife Behind the Berlin Wall">
            <a:hlinkClick r:id="" action="ppaction://media"/>
            <a:extLst>
              <a:ext uri="{FF2B5EF4-FFF2-40B4-BE49-F238E27FC236}">
                <a16:creationId xmlns:a16="http://schemas.microsoft.com/office/drawing/2014/main" id="{3E4463E4-7762-0320-E6E7-F68AF645E7C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492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37C597F5-419D-D78D-A35D-E934803E7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73252" y="1641287"/>
            <a:ext cx="10445496" cy="1948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n-US" dirty="0">
                <a:solidFill>
                  <a:srgbClr val="FF0000"/>
                </a:solidFill>
                <a:latin typeface="+mn-lt"/>
                <a:ea typeface="+mn-lt"/>
                <a:cs typeface="Arial" panose="020B0604020202020204" pitchFamily="34" charset="0"/>
                <a:sym typeface="Ayuthaya"/>
              </a:rPr>
              <a:t>In the video, there were numerous mentions of how challenging it was to live in East Berlin and East Germany, as a whole.</a:t>
            </a:r>
          </a:p>
          <a:p>
            <a:pPr algn="ctr">
              <a:buNone/>
            </a:pPr>
            <a:r>
              <a:rPr lang="en-US" dirty="0">
                <a:solidFill>
                  <a:schemeClr val="bg1"/>
                </a:solidFill>
                <a:latin typeface="+mn-lt"/>
                <a:ea typeface="+mn-lt"/>
                <a:cs typeface="Arial" panose="020B0604020202020204" pitchFamily="34" charset="0"/>
                <a:sym typeface="Ayuthaya"/>
              </a:rPr>
              <a:t>Think about how hard it would have been to live with the struggles that those people faced. What secondary issues did they face? </a:t>
            </a:r>
          </a:p>
          <a:p>
            <a:pPr algn="ctr">
              <a:buNone/>
            </a:pPr>
            <a:r>
              <a:rPr lang="en-US" dirty="0">
                <a:solidFill>
                  <a:schemeClr val="bg1"/>
                </a:solidFill>
                <a:latin typeface="+mn-lt"/>
                <a:ea typeface="+mn-lt"/>
                <a:cs typeface="Arial" panose="020B0604020202020204" pitchFamily="34" charset="0"/>
                <a:sym typeface="Ayuthaya"/>
              </a:rPr>
              <a:t>For example, if you had to wait 12 years before you could buy a car, how many hours a day would you need to devote to get to and from work?</a:t>
            </a:r>
          </a:p>
          <a:p>
            <a:pPr algn="ctr">
              <a:buNone/>
            </a:pPr>
            <a:endParaRPr lang="en-US" dirty="0">
              <a:solidFill>
                <a:schemeClr val="bg1"/>
              </a:solidFill>
              <a:latin typeface="+mn-lt"/>
              <a:ea typeface="+mn-lt"/>
              <a:cs typeface="Arial" panose="020B0604020202020204" pitchFamily="34" charset="0"/>
              <a:sym typeface="Ayuthaya"/>
            </a:endParaRPr>
          </a:p>
        </p:txBody>
      </p:sp>
      <p:sp>
        <p:nvSpPr>
          <p:cNvPr id="5" name="Google Shape;96;p3">
            <a:extLst>
              <a:ext uri="{FF2B5EF4-FFF2-40B4-BE49-F238E27FC236}">
                <a16:creationId xmlns:a16="http://schemas.microsoft.com/office/drawing/2014/main" id="{319158F6-B2B3-6294-4009-8F152AB557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97663" y="410459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sym typeface="Ayuthaya"/>
              </a:rPr>
              <a:t>Student Discussion #1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4250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73978055-FCB0-4124-BCB7-C6AF117480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97663" y="1555164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/>
                <a:sym typeface="Ayuthaya"/>
              </a:rPr>
              <a:t>Enduring Question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E94396F2-3EAF-B911-638A-BAC9AA20844B}"/>
              </a:ext>
            </a:extLst>
          </p:cNvPr>
          <p:cNvSpPr txBox="1">
            <a:spLocks/>
          </p:cNvSpPr>
          <p:nvPr/>
        </p:nvSpPr>
        <p:spPr>
          <a:xfrm>
            <a:off x="1925447" y="2653007"/>
            <a:ext cx="8492152" cy="31517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ts val="5400"/>
            </a:pPr>
            <a:r>
              <a:rPr lang="en-US" sz="4400" dirty="0">
                <a:solidFill>
                  <a:schemeClr val="bg1"/>
                </a:solidFill>
                <a:latin typeface="Arial"/>
                <a:ea typeface="+mn-lt"/>
                <a:cs typeface="+mn-lt"/>
                <a:sym typeface="Ayuthaya"/>
              </a:rPr>
              <a:t>What would you be willing to risk for a better life?</a:t>
            </a:r>
          </a:p>
        </p:txBody>
      </p:sp>
    </p:spTree>
    <p:extLst>
      <p:ext uri="{BB962C8B-B14F-4D97-AF65-F5344CB8AC3E}">
        <p14:creationId xmlns:p14="http://schemas.microsoft.com/office/powerpoint/2010/main" val="1046893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97DAAF39-F274-C28E-F11C-62032EEF7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97663" y="406603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  <a:sym typeface="Ayuthaya"/>
              </a:rPr>
              <a:t>Student Activity #2</a:t>
            </a:r>
            <a:endParaRPr lang="en-US" sz="5400" b="1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Google Shape;97;p3">
            <a:extLst>
              <a:ext uri="{FF2B5EF4-FFF2-40B4-BE49-F238E27FC236}">
                <a16:creationId xmlns:a16="http://schemas.microsoft.com/office/drawing/2014/main" id="{A7FEAEED-246C-0E33-DE63-8861DE88C3A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8036" y="1639588"/>
            <a:ext cx="11055927" cy="268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n-US" sz="3600" dirty="0">
                <a:solidFill>
                  <a:schemeClr val="bg1"/>
                </a:solidFill>
                <a:latin typeface="+mn-lt"/>
                <a:ea typeface="+mn-lt"/>
                <a:cs typeface="+mn-lt"/>
                <a:sym typeface="Ayuthaya"/>
              </a:rPr>
              <a:t>When the Berlin Wall was standing, most of the side facing West Berlin was spray painted with images of hope, freedom, and encouragement for East Berliners. </a:t>
            </a:r>
          </a:p>
          <a:p>
            <a:pPr algn="ctr">
              <a:buNone/>
            </a:pPr>
            <a:r>
              <a:rPr lang="en-US" sz="3600" dirty="0">
                <a:solidFill>
                  <a:schemeClr val="bg1"/>
                </a:solidFill>
                <a:latin typeface="+mn-lt"/>
                <a:ea typeface="+mn-lt"/>
                <a:cs typeface="+mn-lt"/>
                <a:sym typeface="Ayuthaya"/>
              </a:rPr>
              <a:t>Instructions: Using ideas and themes covered in the video, draw your version of a graffiti image representative of freedom and hope.</a:t>
            </a:r>
          </a:p>
          <a:p>
            <a:pPr algn="ctr">
              <a:buNone/>
            </a:pPr>
            <a:endParaRPr lang="en-US" sz="1200" dirty="0">
              <a:solidFill>
                <a:schemeClr val="bg1"/>
              </a:solidFill>
              <a:latin typeface="+mn-lt"/>
              <a:ea typeface="+mn-lt"/>
              <a:cs typeface="+mn-lt"/>
              <a:sym typeface="Ayuthaya"/>
            </a:endParaRPr>
          </a:p>
          <a:p>
            <a:pPr algn="ctr">
              <a:buNone/>
            </a:pPr>
            <a:r>
              <a:rPr lang="en-US" sz="2000" dirty="0">
                <a:solidFill>
                  <a:srgbClr val="FF0000"/>
                </a:solidFill>
                <a:latin typeface="+mn-lt"/>
                <a:ea typeface="+mn-lt"/>
                <a:cs typeface="+mn-lt"/>
                <a:sym typeface="Ayuthaya"/>
              </a:rPr>
              <a:t>Examples of actual graffiti and paintings from the Berlin Wall are on the next slide. </a:t>
            </a:r>
          </a:p>
          <a:p>
            <a:pPr algn="ctr">
              <a:buNone/>
            </a:pPr>
            <a:endParaRPr lang="en-US" sz="3600" dirty="0">
              <a:solidFill>
                <a:schemeClr val="bg1"/>
              </a:solidFill>
              <a:latin typeface="+mn-lt"/>
              <a:ea typeface="+mn-lt"/>
              <a:cs typeface="+mn-lt"/>
              <a:sym typeface="Ayuthaya"/>
            </a:endParaRP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  <a:latin typeface="+mn-lt"/>
              <a:ea typeface="+mn-lt"/>
              <a:cs typeface="+mn-lt"/>
              <a:sym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2262758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hite line&#10;&#10;Description automatically generated">
            <a:extLst>
              <a:ext uri="{FF2B5EF4-FFF2-40B4-BE49-F238E27FC236}">
                <a16:creationId xmlns:a16="http://schemas.microsoft.com/office/drawing/2014/main" id="{983F9678-F826-82AE-0D9E-8286181895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96;p3">
            <a:extLst>
              <a:ext uri="{FF2B5EF4-FFF2-40B4-BE49-F238E27FC236}">
                <a16:creationId xmlns:a16="http://schemas.microsoft.com/office/drawing/2014/main" id="{97DAAF39-F274-C28E-F11C-62032EEF7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97663" y="406603"/>
            <a:ext cx="9596674" cy="109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0000"/>
              </a:buClr>
              <a:buSzPts val="4000"/>
              <a:buFont typeface="Ayuthaya"/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  <a:sym typeface="Ayuthaya"/>
              </a:rPr>
              <a:t>Student Activity #2</a:t>
            </a:r>
            <a:endParaRPr lang="en-US" sz="5400" b="1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Picture 3" descr="A wall with numbers and words">
            <a:extLst>
              <a:ext uri="{FF2B5EF4-FFF2-40B4-BE49-F238E27FC236}">
                <a16:creationId xmlns:a16="http://schemas.microsoft.com/office/drawing/2014/main" id="{A4849FB2-41A5-0E8C-AB12-CBBF7CAB9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957" y="3169123"/>
            <a:ext cx="4237121" cy="2824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0CDA8D-70D5-7CEC-9E98-8C2FA53998C6}"/>
              </a:ext>
            </a:extLst>
          </p:cNvPr>
          <p:cNvSpPr txBox="1"/>
          <p:nvPr/>
        </p:nvSpPr>
        <p:spPr>
          <a:xfrm>
            <a:off x="7426957" y="5993870"/>
            <a:ext cx="442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chemeClr val="bg1"/>
                </a:solidFill>
              </a:rPr>
              <a:t>Japleenpasricha</a:t>
            </a:r>
            <a:r>
              <a:rPr lang="en-US" sz="900" dirty="0">
                <a:solidFill>
                  <a:schemeClr val="bg1"/>
                </a:solidFill>
              </a:rPr>
              <a:t>, CC BY-SA 4.0 &lt;https://creativecommons.org/licenses/by-sa/4.0&gt;, via Wikimedia Commons</a:t>
            </a:r>
          </a:p>
        </p:txBody>
      </p:sp>
      <p:pic>
        <p:nvPicPr>
          <p:cNvPr id="7" name="Picture 6" descr="A stone with graffiti on it&#10;&#10;Description automatically generated">
            <a:extLst>
              <a:ext uri="{FF2B5EF4-FFF2-40B4-BE49-F238E27FC236}">
                <a16:creationId xmlns:a16="http://schemas.microsoft.com/office/drawing/2014/main" id="{B18C1D63-8697-B0F1-C5D2-037BDA141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84" y="3429000"/>
            <a:ext cx="3541136" cy="2658843"/>
          </a:xfrm>
          <a:prstGeom prst="rect">
            <a:avLst/>
          </a:prstGeom>
        </p:spPr>
      </p:pic>
      <p:pic>
        <p:nvPicPr>
          <p:cNvPr id="8" name="Picture 7" descr="A car with a hole in the wall&#10;&#10;Description automatically generated">
            <a:extLst>
              <a:ext uri="{FF2B5EF4-FFF2-40B4-BE49-F238E27FC236}">
                <a16:creationId xmlns:a16="http://schemas.microsoft.com/office/drawing/2014/main" id="{E5B37247-F38B-1A7B-EF87-586B8FB72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44" y="1383687"/>
            <a:ext cx="37719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471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0e0d2b-7b93-4ac5-8ff4-595f043366b6" xsi:nil="true"/>
    <lcf76f155ced4ddcb4097134ff3c332f xmlns="2eed63b6-52de-45c9-8028-b3c8ca8b21f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769D62CB5BF249B4789531893DF3B3" ma:contentTypeVersion="17" ma:contentTypeDescription="Create a new document." ma:contentTypeScope="" ma:versionID="5b2755706dcc54404508c8f4ded9fde5">
  <xsd:schema xmlns:xsd="http://www.w3.org/2001/XMLSchema" xmlns:xs="http://www.w3.org/2001/XMLSchema" xmlns:p="http://schemas.microsoft.com/office/2006/metadata/properties" xmlns:ns2="2eed63b6-52de-45c9-8028-b3c8ca8b21fe" xmlns:ns3="9f0e0d2b-7b93-4ac5-8ff4-595f043366b6" targetNamespace="http://schemas.microsoft.com/office/2006/metadata/properties" ma:root="true" ma:fieldsID="d19b183678cd6db84a93441d9e76aa27" ns2:_="" ns3:_="">
    <xsd:import namespace="2eed63b6-52de-45c9-8028-b3c8ca8b21fe"/>
    <xsd:import namespace="9f0e0d2b-7b93-4ac5-8ff4-595f043366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d63b6-52de-45c9-8028-b3c8ca8b21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274bc49-de56-428c-aa8d-0992347a4e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e0d2b-7b93-4ac5-8ff4-595f043366b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00dfa35-4cc5-4d55-9af4-f503e0571b24}" ma:internalName="TaxCatchAll" ma:showField="CatchAllData" ma:web="9f0e0d2b-7b93-4ac5-8ff4-595f043366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75478C-C37D-4F71-8993-D61CD44EF62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f0e0d2b-7b93-4ac5-8ff4-595f043366b6"/>
    <ds:schemaRef ds:uri="2eed63b6-52de-45c9-8028-b3c8ca8b21f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CBBC501-B6E1-4408-94F1-DBAFC9A475F2}">
  <ds:schemaRefs>
    <ds:schemaRef ds:uri="2eed63b6-52de-45c9-8028-b3c8ca8b21fe"/>
    <ds:schemaRef ds:uri="9f0e0d2b-7b93-4ac5-8ff4-595f043366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A2ED199-DC6F-43DF-AA7B-7F86C1A8FC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369</Words>
  <Application>Microsoft Office PowerPoint</Application>
  <PresentationFormat>Widescreen</PresentationFormat>
  <Paragraphs>35</Paragraphs>
  <Slides>11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Arial Black</vt:lpstr>
      <vt:lpstr>Ayuthaya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izzit.org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Behind the Berlin Wall 45-Minute Lesson</dc:title>
  <dc:subject>Comparing life on both sides of the Berlin Wall. Why did people risk their lives to escape East Berlin?</dc:subject>
  <dc:creator>izzit.org</dc:creator>
  <cp:keywords>Business &amp; Economics, Social Studies &amp; Humanities, Europe, izzit.org, 45-Minute Lesson, Life Behind the Berlin Wall</cp:keywords>
  <cp:lastModifiedBy>Trina Schmidt</cp:lastModifiedBy>
  <cp:revision>3</cp:revision>
  <cp:lastPrinted>1970-01-01T00:00:00Z</cp:lastPrinted>
  <dcterms:created xsi:type="dcterms:W3CDTF">2024-05-15T11:11:48Z</dcterms:created>
  <dcterms:modified xsi:type="dcterms:W3CDTF">2025-08-29T19:55:44Z</dcterms:modified>
  <cp:category>45-Minute Lesson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0x0101004C769D62CB5BF249B4789531893DF3B3</vt:lpwstr>
  </property>
  <property fmtid="{D5CDD505-2E9C-101B-9397-08002B2CF9AE}" pid="3" name="ArticulateGUID">
    <vt:lpwstr>207658B3-6B0F-4FCA-865E-53778B5E3C53</vt:lpwstr>
  </property>
  <property fmtid="{D5CDD505-2E9C-101B-9397-08002B2CF9AE}" pid="4" name="ArticulatePath">
    <vt:lpwstr>https://freetochoosenetwork.sharepoint.com/sites/izzit.org/Shared Documents/45-Minute Lesson/Eusebio's Dream/Draft Lesson/template_lesson</vt:lpwstr>
  </property>
  <property fmtid="{D5CDD505-2E9C-101B-9397-08002B2CF9AE}" pid="5" name="MediaServiceImageTags">
    <vt:lpwstr/>
  </property>
</Properties>
</file>