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71" r:id="rId14"/>
    <p:sldId id="272" r:id="rId15"/>
    <p:sldId id="269" r:id="rId16"/>
    <p:sldId id="268" r:id="rId17"/>
    <p:sldId id="270"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78" d="100"/>
          <a:sy n="78" d="100"/>
        </p:scale>
        <p:origin x="1594" y="6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347" y="1122363"/>
            <a:ext cx="7773308" cy="2387600"/>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685347" y="3602038"/>
            <a:ext cx="7773308"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9/21/2025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5629433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9/21/2025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79726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21933" y="657227"/>
            <a:ext cx="7300134" cy="2852737"/>
          </a:xfrm>
        </p:spPr>
        <p:txBody>
          <a:bodyPr anchor="b">
            <a:normAutofit/>
          </a:bodyPr>
          <a:lstStyle>
            <a:lvl1pPr>
              <a:defRPr sz="3400"/>
            </a:lvl1pPr>
          </a:lstStyle>
          <a:p>
            <a:r>
              <a:rPr lang="en-US"/>
              <a:t>Click to edit Master title style</a:t>
            </a:r>
            <a:endParaRPr lang="en-US" dirty="0"/>
          </a:p>
        </p:txBody>
      </p:sp>
      <p:sp>
        <p:nvSpPr>
          <p:cNvPr id="3" name="Text Placeholder 2"/>
          <p:cNvSpPr>
            <a:spLocks noGrp="1"/>
          </p:cNvSpPr>
          <p:nvPr>
            <p:ph type="body" idx="1"/>
          </p:nvPr>
        </p:nvSpPr>
        <p:spPr>
          <a:xfrm>
            <a:off x="921933" y="3602039"/>
            <a:ext cx="7300134"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9/21/2025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4353973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85347" y="609601"/>
            <a:ext cx="7765321" cy="1326321"/>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85346" y="2088320"/>
            <a:ext cx="3829503" cy="37028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30052" y="2088320"/>
            <a:ext cx="3820616" cy="37028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BCAD085-E8A6-8845-BD4E-CB4CCA059FC4}" type="datetimeFigureOut">
              <a:rPr lang="en-US" smtClean="0"/>
              <a:t>9/21/2025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1302038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85347" y="609601"/>
            <a:ext cx="7765321"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915427" y="2088320"/>
            <a:ext cx="3600326"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346" y="2912232"/>
            <a:ext cx="3830406" cy="28789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59230" y="2088320"/>
            <a:ext cx="3591437"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912232"/>
            <a:ext cx="3821518" cy="28789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BCAD085-E8A6-8845-BD4E-CB4CCA059FC4}" type="datetimeFigureOut">
              <a:rPr lang="en-US" smtClean="0"/>
              <a:t>9/21/2025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0570390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BCAD085-E8A6-8845-BD4E-CB4CCA059FC4}" type="datetimeFigureOut">
              <a:rPr lang="en-US" smtClean="0"/>
              <a:t>9/21/2025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7400318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9/21/2025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7309373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7921" y="609600"/>
            <a:ext cx="2949178" cy="2362200"/>
          </a:xfrm>
        </p:spPr>
        <p:txBody>
          <a:bodyPr anchor="b">
            <a:normAutofit/>
          </a:bodyPr>
          <a:lstStyle>
            <a:lvl1pPr>
              <a:defRPr sz="2800"/>
            </a:lvl1pPr>
          </a:lstStyle>
          <a:p>
            <a:r>
              <a:rPr lang="en-US"/>
              <a:t>Click to edit Master title style</a:t>
            </a:r>
            <a:endParaRPr lang="en-US" dirty="0"/>
          </a:p>
        </p:txBody>
      </p:sp>
      <p:sp>
        <p:nvSpPr>
          <p:cNvPr id="3" name="Content Placeholder 2"/>
          <p:cNvSpPr>
            <a:spLocks noGrp="1"/>
          </p:cNvSpPr>
          <p:nvPr>
            <p:ph idx="1"/>
          </p:nvPr>
        </p:nvSpPr>
        <p:spPr>
          <a:xfrm>
            <a:off x="3808548" y="609600"/>
            <a:ext cx="4642119" cy="5181600"/>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7921" y="2971801"/>
            <a:ext cx="2949178"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9/21/2025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145657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7921" y="609600"/>
            <a:ext cx="4167603" cy="2362200"/>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249932" y="758881"/>
            <a:ext cx="2966938"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346" y="2971800"/>
            <a:ext cx="4171242"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9/21/2025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9981608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355" y="4289373"/>
            <a:ext cx="7775673" cy="819355"/>
          </a:xfrm>
        </p:spPr>
        <p:txBody>
          <a:bodyPr anchor="b">
            <a:normAutofit/>
          </a:bodyPr>
          <a:lstStyle>
            <a:lvl1pP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5355" y="621322"/>
            <a:ext cx="7775673"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346" y="5108728"/>
            <a:ext cx="7774499"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9/21/2025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7610433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5346" y="609601"/>
            <a:ext cx="7765322" cy="3424859"/>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5347" y="4204820"/>
            <a:ext cx="776532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9/21/2025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039294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84659" y="609600"/>
            <a:ext cx="6977064"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290484" y="3610032"/>
            <a:ext cx="6564224"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685345" y="4204821"/>
            <a:ext cx="776532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9/21/2025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
        <p:nvSpPr>
          <p:cNvPr id="10" name="TextBox 9"/>
          <p:cNvSpPr txBox="1"/>
          <p:nvPr/>
        </p:nvSpPr>
        <p:spPr>
          <a:xfrm>
            <a:off x="505245" y="641749"/>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7946721" y="3073376"/>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7882513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5355" y="2126943"/>
            <a:ext cx="7766495"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5346" y="4650556"/>
            <a:ext cx="776532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9/21/2025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1839626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685345" y="609601"/>
            <a:ext cx="7765322"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685346" y="2088320"/>
            <a:ext cx="2474217"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5346" y="2911624"/>
            <a:ext cx="2474217"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3333658" y="2088320"/>
            <a:ext cx="2473919"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3333659" y="2911624"/>
            <a:ext cx="247486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5979974" y="2088320"/>
            <a:ext cx="246840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5982260" y="2911624"/>
            <a:ext cx="2468408"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5BCAD085-E8A6-8845-BD4E-CB4CCA059FC4}" type="datetimeFigureOut">
              <a:rPr lang="en-US" smtClean="0"/>
              <a:t>9/21/2025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40127560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685346" y="609601"/>
            <a:ext cx="7765322"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5347" y="3989147"/>
            <a:ext cx="2474216"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819015" y="2092235"/>
            <a:ext cx="2205038"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5347" y="4565409"/>
            <a:ext cx="2474216" cy="1225792"/>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3332026" y="3989147"/>
            <a:ext cx="2474237"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3426747" y="2092235"/>
            <a:ext cx="2197894"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331011" y="4565408"/>
            <a:ext cx="2475252" cy="1225792"/>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5980067" y="3989147"/>
            <a:ext cx="246742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6114603" y="2092235"/>
            <a:ext cx="219908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5979973" y="4565410"/>
            <a:ext cx="2470694" cy="122579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5BCAD085-E8A6-8845-BD4E-CB4CCA059FC4}" type="datetimeFigureOut">
              <a:rPr lang="en-US" smtClean="0"/>
              <a:t>9/21/2025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653047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9/21/2025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4714053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609600"/>
            <a:ext cx="1906993"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685346" y="609600"/>
            <a:ext cx="5744029"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9/21/2025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587418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347" y="609601"/>
            <a:ext cx="7765321" cy="1326321"/>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346" y="2096064"/>
            <a:ext cx="7765322" cy="369513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759052" y="5883276"/>
            <a:ext cx="20574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5BCAD085-E8A6-8845-BD4E-CB4CCA059FC4}" type="datetimeFigureOut">
              <a:rPr lang="en-US" smtClean="0"/>
              <a:t>9/21/2025</a:t>
            </a:fld>
            <a:endParaRPr lang="en-US"/>
          </a:p>
        </p:txBody>
      </p:sp>
      <p:sp>
        <p:nvSpPr>
          <p:cNvPr id="5" name="Footer Placeholder 4"/>
          <p:cNvSpPr>
            <a:spLocks noGrp="1"/>
          </p:cNvSpPr>
          <p:nvPr>
            <p:ph type="ftr" sz="quarter" idx="3"/>
          </p:nvPr>
        </p:nvSpPr>
        <p:spPr>
          <a:xfrm>
            <a:off x="685346" y="5883276"/>
            <a:ext cx="5004649" cy="365125"/>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885509" y="5883276"/>
            <a:ext cx="565159"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151618265"/>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a:t>Business Description &amp; Analysis</a:t>
            </a:r>
            <a:r>
              <a:rPr lang="en-US" dirty="0"/>
              <a:t> Section</a:t>
            </a:r>
            <a:endParaRPr dirty="0"/>
          </a:p>
        </p:txBody>
      </p:sp>
      <p:sp>
        <p:nvSpPr>
          <p:cNvPr id="3" name="Content Placeholder 2"/>
          <p:cNvSpPr>
            <a:spLocks noGrp="1"/>
          </p:cNvSpPr>
          <p:nvPr>
            <p:ph idx="1"/>
          </p:nvPr>
        </p:nvSpPr>
        <p:spPr/>
        <p:txBody>
          <a:bodyPr/>
          <a:lstStyle/>
          <a:p>
            <a:pPr marL="0" indent="0">
              <a:buNone/>
            </a:pPr>
            <a:r>
              <a:rPr dirty="0"/>
              <a:t>Entrepreneurship 101</a:t>
            </a:r>
          </a:p>
          <a:p>
            <a:pPr marL="0" indent="0">
              <a:buNone/>
            </a:pPr>
            <a:r>
              <a:rPr dirty="0"/>
              <a:t>Building the Foundation of Your Business Plan</a:t>
            </a:r>
            <a:endParaRPr lang="en-US" dirty="0"/>
          </a:p>
          <a:p>
            <a:pPr marL="0" indent="0">
              <a:buNone/>
            </a:pPr>
            <a:r>
              <a:rPr lang="en-US" dirty="0"/>
              <a:t>Dr. Schmidt</a:t>
            </a:r>
            <a:endParaRPr dirty="0"/>
          </a:p>
        </p:txBody>
      </p:sp>
      <p:pic>
        <p:nvPicPr>
          <p:cNvPr id="5" name="Picture 4">
            <a:extLst>
              <a:ext uri="{FF2B5EF4-FFF2-40B4-BE49-F238E27FC236}">
                <a16:creationId xmlns:a16="http://schemas.microsoft.com/office/drawing/2014/main" id="{E1D6E709-FA8B-9D7D-1E03-9974693B258F}"/>
              </a:ext>
            </a:extLst>
          </p:cNvPr>
          <p:cNvPicPr>
            <a:picLocks noChangeAspect="1"/>
          </p:cNvPicPr>
          <p:nvPr/>
        </p:nvPicPr>
        <p:blipFill>
          <a:blip r:embed="rId2"/>
          <a:stretch>
            <a:fillRect/>
          </a:stretch>
        </p:blipFill>
        <p:spPr>
          <a:xfrm>
            <a:off x="2651411" y="3785706"/>
            <a:ext cx="3833192" cy="1882303"/>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Purpose of the Section</a:t>
            </a:r>
          </a:p>
        </p:txBody>
      </p:sp>
      <p:sp>
        <p:nvSpPr>
          <p:cNvPr id="3" name="Content Placeholder 2"/>
          <p:cNvSpPr>
            <a:spLocks noGrp="1"/>
          </p:cNvSpPr>
          <p:nvPr>
            <p:ph idx="1"/>
          </p:nvPr>
        </p:nvSpPr>
        <p:spPr/>
        <p:txBody>
          <a:bodyPr/>
          <a:lstStyle/>
          <a:p>
            <a:pPr marL="0" indent="0">
              <a:buNone/>
            </a:pPr>
            <a:r>
              <a:rPr dirty="0"/>
              <a:t>• Explains what your business is and why it will succeed</a:t>
            </a:r>
          </a:p>
          <a:p>
            <a:pPr marL="0" indent="0">
              <a:buNone/>
            </a:pPr>
            <a:r>
              <a:rPr dirty="0"/>
              <a:t>• Provides clarity to investors, lenders, and partners</a:t>
            </a:r>
          </a:p>
          <a:p>
            <a:pPr marL="0" indent="0">
              <a:buNone/>
            </a:pPr>
            <a:r>
              <a:rPr dirty="0"/>
              <a:t>• Acts as a roadmap for you as the owner</a:t>
            </a:r>
          </a:p>
        </p:txBody>
      </p:sp>
      <p:pic>
        <p:nvPicPr>
          <p:cNvPr id="5" name="Picture 4">
            <a:extLst>
              <a:ext uri="{FF2B5EF4-FFF2-40B4-BE49-F238E27FC236}">
                <a16:creationId xmlns:a16="http://schemas.microsoft.com/office/drawing/2014/main" id="{2FF3ADEE-2044-2E26-4F10-871720576C46}"/>
              </a:ext>
            </a:extLst>
          </p:cNvPr>
          <p:cNvPicPr>
            <a:picLocks noChangeAspect="1"/>
          </p:cNvPicPr>
          <p:nvPr/>
        </p:nvPicPr>
        <p:blipFill>
          <a:blip r:embed="rId2"/>
          <a:stretch>
            <a:fillRect/>
          </a:stretch>
        </p:blipFill>
        <p:spPr>
          <a:xfrm>
            <a:off x="5102942" y="3943632"/>
            <a:ext cx="3450346" cy="2261166"/>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Key Components of a Business Description</a:t>
            </a:r>
          </a:p>
        </p:txBody>
      </p:sp>
      <p:sp>
        <p:nvSpPr>
          <p:cNvPr id="3" name="Content Placeholder 2"/>
          <p:cNvSpPr>
            <a:spLocks noGrp="1"/>
          </p:cNvSpPr>
          <p:nvPr>
            <p:ph idx="1"/>
          </p:nvPr>
        </p:nvSpPr>
        <p:spPr/>
        <p:txBody>
          <a:bodyPr/>
          <a:lstStyle/>
          <a:p>
            <a:pPr marL="0" indent="0">
              <a:buNone/>
            </a:pPr>
            <a:r>
              <a:rPr dirty="0"/>
              <a:t>1. Business Overview – What your business does</a:t>
            </a:r>
          </a:p>
          <a:p>
            <a:pPr marL="0" indent="0">
              <a:buNone/>
            </a:pPr>
            <a:r>
              <a:rPr dirty="0"/>
              <a:t>2. Mission Statement – Why it exists</a:t>
            </a:r>
          </a:p>
          <a:p>
            <a:pPr marL="0" indent="0">
              <a:buNone/>
            </a:pPr>
            <a:r>
              <a:rPr dirty="0"/>
              <a:t>3. Business Model – How it will make money</a:t>
            </a:r>
          </a:p>
          <a:p>
            <a:pPr marL="0" indent="0">
              <a:buNone/>
            </a:pPr>
            <a:r>
              <a:rPr dirty="0"/>
              <a:t>4. Products/Services – What you’re selling</a:t>
            </a:r>
          </a:p>
          <a:p>
            <a:pPr marL="0" indent="0">
              <a:buNone/>
            </a:pPr>
            <a:r>
              <a:rPr dirty="0"/>
              <a:t>5. Legal Structure &amp; Ownership – Sole prop, LLC, partnership, etc.</a:t>
            </a:r>
          </a:p>
          <a:p>
            <a:pPr marL="0" indent="0">
              <a:buNone/>
            </a:pPr>
            <a:r>
              <a:rPr dirty="0"/>
              <a:t>6. Location – Where it operates (and why this matters)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Writing the Business Overview</a:t>
            </a:r>
          </a:p>
        </p:txBody>
      </p:sp>
      <p:sp>
        <p:nvSpPr>
          <p:cNvPr id="3" name="Content Placeholder 2"/>
          <p:cNvSpPr>
            <a:spLocks noGrp="1"/>
          </p:cNvSpPr>
          <p:nvPr>
            <p:ph idx="1"/>
          </p:nvPr>
        </p:nvSpPr>
        <p:spPr/>
        <p:txBody>
          <a:bodyPr/>
          <a:lstStyle/>
          <a:p>
            <a:pPr marL="0" indent="0">
              <a:buNone/>
            </a:pPr>
            <a:r>
              <a:rPr dirty="0"/>
              <a:t>• Keep it clear and concise</a:t>
            </a:r>
          </a:p>
          <a:p>
            <a:pPr marL="0" indent="0">
              <a:buNone/>
            </a:pPr>
            <a:r>
              <a:rPr dirty="0"/>
              <a:t>• Example: “Fresh Grounds Coffee is a neighborhood café offering organic, locally sourced coffee and baked goods in downtown Birmingham.”</a:t>
            </a:r>
          </a:p>
          <a:p>
            <a:pPr marL="0" indent="0">
              <a:buNone/>
            </a:pPr>
            <a:endParaRPr dirty="0"/>
          </a:p>
        </p:txBody>
      </p:sp>
      <p:pic>
        <p:nvPicPr>
          <p:cNvPr id="5" name="Picture 4">
            <a:extLst>
              <a:ext uri="{FF2B5EF4-FFF2-40B4-BE49-F238E27FC236}">
                <a16:creationId xmlns:a16="http://schemas.microsoft.com/office/drawing/2014/main" id="{D12DA382-4CC1-F532-D294-D0E448695A99}"/>
              </a:ext>
            </a:extLst>
          </p:cNvPr>
          <p:cNvPicPr>
            <a:picLocks noChangeAspect="1"/>
          </p:cNvPicPr>
          <p:nvPr/>
        </p:nvPicPr>
        <p:blipFill>
          <a:blip r:embed="rId2"/>
          <a:stretch>
            <a:fillRect/>
          </a:stretch>
        </p:blipFill>
        <p:spPr>
          <a:xfrm>
            <a:off x="4690104" y="3969427"/>
            <a:ext cx="3768550" cy="2501283"/>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Mission Statement</a:t>
            </a:r>
          </a:p>
        </p:txBody>
      </p:sp>
      <p:sp>
        <p:nvSpPr>
          <p:cNvPr id="3" name="Content Placeholder 2"/>
          <p:cNvSpPr>
            <a:spLocks noGrp="1"/>
          </p:cNvSpPr>
          <p:nvPr>
            <p:ph idx="1"/>
          </p:nvPr>
        </p:nvSpPr>
        <p:spPr/>
        <p:txBody>
          <a:bodyPr/>
          <a:lstStyle/>
          <a:p>
            <a:pPr marL="0" indent="0">
              <a:buNone/>
            </a:pPr>
            <a:r>
              <a:rPr dirty="0"/>
              <a:t>• Answers: Why does your business exist?</a:t>
            </a:r>
          </a:p>
          <a:p>
            <a:pPr marL="0" indent="0">
              <a:buNone/>
            </a:pPr>
            <a:r>
              <a:rPr dirty="0"/>
              <a:t>• Should be short, inspiring, and memorable</a:t>
            </a:r>
          </a:p>
          <a:p>
            <a:pPr marL="0" indent="0">
              <a:buNone/>
            </a:pPr>
            <a:r>
              <a:rPr dirty="0"/>
              <a:t>• Example: “To make sustainable fashion affordable and accessible to everyone.”</a:t>
            </a:r>
          </a:p>
          <a:p>
            <a:pPr marL="0" indent="0">
              <a:buNone/>
            </a:pPr>
            <a:endParaRP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Explaining Products &amp; Services</a:t>
            </a:r>
          </a:p>
        </p:txBody>
      </p:sp>
      <p:sp>
        <p:nvSpPr>
          <p:cNvPr id="3" name="Content Placeholder 2"/>
          <p:cNvSpPr>
            <a:spLocks noGrp="1"/>
          </p:cNvSpPr>
          <p:nvPr>
            <p:ph idx="1"/>
          </p:nvPr>
        </p:nvSpPr>
        <p:spPr/>
        <p:txBody>
          <a:bodyPr/>
          <a:lstStyle/>
          <a:p>
            <a:pPr marL="0" indent="0">
              <a:buNone/>
            </a:pPr>
            <a:r>
              <a:rPr dirty="0"/>
              <a:t>• Focus on what makes them valuable</a:t>
            </a:r>
          </a:p>
          <a:p>
            <a:pPr marL="0" indent="0">
              <a:buNone/>
            </a:pPr>
            <a:r>
              <a:rPr dirty="0"/>
              <a:t>• Key questions:</a:t>
            </a:r>
          </a:p>
          <a:p>
            <a:pPr marL="0" indent="0">
              <a:buNone/>
            </a:pPr>
            <a:r>
              <a:rPr dirty="0"/>
              <a:t>   - What problem are you solving?</a:t>
            </a:r>
          </a:p>
          <a:p>
            <a:pPr marL="0" indent="0">
              <a:buNone/>
            </a:pPr>
            <a:r>
              <a:rPr dirty="0"/>
              <a:t>   - What makes your solution different?</a:t>
            </a:r>
          </a:p>
          <a:p>
            <a:pPr marL="0" indent="0">
              <a:buNone/>
            </a:pPr>
            <a:r>
              <a:rPr dirty="0"/>
              <a:t>   - How will you deliver it to customers?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Legal Structure &amp; Ownership</a:t>
            </a:r>
          </a:p>
        </p:txBody>
      </p:sp>
      <p:sp>
        <p:nvSpPr>
          <p:cNvPr id="3" name="Content Placeholder 2"/>
          <p:cNvSpPr>
            <a:spLocks noGrp="1"/>
          </p:cNvSpPr>
          <p:nvPr>
            <p:ph idx="1"/>
          </p:nvPr>
        </p:nvSpPr>
        <p:spPr/>
        <p:txBody>
          <a:bodyPr/>
          <a:lstStyle/>
          <a:p>
            <a:pPr marL="0" indent="0">
              <a:buNone/>
            </a:pPr>
            <a:r>
              <a:rPr dirty="0"/>
              <a:t>• Options: Sole Proprietorship, Partnership, LLC, Corporation</a:t>
            </a:r>
          </a:p>
          <a:p>
            <a:pPr marL="0" indent="0">
              <a:buNone/>
            </a:pPr>
            <a:r>
              <a:rPr dirty="0"/>
              <a:t>• Impacts: taxes, liability, funding options</a:t>
            </a:r>
          </a:p>
          <a:p>
            <a:pPr marL="0" indent="0">
              <a:buNone/>
            </a:pPr>
            <a:r>
              <a:rPr dirty="0"/>
              <a:t>• Activity: Students choose the structure that fits their business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The Business Analysis: Why You’ll Succeed</a:t>
            </a:r>
          </a:p>
        </p:txBody>
      </p:sp>
      <p:sp>
        <p:nvSpPr>
          <p:cNvPr id="3" name="Content Placeholder 2"/>
          <p:cNvSpPr>
            <a:spLocks noGrp="1"/>
          </p:cNvSpPr>
          <p:nvPr>
            <p:ph idx="1"/>
          </p:nvPr>
        </p:nvSpPr>
        <p:spPr/>
        <p:txBody>
          <a:bodyPr/>
          <a:lstStyle/>
          <a:p>
            <a:pPr marL="0" indent="0">
              <a:buNone/>
            </a:pPr>
            <a:r>
              <a:rPr dirty="0"/>
              <a:t>• Market opportunity</a:t>
            </a:r>
          </a:p>
          <a:p>
            <a:pPr marL="0" indent="0">
              <a:buNone/>
            </a:pPr>
            <a:r>
              <a:rPr dirty="0"/>
              <a:t>• Target customers</a:t>
            </a:r>
          </a:p>
          <a:p>
            <a:pPr marL="0" indent="0">
              <a:buNone/>
            </a:pPr>
            <a:r>
              <a:rPr dirty="0"/>
              <a:t>• Competitive advantage</a:t>
            </a:r>
          </a:p>
          <a:p>
            <a:pPr marL="0" indent="0">
              <a:buNone/>
            </a:pPr>
            <a:r>
              <a:rPr dirty="0"/>
              <a:t>• Industry trends</a:t>
            </a:r>
          </a:p>
        </p:txBody>
      </p:sp>
      <p:pic>
        <p:nvPicPr>
          <p:cNvPr id="5" name="Picture 4" descr="A cartoon of a person flexing her muscles&#10;&#10;AI-generated content may be incorrect.">
            <a:extLst>
              <a:ext uri="{FF2B5EF4-FFF2-40B4-BE49-F238E27FC236}">
                <a16:creationId xmlns:a16="http://schemas.microsoft.com/office/drawing/2014/main" id="{22F478CB-5F9B-3117-57DE-8295F01543DA}"/>
              </a:ext>
            </a:extLst>
          </p:cNvPr>
          <p:cNvPicPr>
            <a:picLocks noChangeAspect="1"/>
          </p:cNvPicPr>
          <p:nvPr/>
        </p:nvPicPr>
        <p:blipFill>
          <a:blip r:embed="rId2"/>
          <a:stretch>
            <a:fillRect/>
          </a:stretch>
        </p:blipFill>
        <p:spPr>
          <a:xfrm>
            <a:off x="3859622" y="3746090"/>
            <a:ext cx="3435471" cy="2573287"/>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Industry Analysis</a:t>
            </a:r>
          </a:p>
        </p:txBody>
      </p:sp>
      <p:sp>
        <p:nvSpPr>
          <p:cNvPr id="3" name="Content Placeholder 2"/>
          <p:cNvSpPr>
            <a:spLocks noGrp="1"/>
          </p:cNvSpPr>
          <p:nvPr>
            <p:ph idx="1"/>
          </p:nvPr>
        </p:nvSpPr>
        <p:spPr/>
        <p:txBody>
          <a:bodyPr/>
          <a:lstStyle/>
          <a:p>
            <a:pPr marL="0" indent="0">
              <a:buNone/>
            </a:pPr>
            <a:r>
              <a:rPr dirty="0"/>
              <a:t>• Size of the industry</a:t>
            </a:r>
          </a:p>
          <a:p>
            <a:pPr marL="0" indent="0">
              <a:buNone/>
            </a:pPr>
            <a:r>
              <a:rPr dirty="0"/>
              <a:t>• Growth potential</a:t>
            </a:r>
          </a:p>
          <a:p>
            <a:pPr marL="0" indent="0">
              <a:buNone/>
            </a:pPr>
            <a:r>
              <a:rPr dirty="0"/>
              <a:t>• Key trends or challenges</a:t>
            </a:r>
          </a:p>
          <a:p>
            <a:pPr marL="0" indent="0">
              <a:buNone/>
            </a:pPr>
            <a:r>
              <a:rPr dirty="0"/>
              <a:t>• Example: “The specialty coffee industry is expected to grow 8% annually over the next 5 years.”</a:t>
            </a:r>
          </a:p>
        </p:txBody>
      </p:sp>
      <p:pic>
        <p:nvPicPr>
          <p:cNvPr id="5" name="Picture 4" descr="A group of people crossing a finish line&#10;&#10;AI-generated content may be incorrect.">
            <a:extLst>
              <a:ext uri="{FF2B5EF4-FFF2-40B4-BE49-F238E27FC236}">
                <a16:creationId xmlns:a16="http://schemas.microsoft.com/office/drawing/2014/main" id="{7BFA9EBE-E42F-C3ED-60A0-CA46E0A1CC79}"/>
              </a:ext>
            </a:extLst>
          </p:cNvPr>
          <p:cNvPicPr>
            <a:picLocks noChangeAspect="1"/>
          </p:cNvPicPr>
          <p:nvPr/>
        </p:nvPicPr>
        <p:blipFill>
          <a:blip r:embed="rId2"/>
          <a:stretch>
            <a:fillRect/>
          </a:stretch>
        </p:blipFill>
        <p:spPr>
          <a:xfrm>
            <a:off x="2842445" y="4907833"/>
            <a:ext cx="3105150" cy="146685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Target Market</a:t>
            </a:r>
          </a:p>
        </p:txBody>
      </p:sp>
      <p:sp>
        <p:nvSpPr>
          <p:cNvPr id="3" name="Content Placeholder 2"/>
          <p:cNvSpPr>
            <a:spLocks noGrp="1"/>
          </p:cNvSpPr>
          <p:nvPr>
            <p:ph idx="1"/>
          </p:nvPr>
        </p:nvSpPr>
        <p:spPr/>
        <p:txBody>
          <a:bodyPr/>
          <a:lstStyle/>
          <a:p>
            <a:pPr marL="0" indent="0">
              <a:buNone/>
            </a:pPr>
            <a:r>
              <a:rPr dirty="0"/>
              <a:t>• Define your ideal customer:</a:t>
            </a:r>
          </a:p>
          <a:p>
            <a:pPr marL="0" indent="0">
              <a:buNone/>
            </a:pPr>
            <a:r>
              <a:rPr dirty="0"/>
              <a:t>   - Demographics (age, income, gender)</a:t>
            </a:r>
          </a:p>
          <a:p>
            <a:pPr marL="0" indent="0">
              <a:buNone/>
            </a:pPr>
            <a:r>
              <a:rPr dirty="0"/>
              <a:t>   - Psychographics (values, lifestyle)</a:t>
            </a:r>
          </a:p>
          <a:p>
            <a:pPr marL="0" indent="0">
              <a:buNone/>
            </a:pPr>
            <a:r>
              <a:rPr dirty="0"/>
              <a:t>   - Buying behavior</a:t>
            </a:r>
          </a:p>
          <a:p>
            <a:pPr marL="0" indent="0">
              <a:buNone/>
            </a:pPr>
            <a:r>
              <a:rPr dirty="0"/>
              <a:t>• Visual: Customer profile template</a:t>
            </a:r>
          </a:p>
        </p:txBody>
      </p:sp>
      <p:pic>
        <p:nvPicPr>
          <p:cNvPr id="5" name="Picture 4" descr="A person holding a flag on top of a pie chart&#10;&#10;AI-generated content may be incorrect.">
            <a:extLst>
              <a:ext uri="{FF2B5EF4-FFF2-40B4-BE49-F238E27FC236}">
                <a16:creationId xmlns:a16="http://schemas.microsoft.com/office/drawing/2014/main" id="{9AF76739-3AA6-6983-8121-1FF88A39FF8F}"/>
              </a:ext>
            </a:extLst>
          </p:cNvPr>
          <p:cNvPicPr>
            <a:picLocks noChangeAspect="1"/>
          </p:cNvPicPr>
          <p:nvPr/>
        </p:nvPicPr>
        <p:blipFill>
          <a:blip r:embed="rId2"/>
          <a:stretch>
            <a:fillRect/>
          </a:stretch>
        </p:blipFill>
        <p:spPr>
          <a:xfrm>
            <a:off x="5997831" y="3808217"/>
            <a:ext cx="2143125" cy="2143125"/>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Competitive Analysis</a:t>
            </a:r>
          </a:p>
        </p:txBody>
      </p:sp>
      <p:sp>
        <p:nvSpPr>
          <p:cNvPr id="3" name="Content Placeholder 2"/>
          <p:cNvSpPr>
            <a:spLocks noGrp="1"/>
          </p:cNvSpPr>
          <p:nvPr>
            <p:ph idx="1"/>
          </p:nvPr>
        </p:nvSpPr>
        <p:spPr/>
        <p:txBody>
          <a:bodyPr/>
          <a:lstStyle/>
          <a:p>
            <a:pPr marL="0" indent="0">
              <a:buNone/>
            </a:pPr>
            <a:r>
              <a:rPr dirty="0"/>
              <a:t>• Who are your competitors?</a:t>
            </a:r>
          </a:p>
          <a:p>
            <a:pPr marL="0" indent="0">
              <a:buNone/>
            </a:pPr>
            <a:r>
              <a:rPr dirty="0"/>
              <a:t>• What do they do well?</a:t>
            </a:r>
          </a:p>
          <a:p>
            <a:pPr marL="0" indent="0">
              <a:buNone/>
            </a:pPr>
            <a:r>
              <a:rPr dirty="0"/>
              <a:t>• What gaps can you fill?</a:t>
            </a:r>
          </a:p>
          <a:p>
            <a:pPr marL="0" indent="0">
              <a:buNone/>
            </a:pPr>
            <a:r>
              <a:rPr dirty="0"/>
              <a:t>• Tools: SWOT analysis (Strengths, Weaknesses, Opportunities, Threats)</a:t>
            </a:r>
          </a:p>
        </p:txBody>
      </p:sp>
      <p:pic>
        <p:nvPicPr>
          <p:cNvPr id="5" name="Picture 4" descr="A group of people in a line on a track&#10;&#10;AI-generated content may be incorrect.">
            <a:extLst>
              <a:ext uri="{FF2B5EF4-FFF2-40B4-BE49-F238E27FC236}">
                <a16:creationId xmlns:a16="http://schemas.microsoft.com/office/drawing/2014/main" id="{0E4CC0DB-49B3-E8B9-51E4-99F2ED51DAAC}"/>
              </a:ext>
            </a:extLst>
          </p:cNvPr>
          <p:cNvPicPr>
            <a:picLocks noChangeAspect="1"/>
          </p:cNvPicPr>
          <p:nvPr/>
        </p:nvPicPr>
        <p:blipFill>
          <a:blip r:embed="rId2"/>
          <a:stretch>
            <a:fillRect/>
          </a:stretch>
        </p:blipFill>
        <p:spPr>
          <a:xfrm>
            <a:off x="3258319" y="4622236"/>
            <a:ext cx="2619375" cy="1743075"/>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Pulling It All Together</a:t>
            </a:r>
          </a:p>
        </p:txBody>
      </p:sp>
      <p:sp>
        <p:nvSpPr>
          <p:cNvPr id="3" name="Content Placeholder 2"/>
          <p:cNvSpPr>
            <a:spLocks noGrp="1"/>
          </p:cNvSpPr>
          <p:nvPr>
            <p:ph idx="1"/>
          </p:nvPr>
        </p:nvSpPr>
        <p:spPr/>
        <p:txBody>
          <a:bodyPr/>
          <a:lstStyle/>
          <a:p>
            <a:pPr marL="0" indent="0">
              <a:buNone/>
            </a:pPr>
            <a:r>
              <a:rPr dirty="0"/>
              <a:t>Your description should answer:</a:t>
            </a:r>
          </a:p>
          <a:p>
            <a:pPr marL="0" indent="0">
              <a:buNone/>
            </a:pPr>
            <a:r>
              <a:rPr dirty="0"/>
              <a:t>• Who you are</a:t>
            </a:r>
          </a:p>
          <a:p>
            <a:pPr marL="0" indent="0">
              <a:buNone/>
            </a:pPr>
            <a:r>
              <a:rPr dirty="0"/>
              <a:t>• What you do</a:t>
            </a:r>
          </a:p>
          <a:p>
            <a:pPr marL="0" indent="0">
              <a:buNone/>
            </a:pPr>
            <a:r>
              <a:rPr dirty="0"/>
              <a:t>• Who you serve</a:t>
            </a:r>
          </a:p>
          <a:p>
            <a:pPr marL="0" indent="0">
              <a:buNone/>
            </a:pPr>
            <a:r>
              <a:rPr dirty="0"/>
              <a:t>• Why you’ll succeed</a:t>
            </a:r>
          </a:p>
          <a:p>
            <a:pPr marL="0" indent="0">
              <a:buNone/>
            </a:pPr>
            <a:r>
              <a:rPr dirty="0"/>
              <a:t>This sets the stage for the rest of your business plan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7985FD-A1D4-806C-C29E-26B9CA33FA23}"/>
              </a:ext>
            </a:extLst>
          </p:cNvPr>
          <p:cNvSpPr>
            <a:spLocks noGrp="1"/>
          </p:cNvSpPr>
          <p:nvPr>
            <p:ph type="title"/>
          </p:nvPr>
        </p:nvSpPr>
        <p:spPr/>
        <p:txBody>
          <a:bodyPr>
            <a:normAutofit fontScale="90000"/>
          </a:bodyPr>
          <a:lstStyle/>
          <a:p>
            <a:r>
              <a:rPr lang="en-US" dirty="0"/>
              <a:t>Example of a restaurant Business Description</a:t>
            </a:r>
            <a:br>
              <a:rPr lang="en-US" dirty="0"/>
            </a:br>
            <a:endParaRPr lang="en-US" dirty="0"/>
          </a:p>
        </p:txBody>
      </p:sp>
      <p:sp>
        <p:nvSpPr>
          <p:cNvPr id="3" name="Content Placeholder 2">
            <a:extLst>
              <a:ext uri="{FF2B5EF4-FFF2-40B4-BE49-F238E27FC236}">
                <a16:creationId xmlns:a16="http://schemas.microsoft.com/office/drawing/2014/main" id="{5634D867-C172-16C9-31D9-CD8B7D9765E7}"/>
              </a:ext>
            </a:extLst>
          </p:cNvPr>
          <p:cNvSpPr>
            <a:spLocks noGrp="1"/>
          </p:cNvSpPr>
          <p:nvPr>
            <p:ph idx="1"/>
          </p:nvPr>
        </p:nvSpPr>
        <p:spPr>
          <a:xfrm>
            <a:off x="373627" y="1632155"/>
            <a:ext cx="8288592" cy="4616243"/>
          </a:xfrm>
        </p:spPr>
        <p:txBody>
          <a:bodyPr>
            <a:normAutofit fontScale="47500" lnSpcReduction="20000"/>
          </a:bodyPr>
          <a:lstStyle/>
          <a:p>
            <a:pPr marL="0" indent="0">
              <a:buNone/>
            </a:pPr>
            <a:r>
              <a:rPr lang="en-US" sz="3400" b="1" dirty="0"/>
              <a:t>Gourmet Garden</a:t>
            </a:r>
            <a:endParaRPr lang="en-US" sz="3400" dirty="0"/>
          </a:p>
          <a:p>
            <a:pPr marL="0" indent="0">
              <a:buNone/>
            </a:pPr>
            <a:r>
              <a:rPr lang="en-US" sz="2900" dirty="0"/>
              <a:t>Gourmet Garden is a family-owned restaurant located in the heart of Chicago, specializing in farm-to-table dining. Our mission is to provide a unique culinary experience by offering fresh, locally-sourced dishes that celebrate the flavors of the season. Our vision is to be a leader in sustainable and innovative dining.</a:t>
            </a:r>
          </a:p>
          <a:p>
            <a:pPr marL="0" indent="0">
              <a:buNone/>
            </a:pPr>
            <a:r>
              <a:rPr lang="en-US" sz="2900" dirty="0"/>
              <a:t>We offer a diverse menu that changes seasonally, featuring dishes made from the freshest ingredients sourced from local farms. Our unique selling proposition is our commitment to sustainability and our creative, seasonal menu that offers something for everyone.</a:t>
            </a:r>
          </a:p>
          <a:p>
            <a:pPr marL="0" indent="0">
              <a:buNone/>
            </a:pPr>
            <a:r>
              <a:rPr lang="en-US" sz="2900" dirty="0"/>
              <a:t>Our target market includes food enthusiasts, health-conscious diners, and families who appreciate high-quality, locally-sourced meals. We meet their needs by providing a dining experience that combines delicious food with a commitment to sustainability.</a:t>
            </a:r>
          </a:p>
          <a:p>
            <a:pPr marL="0" indent="0">
              <a:buNone/>
            </a:pPr>
            <a:r>
              <a:rPr lang="en-US" sz="2900" dirty="0"/>
              <a:t>Our competitive advantage is our strong relationships with local farmers and our dedication to sustainability. We are known for our exceptional food, welcoming atmosphere, and innovative approach to dining.</a:t>
            </a:r>
          </a:p>
          <a:p>
            <a:pPr marL="0" indent="0">
              <a:buNone/>
            </a:pPr>
            <a:r>
              <a:rPr lang="en-US" sz="2900" dirty="0"/>
              <a:t>Our management team includes experienced restaurateurs and chefs dedicated to providing an outstanding dining experience. Our head chef, John Doe, has over 20 years of culinary experience and a passion for farm-to-table cuisine. Financially, we have seen steady growth, with a loyal customer base and positive reviews.</a:t>
            </a:r>
          </a:p>
          <a:p>
            <a:endParaRPr lang="en-US" dirty="0"/>
          </a:p>
        </p:txBody>
      </p:sp>
    </p:spTree>
    <p:extLst>
      <p:ext uri="{BB962C8B-B14F-4D97-AF65-F5344CB8AC3E}">
        <p14:creationId xmlns:p14="http://schemas.microsoft.com/office/powerpoint/2010/main" val="9747283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094D50-B066-EF3D-C302-E6DEA2AC9068}"/>
              </a:ext>
            </a:extLst>
          </p:cNvPr>
          <p:cNvSpPr>
            <a:spLocks noGrp="1"/>
          </p:cNvSpPr>
          <p:nvPr>
            <p:ph type="title"/>
          </p:nvPr>
        </p:nvSpPr>
        <p:spPr/>
        <p:txBody>
          <a:bodyPr>
            <a:normAutofit fontScale="90000"/>
          </a:bodyPr>
          <a:lstStyle/>
          <a:p>
            <a:r>
              <a:rPr lang="en-US" dirty="0"/>
              <a:t>Example of Business Description for Clothing</a:t>
            </a:r>
            <a:br>
              <a:rPr lang="en-US" dirty="0"/>
            </a:br>
            <a:endParaRPr lang="en-US" dirty="0"/>
          </a:p>
        </p:txBody>
      </p:sp>
      <p:sp>
        <p:nvSpPr>
          <p:cNvPr id="3" name="Content Placeholder 2">
            <a:extLst>
              <a:ext uri="{FF2B5EF4-FFF2-40B4-BE49-F238E27FC236}">
                <a16:creationId xmlns:a16="http://schemas.microsoft.com/office/drawing/2014/main" id="{0571FDD9-42D0-9B07-6772-310F95BC09CE}"/>
              </a:ext>
            </a:extLst>
          </p:cNvPr>
          <p:cNvSpPr>
            <a:spLocks noGrp="1"/>
          </p:cNvSpPr>
          <p:nvPr>
            <p:ph idx="1"/>
          </p:nvPr>
        </p:nvSpPr>
        <p:spPr>
          <a:xfrm>
            <a:off x="363793" y="1582993"/>
            <a:ext cx="8445909" cy="5053781"/>
          </a:xfrm>
        </p:spPr>
        <p:txBody>
          <a:bodyPr>
            <a:normAutofit fontScale="62500" lnSpcReduction="20000"/>
          </a:bodyPr>
          <a:lstStyle/>
          <a:p>
            <a:pPr marL="0" indent="0">
              <a:buNone/>
            </a:pPr>
            <a:r>
              <a:rPr lang="en-US" sz="2600" dirty="0"/>
              <a:t>Chic Couture</a:t>
            </a:r>
          </a:p>
          <a:p>
            <a:pPr marL="0" indent="0">
              <a:buNone/>
            </a:pPr>
            <a:r>
              <a:rPr lang="en-US" sz="2200" dirty="0"/>
              <a:t>Chic Couture is a trendy clothing boutique based in New York City, specializing in contemporary women’s fashion. Our mission is to empower women through stylish, high-quality clothing that reflects their individuality and confidence. Our vision is to become a leading fashion destination for women who seek unique and sophisticated apparel.</a:t>
            </a:r>
          </a:p>
          <a:p>
            <a:pPr marL="0" indent="0">
              <a:buNone/>
            </a:pPr>
            <a:r>
              <a:rPr lang="en-US" sz="2200" dirty="0"/>
              <a:t>We offer a wide range of products including dresses, tops, bottoms, outerwear, and accessories. Our unique selling proposition is our commitment to curating exclusive collections that blend modern trends with timeless elegance. Each piece is carefully selected to ensure it meets our high standards of quality and style.</a:t>
            </a:r>
          </a:p>
          <a:p>
            <a:pPr marL="0" indent="0">
              <a:buNone/>
            </a:pPr>
            <a:r>
              <a:rPr lang="en-US" sz="2200" dirty="0"/>
              <a:t>Our target market includes fashion-forward women aged 18-35 who appreciate the latest trends and high-quality craftsmanship. We cater to their needs by offering an ever-evolving selection of stylish clothing that allows them to express their personal style.</a:t>
            </a:r>
          </a:p>
          <a:p>
            <a:pPr marL="0" indent="0">
              <a:buNone/>
            </a:pPr>
            <a:r>
              <a:rPr lang="en-US" sz="2200" dirty="0"/>
              <a:t>Our competitive advantage lies in our exclusive partnerships with emerging designers and our dedication to personalized customer service. We are recognized for our curated collections, exceptional quality, and the ability to offer unique pieces that are not available in mass-market stores.</a:t>
            </a:r>
          </a:p>
          <a:p>
            <a:pPr marL="0" indent="0">
              <a:buNone/>
            </a:pPr>
            <a:r>
              <a:rPr lang="en-US" sz="2200" dirty="0"/>
              <a:t>Our management team consists of experienced fashion industry professionals who are passionate about style and customer satisfaction. Our founder, Emma Blake, has over 20 years of experience in the fashion industry and has a keen eye for identifying the latest trends. Financially, Chic Couture has seen consistent growth, driven by a loyal customer base and strong online presence.</a:t>
            </a:r>
          </a:p>
          <a:p>
            <a:endParaRPr lang="en-US" dirty="0"/>
          </a:p>
        </p:txBody>
      </p:sp>
    </p:spTree>
    <p:extLst>
      <p:ext uri="{BB962C8B-B14F-4D97-AF65-F5344CB8AC3E}">
        <p14:creationId xmlns:p14="http://schemas.microsoft.com/office/powerpoint/2010/main" val="21958869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Recap &amp; Takeaways</a:t>
            </a:r>
          </a:p>
        </p:txBody>
      </p:sp>
      <p:sp>
        <p:nvSpPr>
          <p:cNvPr id="3" name="Content Placeholder 2"/>
          <p:cNvSpPr>
            <a:spLocks noGrp="1"/>
          </p:cNvSpPr>
          <p:nvPr>
            <p:ph idx="1"/>
          </p:nvPr>
        </p:nvSpPr>
        <p:spPr/>
        <p:txBody>
          <a:bodyPr/>
          <a:lstStyle/>
          <a:p>
            <a:pPr marL="0" indent="0">
              <a:buNone/>
            </a:pPr>
            <a:r>
              <a:rPr dirty="0"/>
              <a:t>• Business Description = Who you are + What you do + Why you’ll succeed</a:t>
            </a:r>
          </a:p>
          <a:p>
            <a:pPr marL="0" indent="0">
              <a:buNone/>
            </a:pPr>
            <a:r>
              <a:rPr dirty="0"/>
              <a:t>• Business Analysis = Proof that your idea can thrive</a:t>
            </a:r>
          </a:p>
          <a:p>
            <a:pPr marL="0" indent="0">
              <a:buNone/>
            </a:pPr>
            <a:r>
              <a:rPr dirty="0"/>
              <a:t>• Keep it clear, simple, and compelling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Classroom Activity</a:t>
            </a:r>
          </a:p>
        </p:txBody>
      </p:sp>
      <p:sp>
        <p:nvSpPr>
          <p:cNvPr id="3" name="Content Placeholder 2"/>
          <p:cNvSpPr>
            <a:spLocks noGrp="1"/>
          </p:cNvSpPr>
          <p:nvPr>
            <p:ph idx="1"/>
          </p:nvPr>
        </p:nvSpPr>
        <p:spPr/>
        <p:txBody>
          <a:bodyPr/>
          <a:lstStyle/>
          <a:p>
            <a:pPr marL="0" indent="0">
              <a:buNone/>
            </a:pPr>
            <a:r>
              <a:rPr dirty="0"/>
              <a:t>• </a:t>
            </a:r>
            <a:r>
              <a:rPr lang="en-US" dirty="0"/>
              <a:t>With your business partners, using the information collected in Step 1 of your business plan project, create your business description and analysis.</a:t>
            </a:r>
            <a:endParaRPr dirty="0"/>
          </a:p>
          <a:p>
            <a:pPr marL="0" indent="0">
              <a:buNone/>
            </a:pPr>
            <a:r>
              <a:rPr dirty="0"/>
              <a:t>• Give each other feedback on clarity and </a:t>
            </a:r>
            <a:r>
              <a:rPr lang="en-US" dirty="0"/>
              <a:t>persuasiveness.</a:t>
            </a:r>
            <a:endParaRPr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Next Steps</a:t>
            </a:r>
          </a:p>
        </p:txBody>
      </p:sp>
      <p:sp>
        <p:nvSpPr>
          <p:cNvPr id="3" name="Content Placeholder 2"/>
          <p:cNvSpPr>
            <a:spLocks noGrp="1"/>
          </p:cNvSpPr>
          <p:nvPr>
            <p:ph idx="1"/>
          </p:nvPr>
        </p:nvSpPr>
        <p:spPr/>
        <p:txBody>
          <a:bodyPr/>
          <a:lstStyle/>
          <a:p>
            <a:pPr marL="0" indent="0">
              <a:buNone/>
            </a:pPr>
            <a:r>
              <a:rPr dirty="0"/>
              <a:t>• </a:t>
            </a:r>
            <a:r>
              <a:rPr lang="en-US" dirty="0"/>
              <a:t>Submit </a:t>
            </a:r>
            <a:r>
              <a:rPr dirty="0"/>
              <a:t>your full </a:t>
            </a:r>
            <a:r>
              <a:rPr lang="en-US" dirty="0"/>
              <a:t>typed </a:t>
            </a:r>
            <a:r>
              <a:rPr dirty="0"/>
              <a:t>Business Description &amp; Analysis (1–2 pages)</a:t>
            </a:r>
            <a:r>
              <a:rPr lang="en-US" dirty="0"/>
              <a:t> on Teams through Chat to your teacher.</a:t>
            </a:r>
            <a:endParaRPr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amask">
  <a:themeElements>
    <a:clrScheme name="Damask">
      <a:dk1>
        <a:sysClr val="windowText" lastClr="000000"/>
      </a:dk1>
      <a:lt1>
        <a:sysClr val="window" lastClr="FFFFFF"/>
      </a:lt1>
      <a:dk2>
        <a:srgbClr val="2A5B7F"/>
      </a:dk2>
      <a:lt2>
        <a:srgbClr val="ABDAFC"/>
      </a:lt2>
      <a:accent1>
        <a:srgbClr val="9EC544"/>
      </a:accent1>
      <a:accent2>
        <a:srgbClr val="50BEA3"/>
      </a:accent2>
      <a:accent3>
        <a:srgbClr val="4A9CCC"/>
      </a:accent3>
      <a:accent4>
        <a:srgbClr val="9A66CA"/>
      </a:accent4>
      <a:accent5>
        <a:srgbClr val="C54F71"/>
      </a:accent5>
      <a:accent6>
        <a:srgbClr val="DE9C3C"/>
      </a:accent6>
      <a:hlink>
        <a:srgbClr val="6BA9DA"/>
      </a:hlink>
      <a:folHlink>
        <a:srgbClr val="A0BCD3"/>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746EEEEA-FB6A-406B-B510-531588D54811}"/>
    </a:ext>
  </a:extLst>
</a:theme>
</file>

<file path=docProps/app.xml><?xml version="1.0" encoding="utf-8"?>
<Properties xmlns="http://schemas.openxmlformats.org/officeDocument/2006/extended-properties" xmlns:vt="http://schemas.openxmlformats.org/officeDocument/2006/docPropsVTypes">
  <Template>TM04033921[[fn=Damask]]</Template>
  <TotalTime>29</TotalTime>
  <Words>1026</Words>
  <Application>Microsoft Office PowerPoint</Application>
  <PresentationFormat>On-screen Show (4:3)</PresentationFormat>
  <Paragraphs>83</Paragraphs>
  <Slides>17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Bookman Old Style</vt:lpstr>
      <vt:lpstr>Rockwell</vt:lpstr>
      <vt:lpstr>Damask</vt:lpstr>
      <vt:lpstr>Business Description &amp; Analysis Section</vt:lpstr>
      <vt:lpstr>Purpose of the Section</vt:lpstr>
      <vt:lpstr>Key Components of a Business Description</vt:lpstr>
      <vt:lpstr>Writing the Business Overview</vt:lpstr>
      <vt:lpstr>Mission Statement</vt:lpstr>
      <vt:lpstr>Explaining Products &amp; Services</vt:lpstr>
      <vt:lpstr>Legal Structure &amp; Ownership</vt:lpstr>
      <vt:lpstr>The Business Analysis: Why You’ll Succeed</vt:lpstr>
      <vt:lpstr>Industry Analysis</vt:lpstr>
      <vt:lpstr>Target Market</vt:lpstr>
      <vt:lpstr>Competitive Analysis</vt:lpstr>
      <vt:lpstr>Pulling It All Together</vt:lpstr>
      <vt:lpstr>Example of a restaurant Business Description </vt:lpstr>
      <vt:lpstr>Example of Business Description for Clothing </vt:lpstr>
      <vt:lpstr>Recap &amp; Takeaways</vt:lpstr>
      <vt:lpstr>Classroom Activity</vt:lpstr>
      <vt:lpstr>Next Steps</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drtri</dc:creator>
  <cp:keywords/>
  <dc:description>generated using python-pptx</dc:description>
  <cp:lastModifiedBy>Trina Schmidt</cp:lastModifiedBy>
  <cp:revision>2</cp:revision>
  <dcterms:created xsi:type="dcterms:W3CDTF">2013-01-27T09:14:16Z</dcterms:created>
  <dcterms:modified xsi:type="dcterms:W3CDTF">2025-09-22T01:33:41Z</dcterms:modified>
  <cp:category/>
</cp:coreProperties>
</file>