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22" r:id="rId5"/>
    <p:sldId id="320" r:id="rId6"/>
    <p:sldId id="319" r:id="rId7"/>
    <p:sldId id="318" r:id="rId8"/>
    <p:sldId id="317" r:id="rId9"/>
    <p:sldId id="316" r:id="rId10"/>
    <p:sldId id="315" r:id="rId11"/>
    <p:sldId id="314" r:id="rId12"/>
    <p:sldId id="313" r:id="rId13"/>
    <p:sldId id="31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8BF"/>
    <a:srgbClr val="586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88" autoAdjust="0"/>
  </p:normalViewPr>
  <p:slideViewPr>
    <p:cSldViewPr snapToGrid="0">
      <p:cViewPr>
        <p:scale>
          <a:sx n="75" d="100"/>
          <a:sy n="75" d="100"/>
        </p:scale>
        <p:origin x="91" y="125"/>
      </p:cViewPr>
      <p:guideLst/>
    </p:cSldViewPr>
  </p:slideViewPr>
  <p:outlineViewPr>
    <p:cViewPr>
      <p:scale>
        <a:sx n="33" d="100"/>
        <a:sy n="33" d="100"/>
      </p:scale>
      <p:origin x="0" y="-77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F4880-E690-44D0-8356-A9E7BDBAB0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6205E-B305-4B90-9534-3C5E99A0275E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C623C-86E0-4A85-83FB-F4A716956F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722F1-E430-42A1-A473-1759336AECCE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D7554-D10C-4E29-B8E6-BB7111FA6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8455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4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2722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59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06953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72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0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Aft>
                <a:spcPts val="1200"/>
              </a:spcAft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1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57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374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  <p:sldLayoutId id="2147483682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146532-307C-B00B-DD7D-395B16452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947" y="1053827"/>
            <a:ext cx="8769354" cy="475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22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D0E47E-D228-15EB-5886-33E9AA18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827" y="1278294"/>
            <a:ext cx="5000318" cy="4904141"/>
          </a:xfrm>
        </p:spPr>
        <p:txBody>
          <a:bodyPr/>
          <a:lstStyle/>
          <a:p>
            <a:r>
              <a:rPr lang="en-US" dirty="0"/>
              <a:t>Average Cost to Start a Small Business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EE30E6-E3E3-37F3-F23C-40E1879E41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505004-C757-5408-FFA8-470640FE5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390" y="3019927"/>
            <a:ext cx="4198984" cy="3330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DD7F6D-46C7-BF71-F153-094220001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626" y="475333"/>
            <a:ext cx="5311600" cy="37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18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55DEF77-AA07-80EB-8EA5-8F9D72AF11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644" b="2644"/>
          <a:stretch/>
        </p:blipFill>
        <p:spPr>
          <a:xfrm>
            <a:off x="915988" y="0"/>
            <a:ext cx="10361612" cy="1768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8FE076-462D-6D09-4F32-7ADDADD82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38" y="2347060"/>
            <a:ext cx="8961897" cy="349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80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C964F-E2D5-D8E7-C513-C47A7E409D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2C5CE6B-8C24-E96A-CC34-96233D705C5A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1381119" y="1002027"/>
            <a:ext cx="9999031" cy="494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52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8A344F0-BF92-42E0-C566-26DB20383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813" y="151952"/>
            <a:ext cx="7910245" cy="6858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4B0C45-1ABA-12B7-0361-C5007CFF7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501" y="2581580"/>
            <a:ext cx="9662997" cy="31016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366683-BCB1-D55F-3631-ABE6B0102AE7}"/>
              </a:ext>
            </a:extLst>
          </p:cNvPr>
          <p:cNvSpPr txBox="1"/>
          <p:nvPr/>
        </p:nvSpPr>
        <p:spPr>
          <a:xfrm>
            <a:off x="1737145" y="1294197"/>
            <a:ext cx="8717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Fixed costs remain the same regardless of production. Variable costs change based on the amount of output produced.</a:t>
            </a:r>
          </a:p>
        </p:txBody>
      </p:sp>
    </p:spTree>
    <p:extLst>
      <p:ext uri="{BB962C8B-B14F-4D97-AF65-F5344CB8AC3E}">
        <p14:creationId xmlns:p14="http://schemas.microsoft.com/office/powerpoint/2010/main" val="4011334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518A5-1C9D-79F3-349C-3E7AAFD989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0515A9-2DD0-ECFB-94CE-023AC9D7E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60" y="494002"/>
            <a:ext cx="5753599" cy="647756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1B6E528-C139-66A6-BC52-F208C936910A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1197360" y="1788160"/>
            <a:ext cx="5575442" cy="3981199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112B912-BA43-4074-3CA2-3DCF9111670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>
            <a:fillRect/>
          </a:stretch>
        </p:blipFill>
        <p:spPr>
          <a:xfrm>
            <a:off x="6950959" y="2350488"/>
            <a:ext cx="4549534" cy="28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8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56543-DA8C-CEE2-0E13-19DE61C134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6E4AC-CE71-55F0-0BAD-B6492B260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55" y="262486"/>
            <a:ext cx="6309524" cy="8754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8986C2-E7A3-4E46-2550-E42B4AA90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535" y="1312397"/>
            <a:ext cx="5574225" cy="528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10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2EF1C1-5933-D909-38D2-D22F630A8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 dirty="0"/>
              <a:t>Total Project Costs</a:t>
            </a:r>
            <a:endParaRPr lang="en-ZA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D94129-1999-7159-E6E3-7D6C478655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A135C5-79E4-200C-7A8B-EE72F1B50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389" y="1664946"/>
            <a:ext cx="9007621" cy="49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0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5AA6ED-97F0-825D-71BB-D4D461E7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 dirty="0"/>
              <a:t>Financing/Capital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592F51-55CE-19DC-B632-AD19560BA9D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331ECE-3F8F-149F-CA93-859D4C05B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503" y="1695257"/>
            <a:ext cx="9827336" cy="476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46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01732C-7338-DBA0-BD19-1FA883047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14" y="690511"/>
            <a:ext cx="4964671" cy="5253089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70437084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DB7358-0BCB-4DEB-B717-C1D7CC555F0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6DE3707C-8CAB-4302-B7E1-D32E1543E0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9E9DE5-EFFE-4262-A023-32732F0B66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{0C5764F8-71AC-4DB6-A302-FD56A31360CD}TF3977e381-cba5-49b1-ba43-b5d865517af907ebbda9_win32-372d4d6ae720</Template>
  <TotalTime>40</TotalTime>
  <Words>39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Tisa Offc Serif Pro</vt:lpstr>
      <vt:lpstr>Univers Light</vt:lpstr>
      <vt:lpstr>Custom</vt:lpstr>
      <vt:lpstr>PowerPoint Presentation</vt:lpstr>
      <vt:lpstr>Average Cost to Start a Small Business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Total Project Costs</vt:lpstr>
      <vt:lpstr>Financing/Capital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Trina Schmidt</dc:creator>
  <cp:lastModifiedBy>Trina Schmidt</cp:lastModifiedBy>
  <cp:revision>1</cp:revision>
  <dcterms:created xsi:type="dcterms:W3CDTF">2025-09-15T02:20:28Z</dcterms:created>
  <dcterms:modified xsi:type="dcterms:W3CDTF">2025-09-15T03:00:54Z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