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62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B993D4-504C-4D59-BD6C-1E287BA71A6C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CB28887-52DB-4EA0-B47D-563C2B69BEDA}">
      <dgm:prSet/>
      <dgm:spPr/>
      <dgm:t>
        <a:bodyPr/>
        <a:lstStyle/>
        <a:p>
          <a:r>
            <a:rPr lang="en-US"/>
            <a:t>Definition: A computer network is a group of computers and devices connected together to share resources and information.</a:t>
          </a:r>
        </a:p>
      </dgm:t>
    </dgm:pt>
    <dgm:pt modelId="{2A660EFC-352A-4F44-B6BD-9351903806A7}" type="parTrans" cxnId="{0C369432-75B0-4ADF-BB63-55EA85EC0657}">
      <dgm:prSet/>
      <dgm:spPr/>
      <dgm:t>
        <a:bodyPr/>
        <a:lstStyle/>
        <a:p>
          <a:endParaRPr lang="en-US"/>
        </a:p>
      </dgm:t>
    </dgm:pt>
    <dgm:pt modelId="{FEE2F5C3-E6CC-46FF-85BA-AD580A902CBB}" type="sibTrans" cxnId="{0C369432-75B0-4ADF-BB63-55EA85EC0657}">
      <dgm:prSet/>
      <dgm:spPr/>
      <dgm:t>
        <a:bodyPr/>
        <a:lstStyle/>
        <a:p>
          <a:endParaRPr lang="en-US"/>
        </a:p>
      </dgm:t>
    </dgm:pt>
    <dgm:pt modelId="{39E1FBC2-FFEF-4FC2-83A7-AFE289580BBD}">
      <dgm:prSet/>
      <dgm:spPr/>
      <dgm:t>
        <a:bodyPr/>
        <a:lstStyle/>
        <a:p>
          <a:r>
            <a:rPr lang="en-US"/>
            <a:t>Examples: School network, home Wi-Fi, company intranet</a:t>
          </a:r>
        </a:p>
      </dgm:t>
    </dgm:pt>
    <dgm:pt modelId="{6C4E433A-9237-4B63-8FE4-285DC32C674A}" type="parTrans" cxnId="{FF6A3853-E01F-434D-9FE0-CC8152FCCDC0}">
      <dgm:prSet/>
      <dgm:spPr/>
      <dgm:t>
        <a:bodyPr/>
        <a:lstStyle/>
        <a:p>
          <a:endParaRPr lang="en-US"/>
        </a:p>
      </dgm:t>
    </dgm:pt>
    <dgm:pt modelId="{0B67DA9B-A297-4B7B-BB05-AE1742D9C492}" type="sibTrans" cxnId="{FF6A3853-E01F-434D-9FE0-CC8152FCCDC0}">
      <dgm:prSet/>
      <dgm:spPr/>
      <dgm:t>
        <a:bodyPr/>
        <a:lstStyle/>
        <a:p>
          <a:endParaRPr lang="en-US"/>
        </a:p>
      </dgm:t>
    </dgm:pt>
    <dgm:pt modelId="{2AC1505A-3E1F-4F82-B7B3-180E33D03DD9}" type="pres">
      <dgm:prSet presAssocID="{23B993D4-504C-4D59-BD6C-1E287BA71A6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48A4EEE-BBD5-4D4A-889E-018DE1DB25E6}" type="pres">
      <dgm:prSet presAssocID="{0CB28887-52DB-4EA0-B47D-563C2B69BEDA}" presName="hierRoot1" presStyleCnt="0"/>
      <dgm:spPr/>
    </dgm:pt>
    <dgm:pt modelId="{50EA0A06-22D8-4021-91BB-483C3A643D7D}" type="pres">
      <dgm:prSet presAssocID="{0CB28887-52DB-4EA0-B47D-563C2B69BEDA}" presName="composite" presStyleCnt="0"/>
      <dgm:spPr/>
    </dgm:pt>
    <dgm:pt modelId="{08FD0FA2-DB37-4B01-8A1D-D713A41D69DD}" type="pres">
      <dgm:prSet presAssocID="{0CB28887-52DB-4EA0-B47D-563C2B69BEDA}" presName="background" presStyleLbl="node0" presStyleIdx="0" presStyleCnt="2"/>
      <dgm:spPr/>
    </dgm:pt>
    <dgm:pt modelId="{A970ADE4-0955-4AC6-B652-E432289D07AB}" type="pres">
      <dgm:prSet presAssocID="{0CB28887-52DB-4EA0-B47D-563C2B69BEDA}" presName="text" presStyleLbl="fgAcc0" presStyleIdx="0" presStyleCnt="2">
        <dgm:presLayoutVars>
          <dgm:chPref val="3"/>
        </dgm:presLayoutVars>
      </dgm:prSet>
      <dgm:spPr/>
    </dgm:pt>
    <dgm:pt modelId="{C234C7E9-508E-4FC6-AF68-4F78E8D74A75}" type="pres">
      <dgm:prSet presAssocID="{0CB28887-52DB-4EA0-B47D-563C2B69BEDA}" presName="hierChild2" presStyleCnt="0"/>
      <dgm:spPr/>
    </dgm:pt>
    <dgm:pt modelId="{B546D717-C9FE-489F-B74D-09BFCEE60449}" type="pres">
      <dgm:prSet presAssocID="{39E1FBC2-FFEF-4FC2-83A7-AFE289580BBD}" presName="hierRoot1" presStyleCnt="0"/>
      <dgm:spPr/>
    </dgm:pt>
    <dgm:pt modelId="{C370FBD8-EC04-428B-BA51-CB83A490B753}" type="pres">
      <dgm:prSet presAssocID="{39E1FBC2-FFEF-4FC2-83A7-AFE289580BBD}" presName="composite" presStyleCnt="0"/>
      <dgm:spPr/>
    </dgm:pt>
    <dgm:pt modelId="{A11A7F2A-FA9A-441C-8E78-9ADCC3842CF7}" type="pres">
      <dgm:prSet presAssocID="{39E1FBC2-FFEF-4FC2-83A7-AFE289580BBD}" presName="background" presStyleLbl="node0" presStyleIdx="1" presStyleCnt="2"/>
      <dgm:spPr/>
    </dgm:pt>
    <dgm:pt modelId="{FE013898-BB04-46A2-97CF-77E02DC5BC57}" type="pres">
      <dgm:prSet presAssocID="{39E1FBC2-FFEF-4FC2-83A7-AFE289580BBD}" presName="text" presStyleLbl="fgAcc0" presStyleIdx="1" presStyleCnt="2">
        <dgm:presLayoutVars>
          <dgm:chPref val="3"/>
        </dgm:presLayoutVars>
      </dgm:prSet>
      <dgm:spPr/>
    </dgm:pt>
    <dgm:pt modelId="{31DEC34C-EB9B-4E10-8BBA-C8AF7884D85D}" type="pres">
      <dgm:prSet presAssocID="{39E1FBC2-FFEF-4FC2-83A7-AFE289580BBD}" presName="hierChild2" presStyleCnt="0"/>
      <dgm:spPr/>
    </dgm:pt>
  </dgm:ptLst>
  <dgm:cxnLst>
    <dgm:cxn modelId="{CCEDAF0C-CACB-4CA5-B2F4-247B64AECD1C}" type="presOf" srcId="{23B993D4-504C-4D59-BD6C-1E287BA71A6C}" destId="{2AC1505A-3E1F-4F82-B7B3-180E33D03DD9}" srcOrd="0" destOrd="0" presId="urn:microsoft.com/office/officeart/2005/8/layout/hierarchy1"/>
    <dgm:cxn modelId="{0C369432-75B0-4ADF-BB63-55EA85EC0657}" srcId="{23B993D4-504C-4D59-BD6C-1E287BA71A6C}" destId="{0CB28887-52DB-4EA0-B47D-563C2B69BEDA}" srcOrd="0" destOrd="0" parTransId="{2A660EFC-352A-4F44-B6BD-9351903806A7}" sibTransId="{FEE2F5C3-E6CC-46FF-85BA-AD580A902CBB}"/>
    <dgm:cxn modelId="{FF6A3853-E01F-434D-9FE0-CC8152FCCDC0}" srcId="{23B993D4-504C-4D59-BD6C-1E287BA71A6C}" destId="{39E1FBC2-FFEF-4FC2-83A7-AFE289580BBD}" srcOrd="1" destOrd="0" parTransId="{6C4E433A-9237-4B63-8FE4-285DC32C674A}" sibTransId="{0B67DA9B-A297-4B7B-BB05-AE1742D9C492}"/>
    <dgm:cxn modelId="{F6A42E9C-6DD0-40F4-9A3A-59059ADBFE06}" type="presOf" srcId="{39E1FBC2-FFEF-4FC2-83A7-AFE289580BBD}" destId="{FE013898-BB04-46A2-97CF-77E02DC5BC57}" srcOrd="0" destOrd="0" presId="urn:microsoft.com/office/officeart/2005/8/layout/hierarchy1"/>
    <dgm:cxn modelId="{61F78CB2-C997-4EC4-AF38-70ED2872514B}" type="presOf" srcId="{0CB28887-52DB-4EA0-B47D-563C2B69BEDA}" destId="{A970ADE4-0955-4AC6-B652-E432289D07AB}" srcOrd="0" destOrd="0" presId="urn:microsoft.com/office/officeart/2005/8/layout/hierarchy1"/>
    <dgm:cxn modelId="{71CAB63F-45DC-457B-A9BC-EF4CE6F1AE70}" type="presParOf" srcId="{2AC1505A-3E1F-4F82-B7B3-180E33D03DD9}" destId="{948A4EEE-BBD5-4D4A-889E-018DE1DB25E6}" srcOrd="0" destOrd="0" presId="urn:microsoft.com/office/officeart/2005/8/layout/hierarchy1"/>
    <dgm:cxn modelId="{9F30BDA5-66F7-440E-8E9B-54FB9CED7AF5}" type="presParOf" srcId="{948A4EEE-BBD5-4D4A-889E-018DE1DB25E6}" destId="{50EA0A06-22D8-4021-91BB-483C3A643D7D}" srcOrd="0" destOrd="0" presId="urn:microsoft.com/office/officeart/2005/8/layout/hierarchy1"/>
    <dgm:cxn modelId="{5D5E193B-604B-4012-BF40-643BDE71F4C4}" type="presParOf" srcId="{50EA0A06-22D8-4021-91BB-483C3A643D7D}" destId="{08FD0FA2-DB37-4B01-8A1D-D713A41D69DD}" srcOrd="0" destOrd="0" presId="urn:microsoft.com/office/officeart/2005/8/layout/hierarchy1"/>
    <dgm:cxn modelId="{DD1B15DC-6A9A-4CDD-BB9E-4B85D6A2D4EF}" type="presParOf" srcId="{50EA0A06-22D8-4021-91BB-483C3A643D7D}" destId="{A970ADE4-0955-4AC6-B652-E432289D07AB}" srcOrd="1" destOrd="0" presId="urn:microsoft.com/office/officeart/2005/8/layout/hierarchy1"/>
    <dgm:cxn modelId="{3DA9AECD-7741-45D9-A92A-96E462B87632}" type="presParOf" srcId="{948A4EEE-BBD5-4D4A-889E-018DE1DB25E6}" destId="{C234C7E9-508E-4FC6-AF68-4F78E8D74A75}" srcOrd="1" destOrd="0" presId="urn:microsoft.com/office/officeart/2005/8/layout/hierarchy1"/>
    <dgm:cxn modelId="{4BB9F83E-7A7F-4955-9B42-161B3609615A}" type="presParOf" srcId="{2AC1505A-3E1F-4F82-B7B3-180E33D03DD9}" destId="{B546D717-C9FE-489F-B74D-09BFCEE60449}" srcOrd="1" destOrd="0" presId="urn:microsoft.com/office/officeart/2005/8/layout/hierarchy1"/>
    <dgm:cxn modelId="{6300DDD4-810C-48BA-9388-623AD31B2AAA}" type="presParOf" srcId="{B546D717-C9FE-489F-B74D-09BFCEE60449}" destId="{C370FBD8-EC04-428B-BA51-CB83A490B753}" srcOrd="0" destOrd="0" presId="urn:microsoft.com/office/officeart/2005/8/layout/hierarchy1"/>
    <dgm:cxn modelId="{A17C2759-AFDA-415E-A598-500FB3C74804}" type="presParOf" srcId="{C370FBD8-EC04-428B-BA51-CB83A490B753}" destId="{A11A7F2A-FA9A-441C-8E78-9ADCC3842CF7}" srcOrd="0" destOrd="0" presId="urn:microsoft.com/office/officeart/2005/8/layout/hierarchy1"/>
    <dgm:cxn modelId="{638F1E37-B9BC-456B-B1CC-429021FB07DF}" type="presParOf" srcId="{C370FBD8-EC04-428B-BA51-CB83A490B753}" destId="{FE013898-BB04-46A2-97CF-77E02DC5BC57}" srcOrd="1" destOrd="0" presId="urn:microsoft.com/office/officeart/2005/8/layout/hierarchy1"/>
    <dgm:cxn modelId="{04C5CABB-FFCB-4F94-9A3B-7737D1076C98}" type="presParOf" srcId="{B546D717-C9FE-489F-B74D-09BFCEE60449}" destId="{31DEC34C-EB9B-4E10-8BBA-C8AF7884D85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FD0FA2-DB37-4B01-8A1D-D713A41D69DD}">
      <dsp:nvSpPr>
        <dsp:cNvPr id="0" name=""/>
        <dsp:cNvSpPr/>
      </dsp:nvSpPr>
      <dsp:spPr>
        <a:xfrm>
          <a:off x="939" y="259484"/>
          <a:ext cx="3298911" cy="20948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70ADE4-0955-4AC6-B652-E432289D07AB}">
      <dsp:nvSpPr>
        <dsp:cNvPr id="0" name=""/>
        <dsp:cNvSpPr/>
      </dsp:nvSpPr>
      <dsp:spPr>
        <a:xfrm>
          <a:off x="367485" y="607702"/>
          <a:ext cx="3298911" cy="20948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Definition: A computer network is a group of computers and devices connected together to share resources and information.</a:t>
          </a:r>
        </a:p>
      </dsp:txBody>
      <dsp:txXfrm>
        <a:off x="428840" y="669057"/>
        <a:ext cx="3176201" cy="1972098"/>
      </dsp:txXfrm>
    </dsp:sp>
    <dsp:sp modelId="{A11A7F2A-FA9A-441C-8E78-9ADCC3842CF7}">
      <dsp:nvSpPr>
        <dsp:cNvPr id="0" name=""/>
        <dsp:cNvSpPr/>
      </dsp:nvSpPr>
      <dsp:spPr>
        <a:xfrm>
          <a:off x="4032942" y="259484"/>
          <a:ext cx="3298911" cy="20948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013898-BB04-46A2-97CF-77E02DC5BC57}">
      <dsp:nvSpPr>
        <dsp:cNvPr id="0" name=""/>
        <dsp:cNvSpPr/>
      </dsp:nvSpPr>
      <dsp:spPr>
        <a:xfrm>
          <a:off x="4399488" y="607702"/>
          <a:ext cx="3298911" cy="20948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Examples: School network, home Wi-Fi, company intranet</a:t>
          </a:r>
        </a:p>
      </dsp:txBody>
      <dsp:txXfrm>
        <a:off x="4460843" y="669057"/>
        <a:ext cx="3176201" cy="19720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207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07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57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31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3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131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201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97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959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89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7993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395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8320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25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29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924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820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BE0789E-91A7-4246-978E-A17FE1BF9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96802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6C0BD2-8B3C-4042-B4EE-5DB7665A3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5F53669F-C1E6-43B8-AC6F-B44CE56BF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>
              <a:extLst>
                <a:ext uri="{FF2B5EF4-FFF2-40B4-BE49-F238E27FC236}">
                  <a16:creationId xmlns:a16="http://schemas.microsoft.com/office/drawing/2014/main" id="{53966C25-DAEA-4318-8FBC-EC6FF8F5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>
              <a:extLst>
                <a:ext uri="{FF2B5EF4-FFF2-40B4-BE49-F238E27FC236}">
                  <a16:creationId xmlns:a16="http://schemas.microsoft.com/office/drawing/2014/main" id="{ED6EA716-EAD4-4023-8673-0809A1E24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>
              <a:extLst>
                <a:ext uri="{FF2B5EF4-FFF2-40B4-BE49-F238E27FC236}">
                  <a16:creationId xmlns:a16="http://schemas.microsoft.com/office/drawing/2014/main" id="{84261748-EFC0-4729-A7BB-A88FDAF6F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>
              <a:extLst>
                <a:ext uri="{FF2B5EF4-FFF2-40B4-BE49-F238E27FC236}">
                  <a16:creationId xmlns:a16="http://schemas.microsoft.com/office/drawing/2014/main" id="{2C14F808-CC69-494F-98AC-CB750416C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>
              <a:extLst>
                <a:ext uri="{FF2B5EF4-FFF2-40B4-BE49-F238E27FC236}">
                  <a16:creationId xmlns:a16="http://schemas.microsoft.com/office/drawing/2014/main" id="{F1CA3607-84D0-4085-A363-796A17B1D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>
              <a:extLst>
                <a:ext uri="{FF2B5EF4-FFF2-40B4-BE49-F238E27FC236}">
                  <a16:creationId xmlns:a16="http://schemas.microsoft.com/office/drawing/2014/main" id="{491E6160-2958-4A90-8B50-EDA182AAB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>
              <a:extLst>
                <a:ext uri="{FF2B5EF4-FFF2-40B4-BE49-F238E27FC236}">
                  <a16:creationId xmlns:a16="http://schemas.microsoft.com/office/drawing/2014/main" id="{559F6CB7-E057-499B-A859-3602769892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>
              <a:extLst>
                <a:ext uri="{FF2B5EF4-FFF2-40B4-BE49-F238E27FC236}">
                  <a16:creationId xmlns:a16="http://schemas.microsoft.com/office/drawing/2014/main" id="{FF12353D-CF89-4D03-8075-C161824E2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>
              <a:extLst>
                <a:ext uri="{FF2B5EF4-FFF2-40B4-BE49-F238E27FC236}">
                  <a16:creationId xmlns:a16="http://schemas.microsoft.com/office/drawing/2014/main" id="{5B91C9D6-FAF2-445B-AF1B-43992602A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>
              <a:extLst>
                <a:ext uri="{FF2B5EF4-FFF2-40B4-BE49-F238E27FC236}">
                  <a16:creationId xmlns:a16="http://schemas.microsoft.com/office/drawing/2014/main" id="{570F7A1D-86B1-4AD1-B4A3-9AE2A52C85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>
              <a:extLst>
                <a:ext uri="{FF2B5EF4-FFF2-40B4-BE49-F238E27FC236}">
                  <a16:creationId xmlns:a16="http://schemas.microsoft.com/office/drawing/2014/main" id="{52C6EBA8-95CC-4FE6-A8E4-3A6911E8A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792" y="1093380"/>
            <a:ext cx="2301136" cy="4671240"/>
          </a:xfrm>
        </p:spPr>
        <p:txBody>
          <a:bodyPr anchor="ctr">
            <a:normAutofit/>
          </a:bodyPr>
          <a:lstStyle/>
          <a:p>
            <a:pPr algn="r"/>
            <a:r>
              <a:rPr lang="en-US" sz="2800"/>
              <a:t>Introduction to Computer Networks</a:t>
            </a:r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15EDA122-4530-45D2-A70A-B1A967AAE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19" y="3179901"/>
            <a:ext cx="823645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82F52E-0F94-4BFC-9F89-B054DDEAB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6802" y="0"/>
            <a:ext cx="5547198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4131" y="1093380"/>
            <a:ext cx="4664328" cy="46792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dirty="0"/>
              <a:t>Basics Every High School Student Should Know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F7E8610-2DF7-4AF0-B876-0F3B7882A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C8C023-62A6-4DA0-8DF4-3F4EA9409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230669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2543" y="624110"/>
            <a:ext cx="7037556" cy="128089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What is a Computer Network?</a:t>
            </a: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26B9FE07-322E-43FB-8707-C9826BD90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58A7D4D-43D9-7E7C-C59F-DA4CD47839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7050853"/>
              </p:ext>
            </p:extLst>
          </p:nvPr>
        </p:nvGraphicFramePr>
        <p:xfrm>
          <a:off x="720759" y="2930805"/>
          <a:ext cx="7699339" cy="2961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27110" y="228600"/>
            <a:ext cx="2138628" cy="6638625"/>
            <a:chOff x="2487613" y="285750"/>
            <a:chExt cx="2428875" cy="5654676"/>
          </a:xfrm>
        </p:grpSpPr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507832" y="-786"/>
            <a:ext cx="1767505" cy="6854040"/>
            <a:chOff x="6627813" y="194833"/>
            <a:chExt cx="1952625" cy="5678918"/>
          </a:xfrm>
        </p:grpSpPr>
        <p:sp>
          <p:nvSpPr>
            <p:cNvPr id="52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2322" y="624110"/>
            <a:ext cx="3766137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/>
              <a:t>Benefits of Networks for Companies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4278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3484278" y="714375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4" descr="Person holding mouse">
            <a:extLst>
              <a:ext uri="{FF2B5EF4-FFF2-40B4-BE49-F238E27FC236}">
                <a16:creationId xmlns:a16="http://schemas.microsoft.com/office/drawing/2014/main" id="{9C8EE05B-C7E0-968D-0052-37AD7875A8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646" r="31256" b="-2"/>
          <a:stretch>
            <a:fillRect/>
          </a:stretch>
        </p:blipFill>
        <p:spPr>
          <a:xfrm>
            <a:off x="-1166" y="1731"/>
            <a:ext cx="350331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8643" y="2133600"/>
            <a:ext cx="3799814" cy="3777622"/>
          </a:xfrm>
        </p:spPr>
        <p:txBody>
          <a:bodyPr>
            <a:normAutofit/>
          </a:bodyPr>
          <a:lstStyle/>
          <a:p>
            <a:r>
              <a:rPr dirty="0"/>
              <a:t>Faster Communication: Emails, instant messaging, video conferencing</a:t>
            </a:r>
          </a:p>
          <a:p>
            <a:r>
              <a:rPr dirty="0"/>
              <a:t>Resource Sharing: Printers, files, internet access</a:t>
            </a:r>
          </a:p>
          <a:p>
            <a:r>
              <a:rPr dirty="0"/>
              <a:t>Centralized Data: Easy access and backup of important information</a:t>
            </a:r>
          </a:p>
          <a:p>
            <a:r>
              <a:rPr dirty="0"/>
              <a:t>Collaboration: Teams can work together efficiently, even remotely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27110" y="228600"/>
            <a:ext cx="2138628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507832" y="-786"/>
            <a:ext cx="176750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2322" y="624110"/>
            <a:ext cx="3766137" cy="1280890"/>
          </a:xfrm>
        </p:spPr>
        <p:txBody>
          <a:bodyPr>
            <a:normAutofit/>
          </a:bodyPr>
          <a:lstStyle/>
          <a:p>
            <a:r>
              <a:t>LAN vs WAN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4278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3484278" y="714375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0E49FF-ED19-6B8F-9A9E-BBA9D4646C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393" r="29508" b="-2"/>
          <a:stretch>
            <a:fillRect/>
          </a:stretch>
        </p:blipFill>
        <p:spPr>
          <a:xfrm>
            <a:off x="-1166" y="1731"/>
            <a:ext cx="350331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8643" y="2133600"/>
            <a:ext cx="3799814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LAN (Local Area Network):</a:t>
            </a:r>
          </a:p>
          <a:p>
            <a:r>
              <a:rPr dirty="0"/>
              <a:t>Covers a small area like an office or school</a:t>
            </a:r>
          </a:p>
          <a:p>
            <a:r>
              <a:rPr dirty="0"/>
              <a:t>High speed, low cost</a:t>
            </a:r>
          </a:p>
          <a:p>
            <a:endParaRPr dirty="0"/>
          </a:p>
          <a:p>
            <a:pPr marL="0" indent="0">
              <a:buNone/>
            </a:pPr>
            <a:r>
              <a:rPr dirty="0"/>
              <a:t>WAN (Wide Area Network):</a:t>
            </a:r>
          </a:p>
          <a:p>
            <a:r>
              <a:rPr dirty="0"/>
              <a:t>Covers a large area, like cities or countries</a:t>
            </a:r>
          </a:p>
          <a:p>
            <a:r>
              <a:rPr dirty="0"/>
              <a:t>Slower, more expensive, often uses the internet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BE0789E-91A7-4246-978E-A17FE1BF9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96802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6C0BD2-8B3C-4042-B4EE-5DB7665A3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5F53669F-C1E6-43B8-AC6F-B44CE56BF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>
              <a:extLst>
                <a:ext uri="{FF2B5EF4-FFF2-40B4-BE49-F238E27FC236}">
                  <a16:creationId xmlns:a16="http://schemas.microsoft.com/office/drawing/2014/main" id="{53966C25-DAEA-4318-8FBC-EC6FF8F5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>
              <a:extLst>
                <a:ext uri="{FF2B5EF4-FFF2-40B4-BE49-F238E27FC236}">
                  <a16:creationId xmlns:a16="http://schemas.microsoft.com/office/drawing/2014/main" id="{ED6EA716-EAD4-4023-8673-0809A1E24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>
              <a:extLst>
                <a:ext uri="{FF2B5EF4-FFF2-40B4-BE49-F238E27FC236}">
                  <a16:creationId xmlns:a16="http://schemas.microsoft.com/office/drawing/2014/main" id="{84261748-EFC0-4729-A7BB-A88FDAF6F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>
              <a:extLst>
                <a:ext uri="{FF2B5EF4-FFF2-40B4-BE49-F238E27FC236}">
                  <a16:creationId xmlns:a16="http://schemas.microsoft.com/office/drawing/2014/main" id="{2C14F808-CC69-494F-98AC-CB750416C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>
              <a:extLst>
                <a:ext uri="{FF2B5EF4-FFF2-40B4-BE49-F238E27FC236}">
                  <a16:creationId xmlns:a16="http://schemas.microsoft.com/office/drawing/2014/main" id="{F1CA3607-84D0-4085-A363-796A17B1D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>
              <a:extLst>
                <a:ext uri="{FF2B5EF4-FFF2-40B4-BE49-F238E27FC236}">
                  <a16:creationId xmlns:a16="http://schemas.microsoft.com/office/drawing/2014/main" id="{491E6160-2958-4A90-8B50-EDA182AAB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>
              <a:extLst>
                <a:ext uri="{FF2B5EF4-FFF2-40B4-BE49-F238E27FC236}">
                  <a16:creationId xmlns:a16="http://schemas.microsoft.com/office/drawing/2014/main" id="{559F6CB7-E057-499B-A859-3602769892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>
              <a:extLst>
                <a:ext uri="{FF2B5EF4-FFF2-40B4-BE49-F238E27FC236}">
                  <a16:creationId xmlns:a16="http://schemas.microsoft.com/office/drawing/2014/main" id="{FF12353D-CF89-4D03-8075-C161824E2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>
              <a:extLst>
                <a:ext uri="{FF2B5EF4-FFF2-40B4-BE49-F238E27FC236}">
                  <a16:creationId xmlns:a16="http://schemas.microsoft.com/office/drawing/2014/main" id="{5B91C9D6-FAF2-445B-AF1B-43992602A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>
              <a:extLst>
                <a:ext uri="{FF2B5EF4-FFF2-40B4-BE49-F238E27FC236}">
                  <a16:creationId xmlns:a16="http://schemas.microsoft.com/office/drawing/2014/main" id="{570F7A1D-86B1-4AD1-B4A3-9AE2A52C85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>
              <a:extLst>
                <a:ext uri="{FF2B5EF4-FFF2-40B4-BE49-F238E27FC236}">
                  <a16:creationId xmlns:a16="http://schemas.microsoft.com/office/drawing/2014/main" id="{52C6EBA8-95CC-4FE6-A8E4-3A6911E8A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792" y="1093380"/>
            <a:ext cx="2301136" cy="4671240"/>
          </a:xfrm>
        </p:spPr>
        <p:txBody>
          <a:bodyPr anchor="ctr">
            <a:normAutofit/>
          </a:bodyPr>
          <a:lstStyle/>
          <a:p>
            <a:pPr algn="r"/>
            <a:r>
              <a:t>Wireless Networks</a:t>
            </a:r>
            <a:endParaRPr lang="en-US"/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15EDA122-4530-45D2-A70A-B1A967AAE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19" y="3179901"/>
            <a:ext cx="823645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82F52E-0F94-4BFC-9F89-B054DDEAB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6802" y="0"/>
            <a:ext cx="5547198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4131" y="1093380"/>
            <a:ext cx="4664328" cy="46792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dirty="0"/>
              <a:t>Definition: Networks that connect devices without cables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dirty="0"/>
              <a:t>Benefits:</a:t>
            </a:r>
          </a:p>
          <a:p>
            <a:r>
              <a:rPr dirty="0"/>
              <a:t>Mobility: Employees can move freely with laptops/tablets</a:t>
            </a:r>
          </a:p>
          <a:p>
            <a:r>
              <a:rPr dirty="0"/>
              <a:t>Easier installation in large spaces or temporary offices</a:t>
            </a:r>
          </a:p>
          <a:p>
            <a:r>
              <a:rPr dirty="0"/>
              <a:t>Supports BYOD (Bring Your Own Device) policies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Virtual Private Networks (VPNs)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Definition: Secure connection over the internet that acts like a private network</a:t>
            </a:r>
          </a:p>
          <a:p>
            <a:endParaRPr dirty="0"/>
          </a:p>
          <a:p>
            <a:pPr marL="0" indent="0">
              <a:buNone/>
            </a:pPr>
            <a:r>
              <a:rPr dirty="0"/>
              <a:t>Advantages:</a:t>
            </a:r>
          </a:p>
          <a:p>
            <a:r>
              <a:rPr dirty="0"/>
              <a:t>Protects sensitive information</a:t>
            </a:r>
          </a:p>
          <a:p>
            <a:r>
              <a:rPr dirty="0"/>
              <a:t>Allows remote employees to access company resources securely</a:t>
            </a:r>
          </a:p>
          <a:p>
            <a:r>
              <a:rPr dirty="0"/>
              <a:t>Can connect multiple office locations safely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5" name="Picture 44" descr="Cloud shaped hard drive with cables">
            <a:extLst>
              <a:ext uri="{FF2B5EF4-FFF2-40B4-BE49-F238E27FC236}">
                <a16:creationId xmlns:a16="http://schemas.microsoft.com/office/drawing/2014/main" id="{BE56067B-B992-6073-0283-4F8E904A3C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320" r="43872" b="1"/>
          <a:stretch>
            <a:fillRect/>
          </a:stretch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46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en-US" sz="2800">
                <a:solidFill>
                  <a:srgbClr val="FEFFFF"/>
                </a:solidFill>
              </a:rPr>
              <a:t>The Cloud, ASPs, and MSPs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400">
                <a:solidFill>
                  <a:srgbClr val="FEFFFF"/>
                </a:solidFill>
              </a:rPr>
              <a:t>Cloud: Online storage and computing resources accessed via the internet</a:t>
            </a:r>
          </a:p>
          <a:p>
            <a:pPr>
              <a:lnSpc>
                <a:spcPct val="90000"/>
              </a:lnSpc>
            </a:pPr>
            <a:endParaRPr lang="en-US" sz="1400">
              <a:solidFill>
                <a:srgbClr val="FEFF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400">
                <a:solidFill>
                  <a:srgbClr val="FEFFFF"/>
                </a:solidFill>
              </a:rPr>
              <a:t>ASPs: Companies that host software applications for clients</a:t>
            </a:r>
          </a:p>
          <a:p>
            <a:pPr>
              <a:lnSpc>
                <a:spcPct val="90000"/>
              </a:lnSpc>
            </a:pPr>
            <a:endParaRPr lang="en-US" sz="1400">
              <a:solidFill>
                <a:srgbClr val="FEFF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400">
                <a:solidFill>
                  <a:srgbClr val="FEFFFF"/>
                </a:solidFill>
              </a:rPr>
              <a:t>MSPs: Companies that manage IT services for clients, including networks, security, and support</a:t>
            </a:r>
          </a:p>
          <a:p>
            <a:pPr>
              <a:lnSpc>
                <a:spcPct val="90000"/>
              </a:lnSpc>
            </a:pPr>
            <a:endParaRPr lang="en-US" sz="1400">
              <a:solidFill>
                <a:srgbClr val="FEFF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400">
                <a:solidFill>
                  <a:srgbClr val="FEFFFF"/>
                </a:solidFill>
              </a:rPr>
              <a:t>Benefits:</a:t>
            </a:r>
          </a:p>
          <a:p>
            <a:pPr>
              <a:lnSpc>
                <a:spcPct val="90000"/>
              </a:lnSpc>
            </a:pPr>
            <a:r>
              <a:rPr lang="en-US" sz="1400">
                <a:solidFill>
                  <a:srgbClr val="FEFFFF"/>
                </a:solidFill>
              </a:rPr>
              <a:t>Reduces cost of hardware and software</a:t>
            </a:r>
          </a:p>
          <a:p>
            <a:pPr>
              <a:lnSpc>
                <a:spcPct val="90000"/>
              </a:lnSpc>
            </a:pPr>
            <a:r>
              <a:rPr lang="en-US" sz="1400">
                <a:solidFill>
                  <a:srgbClr val="FEFFFF"/>
                </a:solidFill>
              </a:rPr>
              <a:t>Easy access to updates and maintenance</a:t>
            </a:r>
          </a:p>
          <a:p>
            <a:pPr>
              <a:lnSpc>
                <a:spcPct val="90000"/>
              </a:lnSpc>
            </a:pPr>
            <a:r>
              <a:rPr lang="en-US" sz="1400">
                <a:solidFill>
                  <a:srgbClr val="FEFFFF"/>
                </a:solidFill>
              </a:rPr>
              <a:t>Scalable: can grow with the business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27110" y="228600"/>
            <a:ext cx="2138628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507832" y="-786"/>
            <a:ext cx="176750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2322" y="624110"/>
            <a:ext cx="3766137" cy="1280890"/>
          </a:xfrm>
        </p:spPr>
        <p:txBody>
          <a:bodyPr>
            <a:normAutofit/>
          </a:bodyPr>
          <a:lstStyle/>
          <a:p>
            <a:r>
              <a:t>Summary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4278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3484278" y="714375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4" descr="Mobile device with apps">
            <a:extLst>
              <a:ext uri="{FF2B5EF4-FFF2-40B4-BE49-F238E27FC236}">
                <a16:creationId xmlns:a16="http://schemas.microsoft.com/office/drawing/2014/main" id="{D57B8DF5-00B1-E453-0A5A-68ADECE977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418" r="15847"/>
          <a:stretch>
            <a:fillRect/>
          </a:stretch>
        </p:blipFill>
        <p:spPr>
          <a:xfrm>
            <a:off x="-1166" y="1731"/>
            <a:ext cx="350331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8643" y="2133600"/>
            <a:ext cx="3799814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dirty="0"/>
              <a:t>Networks allow computers to communicate and share resources</a:t>
            </a:r>
            <a:endParaRPr lang="en-US"/>
          </a:p>
          <a:p>
            <a:pPr>
              <a:lnSpc>
                <a:spcPct val="90000"/>
              </a:lnSpc>
            </a:pPr>
            <a:r>
              <a:rPr dirty="0"/>
              <a:t>LANs are local, WANs are wide-reaching</a:t>
            </a:r>
            <a:endParaRPr lang="en-US"/>
          </a:p>
          <a:p>
            <a:pPr>
              <a:lnSpc>
                <a:spcPct val="90000"/>
              </a:lnSpc>
            </a:pPr>
            <a:r>
              <a:rPr dirty="0"/>
              <a:t>Wireless networks improve mobility</a:t>
            </a:r>
            <a:endParaRPr lang="en-US"/>
          </a:p>
          <a:p>
            <a:pPr>
              <a:lnSpc>
                <a:spcPct val="90000"/>
              </a:lnSpc>
            </a:pPr>
            <a:r>
              <a:rPr dirty="0"/>
              <a:t>VPNs protect data and connect remote workers</a:t>
            </a:r>
            <a:endParaRPr lang="en-US"/>
          </a:p>
          <a:p>
            <a:pPr>
              <a:lnSpc>
                <a:spcPct val="90000"/>
              </a:lnSpc>
            </a:pPr>
            <a:r>
              <a:rPr dirty="0"/>
              <a:t>Cloud, ASPs, and MSPs offer flexibility, cost savings, and scalability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27110" y="228600"/>
            <a:ext cx="2138628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507832" y="-786"/>
            <a:ext cx="176750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2322" y="624110"/>
            <a:ext cx="3766137" cy="1280890"/>
          </a:xfrm>
        </p:spPr>
        <p:txBody>
          <a:bodyPr>
            <a:normAutofit/>
          </a:bodyPr>
          <a:lstStyle/>
          <a:p>
            <a:r>
              <a:t>Questions / Discussion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4278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3484278" y="714375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4" descr="Different colored question marks">
            <a:extLst>
              <a:ext uri="{FF2B5EF4-FFF2-40B4-BE49-F238E27FC236}">
                <a16:creationId xmlns:a16="http://schemas.microsoft.com/office/drawing/2014/main" id="{A4D82E78-D324-42B9-BC68-1AD9DDE52D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940" r="37326"/>
          <a:stretch>
            <a:fillRect/>
          </a:stretch>
        </p:blipFill>
        <p:spPr>
          <a:xfrm>
            <a:off x="-1166" y="1731"/>
            <a:ext cx="350331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8643" y="2133600"/>
            <a:ext cx="3799814" cy="3777622"/>
          </a:xfrm>
        </p:spPr>
        <p:txBody>
          <a:bodyPr>
            <a:normAutofit/>
          </a:bodyPr>
          <a:lstStyle/>
          <a:p>
            <a:r>
              <a:rPr dirty="0"/>
              <a:t>Which network types do you use at school or at home?</a:t>
            </a:r>
          </a:p>
          <a:p>
            <a:r>
              <a:rPr dirty="0"/>
              <a:t>Can you think of examples where a VPN or cloud service would help you in daily life?</a:t>
            </a:r>
          </a:p>
          <a:p>
            <a:r>
              <a:rPr dirty="0"/>
              <a:t>How do you think companies decide between LAN, WAN, and cloud solutions?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</TotalTime>
  <Words>369</Words>
  <Application>Microsoft Office PowerPoint</Application>
  <PresentationFormat>On-screen Show (4:3)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Wisp</vt:lpstr>
      <vt:lpstr>Introduction to Computer Networks</vt:lpstr>
      <vt:lpstr>What is a Computer Network?</vt:lpstr>
      <vt:lpstr>Benefits of Networks for Companies</vt:lpstr>
      <vt:lpstr>LAN vs WAN</vt:lpstr>
      <vt:lpstr>Wireless Networks</vt:lpstr>
      <vt:lpstr>Virtual Private Networks (VPNs)</vt:lpstr>
      <vt:lpstr>The Cloud, ASPs, and MSPs</vt:lpstr>
      <vt:lpstr>Summary</vt:lpstr>
      <vt:lpstr>Questions / Discussion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drtri</dc:creator>
  <cp:keywords/>
  <dc:description>generated using python-pptx</dc:description>
  <cp:lastModifiedBy>Trina Schmidt</cp:lastModifiedBy>
  <cp:revision>3</cp:revision>
  <dcterms:created xsi:type="dcterms:W3CDTF">2013-01-27T09:14:16Z</dcterms:created>
  <dcterms:modified xsi:type="dcterms:W3CDTF">2026-01-18T21:56:59Z</dcterms:modified>
  <cp:category/>
</cp:coreProperties>
</file>