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27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211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168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594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69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39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30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36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493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042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834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6296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76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88548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004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6989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90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053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gital padlock art">
            <a:extLst>
              <a:ext uri="{FF2B5EF4-FFF2-40B4-BE49-F238E27FC236}">
                <a16:creationId xmlns:a16="http://schemas.microsoft.com/office/drawing/2014/main" id="{41A9C2DC-07BD-67BF-A65A-FB8E77A7C9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375" r="44261" b="2"/>
          <a:stretch>
            <a:fillRect/>
          </a:stretch>
        </p:blipFill>
        <p:spPr>
          <a:xfrm>
            <a:off x="20" y="-1"/>
            <a:ext cx="404620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5422" y="1678665"/>
            <a:ext cx="2915879" cy="237216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/>
              <a:t>Business IT Security Overview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5422" y="4050833"/>
            <a:ext cx="2920080" cy="1096899"/>
          </a:xfrm>
        </p:spPr>
        <p:txBody>
          <a:bodyPr>
            <a:normAutofit/>
          </a:bodyPr>
          <a:lstStyle/>
          <a:p>
            <a:r>
              <a:t>Key Concepts and Risks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4" descr="Transparent padlock">
            <a:extLst>
              <a:ext uri="{FF2B5EF4-FFF2-40B4-BE49-F238E27FC236}">
                <a16:creationId xmlns:a16="http://schemas.microsoft.com/office/drawing/2014/main" id="{9EF417C5-2D82-39A0-DEC4-15274D3C04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</a:blip>
          <a:srcRect l="14410" r="34981" b="2"/>
          <a:stretch>
            <a:fillRect/>
          </a:stretch>
        </p:blipFill>
        <p:spPr>
          <a:xfrm>
            <a:off x="3842657" y="-1"/>
            <a:ext cx="5298961" cy="6858001"/>
          </a:xfrm>
          <a:custGeom>
            <a:avLst/>
            <a:gdLst/>
            <a:ahLst/>
            <a:cxnLst/>
            <a:rect l="l" t="t" r="r" b="b"/>
            <a:pathLst>
              <a:path w="7065281" h="6858001">
                <a:moveTo>
                  <a:pt x="379987" y="0"/>
                </a:moveTo>
                <a:lnTo>
                  <a:pt x="7065281" y="0"/>
                </a:lnTo>
                <a:lnTo>
                  <a:pt x="7065281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649" y="1678666"/>
            <a:ext cx="3842636" cy="23690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200"/>
              <a:t>Data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1" y="4050831"/>
            <a:ext cx="3834913" cy="10969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Protection of digital information from unauthorized access, corruption, or theft.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28259" y="0"/>
            <a:ext cx="9144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68950" y="3681413"/>
            <a:ext cx="357266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107" y="-8467"/>
            <a:ext cx="2255511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02581" y="-8467"/>
            <a:ext cx="1941419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9249" y="3048000"/>
            <a:ext cx="2444751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00875" y="-8467"/>
            <a:ext cx="2140744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74047" y="-8467"/>
            <a:ext cx="967571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4249" y="-8467"/>
            <a:ext cx="937369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78749" y="3589867"/>
            <a:ext cx="136286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2550" y="609600"/>
            <a:ext cx="2802951" cy="1320800"/>
          </a:xfrm>
        </p:spPr>
        <p:txBody>
          <a:bodyPr>
            <a:normAutofit/>
          </a:bodyPr>
          <a:lstStyle/>
          <a:p>
            <a:r>
              <a:rPr lang="en-US" sz="3300"/>
              <a:t>Unauthorized Access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7172" y="2160589"/>
            <a:ext cx="3048329" cy="3880773"/>
          </a:xfrm>
        </p:spPr>
        <p:txBody>
          <a:bodyPr>
            <a:normAutofit/>
          </a:bodyPr>
          <a:lstStyle/>
          <a:p>
            <a:r>
              <a:t>Gaining access to systems or data without permission.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29D152-CE76-8EA8-9961-EA004CF35A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233" r="33580"/>
          <a:stretch>
            <a:fillRect/>
          </a:stretch>
        </p:blipFill>
        <p:spPr>
          <a:xfrm>
            <a:off x="20" y="-1"/>
            <a:ext cx="404620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179DE42-5613-4B35-A1E6-6CCBAA13C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B898B32-3891-4C3A-8F58-C5969D2E9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6225" y="0"/>
            <a:ext cx="9144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E4806D-B8F9-4679-A68A-9BD21C01A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0381" y="3681413"/>
            <a:ext cx="357266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3">
            <a:extLst>
              <a:ext uri="{FF2B5EF4-FFF2-40B4-BE49-F238E27FC236}">
                <a16:creationId xmlns:a16="http://schemas.microsoft.com/office/drawing/2014/main" id="{52FB45E9-914E-4471-AC87-E475CD5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4073" y="-8467"/>
            <a:ext cx="2255511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Rectangle 25">
            <a:extLst>
              <a:ext uri="{FF2B5EF4-FFF2-40B4-BE49-F238E27FC236}">
                <a16:creationId xmlns:a16="http://schemas.microsoft.com/office/drawing/2014/main" id="{C310626D-5743-49D4-8F7D-88C4F8F05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0547" y="-8467"/>
            <a:ext cx="1941419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3C195FC1-B568-4C72-9902-34CB35DDD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215" y="3048000"/>
            <a:ext cx="2444751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Rectangle 27">
            <a:extLst>
              <a:ext uri="{FF2B5EF4-FFF2-40B4-BE49-F238E27FC236}">
                <a16:creationId xmlns:a16="http://schemas.microsoft.com/office/drawing/2014/main" id="{EF2BDF77-362C-43F0-8CBB-A969EC2AE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841" y="-8467"/>
            <a:ext cx="2140744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4BE96B01-3929-432D-B8C2-ADBCB74C2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36715" y="3589867"/>
            <a:ext cx="136286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A6FCDE6-CDE2-4C51-B18E-A95CFB679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62215" y="-8467"/>
            <a:ext cx="6881785" cy="6866467"/>
          </a:xfrm>
          <a:custGeom>
            <a:avLst/>
            <a:gdLst>
              <a:gd name="connsiteX0" fmla="*/ 0 w 9175713"/>
              <a:gd name="connsiteY0" fmla="*/ 0 h 6866467"/>
              <a:gd name="connsiteX1" fmla="*/ 1249825 w 9175713"/>
              <a:gd name="connsiteY1" fmla="*/ 0 h 6866467"/>
              <a:gd name="connsiteX2" fmla="*/ 1249825 w 9175713"/>
              <a:gd name="connsiteY2" fmla="*/ 8467 h 6866467"/>
              <a:gd name="connsiteX3" fmla="*/ 9175713 w 9175713"/>
              <a:gd name="connsiteY3" fmla="*/ 8467 h 6866467"/>
              <a:gd name="connsiteX4" fmla="*/ 9175713 w 9175713"/>
              <a:gd name="connsiteY4" fmla="*/ 6866467 h 6866467"/>
              <a:gd name="connsiteX5" fmla="*/ 1249825 w 9175713"/>
              <a:gd name="connsiteY5" fmla="*/ 6866467 h 6866467"/>
              <a:gd name="connsiteX6" fmla="*/ 1109382 w 9175713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5713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4352" y="1020871"/>
            <a:ext cx="5220569" cy="284967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>
                <a:solidFill>
                  <a:srgbClr val="FFFFFF"/>
                </a:solidFill>
              </a:rPr>
              <a:t>Computer Theft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1078" y="3962088"/>
            <a:ext cx="4584057" cy="118610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FFFFFF">
                    <a:alpha val="70000"/>
                  </a:srgbClr>
                </a:solidFill>
              </a:rPr>
              <a:t>Stealing physical devices or digital information.</a:t>
            </a:r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9D2E8756-2465-473A-BA2A-2DB1D622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019339" y="3294792"/>
            <a:ext cx="220660" cy="139829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8DD29E6-E644-22DC-2DED-F43598CA6D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48" r="64865"/>
          <a:stretch>
            <a:fillRect/>
          </a:stretch>
        </p:blipFill>
        <p:spPr>
          <a:xfrm>
            <a:off x="20" y="-1"/>
            <a:ext cx="404620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5422" y="1678665"/>
            <a:ext cx="291587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Worms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5422" y="4050833"/>
            <a:ext cx="2920080" cy="10968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Self-replicating malware that spreads across networks.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4" descr="Stack of files">
            <a:extLst>
              <a:ext uri="{FF2B5EF4-FFF2-40B4-BE49-F238E27FC236}">
                <a16:creationId xmlns:a16="http://schemas.microsoft.com/office/drawing/2014/main" id="{27B0E36E-F180-B8C2-54CB-47E60FEDC8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974" r="27643" b="-2"/>
          <a:stretch>
            <a:fillRect/>
          </a:stretch>
        </p:blipFill>
        <p:spPr>
          <a:xfrm>
            <a:off x="20" y="-1"/>
            <a:ext cx="404620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5422" y="1678665"/>
            <a:ext cx="291587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Viruses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5422" y="4050833"/>
            <a:ext cx="2920080" cy="10968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Malicious programs that attach to files and require user action to spread.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5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7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8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9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27577DEC-D9A5-404D-9789-702F4319B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EEA9366-CEA8-4F23-B065-4337F0D8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04A03D6-39B4-4278-9BE1-A07E02449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BE459AF-3736-4886-82E0-9B5DA427B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23">
              <a:extLst>
                <a:ext uri="{FF2B5EF4-FFF2-40B4-BE49-F238E27FC236}">
                  <a16:creationId xmlns:a16="http://schemas.microsoft.com/office/drawing/2014/main" id="{4B6B88EF-180C-4E39-8A3F-A52E87110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9" name="Rectangle 25">
              <a:extLst>
                <a:ext uri="{FF2B5EF4-FFF2-40B4-BE49-F238E27FC236}">
                  <a16:creationId xmlns:a16="http://schemas.microsoft.com/office/drawing/2014/main" id="{52DFAACF-64D0-4621-8FF4-E2F03C3E8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36611FF0-65B3-49DB-97C6-1B72AAD0F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1" name="Rectangle 27">
              <a:extLst>
                <a:ext uri="{FF2B5EF4-FFF2-40B4-BE49-F238E27FC236}">
                  <a16:creationId xmlns:a16="http://schemas.microsoft.com/office/drawing/2014/main" id="{0F7407FE-86B1-4890-9D80-9406FBF29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" name="Rectangle 29">
              <a:extLst>
                <a:ext uri="{FF2B5EF4-FFF2-40B4-BE49-F238E27FC236}">
                  <a16:creationId xmlns:a16="http://schemas.microsoft.com/office/drawing/2014/main" id="{EBD42D5B-8F87-45B3-98B3-C66944F92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F5E04699-59E1-4468-9E7C-83070EEB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F2AE8F13-9A52-4D7F-9637-321EA7CF32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300" y="4050833"/>
            <a:ext cx="5825202" cy="10968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>
                <a:solidFill>
                  <a:schemeClr val="tx1"/>
                </a:solidFill>
              </a:rPr>
              <a:t>Malware disguised as legitimate software.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300" y="2404534"/>
            <a:ext cx="5825202" cy="164630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Trojan Horses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299" y="999460"/>
            <a:ext cx="4273550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Preventing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3978" y="999460"/>
            <a:ext cx="2342715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Use antivirus software, firewalls, updates, and employee training.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0992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8512053" y="1217756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4" descr="Pen placed on top of a signature line">
            <a:extLst>
              <a:ext uri="{FF2B5EF4-FFF2-40B4-BE49-F238E27FC236}">
                <a16:creationId xmlns:a16="http://schemas.microsoft.com/office/drawing/2014/main" id="{20FC6655-FA6F-BF97-3664-FE2F385015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387" r="4231" b="-2"/>
          <a:stretch>
            <a:fillRect/>
          </a:stretch>
        </p:blipFill>
        <p:spPr>
          <a:xfrm>
            <a:off x="20" y="-1"/>
            <a:ext cx="404620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5422" y="1678665"/>
            <a:ext cx="291587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Security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5422" y="4050833"/>
            <a:ext cx="2920080" cy="10968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Formal rules defining how information and systems are protected.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4" descr="Closeup of a keyboard">
            <a:extLst>
              <a:ext uri="{FF2B5EF4-FFF2-40B4-BE49-F238E27FC236}">
                <a16:creationId xmlns:a16="http://schemas.microsoft.com/office/drawing/2014/main" id="{ACC8FB8E-84CD-D86D-7A01-41E4EB2DB21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</a:blip>
          <a:srcRect l="17570" r="32400" b="1"/>
          <a:stretch>
            <a:fillRect/>
          </a:stretch>
        </p:blipFill>
        <p:spPr>
          <a:xfrm>
            <a:off x="3842657" y="-1"/>
            <a:ext cx="5298961" cy="6858001"/>
          </a:xfrm>
          <a:custGeom>
            <a:avLst/>
            <a:gdLst/>
            <a:ahLst/>
            <a:cxnLst/>
            <a:rect l="l" t="t" r="r" b="b"/>
            <a:pathLst>
              <a:path w="7065281" h="6858001">
                <a:moveTo>
                  <a:pt x="379987" y="0"/>
                </a:moveTo>
                <a:lnTo>
                  <a:pt x="7065281" y="0"/>
                </a:lnTo>
                <a:lnTo>
                  <a:pt x="7065281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649" y="1678666"/>
            <a:ext cx="3842636" cy="23690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200"/>
              <a:t>Passwords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1" y="4050831"/>
            <a:ext cx="3834913" cy="10969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Strong, unique passwords help protect accounts and data.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28259" y="0"/>
            <a:ext cx="9144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68950" y="3681413"/>
            <a:ext cx="357266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107" y="-8467"/>
            <a:ext cx="2255511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02581" y="-8467"/>
            <a:ext cx="1941419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9249" y="3048000"/>
            <a:ext cx="2444751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00875" y="-8467"/>
            <a:ext cx="2140744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74047" y="-8467"/>
            <a:ext cx="967571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4249" y="-8467"/>
            <a:ext cx="937369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78749" y="3589867"/>
            <a:ext cx="136286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4" descr="Padlock on computer motherboard">
            <a:extLst>
              <a:ext uri="{FF2B5EF4-FFF2-40B4-BE49-F238E27FC236}">
                <a16:creationId xmlns:a16="http://schemas.microsoft.com/office/drawing/2014/main" id="{E666EAEB-F6DE-D192-490E-5209E274F7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581" r="35036" b="-2"/>
          <a:stretch>
            <a:fillRect/>
          </a:stretch>
        </p:blipFill>
        <p:spPr>
          <a:xfrm>
            <a:off x="20" y="-1"/>
            <a:ext cx="404620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5422" y="1678665"/>
            <a:ext cx="291587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4200"/>
              <a:t>Procedures to Protect IT Assets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5422" y="4050833"/>
            <a:ext cx="2920080" cy="10968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Access controls, backups, encryption, and physical security.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4" descr="Codes on papers">
            <a:extLst>
              <a:ext uri="{FF2B5EF4-FFF2-40B4-BE49-F238E27FC236}">
                <a16:creationId xmlns:a16="http://schemas.microsoft.com/office/drawing/2014/main" id="{C79A10FB-D0B7-65D5-8E67-4D82362244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413" r="28204" b="-2"/>
          <a:stretch>
            <a:fillRect/>
          </a:stretch>
        </p:blipFill>
        <p:spPr>
          <a:xfrm>
            <a:off x="20" y="-1"/>
            <a:ext cx="404620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5422" y="1678665"/>
            <a:ext cx="291587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000"/>
              <a:t>Financial Fraud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5422" y="4050833"/>
            <a:ext cx="2920080" cy="10968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Illegal actions to gain financial benefits using deception.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7577DEC-D9A5-404D-9789-702F4319B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EEA9366-CEA8-4F23-B065-4337F0D8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4A03D6-39B4-4278-9BE1-A07E02449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BE459AF-3736-4886-82E0-9B5DA427B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4B6B88EF-180C-4E39-8A3F-A52E87110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2DFAACF-64D0-4621-8FF4-E2F03C3E8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36611FF0-65B3-49DB-97C6-1B72AAD0F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F7407FE-86B1-4890-9D80-9406FBF29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EBD42D5B-8F87-45B3-98B3-C66944F92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F5E04699-59E1-4468-9E7C-83070EEB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F2AE8F13-9A52-4D7F-9637-321EA7CF32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300" y="4050833"/>
            <a:ext cx="5825202" cy="10968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>
                <a:solidFill>
                  <a:schemeClr val="tx1"/>
                </a:solidFill>
              </a:rPr>
              <a:t>Incidents where protected data is accessed or exposed.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300" y="2404534"/>
            <a:ext cx="5825202" cy="164630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Security Breaches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9067C70-2F85-C743-58BD-9FAFC1445A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990" r="34823"/>
          <a:stretch>
            <a:fillRect/>
          </a:stretch>
        </p:blipFill>
        <p:spPr>
          <a:xfrm>
            <a:off x="20" y="-1"/>
            <a:ext cx="404620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5422" y="1678665"/>
            <a:ext cx="291587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4200"/>
              <a:t>Keylogging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5422" y="4050833"/>
            <a:ext cx="2920080" cy="10968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Programs that record keystrokes to steal information.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179DE42-5613-4B35-A1E6-6CCBAA13C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B898B32-3891-4C3A-8F58-C5969D2E9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6225" y="0"/>
            <a:ext cx="9144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E4806D-B8F9-4679-A68A-9BD21C01A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0381" y="3681413"/>
            <a:ext cx="357266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3">
            <a:extLst>
              <a:ext uri="{FF2B5EF4-FFF2-40B4-BE49-F238E27FC236}">
                <a16:creationId xmlns:a16="http://schemas.microsoft.com/office/drawing/2014/main" id="{52FB45E9-914E-4471-AC87-E475CD5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4073" y="-8467"/>
            <a:ext cx="2255511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Rectangle 25">
            <a:extLst>
              <a:ext uri="{FF2B5EF4-FFF2-40B4-BE49-F238E27FC236}">
                <a16:creationId xmlns:a16="http://schemas.microsoft.com/office/drawing/2014/main" id="{C310626D-5743-49D4-8F7D-88C4F8F05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0547" y="-8467"/>
            <a:ext cx="1941419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3C195FC1-B568-4C72-9902-34CB35DDD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215" y="3048000"/>
            <a:ext cx="2444751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Rectangle 27">
            <a:extLst>
              <a:ext uri="{FF2B5EF4-FFF2-40B4-BE49-F238E27FC236}">
                <a16:creationId xmlns:a16="http://schemas.microsoft.com/office/drawing/2014/main" id="{EF2BDF77-362C-43F0-8CBB-A969EC2AE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841" y="-8467"/>
            <a:ext cx="2140744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4BE96B01-3929-432D-B8C2-ADBCB74C2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36715" y="3589867"/>
            <a:ext cx="136286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A6FCDE6-CDE2-4C51-B18E-A95CFB679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62215" y="-8467"/>
            <a:ext cx="6881785" cy="6866467"/>
          </a:xfrm>
          <a:custGeom>
            <a:avLst/>
            <a:gdLst>
              <a:gd name="connsiteX0" fmla="*/ 0 w 9175713"/>
              <a:gd name="connsiteY0" fmla="*/ 0 h 6866467"/>
              <a:gd name="connsiteX1" fmla="*/ 1249825 w 9175713"/>
              <a:gd name="connsiteY1" fmla="*/ 0 h 6866467"/>
              <a:gd name="connsiteX2" fmla="*/ 1249825 w 9175713"/>
              <a:gd name="connsiteY2" fmla="*/ 8467 h 6866467"/>
              <a:gd name="connsiteX3" fmla="*/ 9175713 w 9175713"/>
              <a:gd name="connsiteY3" fmla="*/ 8467 h 6866467"/>
              <a:gd name="connsiteX4" fmla="*/ 9175713 w 9175713"/>
              <a:gd name="connsiteY4" fmla="*/ 6866467 h 6866467"/>
              <a:gd name="connsiteX5" fmla="*/ 1249825 w 9175713"/>
              <a:gd name="connsiteY5" fmla="*/ 6866467 h 6866467"/>
              <a:gd name="connsiteX6" fmla="*/ 1109382 w 9175713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5713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4352" y="1020871"/>
            <a:ext cx="5220569" cy="284967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>
                <a:solidFill>
                  <a:srgbClr val="FFFFFF"/>
                </a:solidFill>
              </a:rPr>
              <a:t>Spam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1078" y="3962088"/>
            <a:ext cx="4584057" cy="118610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FFFFFF">
                    <a:alpha val="70000"/>
                  </a:srgbClr>
                </a:solidFill>
              </a:rPr>
              <a:t>Unsolicited messages often used for scams or malware.</a:t>
            </a:r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9D2E8756-2465-473A-BA2A-2DB1D622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019339" y="3294792"/>
            <a:ext cx="220660" cy="139829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4" descr="Computer script on a screen">
            <a:extLst>
              <a:ext uri="{FF2B5EF4-FFF2-40B4-BE49-F238E27FC236}">
                <a16:creationId xmlns:a16="http://schemas.microsoft.com/office/drawing/2014/main" id="{90330552-6DFC-9009-0A26-C24CD9F9CB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553" r="49064" b="-2"/>
          <a:stretch>
            <a:fillRect/>
          </a:stretch>
        </p:blipFill>
        <p:spPr>
          <a:xfrm>
            <a:off x="20" y="-1"/>
            <a:ext cx="404620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5422" y="1678665"/>
            <a:ext cx="291587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5000"/>
              <a:t>Software &amp; Media Piracy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5422" y="4050833"/>
            <a:ext cx="2920080" cy="10968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Illegal copying or distribution of software and media.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4" descr="Financial graphs on a dark display">
            <a:extLst>
              <a:ext uri="{FF2B5EF4-FFF2-40B4-BE49-F238E27FC236}">
                <a16:creationId xmlns:a16="http://schemas.microsoft.com/office/drawing/2014/main" id="{C00010B3-01C5-F6FE-C3D7-8AD29D849F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717" r="33408"/>
          <a:stretch>
            <a:fillRect/>
          </a:stretch>
        </p:blipFill>
        <p:spPr>
          <a:xfrm>
            <a:off x="20" y="-1"/>
            <a:ext cx="404620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5422" y="1678665"/>
            <a:ext cx="291587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Data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5422" y="4050833"/>
            <a:ext cx="2920080" cy="10968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Analyzing large data sets to discover patterns and trends.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</TotalTime>
  <Words>193</Words>
  <Application>Microsoft Office PowerPoint</Application>
  <PresentationFormat>On-screen Show (4:3)</PresentationFormat>
  <Paragraphs>34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Trebuchet MS</vt:lpstr>
      <vt:lpstr>Wingdings 3</vt:lpstr>
      <vt:lpstr>Facet</vt:lpstr>
      <vt:lpstr>Business IT Security Overview</vt:lpstr>
      <vt:lpstr>Data Security</vt:lpstr>
      <vt:lpstr>Unauthorized Access</vt:lpstr>
      <vt:lpstr>Computer Theft</vt:lpstr>
      <vt:lpstr>Worms</vt:lpstr>
      <vt:lpstr>Viruses</vt:lpstr>
      <vt:lpstr>Trojan Horses</vt:lpstr>
      <vt:lpstr>Preventing Problems</vt:lpstr>
      <vt:lpstr>Security Policy</vt:lpstr>
      <vt:lpstr>Passwords</vt:lpstr>
      <vt:lpstr>Procedures to Protect IT Assets</vt:lpstr>
      <vt:lpstr>Financial Fraud</vt:lpstr>
      <vt:lpstr>Security Breaches</vt:lpstr>
      <vt:lpstr>Keylogging Software</vt:lpstr>
      <vt:lpstr>Spam</vt:lpstr>
      <vt:lpstr>Software &amp; Media Piracy</vt:lpstr>
      <vt:lpstr>Data Mining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Trina Schmidt</dc:creator>
  <cp:keywords/>
  <dc:description>generated using python-pptx</dc:description>
  <cp:lastModifiedBy>Trina Schmidt</cp:lastModifiedBy>
  <cp:revision>2</cp:revision>
  <dcterms:created xsi:type="dcterms:W3CDTF">2013-01-27T09:14:16Z</dcterms:created>
  <dcterms:modified xsi:type="dcterms:W3CDTF">2026-01-22T21:17:07Z</dcterms:modified>
  <cp:category/>
</cp:coreProperties>
</file>