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62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744C7F-C902-4F66-8C5F-27C8206C282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3FBA72A-9307-4813-979F-1C2C0F319D2A}">
      <dgm:prSet/>
      <dgm:spPr/>
      <dgm:t>
        <a:bodyPr/>
        <a:lstStyle/>
        <a:p>
          <a:r>
            <a:rPr lang="en-US"/>
            <a:t>Handles day-to-day business transactions</a:t>
          </a:r>
        </a:p>
      </dgm:t>
    </dgm:pt>
    <dgm:pt modelId="{DBC128C8-8DE2-45FF-98FC-24B27D65D3FC}" type="parTrans" cxnId="{AFB78CD1-93EF-4503-A46B-012A9E927C54}">
      <dgm:prSet/>
      <dgm:spPr/>
      <dgm:t>
        <a:bodyPr/>
        <a:lstStyle/>
        <a:p>
          <a:endParaRPr lang="en-US"/>
        </a:p>
      </dgm:t>
    </dgm:pt>
    <dgm:pt modelId="{3FC5C12F-5E7E-4B65-A069-18C839F73C8E}" type="sibTrans" cxnId="{AFB78CD1-93EF-4503-A46B-012A9E927C54}">
      <dgm:prSet/>
      <dgm:spPr/>
      <dgm:t>
        <a:bodyPr/>
        <a:lstStyle/>
        <a:p>
          <a:endParaRPr lang="en-US"/>
        </a:p>
      </dgm:t>
    </dgm:pt>
    <dgm:pt modelId="{273BC38B-95D9-40FA-82C0-FEF46258A962}">
      <dgm:prSet/>
      <dgm:spPr/>
      <dgm:t>
        <a:bodyPr/>
        <a:lstStyle/>
        <a:p>
          <a:r>
            <a:rPr lang="en-US"/>
            <a:t>Examples: sales, payroll, inventory</a:t>
          </a:r>
        </a:p>
      </dgm:t>
    </dgm:pt>
    <dgm:pt modelId="{1FCF04EB-D36B-4D24-993F-02CF55D9B47C}" type="parTrans" cxnId="{A19D83F9-E284-4B1F-90F6-89723CF77319}">
      <dgm:prSet/>
      <dgm:spPr/>
      <dgm:t>
        <a:bodyPr/>
        <a:lstStyle/>
        <a:p>
          <a:endParaRPr lang="en-US"/>
        </a:p>
      </dgm:t>
    </dgm:pt>
    <dgm:pt modelId="{FF67F4E6-EB18-4723-A444-B8E7CB09D3F8}" type="sibTrans" cxnId="{A19D83F9-E284-4B1F-90F6-89723CF77319}">
      <dgm:prSet/>
      <dgm:spPr/>
      <dgm:t>
        <a:bodyPr/>
        <a:lstStyle/>
        <a:p>
          <a:endParaRPr lang="en-US"/>
        </a:p>
      </dgm:t>
    </dgm:pt>
    <dgm:pt modelId="{1D4E1A3B-0017-4D9B-9D8B-4D47998B18A9}">
      <dgm:prSet/>
      <dgm:spPr/>
      <dgm:t>
        <a:bodyPr/>
        <a:lstStyle/>
        <a:p>
          <a:r>
            <a:rPr lang="en-US"/>
            <a:t>Foundation for other systems</a:t>
          </a:r>
        </a:p>
      </dgm:t>
    </dgm:pt>
    <dgm:pt modelId="{CEF4450E-BA16-47FC-833E-5912749F4FCD}" type="parTrans" cxnId="{91DEAF06-5FA4-464D-97E8-AC16E219C490}">
      <dgm:prSet/>
      <dgm:spPr/>
      <dgm:t>
        <a:bodyPr/>
        <a:lstStyle/>
        <a:p>
          <a:endParaRPr lang="en-US"/>
        </a:p>
      </dgm:t>
    </dgm:pt>
    <dgm:pt modelId="{6FED461C-6B55-4D63-9F11-117A05C349D4}" type="sibTrans" cxnId="{91DEAF06-5FA4-464D-97E8-AC16E219C490}">
      <dgm:prSet/>
      <dgm:spPr/>
      <dgm:t>
        <a:bodyPr/>
        <a:lstStyle/>
        <a:p>
          <a:endParaRPr lang="en-US"/>
        </a:p>
      </dgm:t>
    </dgm:pt>
    <dgm:pt modelId="{BC43A011-82D4-4C14-9E34-5BB15F82D0CA}" type="pres">
      <dgm:prSet presAssocID="{3F744C7F-C902-4F66-8C5F-27C8206C282E}" presName="root" presStyleCnt="0">
        <dgm:presLayoutVars>
          <dgm:dir/>
          <dgm:resizeHandles val="exact"/>
        </dgm:presLayoutVars>
      </dgm:prSet>
      <dgm:spPr/>
    </dgm:pt>
    <dgm:pt modelId="{85279529-99A5-4EC0-BDF4-1D8371878DC8}" type="pres">
      <dgm:prSet presAssocID="{B3FBA72A-9307-4813-979F-1C2C0F319D2A}" presName="compNode" presStyleCnt="0"/>
      <dgm:spPr/>
    </dgm:pt>
    <dgm:pt modelId="{7ED591E7-8148-494C-9F43-25F9148D868D}" type="pres">
      <dgm:prSet presAssocID="{B3FBA72A-9307-4813-979F-1C2C0F319D2A}" presName="bgRect" presStyleLbl="bgShp" presStyleIdx="0" presStyleCnt="3"/>
      <dgm:spPr/>
    </dgm:pt>
    <dgm:pt modelId="{4A5D3C81-BA14-498C-BA1C-FAFA0891624A}" type="pres">
      <dgm:prSet presAssocID="{B3FBA72A-9307-4813-979F-1C2C0F319D2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0981529A-899B-43A9-978F-FE0E66F06132}" type="pres">
      <dgm:prSet presAssocID="{B3FBA72A-9307-4813-979F-1C2C0F319D2A}" presName="spaceRect" presStyleCnt="0"/>
      <dgm:spPr/>
    </dgm:pt>
    <dgm:pt modelId="{21CC7D15-D477-4A24-8890-F41397818FD5}" type="pres">
      <dgm:prSet presAssocID="{B3FBA72A-9307-4813-979F-1C2C0F319D2A}" presName="parTx" presStyleLbl="revTx" presStyleIdx="0" presStyleCnt="3">
        <dgm:presLayoutVars>
          <dgm:chMax val="0"/>
          <dgm:chPref val="0"/>
        </dgm:presLayoutVars>
      </dgm:prSet>
      <dgm:spPr/>
    </dgm:pt>
    <dgm:pt modelId="{A6C877AF-D2BF-4AAC-826F-E1E2E4EB1E23}" type="pres">
      <dgm:prSet presAssocID="{3FC5C12F-5E7E-4B65-A069-18C839F73C8E}" presName="sibTrans" presStyleCnt="0"/>
      <dgm:spPr/>
    </dgm:pt>
    <dgm:pt modelId="{63589C57-B4BF-4E63-918E-9B237BB91443}" type="pres">
      <dgm:prSet presAssocID="{273BC38B-95D9-40FA-82C0-FEF46258A962}" presName="compNode" presStyleCnt="0"/>
      <dgm:spPr/>
    </dgm:pt>
    <dgm:pt modelId="{7458D165-43B0-4BBF-8786-C553D577DCB6}" type="pres">
      <dgm:prSet presAssocID="{273BC38B-95D9-40FA-82C0-FEF46258A962}" presName="bgRect" presStyleLbl="bgShp" presStyleIdx="1" presStyleCnt="3"/>
      <dgm:spPr/>
    </dgm:pt>
    <dgm:pt modelId="{AB5C8084-10BE-422F-BC7C-8770F1DDCAE3}" type="pres">
      <dgm:prSet presAssocID="{273BC38B-95D9-40FA-82C0-FEF46258A96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ADF6E25F-4756-4F73-828E-0436302943FE}" type="pres">
      <dgm:prSet presAssocID="{273BC38B-95D9-40FA-82C0-FEF46258A962}" presName="spaceRect" presStyleCnt="0"/>
      <dgm:spPr/>
    </dgm:pt>
    <dgm:pt modelId="{5BA891A8-844E-40DA-855C-7D3C7DCBD8F5}" type="pres">
      <dgm:prSet presAssocID="{273BC38B-95D9-40FA-82C0-FEF46258A962}" presName="parTx" presStyleLbl="revTx" presStyleIdx="1" presStyleCnt="3">
        <dgm:presLayoutVars>
          <dgm:chMax val="0"/>
          <dgm:chPref val="0"/>
        </dgm:presLayoutVars>
      </dgm:prSet>
      <dgm:spPr/>
    </dgm:pt>
    <dgm:pt modelId="{F439E6B6-0C84-4405-9A86-149FD9C8C6A9}" type="pres">
      <dgm:prSet presAssocID="{FF67F4E6-EB18-4723-A444-B8E7CB09D3F8}" presName="sibTrans" presStyleCnt="0"/>
      <dgm:spPr/>
    </dgm:pt>
    <dgm:pt modelId="{C9A5BB04-BEE0-4B39-9E19-5D8B327A3C3F}" type="pres">
      <dgm:prSet presAssocID="{1D4E1A3B-0017-4D9B-9D8B-4D47998B18A9}" presName="compNode" presStyleCnt="0"/>
      <dgm:spPr/>
    </dgm:pt>
    <dgm:pt modelId="{CCE042C8-C6BF-4FB9-B5BD-87A9C39872CE}" type="pres">
      <dgm:prSet presAssocID="{1D4E1A3B-0017-4D9B-9D8B-4D47998B18A9}" presName="bgRect" presStyleLbl="bgShp" presStyleIdx="2" presStyleCnt="3"/>
      <dgm:spPr/>
    </dgm:pt>
    <dgm:pt modelId="{68D13531-61CC-4407-AF00-6823784FA95B}" type="pres">
      <dgm:prSet presAssocID="{1D4E1A3B-0017-4D9B-9D8B-4D47998B18A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4F128757-C68A-4FC0-85B0-EAA012C355C0}" type="pres">
      <dgm:prSet presAssocID="{1D4E1A3B-0017-4D9B-9D8B-4D47998B18A9}" presName="spaceRect" presStyleCnt="0"/>
      <dgm:spPr/>
    </dgm:pt>
    <dgm:pt modelId="{06124FB8-E6B4-4E12-AA70-B47872AA9652}" type="pres">
      <dgm:prSet presAssocID="{1D4E1A3B-0017-4D9B-9D8B-4D47998B18A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3EA5305-8F54-4BC5-8C1B-BCE5DFB13689}" type="presOf" srcId="{B3FBA72A-9307-4813-979F-1C2C0F319D2A}" destId="{21CC7D15-D477-4A24-8890-F41397818FD5}" srcOrd="0" destOrd="0" presId="urn:microsoft.com/office/officeart/2018/2/layout/IconVerticalSolidList"/>
    <dgm:cxn modelId="{91DEAF06-5FA4-464D-97E8-AC16E219C490}" srcId="{3F744C7F-C902-4F66-8C5F-27C8206C282E}" destId="{1D4E1A3B-0017-4D9B-9D8B-4D47998B18A9}" srcOrd="2" destOrd="0" parTransId="{CEF4450E-BA16-47FC-833E-5912749F4FCD}" sibTransId="{6FED461C-6B55-4D63-9F11-117A05C349D4}"/>
    <dgm:cxn modelId="{21E76A58-4CB3-4CA5-81B7-6D71E1A44F4E}" type="presOf" srcId="{273BC38B-95D9-40FA-82C0-FEF46258A962}" destId="{5BA891A8-844E-40DA-855C-7D3C7DCBD8F5}" srcOrd="0" destOrd="0" presId="urn:microsoft.com/office/officeart/2018/2/layout/IconVerticalSolidList"/>
    <dgm:cxn modelId="{5AC334AF-5EF1-4E39-AABF-4A3027C53C84}" type="presOf" srcId="{3F744C7F-C902-4F66-8C5F-27C8206C282E}" destId="{BC43A011-82D4-4C14-9E34-5BB15F82D0CA}" srcOrd="0" destOrd="0" presId="urn:microsoft.com/office/officeart/2018/2/layout/IconVerticalSolidList"/>
    <dgm:cxn modelId="{AFB78CD1-93EF-4503-A46B-012A9E927C54}" srcId="{3F744C7F-C902-4F66-8C5F-27C8206C282E}" destId="{B3FBA72A-9307-4813-979F-1C2C0F319D2A}" srcOrd="0" destOrd="0" parTransId="{DBC128C8-8DE2-45FF-98FC-24B27D65D3FC}" sibTransId="{3FC5C12F-5E7E-4B65-A069-18C839F73C8E}"/>
    <dgm:cxn modelId="{CE11DCE5-DD60-4F46-ADCF-7A1DDFDE7F26}" type="presOf" srcId="{1D4E1A3B-0017-4D9B-9D8B-4D47998B18A9}" destId="{06124FB8-E6B4-4E12-AA70-B47872AA9652}" srcOrd="0" destOrd="0" presId="urn:microsoft.com/office/officeart/2018/2/layout/IconVerticalSolidList"/>
    <dgm:cxn modelId="{A19D83F9-E284-4B1F-90F6-89723CF77319}" srcId="{3F744C7F-C902-4F66-8C5F-27C8206C282E}" destId="{273BC38B-95D9-40FA-82C0-FEF46258A962}" srcOrd="1" destOrd="0" parTransId="{1FCF04EB-D36B-4D24-993F-02CF55D9B47C}" sibTransId="{FF67F4E6-EB18-4723-A444-B8E7CB09D3F8}"/>
    <dgm:cxn modelId="{51E84B0A-3B4B-42B9-880A-3F76D2C0F3C9}" type="presParOf" srcId="{BC43A011-82D4-4C14-9E34-5BB15F82D0CA}" destId="{85279529-99A5-4EC0-BDF4-1D8371878DC8}" srcOrd="0" destOrd="0" presId="urn:microsoft.com/office/officeart/2018/2/layout/IconVerticalSolidList"/>
    <dgm:cxn modelId="{247903B7-537E-4A5D-AB85-B0757F583595}" type="presParOf" srcId="{85279529-99A5-4EC0-BDF4-1D8371878DC8}" destId="{7ED591E7-8148-494C-9F43-25F9148D868D}" srcOrd="0" destOrd="0" presId="urn:microsoft.com/office/officeart/2018/2/layout/IconVerticalSolidList"/>
    <dgm:cxn modelId="{101ACE4F-6262-4DF5-9541-AAC5ADB9091F}" type="presParOf" srcId="{85279529-99A5-4EC0-BDF4-1D8371878DC8}" destId="{4A5D3C81-BA14-498C-BA1C-FAFA0891624A}" srcOrd="1" destOrd="0" presId="urn:microsoft.com/office/officeart/2018/2/layout/IconVerticalSolidList"/>
    <dgm:cxn modelId="{64C32A71-8ABE-42D0-BE99-C5B169679132}" type="presParOf" srcId="{85279529-99A5-4EC0-BDF4-1D8371878DC8}" destId="{0981529A-899B-43A9-978F-FE0E66F06132}" srcOrd="2" destOrd="0" presId="urn:microsoft.com/office/officeart/2018/2/layout/IconVerticalSolidList"/>
    <dgm:cxn modelId="{5EEA050C-B2D9-4E21-93DA-D198F6CFC7DC}" type="presParOf" srcId="{85279529-99A5-4EC0-BDF4-1D8371878DC8}" destId="{21CC7D15-D477-4A24-8890-F41397818FD5}" srcOrd="3" destOrd="0" presId="urn:microsoft.com/office/officeart/2018/2/layout/IconVerticalSolidList"/>
    <dgm:cxn modelId="{76607D8D-BBB8-441F-A173-B69BFBB54A2A}" type="presParOf" srcId="{BC43A011-82D4-4C14-9E34-5BB15F82D0CA}" destId="{A6C877AF-D2BF-4AAC-826F-E1E2E4EB1E23}" srcOrd="1" destOrd="0" presId="urn:microsoft.com/office/officeart/2018/2/layout/IconVerticalSolidList"/>
    <dgm:cxn modelId="{C35C773D-897B-4C08-9AF0-8CA779D0B9F8}" type="presParOf" srcId="{BC43A011-82D4-4C14-9E34-5BB15F82D0CA}" destId="{63589C57-B4BF-4E63-918E-9B237BB91443}" srcOrd="2" destOrd="0" presId="urn:microsoft.com/office/officeart/2018/2/layout/IconVerticalSolidList"/>
    <dgm:cxn modelId="{41491A0B-D76B-490B-B60D-093BEE1EB2E2}" type="presParOf" srcId="{63589C57-B4BF-4E63-918E-9B237BB91443}" destId="{7458D165-43B0-4BBF-8786-C553D577DCB6}" srcOrd="0" destOrd="0" presId="urn:microsoft.com/office/officeart/2018/2/layout/IconVerticalSolidList"/>
    <dgm:cxn modelId="{DE015031-B219-4422-B387-3BE4DD4F990D}" type="presParOf" srcId="{63589C57-B4BF-4E63-918E-9B237BB91443}" destId="{AB5C8084-10BE-422F-BC7C-8770F1DDCAE3}" srcOrd="1" destOrd="0" presId="urn:microsoft.com/office/officeart/2018/2/layout/IconVerticalSolidList"/>
    <dgm:cxn modelId="{740AEB45-DD2E-4837-AC50-4CABFF33C46D}" type="presParOf" srcId="{63589C57-B4BF-4E63-918E-9B237BB91443}" destId="{ADF6E25F-4756-4F73-828E-0436302943FE}" srcOrd="2" destOrd="0" presId="urn:microsoft.com/office/officeart/2018/2/layout/IconVerticalSolidList"/>
    <dgm:cxn modelId="{4F6BEDEA-ABC0-4FD7-967D-49BE041945F8}" type="presParOf" srcId="{63589C57-B4BF-4E63-918E-9B237BB91443}" destId="{5BA891A8-844E-40DA-855C-7D3C7DCBD8F5}" srcOrd="3" destOrd="0" presId="urn:microsoft.com/office/officeart/2018/2/layout/IconVerticalSolidList"/>
    <dgm:cxn modelId="{ED3FB981-DB1C-477D-9D39-0F647A9B3278}" type="presParOf" srcId="{BC43A011-82D4-4C14-9E34-5BB15F82D0CA}" destId="{F439E6B6-0C84-4405-9A86-149FD9C8C6A9}" srcOrd="3" destOrd="0" presId="urn:microsoft.com/office/officeart/2018/2/layout/IconVerticalSolidList"/>
    <dgm:cxn modelId="{E1540DB1-A241-41C6-9E8F-CA1977B0065E}" type="presParOf" srcId="{BC43A011-82D4-4C14-9E34-5BB15F82D0CA}" destId="{C9A5BB04-BEE0-4B39-9E19-5D8B327A3C3F}" srcOrd="4" destOrd="0" presId="urn:microsoft.com/office/officeart/2018/2/layout/IconVerticalSolidList"/>
    <dgm:cxn modelId="{9BF4CBE0-8AFE-46E2-AAD2-901500F0FE69}" type="presParOf" srcId="{C9A5BB04-BEE0-4B39-9E19-5D8B327A3C3F}" destId="{CCE042C8-C6BF-4FB9-B5BD-87A9C39872CE}" srcOrd="0" destOrd="0" presId="urn:microsoft.com/office/officeart/2018/2/layout/IconVerticalSolidList"/>
    <dgm:cxn modelId="{EF70AA4D-8730-4668-B12A-8FF277B8DB1E}" type="presParOf" srcId="{C9A5BB04-BEE0-4B39-9E19-5D8B327A3C3F}" destId="{68D13531-61CC-4407-AF00-6823784FA95B}" srcOrd="1" destOrd="0" presId="urn:microsoft.com/office/officeart/2018/2/layout/IconVerticalSolidList"/>
    <dgm:cxn modelId="{3AB050A1-AF46-43CE-8CEF-78D0054830B7}" type="presParOf" srcId="{C9A5BB04-BEE0-4B39-9E19-5D8B327A3C3F}" destId="{4F128757-C68A-4FC0-85B0-EAA012C355C0}" srcOrd="2" destOrd="0" presId="urn:microsoft.com/office/officeart/2018/2/layout/IconVerticalSolidList"/>
    <dgm:cxn modelId="{D0D20730-1375-4613-8372-160D48D9358B}" type="presParOf" srcId="{C9A5BB04-BEE0-4B39-9E19-5D8B327A3C3F}" destId="{06124FB8-E6B4-4E12-AA70-B47872AA965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0727C5-2C7E-46EF-BBF2-C53FFEDBEDD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1C67C763-9CD3-4314-A3CF-82B8F549B404}">
      <dgm:prSet/>
      <dgm:spPr/>
      <dgm:t>
        <a:bodyPr/>
        <a:lstStyle/>
        <a:p>
          <a:r>
            <a:rPr lang="en-US"/>
            <a:t>Mimics decision-making of human experts</a:t>
          </a:r>
        </a:p>
      </dgm:t>
    </dgm:pt>
    <dgm:pt modelId="{F6195407-0276-42CE-A872-ABCC62B8F34B}" type="parTrans" cxnId="{F630756A-11E5-4BD9-9B36-9DB940EE7AA8}">
      <dgm:prSet/>
      <dgm:spPr/>
      <dgm:t>
        <a:bodyPr/>
        <a:lstStyle/>
        <a:p>
          <a:endParaRPr lang="en-US"/>
        </a:p>
      </dgm:t>
    </dgm:pt>
    <dgm:pt modelId="{DF71092E-6314-47CE-9645-47E7D030DB53}" type="sibTrans" cxnId="{F630756A-11E5-4BD9-9B36-9DB940EE7AA8}">
      <dgm:prSet/>
      <dgm:spPr/>
      <dgm:t>
        <a:bodyPr/>
        <a:lstStyle/>
        <a:p>
          <a:endParaRPr lang="en-US"/>
        </a:p>
      </dgm:t>
    </dgm:pt>
    <dgm:pt modelId="{F396D448-308B-459D-95A5-A68DF6A0DD26}">
      <dgm:prSet/>
      <dgm:spPr/>
      <dgm:t>
        <a:bodyPr/>
        <a:lstStyle/>
        <a:p>
          <a:r>
            <a:rPr lang="en-US"/>
            <a:t>Uses rules and knowledge bases</a:t>
          </a:r>
        </a:p>
      </dgm:t>
    </dgm:pt>
    <dgm:pt modelId="{4C574F75-1647-4160-BB75-C831E7E0D72D}" type="parTrans" cxnId="{1C01A884-3454-447C-8A1C-F0C732FDF6FC}">
      <dgm:prSet/>
      <dgm:spPr/>
      <dgm:t>
        <a:bodyPr/>
        <a:lstStyle/>
        <a:p>
          <a:endParaRPr lang="en-US"/>
        </a:p>
      </dgm:t>
    </dgm:pt>
    <dgm:pt modelId="{18906105-A622-4A6B-9080-0321CDDEC57B}" type="sibTrans" cxnId="{1C01A884-3454-447C-8A1C-F0C732FDF6FC}">
      <dgm:prSet/>
      <dgm:spPr/>
      <dgm:t>
        <a:bodyPr/>
        <a:lstStyle/>
        <a:p>
          <a:endParaRPr lang="en-US"/>
        </a:p>
      </dgm:t>
    </dgm:pt>
    <dgm:pt modelId="{1D82DF78-ABFB-44EB-9772-BD678549ADF9}">
      <dgm:prSet/>
      <dgm:spPr/>
      <dgm:t>
        <a:bodyPr/>
        <a:lstStyle/>
        <a:p>
          <a:r>
            <a:rPr lang="en-US"/>
            <a:t>Example: medical diagnosis systems</a:t>
          </a:r>
        </a:p>
      </dgm:t>
    </dgm:pt>
    <dgm:pt modelId="{84E60C83-3841-4A9A-B4C9-AD6BF563093D}" type="parTrans" cxnId="{83E10B27-A6CC-4039-AAC8-F0667F83BEB4}">
      <dgm:prSet/>
      <dgm:spPr/>
      <dgm:t>
        <a:bodyPr/>
        <a:lstStyle/>
        <a:p>
          <a:endParaRPr lang="en-US"/>
        </a:p>
      </dgm:t>
    </dgm:pt>
    <dgm:pt modelId="{83C38FD4-4B9B-4D31-B714-C7B8D2FD05AE}" type="sibTrans" cxnId="{83E10B27-A6CC-4039-AAC8-F0667F83BEB4}">
      <dgm:prSet/>
      <dgm:spPr/>
      <dgm:t>
        <a:bodyPr/>
        <a:lstStyle/>
        <a:p>
          <a:endParaRPr lang="en-US"/>
        </a:p>
      </dgm:t>
    </dgm:pt>
    <dgm:pt modelId="{2FF285C6-B3E4-44B3-A17C-2EC4F57508F8}" type="pres">
      <dgm:prSet presAssocID="{0C0727C5-2C7E-46EF-BBF2-C53FFEDBEDD9}" presName="root" presStyleCnt="0">
        <dgm:presLayoutVars>
          <dgm:dir/>
          <dgm:resizeHandles val="exact"/>
        </dgm:presLayoutVars>
      </dgm:prSet>
      <dgm:spPr/>
    </dgm:pt>
    <dgm:pt modelId="{92A2811A-2B35-4D0B-87CD-1590DD262B80}" type="pres">
      <dgm:prSet presAssocID="{1C67C763-9CD3-4314-A3CF-82B8F549B404}" presName="compNode" presStyleCnt="0"/>
      <dgm:spPr/>
    </dgm:pt>
    <dgm:pt modelId="{0554E1E0-3E7D-4228-A140-AC4F03A400AA}" type="pres">
      <dgm:prSet presAssocID="{1C67C763-9CD3-4314-A3CF-82B8F549B40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D9A76E85-2006-4ACF-83C2-BA394036D183}" type="pres">
      <dgm:prSet presAssocID="{1C67C763-9CD3-4314-A3CF-82B8F549B404}" presName="spaceRect" presStyleCnt="0"/>
      <dgm:spPr/>
    </dgm:pt>
    <dgm:pt modelId="{BACDEF55-7FF3-466D-B29C-9711971D1AE0}" type="pres">
      <dgm:prSet presAssocID="{1C67C763-9CD3-4314-A3CF-82B8F549B404}" presName="textRect" presStyleLbl="revTx" presStyleIdx="0" presStyleCnt="3">
        <dgm:presLayoutVars>
          <dgm:chMax val="1"/>
          <dgm:chPref val="1"/>
        </dgm:presLayoutVars>
      </dgm:prSet>
      <dgm:spPr/>
    </dgm:pt>
    <dgm:pt modelId="{4F1C82B9-B067-447A-82DA-2E090C2FC01E}" type="pres">
      <dgm:prSet presAssocID="{DF71092E-6314-47CE-9645-47E7D030DB53}" presName="sibTrans" presStyleCnt="0"/>
      <dgm:spPr/>
    </dgm:pt>
    <dgm:pt modelId="{C1BFADB0-85AF-48DC-88BD-7A8F166D5D73}" type="pres">
      <dgm:prSet presAssocID="{F396D448-308B-459D-95A5-A68DF6A0DD26}" presName="compNode" presStyleCnt="0"/>
      <dgm:spPr/>
    </dgm:pt>
    <dgm:pt modelId="{1E625C49-5DEC-41DA-B0A7-99FB60EC646E}" type="pres">
      <dgm:prSet presAssocID="{F396D448-308B-459D-95A5-A68DF6A0DD2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C4AA13FD-FC15-4527-97BC-91F22E170EF3}" type="pres">
      <dgm:prSet presAssocID="{F396D448-308B-459D-95A5-A68DF6A0DD26}" presName="spaceRect" presStyleCnt="0"/>
      <dgm:spPr/>
    </dgm:pt>
    <dgm:pt modelId="{CC0C6D1D-D637-45C4-A2DB-F22C3CB44C25}" type="pres">
      <dgm:prSet presAssocID="{F396D448-308B-459D-95A5-A68DF6A0DD26}" presName="textRect" presStyleLbl="revTx" presStyleIdx="1" presStyleCnt="3">
        <dgm:presLayoutVars>
          <dgm:chMax val="1"/>
          <dgm:chPref val="1"/>
        </dgm:presLayoutVars>
      </dgm:prSet>
      <dgm:spPr/>
    </dgm:pt>
    <dgm:pt modelId="{12541D6B-6D6C-4D2D-81CA-13AD01187224}" type="pres">
      <dgm:prSet presAssocID="{18906105-A622-4A6B-9080-0321CDDEC57B}" presName="sibTrans" presStyleCnt="0"/>
      <dgm:spPr/>
    </dgm:pt>
    <dgm:pt modelId="{440CF351-BCBC-4752-B0FE-6AAE2D49B251}" type="pres">
      <dgm:prSet presAssocID="{1D82DF78-ABFB-44EB-9772-BD678549ADF9}" presName="compNode" presStyleCnt="0"/>
      <dgm:spPr/>
    </dgm:pt>
    <dgm:pt modelId="{B4A4C753-E580-40D7-9488-AC3577FA9DF4}" type="pres">
      <dgm:prSet presAssocID="{1D82DF78-ABFB-44EB-9772-BD678549ADF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7EF64442-345A-4F8A-8151-0405B7FF50AC}" type="pres">
      <dgm:prSet presAssocID="{1D82DF78-ABFB-44EB-9772-BD678549ADF9}" presName="spaceRect" presStyleCnt="0"/>
      <dgm:spPr/>
    </dgm:pt>
    <dgm:pt modelId="{22E8A04B-BBE3-4731-B2E2-0DD5250C2F3F}" type="pres">
      <dgm:prSet presAssocID="{1D82DF78-ABFB-44EB-9772-BD678549ADF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83E10B27-A6CC-4039-AAC8-F0667F83BEB4}" srcId="{0C0727C5-2C7E-46EF-BBF2-C53FFEDBEDD9}" destId="{1D82DF78-ABFB-44EB-9772-BD678549ADF9}" srcOrd="2" destOrd="0" parTransId="{84E60C83-3841-4A9A-B4C9-AD6BF563093D}" sibTransId="{83C38FD4-4B9B-4D31-B714-C7B8D2FD05AE}"/>
    <dgm:cxn modelId="{F630756A-11E5-4BD9-9B36-9DB940EE7AA8}" srcId="{0C0727C5-2C7E-46EF-BBF2-C53FFEDBEDD9}" destId="{1C67C763-9CD3-4314-A3CF-82B8F549B404}" srcOrd="0" destOrd="0" parTransId="{F6195407-0276-42CE-A872-ABCC62B8F34B}" sibTransId="{DF71092E-6314-47CE-9645-47E7D030DB53}"/>
    <dgm:cxn modelId="{9066EE76-613A-4D2D-8389-9BC921E5F4FC}" type="presOf" srcId="{1C67C763-9CD3-4314-A3CF-82B8F549B404}" destId="{BACDEF55-7FF3-466D-B29C-9711971D1AE0}" srcOrd="0" destOrd="0" presId="urn:microsoft.com/office/officeart/2018/2/layout/IconLabelList"/>
    <dgm:cxn modelId="{1C01A884-3454-447C-8A1C-F0C732FDF6FC}" srcId="{0C0727C5-2C7E-46EF-BBF2-C53FFEDBEDD9}" destId="{F396D448-308B-459D-95A5-A68DF6A0DD26}" srcOrd="1" destOrd="0" parTransId="{4C574F75-1647-4160-BB75-C831E7E0D72D}" sibTransId="{18906105-A622-4A6B-9080-0321CDDEC57B}"/>
    <dgm:cxn modelId="{6E1F5091-0BFE-46D5-A30C-1A0DCD6DC7DE}" type="presOf" srcId="{1D82DF78-ABFB-44EB-9772-BD678549ADF9}" destId="{22E8A04B-BBE3-4731-B2E2-0DD5250C2F3F}" srcOrd="0" destOrd="0" presId="urn:microsoft.com/office/officeart/2018/2/layout/IconLabelList"/>
    <dgm:cxn modelId="{3D3CC2C5-C2F6-459F-AB8A-3FD0BED0C810}" type="presOf" srcId="{0C0727C5-2C7E-46EF-BBF2-C53FFEDBEDD9}" destId="{2FF285C6-B3E4-44B3-A17C-2EC4F57508F8}" srcOrd="0" destOrd="0" presId="urn:microsoft.com/office/officeart/2018/2/layout/IconLabelList"/>
    <dgm:cxn modelId="{57F201E2-98B7-4DDC-BD44-53C54BEE40E9}" type="presOf" srcId="{F396D448-308B-459D-95A5-A68DF6A0DD26}" destId="{CC0C6D1D-D637-45C4-A2DB-F22C3CB44C25}" srcOrd="0" destOrd="0" presId="urn:microsoft.com/office/officeart/2018/2/layout/IconLabelList"/>
    <dgm:cxn modelId="{81BBB20F-DE76-4EE2-8344-EC04B4DFDF29}" type="presParOf" srcId="{2FF285C6-B3E4-44B3-A17C-2EC4F57508F8}" destId="{92A2811A-2B35-4D0B-87CD-1590DD262B80}" srcOrd="0" destOrd="0" presId="urn:microsoft.com/office/officeart/2018/2/layout/IconLabelList"/>
    <dgm:cxn modelId="{850EE26E-0CE9-4130-9FF9-3E8A1B6946AB}" type="presParOf" srcId="{92A2811A-2B35-4D0B-87CD-1590DD262B80}" destId="{0554E1E0-3E7D-4228-A140-AC4F03A400AA}" srcOrd="0" destOrd="0" presId="urn:microsoft.com/office/officeart/2018/2/layout/IconLabelList"/>
    <dgm:cxn modelId="{9FF4EEFD-2CA2-4724-A7FF-19FB6606D046}" type="presParOf" srcId="{92A2811A-2B35-4D0B-87CD-1590DD262B80}" destId="{D9A76E85-2006-4ACF-83C2-BA394036D183}" srcOrd="1" destOrd="0" presId="urn:microsoft.com/office/officeart/2018/2/layout/IconLabelList"/>
    <dgm:cxn modelId="{C43B6688-6D56-4116-9606-EFD3467EEF81}" type="presParOf" srcId="{92A2811A-2B35-4D0B-87CD-1590DD262B80}" destId="{BACDEF55-7FF3-466D-B29C-9711971D1AE0}" srcOrd="2" destOrd="0" presId="urn:microsoft.com/office/officeart/2018/2/layout/IconLabelList"/>
    <dgm:cxn modelId="{9CE5E9F2-5C38-463B-9411-8E9420271FE7}" type="presParOf" srcId="{2FF285C6-B3E4-44B3-A17C-2EC4F57508F8}" destId="{4F1C82B9-B067-447A-82DA-2E090C2FC01E}" srcOrd="1" destOrd="0" presId="urn:microsoft.com/office/officeart/2018/2/layout/IconLabelList"/>
    <dgm:cxn modelId="{2583405C-7D70-4313-AA81-CDC7C7C9EE1D}" type="presParOf" srcId="{2FF285C6-B3E4-44B3-A17C-2EC4F57508F8}" destId="{C1BFADB0-85AF-48DC-88BD-7A8F166D5D73}" srcOrd="2" destOrd="0" presId="urn:microsoft.com/office/officeart/2018/2/layout/IconLabelList"/>
    <dgm:cxn modelId="{BB73BDE6-9A77-4D2F-A146-DA5A92C4DE44}" type="presParOf" srcId="{C1BFADB0-85AF-48DC-88BD-7A8F166D5D73}" destId="{1E625C49-5DEC-41DA-B0A7-99FB60EC646E}" srcOrd="0" destOrd="0" presId="urn:microsoft.com/office/officeart/2018/2/layout/IconLabelList"/>
    <dgm:cxn modelId="{356DAA44-A41B-4EEF-A154-ECDCB25CCBD7}" type="presParOf" srcId="{C1BFADB0-85AF-48DC-88BD-7A8F166D5D73}" destId="{C4AA13FD-FC15-4527-97BC-91F22E170EF3}" srcOrd="1" destOrd="0" presId="urn:microsoft.com/office/officeart/2018/2/layout/IconLabelList"/>
    <dgm:cxn modelId="{8A0DAF63-E363-4880-8BEE-9319F175776A}" type="presParOf" srcId="{C1BFADB0-85AF-48DC-88BD-7A8F166D5D73}" destId="{CC0C6D1D-D637-45C4-A2DB-F22C3CB44C25}" srcOrd="2" destOrd="0" presId="urn:microsoft.com/office/officeart/2018/2/layout/IconLabelList"/>
    <dgm:cxn modelId="{CD9CC27F-F4B5-41AA-932B-D877472B3E80}" type="presParOf" srcId="{2FF285C6-B3E4-44B3-A17C-2EC4F57508F8}" destId="{12541D6B-6D6C-4D2D-81CA-13AD01187224}" srcOrd="3" destOrd="0" presId="urn:microsoft.com/office/officeart/2018/2/layout/IconLabelList"/>
    <dgm:cxn modelId="{8A0A07B2-2E7D-4988-AD5F-E7A1EDC27018}" type="presParOf" srcId="{2FF285C6-B3E4-44B3-A17C-2EC4F57508F8}" destId="{440CF351-BCBC-4752-B0FE-6AAE2D49B251}" srcOrd="4" destOrd="0" presId="urn:microsoft.com/office/officeart/2018/2/layout/IconLabelList"/>
    <dgm:cxn modelId="{A3A5037D-FA52-42F0-BF21-2FD3A698F90B}" type="presParOf" srcId="{440CF351-BCBC-4752-B0FE-6AAE2D49B251}" destId="{B4A4C753-E580-40D7-9488-AC3577FA9DF4}" srcOrd="0" destOrd="0" presId="urn:microsoft.com/office/officeart/2018/2/layout/IconLabelList"/>
    <dgm:cxn modelId="{D95F192F-8BC6-402C-B8E7-12D883B4D2BD}" type="presParOf" srcId="{440CF351-BCBC-4752-B0FE-6AAE2D49B251}" destId="{7EF64442-345A-4F8A-8151-0405B7FF50AC}" srcOrd="1" destOrd="0" presId="urn:microsoft.com/office/officeart/2018/2/layout/IconLabelList"/>
    <dgm:cxn modelId="{0A7448D9-ADEA-4CE4-AA4B-AB1F24681D44}" type="presParOf" srcId="{440CF351-BCBC-4752-B0FE-6AAE2D49B251}" destId="{22E8A04B-BBE3-4731-B2E2-0DD5250C2F3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D591E7-8148-494C-9F43-25F9148D868D}">
      <dsp:nvSpPr>
        <dsp:cNvPr id="0" name=""/>
        <dsp:cNvSpPr/>
      </dsp:nvSpPr>
      <dsp:spPr>
        <a:xfrm>
          <a:off x="0" y="565"/>
          <a:ext cx="4443413" cy="132229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5D3C81-BA14-498C-BA1C-FAFA0891624A}">
      <dsp:nvSpPr>
        <dsp:cNvPr id="0" name=""/>
        <dsp:cNvSpPr/>
      </dsp:nvSpPr>
      <dsp:spPr>
        <a:xfrm>
          <a:off x="399993" y="298080"/>
          <a:ext cx="727260" cy="7272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CC7D15-D477-4A24-8890-F41397818FD5}">
      <dsp:nvSpPr>
        <dsp:cNvPr id="0" name=""/>
        <dsp:cNvSpPr/>
      </dsp:nvSpPr>
      <dsp:spPr>
        <a:xfrm>
          <a:off x="1527246" y="565"/>
          <a:ext cx="2916166" cy="1322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943" tIns="139943" rIns="139943" bIns="13994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Handles day-to-day business transactions</a:t>
          </a:r>
        </a:p>
      </dsp:txBody>
      <dsp:txXfrm>
        <a:off x="1527246" y="565"/>
        <a:ext cx="2916166" cy="1322291"/>
      </dsp:txXfrm>
    </dsp:sp>
    <dsp:sp modelId="{7458D165-43B0-4BBF-8786-C553D577DCB6}">
      <dsp:nvSpPr>
        <dsp:cNvPr id="0" name=""/>
        <dsp:cNvSpPr/>
      </dsp:nvSpPr>
      <dsp:spPr>
        <a:xfrm>
          <a:off x="0" y="1653429"/>
          <a:ext cx="4443413" cy="132229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5C8084-10BE-422F-BC7C-8770F1DDCAE3}">
      <dsp:nvSpPr>
        <dsp:cNvPr id="0" name=""/>
        <dsp:cNvSpPr/>
      </dsp:nvSpPr>
      <dsp:spPr>
        <a:xfrm>
          <a:off x="399993" y="1950944"/>
          <a:ext cx="727260" cy="7272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A891A8-844E-40DA-855C-7D3C7DCBD8F5}">
      <dsp:nvSpPr>
        <dsp:cNvPr id="0" name=""/>
        <dsp:cNvSpPr/>
      </dsp:nvSpPr>
      <dsp:spPr>
        <a:xfrm>
          <a:off x="1527246" y="1653429"/>
          <a:ext cx="2916166" cy="1322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943" tIns="139943" rIns="139943" bIns="13994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Examples: sales, payroll, inventory</a:t>
          </a:r>
        </a:p>
      </dsp:txBody>
      <dsp:txXfrm>
        <a:off x="1527246" y="1653429"/>
        <a:ext cx="2916166" cy="1322291"/>
      </dsp:txXfrm>
    </dsp:sp>
    <dsp:sp modelId="{CCE042C8-C6BF-4FB9-B5BD-87A9C39872CE}">
      <dsp:nvSpPr>
        <dsp:cNvPr id="0" name=""/>
        <dsp:cNvSpPr/>
      </dsp:nvSpPr>
      <dsp:spPr>
        <a:xfrm>
          <a:off x="0" y="3306293"/>
          <a:ext cx="4443413" cy="132229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D13531-61CC-4407-AF00-6823784FA95B}">
      <dsp:nvSpPr>
        <dsp:cNvPr id="0" name=""/>
        <dsp:cNvSpPr/>
      </dsp:nvSpPr>
      <dsp:spPr>
        <a:xfrm>
          <a:off x="399993" y="3603809"/>
          <a:ext cx="727260" cy="72726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124FB8-E6B4-4E12-AA70-B47872AA9652}">
      <dsp:nvSpPr>
        <dsp:cNvPr id="0" name=""/>
        <dsp:cNvSpPr/>
      </dsp:nvSpPr>
      <dsp:spPr>
        <a:xfrm>
          <a:off x="1527246" y="3306293"/>
          <a:ext cx="2916166" cy="1322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943" tIns="139943" rIns="139943" bIns="13994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Foundation for other systems</a:t>
          </a:r>
        </a:p>
      </dsp:txBody>
      <dsp:txXfrm>
        <a:off x="1527246" y="3306293"/>
        <a:ext cx="2916166" cy="13222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54E1E0-3E7D-4228-A140-AC4F03A400AA}">
      <dsp:nvSpPr>
        <dsp:cNvPr id="0" name=""/>
        <dsp:cNvSpPr/>
      </dsp:nvSpPr>
      <dsp:spPr>
        <a:xfrm>
          <a:off x="840668" y="653221"/>
          <a:ext cx="977772" cy="9777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CDEF55-7FF3-466D-B29C-9711971D1AE0}">
      <dsp:nvSpPr>
        <dsp:cNvPr id="0" name=""/>
        <dsp:cNvSpPr/>
      </dsp:nvSpPr>
      <dsp:spPr>
        <a:xfrm>
          <a:off x="243140" y="1930666"/>
          <a:ext cx="217282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Mimics decision-making of human experts</a:t>
          </a:r>
        </a:p>
      </dsp:txBody>
      <dsp:txXfrm>
        <a:off x="243140" y="1930666"/>
        <a:ext cx="2172828" cy="720000"/>
      </dsp:txXfrm>
    </dsp:sp>
    <dsp:sp modelId="{1E625C49-5DEC-41DA-B0A7-99FB60EC646E}">
      <dsp:nvSpPr>
        <dsp:cNvPr id="0" name=""/>
        <dsp:cNvSpPr/>
      </dsp:nvSpPr>
      <dsp:spPr>
        <a:xfrm>
          <a:off x="3393741" y="653221"/>
          <a:ext cx="977772" cy="9777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0C6D1D-D637-45C4-A2DB-F22C3CB44C25}">
      <dsp:nvSpPr>
        <dsp:cNvPr id="0" name=""/>
        <dsp:cNvSpPr/>
      </dsp:nvSpPr>
      <dsp:spPr>
        <a:xfrm>
          <a:off x="2796213" y="1930666"/>
          <a:ext cx="217282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Uses rules and knowledge bases</a:t>
          </a:r>
        </a:p>
      </dsp:txBody>
      <dsp:txXfrm>
        <a:off x="2796213" y="1930666"/>
        <a:ext cx="2172828" cy="720000"/>
      </dsp:txXfrm>
    </dsp:sp>
    <dsp:sp modelId="{B4A4C753-E580-40D7-9488-AC3577FA9DF4}">
      <dsp:nvSpPr>
        <dsp:cNvPr id="0" name=""/>
        <dsp:cNvSpPr/>
      </dsp:nvSpPr>
      <dsp:spPr>
        <a:xfrm>
          <a:off x="5946815" y="653221"/>
          <a:ext cx="977772" cy="9777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8A04B-BBE3-4731-B2E2-0DD5250C2F3F}">
      <dsp:nvSpPr>
        <dsp:cNvPr id="0" name=""/>
        <dsp:cNvSpPr/>
      </dsp:nvSpPr>
      <dsp:spPr>
        <a:xfrm>
          <a:off x="5349287" y="1930666"/>
          <a:ext cx="217282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Example: medical diagnosis systems</a:t>
          </a:r>
        </a:p>
      </dsp:txBody>
      <dsp:txXfrm>
        <a:off x="5349287" y="1930666"/>
        <a:ext cx="2172828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87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3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9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75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031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44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216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308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0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075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470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2524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16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34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46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23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6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0979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 holding keys">
            <a:extLst>
              <a:ext uri="{FF2B5EF4-FFF2-40B4-BE49-F238E27FC236}">
                <a16:creationId xmlns:a16="http://schemas.microsoft.com/office/drawing/2014/main" id="{96D45910-B710-2478-D2BE-A066B97F5A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74" r="1" b="1"/>
          <a:stretch>
            <a:fillRect/>
          </a:stretch>
        </p:blipFill>
        <p:spPr>
          <a:xfrm>
            <a:off x="20" y="2030"/>
            <a:ext cx="9143980" cy="68559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D1CAB03-F6A4-4736-85F6-261056424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30"/>
            <a:ext cx="9144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2321B3-5D47-422E-8DD6-192DA485F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30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harpenSoften amount="35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6451" y="1122363"/>
            <a:ext cx="675109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Information Systems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6451" y="3602038"/>
            <a:ext cx="6751097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/>
              <a:t>Key business information systems used for decision-making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4011B7-48BA-1BA8-E8F9-4665525709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l="1510" r="23468"/>
          <a:stretch>
            <a:fillRect/>
          </a:stretch>
        </p:blipFill>
        <p:spPr>
          <a:xfrm>
            <a:off x="20" y="2030"/>
            <a:ext cx="9143980" cy="68559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E0D6BE-330A-422D-9BD9-1E18F73C6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1" cy="1326321"/>
          </a:xfrm>
        </p:spPr>
        <p:txBody>
          <a:bodyPr>
            <a:normAutofit/>
          </a:bodyPr>
          <a:lstStyle/>
          <a:p>
            <a:r>
              <a:t>Management Information Systems (MIS)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346" y="2096064"/>
            <a:ext cx="7765321" cy="3695136"/>
          </a:xfrm>
        </p:spPr>
        <p:txBody>
          <a:bodyPr>
            <a:normAutofit/>
          </a:bodyPr>
          <a:lstStyle/>
          <a:p>
            <a:r>
              <a:t>Provides managers with regular reports and information</a:t>
            </a:r>
          </a:p>
          <a:p>
            <a:r>
              <a:t>Supports planning, controlling, and decision-making</a:t>
            </a:r>
          </a:p>
          <a:p>
            <a:r>
              <a:t>Uses data from transaction systems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356" y="609600"/>
            <a:ext cx="2732362" cy="5603310"/>
          </a:xfrm>
        </p:spPr>
        <p:txBody>
          <a:bodyPr>
            <a:normAutofit/>
          </a:bodyPr>
          <a:lstStyle/>
          <a:p>
            <a:r>
              <a:rPr lang="en-US" sz="2600"/>
              <a:t>Transaction Processing Systems (TPS)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01EE1E-CD40-256A-ECAD-3D3726F231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632398"/>
              </p:ext>
            </p:extLst>
          </p:nvPr>
        </p:nvGraphicFramePr>
        <p:xfrm>
          <a:off x="3845718" y="1114425"/>
          <a:ext cx="4443413" cy="4629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D240B379-1DE2-ACDE-F43E-6A72FD3832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r="10975" b="1"/>
          <a:stretch>
            <a:fillRect/>
          </a:stretch>
        </p:blipFill>
        <p:spPr>
          <a:xfrm>
            <a:off x="20" y="2030"/>
            <a:ext cx="9143980" cy="68559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E0D6BE-330A-422D-9BD9-1E18F73C6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1" cy="1326321"/>
          </a:xfrm>
        </p:spPr>
        <p:txBody>
          <a:bodyPr>
            <a:normAutofit/>
          </a:bodyPr>
          <a:lstStyle/>
          <a:p>
            <a:r>
              <a:t>Batch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346" y="2096064"/>
            <a:ext cx="7765321" cy="3695136"/>
          </a:xfrm>
        </p:spPr>
        <p:txBody>
          <a:bodyPr>
            <a:normAutofit/>
          </a:bodyPr>
          <a:lstStyle/>
          <a:p>
            <a:r>
              <a:t>Processes data in groups at scheduled times</a:t>
            </a:r>
          </a:p>
          <a:p>
            <a:r>
              <a:t>Efficient for large volumes of data</a:t>
            </a:r>
          </a:p>
          <a:p>
            <a:r>
              <a:t>Example: weekly payroll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ck of bank cards">
            <a:extLst>
              <a:ext uri="{FF2B5EF4-FFF2-40B4-BE49-F238E27FC236}">
                <a16:creationId xmlns:a16="http://schemas.microsoft.com/office/drawing/2014/main" id="{FF0BC2B7-68B9-2E3D-92F4-52B5E9C6C5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l="10640"/>
          <a:stretch>
            <a:fillRect/>
          </a:stretch>
        </p:blipFill>
        <p:spPr>
          <a:xfrm>
            <a:off x="20" y="2030"/>
            <a:ext cx="9143980" cy="68559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E0D6BE-330A-422D-9BD9-1E18F73C6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1" cy="1326321"/>
          </a:xfrm>
        </p:spPr>
        <p:txBody>
          <a:bodyPr>
            <a:normAutofit/>
          </a:bodyPr>
          <a:lstStyle/>
          <a:p>
            <a:r>
              <a:t>Real-Time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346" y="2096064"/>
            <a:ext cx="7765321" cy="3695136"/>
          </a:xfrm>
        </p:spPr>
        <p:txBody>
          <a:bodyPr>
            <a:normAutofit/>
          </a:bodyPr>
          <a:lstStyle/>
          <a:p>
            <a:r>
              <a:t>Processes data immediately as it is entered</a:t>
            </a:r>
          </a:p>
          <a:p>
            <a:r>
              <a:t>Provides instant feedback</a:t>
            </a:r>
          </a:p>
          <a:p>
            <a:r>
              <a:t>Example: credit card transactions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lluminated server room panel">
            <a:extLst>
              <a:ext uri="{FF2B5EF4-FFF2-40B4-BE49-F238E27FC236}">
                <a16:creationId xmlns:a16="http://schemas.microsoft.com/office/drawing/2014/main" id="{409B9957-1F26-0985-F626-8C7BF1F856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l="2121" r="8854" b="1"/>
          <a:stretch>
            <a:fillRect/>
          </a:stretch>
        </p:blipFill>
        <p:spPr>
          <a:xfrm>
            <a:off x="20" y="2030"/>
            <a:ext cx="9143980" cy="68559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E0D6BE-330A-422D-9BD9-1E18F73C6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1" cy="1326321"/>
          </a:xfrm>
        </p:spPr>
        <p:txBody>
          <a:bodyPr>
            <a:normAutofit/>
          </a:bodyPr>
          <a:lstStyle/>
          <a:p>
            <a:r>
              <a:t>Databases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346" y="2096064"/>
            <a:ext cx="7765321" cy="3695136"/>
          </a:xfrm>
        </p:spPr>
        <p:txBody>
          <a:bodyPr>
            <a:normAutofit/>
          </a:bodyPr>
          <a:lstStyle/>
          <a:p>
            <a:r>
              <a:t>Organized electronic collection of data</a:t>
            </a:r>
          </a:p>
          <a:p>
            <a:r>
              <a:t>Allows quick storage, retrieval, and updates</a:t>
            </a:r>
          </a:p>
          <a:p>
            <a:r>
              <a:t>Used by all information systems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ople at the meeting desk">
            <a:extLst>
              <a:ext uri="{FF2B5EF4-FFF2-40B4-BE49-F238E27FC236}">
                <a16:creationId xmlns:a16="http://schemas.microsoft.com/office/drawing/2014/main" id="{8C529BD9-B3ED-F2C8-A5DB-2B96E14A27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l="7788" r="17190"/>
          <a:stretch>
            <a:fillRect/>
          </a:stretch>
        </p:blipFill>
        <p:spPr>
          <a:xfrm>
            <a:off x="20" y="2030"/>
            <a:ext cx="9143980" cy="68559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E0D6BE-330A-422D-9BD9-1E18F73C6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1" cy="1326321"/>
          </a:xfrm>
        </p:spPr>
        <p:txBody>
          <a:bodyPr>
            <a:normAutofit/>
          </a:bodyPr>
          <a:lstStyle/>
          <a:p>
            <a:r>
              <a:t>Management Support Systems (MSS)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346" y="2096064"/>
            <a:ext cx="7765321" cy="3695136"/>
          </a:xfrm>
        </p:spPr>
        <p:txBody>
          <a:bodyPr>
            <a:normAutofit/>
          </a:bodyPr>
          <a:lstStyle/>
          <a:p>
            <a:r>
              <a:t>Helps managers analyze data</a:t>
            </a:r>
          </a:p>
          <a:p>
            <a:r>
              <a:t>Supports decision-making with models and tools</a:t>
            </a:r>
          </a:p>
          <a:p>
            <a:r>
              <a:t>Often interactive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">
            <a:extLst>
              <a:ext uri="{FF2B5EF4-FFF2-40B4-BE49-F238E27FC236}">
                <a16:creationId xmlns:a16="http://schemas.microsoft.com/office/drawing/2014/main" id="{95233ABF-C244-39B8-2BCA-BD10204F88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l="2688" r="13954"/>
          <a:stretch>
            <a:fillRect/>
          </a:stretch>
        </p:blipFill>
        <p:spPr>
          <a:xfrm>
            <a:off x="20" y="2030"/>
            <a:ext cx="9143980" cy="68559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E0D6BE-330A-422D-9BD9-1E18F73C6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1" cy="1326321"/>
          </a:xfrm>
        </p:spPr>
        <p:txBody>
          <a:bodyPr>
            <a:normAutofit/>
          </a:bodyPr>
          <a:lstStyle/>
          <a:p>
            <a:r>
              <a:t>Executive Information Systems (EIS)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346" y="2096064"/>
            <a:ext cx="7765321" cy="3695136"/>
          </a:xfrm>
        </p:spPr>
        <p:txBody>
          <a:bodyPr>
            <a:normAutofit/>
          </a:bodyPr>
          <a:lstStyle/>
          <a:p>
            <a:r>
              <a:t>Designed for top-level executives</a:t>
            </a:r>
          </a:p>
          <a:p>
            <a:r>
              <a:t>Provides summaries, trends, dashboards</a:t>
            </a:r>
          </a:p>
          <a:p>
            <a:r>
              <a:t>Focuses on strategic decisions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1" cy="1326321"/>
          </a:xfrm>
        </p:spPr>
        <p:txBody>
          <a:bodyPr>
            <a:normAutofit/>
          </a:bodyPr>
          <a:lstStyle/>
          <a:p>
            <a:r>
              <a:t>Expert Systems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6B9DEE-873D-713F-5CFF-D920B27541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19457"/>
              </p:ext>
            </p:extLst>
          </p:nvPr>
        </p:nvGraphicFramePr>
        <p:xfrm>
          <a:off x="685800" y="2257654"/>
          <a:ext cx="7765256" cy="3303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03A861-9E72-0E34-0229-70918A8E3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l="1510" r="23468"/>
          <a:stretch>
            <a:fillRect/>
          </a:stretch>
        </p:blipFill>
        <p:spPr>
          <a:xfrm>
            <a:off x="20" y="2030"/>
            <a:ext cx="9143980" cy="68559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E0D6BE-330A-422D-9BD9-1E18F73C6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1" cy="1326321"/>
          </a:xfrm>
        </p:spPr>
        <p:txBody>
          <a:bodyPr>
            <a:normAutofit/>
          </a:bodyPr>
          <a:lstStyle/>
          <a:p>
            <a: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346" y="2096064"/>
            <a:ext cx="7765321" cy="3695136"/>
          </a:xfrm>
        </p:spPr>
        <p:txBody>
          <a:bodyPr>
            <a:normAutofit/>
          </a:bodyPr>
          <a:lstStyle/>
          <a:p>
            <a:r>
              <a:t>TPS handles transactions</a:t>
            </a:r>
          </a:p>
          <a:p>
            <a:r>
              <a:t>MIS and MSS support managers</a:t>
            </a:r>
          </a:p>
          <a:p>
            <a:r>
              <a:t>EIS supports executives</a:t>
            </a:r>
          </a:p>
          <a:p>
            <a:r>
              <a:t>Expert systems provide specialized advice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4</TotalTime>
  <Words>183</Words>
  <Application>Microsoft Office PowerPoint</Application>
  <PresentationFormat>On-screen Show (4:3)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Calibri</vt:lpstr>
      <vt:lpstr>Rockwell</vt:lpstr>
      <vt:lpstr>Damask</vt:lpstr>
      <vt:lpstr>Information Systems Overview</vt:lpstr>
      <vt:lpstr>Management Information Systems (MIS)</vt:lpstr>
      <vt:lpstr>Transaction Processing Systems (TPS)</vt:lpstr>
      <vt:lpstr>Batch Reporting</vt:lpstr>
      <vt:lpstr>Real-Time Processing</vt:lpstr>
      <vt:lpstr>Databases</vt:lpstr>
      <vt:lpstr>Management Support Systems (MSS)</vt:lpstr>
      <vt:lpstr>Executive Information Systems (EIS)</vt:lpstr>
      <vt:lpstr>Expert Systems</vt:lpstr>
      <vt:lpstr>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drtri</dc:creator>
  <cp:keywords/>
  <dc:description>generated using python-pptx</dc:description>
  <cp:lastModifiedBy>Trina Schmidt</cp:lastModifiedBy>
  <cp:revision>2</cp:revision>
  <dcterms:created xsi:type="dcterms:W3CDTF">2013-01-27T09:14:16Z</dcterms:created>
  <dcterms:modified xsi:type="dcterms:W3CDTF">2026-01-19T00:32:57Z</dcterms:modified>
  <cp:category/>
</cp:coreProperties>
</file>