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16"/>
  </p:notesMasterIdLst>
  <p:handoutMasterIdLst>
    <p:handoutMasterId r:id="rId17"/>
  </p:handoutMasterIdLst>
  <p:sldIdLst>
    <p:sldId id="261" r:id="rId5"/>
    <p:sldId id="273" r:id="rId6"/>
    <p:sldId id="280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  <a:srgbClr val="87175F"/>
    <a:srgbClr val="EEC621"/>
    <a:srgbClr val="E58C09"/>
    <a:srgbClr val="43467B"/>
    <a:srgbClr val="AEA422"/>
    <a:srgbClr val="F69E1D"/>
    <a:srgbClr val="E19E6B"/>
    <a:srgbClr val="75503A"/>
    <a:srgbClr val="DDB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34" autoAdjust="0"/>
  </p:normalViewPr>
  <p:slideViewPr>
    <p:cSldViewPr>
      <p:cViewPr varScale="1">
        <p:scale>
          <a:sx n="63" d="100"/>
          <a:sy n="63" d="100"/>
        </p:scale>
        <p:origin x="804" y="56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187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33E32-5603-440A-ACDD-7442C88C5FED}" type="datetimeFigureOut">
              <a:rPr lang="en-US" smtClean="0">
                <a:latin typeface="Tw Cen MT" panose="020B0602020104020603" pitchFamily="34" charset="0"/>
              </a:rPr>
              <a:t>1/18/2026</a:t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B1589-0F8A-400D-AEF4-57688446A2F5}" type="slidenum">
              <a:rPr lang="en-US" smtClean="0">
                <a:latin typeface="Tw Cen MT" panose="020B0602020104020603" pitchFamily="34" charset="0"/>
              </a:rPr>
              <a:t>‹#›</a:t>
            </a:fld>
            <a:endParaRPr lang="en-US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AF4A386A-BFE4-4655-9801-CBB04655F27A}" type="datetimeFigureOut">
              <a:rPr lang="en-US" noProof="0" smtClean="0"/>
              <a:pPr/>
              <a:t>1/18/2026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DAE5FABD-26C8-4F74-B1E3-45BC91BC9D7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5FABD-26C8-4F74-B1E3-45BC91BC9D7B}" type="slidenum">
              <a:rPr lang="en-US" noProof="0" smtClean="0"/>
              <a:pPr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4746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_Deep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_DeepYellow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mphasis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sea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_Triangle patc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Image_Top shape whit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horizontal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709677"/>
            <a:ext cx="11094717" cy="1500876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53200" y="2667001"/>
            <a:ext cx="5090157" cy="3543552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617492"/>
            <a:ext cx="9890759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46520" y="4617492"/>
            <a:ext cx="5212080" cy="1527048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Image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Multiple images Title Two column Content and 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Top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Important Content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Important Content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4021648"/>
            <a:ext cx="5090157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424732"/>
          </a:xfrm>
          <a:noFill/>
        </p:spPr>
        <p:txBody>
          <a:bodyPr wrap="square" lIns="91440" rIns="9144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ubtitle Content and half Image_Top shap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4021648"/>
            <a:ext cx="3474720" cy="1884265"/>
          </a:xfrm>
        </p:spPr>
        <p:txBody>
          <a:bodyPr lIns="91440" rIns="9144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anchor="ctr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46999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/>
          <a:lstStyle>
            <a:lvl1pPr>
              <a:defRPr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980335"/>
            <a:ext cx="3810000" cy="424732"/>
          </a:xfrm>
          <a:noFill/>
        </p:spPr>
        <p:txBody>
          <a:bodyPr wrap="square" lIns="91440" rIns="9144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ADDITIONAL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Icon Content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Description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1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2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 3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Org Char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ADD TEXT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patc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aption Content_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r>
              <a:rPr lang="en-US" noProof="0"/>
              <a:t>I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noProof="0"/>
              <a:t>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-Thank y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anchor="ctr">
            <a:normAutofit/>
          </a:bodyPr>
          <a:lstStyle>
            <a:lvl1pPr algn="ctr">
              <a:defRPr sz="5000" spc="200" baseline="0"/>
            </a:lvl1pPr>
          </a:lstStyle>
          <a:p>
            <a:r>
              <a:rPr lang="en-US" dirty="0"/>
              <a:t>THANK </a:t>
            </a:r>
            <a:r>
              <a:rPr lang="en-US" dirty="0" err="1"/>
              <a:t>yOU</a:t>
            </a:r>
            <a:endParaRPr lang="en-US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9890287-4DB6-4C87-AEAF-17E9594F4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13" b="7813"/>
          <a:stretch>
            <a:fillRect/>
          </a:stretch>
        </p:blipFill>
        <p:spPr/>
      </p:pic>
      <p:sp>
        <p:nvSpPr>
          <p:cNvPr id="285" name="Text Placeholder 284">
            <a:extLst>
              <a:ext uri="{FF2B5EF4-FFF2-40B4-BE49-F238E27FC236}">
                <a16:creationId xmlns:a16="http://schemas.microsoft.com/office/drawing/2014/main" id="{C0BF9B80-F084-4423-8C1C-E79BE8298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6" name="Text Placeholder 285">
            <a:extLst>
              <a:ext uri="{FF2B5EF4-FFF2-40B4-BE49-F238E27FC236}">
                <a16:creationId xmlns:a16="http://schemas.microsoft.com/office/drawing/2014/main" id="{9626180B-FF05-48CF-BFB3-C95C9B5DA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technology Management &amp; Planning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Technology Management &amp; Planning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56610ED-3E2D-4E6A-ABD0-150F203E6B4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process of managing and planning how technology is used in a business</a:t>
            </a:r>
          </a:p>
          <a:p>
            <a:r>
              <a:rPr lang="en-US" sz="3200" dirty="0"/>
              <a:t>Focuses on aligning technology with company goals</a:t>
            </a:r>
          </a:p>
          <a:p>
            <a:r>
              <a:rPr lang="en-US" sz="3200" dirty="0"/>
              <a:t>Involves people, processes, and systems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C965B6-7E38-4D37-8DC4-198F7E2181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44A039-11AB-474F-8746-9A34D1C3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8" name="Text Placeholder 119">
            <a:extLst>
              <a:ext uri="{FF2B5EF4-FFF2-40B4-BE49-F238E27FC236}">
                <a16:creationId xmlns:a16="http://schemas.microsoft.com/office/drawing/2014/main" id="{6E5B80C5-6B42-4867-88CC-660291DD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D2A5B748-37FD-448D-997E-B1D33265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</p:spTree>
    <p:extLst>
      <p:ext uri="{BB962C8B-B14F-4D97-AF65-F5344CB8AC3E}">
        <p14:creationId xmlns:p14="http://schemas.microsoft.com/office/powerpoint/2010/main" val="107472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F890B92-D44D-461B-A5E6-D4F348791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2976"/>
            <a:ext cx="12191999" cy="3278423"/>
          </a:xfr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Management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9455ACD-CCC6-4BEC-AA79-DC1C69D08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56610ED-3E2D-4E6A-ABD0-150F203E6B4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Oversees a company’s technology resources</a:t>
            </a:r>
          </a:p>
          <a:p>
            <a:endParaRPr lang="en-US" dirty="0"/>
          </a:p>
          <a:p>
            <a:r>
              <a:rPr lang="en-US" dirty="0"/>
              <a:t>Ensures technology supports daily operations and strategy</a:t>
            </a:r>
          </a:p>
          <a:p>
            <a:endParaRPr lang="en-US" dirty="0"/>
          </a:p>
          <a:p>
            <a:r>
              <a:rPr lang="en-US" dirty="0"/>
              <a:t>Includes hardware, software, networks, and employees</a:t>
            </a:r>
          </a:p>
          <a:p>
            <a:endParaRPr lang="en-US" dirty="0"/>
          </a:p>
          <a:p>
            <a:r>
              <a:rPr lang="en-US" dirty="0"/>
              <a:t>Helps maximize efficiency and control costs</a:t>
            </a:r>
          </a:p>
        </p:txBody>
      </p:sp>
      <p:pic>
        <p:nvPicPr>
          <p:cNvPr id="39" name="Picture Placeholder 38">
            <a:extLst>
              <a:ext uri="{FF2B5EF4-FFF2-40B4-BE49-F238E27FC236}">
                <a16:creationId xmlns:a16="http://schemas.microsoft.com/office/drawing/2014/main" id="{D15B262E-3234-4E0C-A890-B69314333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53" r="853"/>
          <a:stretch>
            <a:fillRect/>
          </a:stretch>
        </p:blipFill>
        <p:spPr/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6C6147-EB04-429F-9D41-52F18DE23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2" name="Text Placeholder 119">
            <a:extLst>
              <a:ext uri="{FF2B5EF4-FFF2-40B4-BE49-F238E27FC236}">
                <a16:creationId xmlns:a16="http://schemas.microsoft.com/office/drawing/2014/main" id="{D9043C6D-0761-489D-8401-7F976D80B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D5E95B5-674E-4A3A-A7C5-83CFC411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3F6F1AA-2A28-50BE-4E38-9FFDA903D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204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66E2A-E25B-9792-8D8A-B0E9A9E33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Planning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5044CF-409B-BD3B-1A02-7FDDE4BED8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84A95A-D5E5-559F-CB18-37B2766D80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44E8D-6493-DB91-B033-2E5B0CAA0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A50B3A1E-C1F9-9B36-A308-42F424783EF5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628788" y="3048000"/>
            <a:ext cx="81403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Preparing for future technology needs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Helps businesses stay competitive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Reduces risks and unexpected costs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Aligns IT decisions with long-term business goals</a:t>
            </a:r>
          </a:p>
        </p:txBody>
      </p:sp>
    </p:spTree>
    <p:extLst>
      <p:ext uri="{BB962C8B-B14F-4D97-AF65-F5344CB8AC3E}">
        <p14:creationId xmlns:p14="http://schemas.microsoft.com/office/powerpoint/2010/main" val="2144185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68FE8-45A8-2F34-9542-95DD8DBC9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Company’s Enterprise-Wide IT Operations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8FEB654-0B75-3919-DC65-F305B9488A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6D24BA-1F2B-6127-7473-2B0F76181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79BB9-B890-6D9B-F5F7-5CB7033DB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F987C05B-37FD-2F2D-14F5-DDA2892662A4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1219200" y="3033010"/>
            <a:ext cx="872706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All technology systems used across the entire organization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Includes networks, databases, software, and security systems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Supports communication between departments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Ensures systems work together smoothly</a:t>
            </a:r>
          </a:p>
        </p:txBody>
      </p:sp>
    </p:spTree>
    <p:extLst>
      <p:ext uri="{BB962C8B-B14F-4D97-AF65-F5344CB8AC3E}">
        <p14:creationId xmlns:p14="http://schemas.microsoft.com/office/powerpoint/2010/main" val="1633135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B6891-94F8-8295-F66C-B8D3227E9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Enterprise-Wide IT Operations Matter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E4798DE-3B82-481E-2C9F-4783146D3E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8D776D-26AA-0398-2BCD-A0B6ABCE02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4003F-13C8-D473-D8CE-9A822C01D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F067E99-C938-8D62-7790-6DBC8FC09996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1524000" y="3320332"/>
            <a:ext cx="714009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Improves data sharing across departments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Reduces duplicate systems and wasted resources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Increases efficiency and accuracy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Supports company-wide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1277262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D18A6-A095-0AA8-D9F7-3654FAE4E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Management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7F005B-8B63-E1A3-07F3-B39B2C3E29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0A1268-457B-9439-365F-4F389B631B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C351D-314B-49B8-3AE9-C30884EF8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899DEA6-9972-74F6-C8BB-FF3148CEF942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1469507" y="3294932"/>
            <a:ext cx="789831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Capturing, organizing, and sharing company knowledge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Helps preserve employee expertise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Makes information easy to access and reuse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Supports training and problem-solving</a:t>
            </a:r>
          </a:p>
        </p:txBody>
      </p:sp>
    </p:spTree>
    <p:extLst>
      <p:ext uri="{BB962C8B-B14F-4D97-AF65-F5344CB8AC3E}">
        <p14:creationId xmlns:p14="http://schemas.microsoft.com/office/powerpoint/2010/main" val="2009968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232FD-3FCD-C392-AAE3-19041464C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Knowledge Management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07C09C-FF21-4B86-C2BD-F70CFCD31BB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C58BCD-FEA1-AE88-84F8-63E10F92F0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13255-46E0-9286-D4A2-FFFA758AF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99A0D2F-1929-D476-AD62-3EED7D9ED0A0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1981200" y="3325412"/>
            <a:ext cx="570380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Company wikis or shared folders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Training manuals and tutorials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Best-practice databases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Documented procedures and workflows</a:t>
            </a:r>
          </a:p>
        </p:txBody>
      </p:sp>
    </p:spTree>
    <p:extLst>
      <p:ext uri="{BB962C8B-B14F-4D97-AF65-F5344CB8AC3E}">
        <p14:creationId xmlns:p14="http://schemas.microsoft.com/office/powerpoint/2010/main" val="3433419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D421A-A2F3-6B48-8ED5-5928DCDB8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Planning in Action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616BB5D-B30C-0C21-68C5-F6B0AE19F1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4F8CC6-49A8-49A4-EBA0-A9E35AE1F4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28902-A7DB-2028-1048-B511DE9EE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F31F307C-39CE-AD91-01A0-D7082DEB4F04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1676400" y="3429000"/>
            <a:ext cx="642515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Upgrading hardware and software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Adopting new systems or tools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Planning for data growth and cybersecurity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Evaluating new technologies before adoption</a:t>
            </a:r>
          </a:p>
        </p:txBody>
      </p:sp>
    </p:spTree>
    <p:extLst>
      <p:ext uri="{BB962C8B-B14F-4D97-AF65-F5344CB8AC3E}">
        <p14:creationId xmlns:p14="http://schemas.microsoft.com/office/powerpoint/2010/main" val="2146461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E2F38-81A6-A666-14B8-C0C6FD3B1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Good Technology Management &amp; Planning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C34E4E2-1705-797F-AEF7-20186FA07C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E20D4D-520A-D889-E7C4-3F1F5FE0FD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C0956-5C46-5CF5-1660-F8B1932BEB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D650CF9-41E2-10D5-C3E0-262F8EB4E7CE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2590800" y="3320332"/>
            <a:ext cx="464101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Better decision-making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Cost control and reduced waste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Improved productivity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Stronger competitive advantage</a:t>
            </a:r>
          </a:p>
        </p:txBody>
      </p:sp>
    </p:spTree>
    <p:extLst>
      <p:ext uri="{BB962C8B-B14F-4D97-AF65-F5344CB8AC3E}">
        <p14:creationId xmlns:p14="http://schemas.microsoft.com/office/powerpoint/2010/main" val="640211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7DFF8-6C6E-A83D-A480-755DCAEDF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603173-1F45-4C25-F613-37BA65E8C7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B9767E-985D-B1D8-9D0B-B31B0D8BD2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3F849-0590-1244-8609-430949D92D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D536DAE-A031-1127-C671-9163E0FCADB2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1524000" y="3355892"/>
            <a:ext cx="808426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Technology management ensures effective use of IT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Enterprise-wide IT supports the entire organization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Knowledge management preserves and shares expertise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Technology planning prepares businesses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6571768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_Template_ModernClassicBlockLT_v4" id="{30DDF308-B484-4DB0-8959-4BA762476498}" vid="{49FD44A8-5F40-4E6E-BC83-04BD3C4DB2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86D9CC-0D9D-4BFE-B3F3-26F480BF8C8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classic block presentation</Template>
  <TotalTime>19</TotalTime>
  <Words>268</Words>
  <Application>Microsoft Office PowerPoint</Application>
  <PresentationFormat>Widescreen</PresentationFormat>
  <Paragraphs>66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Tw Cen MT</vt:lpstr>
      <vt:lpstr>Tw Cen MT Condensed</vt:lpstr>
      <vt:lpstr>Wingdings 3</vt:lpstr>
      <vt:lpstr>ModernClassicBlock-3</vt:lpstr>
      <vt:lpstr>technology Management &amp; Planning</vt:lpstr>
      <vt:lpstr>Technology Management &amp; Planning</vt:lpstr>
      <vt:lpstr>Technology Management</vt:lpstr>
      <vt:lpstr>Technology Planning</vt:lpstr>
      <vt:lpstr>Company’s Enterprise-Wide IT Operations</vt:lpstr>
      <vt:lpstr>Why Enterprise-Wide IT Operations Matter</vt:lpstr>
      <vt:lpstr>Knowledge Management</vt:lpstr>
      <vt:lpstr>Examples of Knowledge Management</vt:lpstr>
      <vt:lpstr>Technology Planning in Action</vt:lpstr>
      <vt:lpstr>Benefits of Good Technology Management &amp; Planning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Trina Schmidt</dc:creator>
  <cp:lastModifiedBy>Trina Schmidt</cp:lastModifiedBy>
  <cp:revision>1</cp:revision>
  <dcterms:created xsi:type="dcterms:W3CDTF">2026-01-19T01:16:10Z</dcterms:created>
  <dcterms:modified xsi:type="dcterms:W3CDTF">2026-01-19T01:35:23Z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