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Montserrat SemiBold"/>
      <p:regular r:id="rId13"/>
      <p:bold r:id="rId14"/>
      <p:italic r:id="rId15"/>
      <p:boldItalic r:id="rId16"/>
    </p:embeddedFont>
    <p:embeddedFont>
      <p:font typeface="Montserrat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618E3A5-C36A-402C-91DF-294E01DB1AA0}">
  <a:tblStyle styleId="{0618E3A5-C36A-402C-91DF-294E01DB1A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22" Type="http://schemas.openxmlformats.org/officeDocument/2006/relationships/font" Target="fonts/Lato-bold.fntdata"/><Relationship Id="rId10" Type="http://schemas.openxmlformats.org/officeDocument/2006/relationships/slide" Target="slides/slide4.xml"/><Relationship Id="rId21" Type="http://schemas.openxmlformats.org/officeDocument/2006/relationships/font" Target="fonts/Lato-regular.fntdata"/><Relationship Id="rId13" Type="http://schemas.openxmlformats.org/officeDocument/2006/relationships/font" Target="fonts/MontserratSemiBold-regular.fntdata"/><Relationship Id="rId24" Type="http://schemas.openxmlformats.org/officeDocument/2006/relationships/font" Target="fonts/Lato-boldItalic.fntdata"/><Relationship Id="rId12" Type="http://schemas.openxmlformats.org/officeDocument/2006/relationships/slide" Target="slides/slide6.xml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MontserratSemiBold-italic.fntdata"/><Relationship Id="rId14" Type="http://schemas.openxmlformats.org/officeDocument/2006/relationships/font" Target="fonts/MontserratSemiBold-bold.fntdata"/><Relationship Id="rId17" Type="http://schemas.openxmlformats.org/officeDocument/2006/relationships/font" Target="fonts/Montserrat-regular.fntdata"/><Relationship Id="rId16" Type="http://schemas.openxmlformats.org/officeDocument/2006/relationships/font" Target="fonts/MontserratSemiBold-bold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44cb63cc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44cb63cc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eefe53bcc_0_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13eefe53bcc_0_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3a3cdf6dc_0_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143a3cdf6dc_0_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44ff939676_0_1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144ff939676_0_1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eefe53bcc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3eefe53bc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99ee57f2b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1199ee57f2b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4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17363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 lnSpcReduction="1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4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3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317363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 lnSpcReduction="10000"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hyperlink" Target="https://unsplash.com/photos/qIKSsOMIhpM" TargetMode="External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hyperlink" Target="https://unsplash.com/photos/7BrEkyAegYo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://www.youtube.com/watch?v=x2CELt5WMXE" TargetMode="External"/><Relationship Id="rId5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 amt="60000"/>
          </a:blip>
          <a:srcRect b="12553" l="0" r="0" t="12545"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5"/>
          <p:cNvGrpSpPr/>
          <p:nvPr/>
        </p:nvGrpSpPr>
        <p:grpSpPr>
          <a:xfrm>
            <a:off x="519810" y="0"/>
            <a:ext cx="2087270" cy="4857102"/>
            <a:chOff x="668900" y="-349"/>
            <a:chExt cx="2795700" cy="6477000"/>
          </a:xfrm>
        </p:grpSpPr>
        <p:pic>
          <p:nvPicPr>
            <p:cNvPr id="64" name="Google Shape;64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8900" y="-349"/>
              <a:ext cx="2795700" cy="6477000"/>
            </a:xfrm>
            <a:prstGeom prst="rect">
              <a:avLst/>
            </a:prstGeom>
            <a:noFill/>
            <a:ln>
              <a:noFill/>
            </a:ln>
            <a:effectLst>
              <a:outerShdw blurRad="190500" rotWithShape="0" dir="5400000" dist="8455">
                <a:srgbClr val="000000"/>
              </a:outerShdw>
            </a:effectLst>
          </p:spPr>
        </p:pic>
        <p:pic>
          <p:nvPicPr>
            <p:cNvPr id="65" name="Google Shape;65;p15"/>
            <p:cNvPicPr preferRelativeResize="0"/>
            <p:nvPr/>
          </p:nvPicPr>
          <p:blipFill rotWithShape="1">
            <a:blip r:embed="rId5">
              <a:alphaModFix/>
            </a:blip>
            <a:srcRect b="0" l="11571" r="14062" t="0"/>
            <a:stretch/>
          </p:blipFill>
          <p:spPr>
            <a:xfrm>
              <a:off x="1073175" y="3380950"/>
              <a:ext cx="1987152" cy="23497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15"/>
          <p:cNvSpPr/>
          <p:nvPr/>
        </p:nvSpPr>
        <p:spPr>
          <a:xfrm>
            <a:off x="838225" y="2648275"/>
            <a:ext cx="1505100" cy="144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/>
        </p:nvSpPr>
        <p:spPr>
          <a:xfrm>
            <a:off x="2944450" y="383275"/>
            <a:ext cx="5899200" cy="14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Emoji Evolution</a:t>
            </a:r>
            <a:endParaRPr b="1" sz="44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638200" y="172350"/>
            <a:ext cx="18192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47E86"/>
                </a:solidFill>
                <a:latin typeface="Montserrat"/>
                <a:ea typeface="Montserrat"/>
                <a:cs typeface="Montserrat"/>
                <a:sym typeface="Montserrat"/>
              </a:rPr>
              <a:t>Target Lesson</a:t>
            </a:r>
            <a:endParaRPr b="1" sz="1700">
              <a:solidFill>
                <a:srgbClr val="447E8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7E8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>
                <a:solidFill>
                  <a:srgbClr val="447E86"/>
                </a:solidFill>
                <a:latin typeface="Montserrat"/>
                <a:ea typeface="Montserrat"/>
                <a:cs typeface="Montserrat"/>
                <a:sym typeface="Montserrat"/>
              </a:rPr>
              <a:t>Analyzing Connections</a:t>
            </a:r>
            <a:endParaRPr b="1" i="1">
              <a:solidFill>
                <a:srgbClr val="447E8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4011100" y="4805300"/>
            <a:ext cx="49689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“Untitled”</a:t>
            </a:r>
            <a:r>
              <a:rPr lang="en" sz="800">
                <a:solidFill>
                  <a:schemeClr val="dk1"/>
                </a:solidFill>
              </a:rPr>
              <a:t> by Denis Cherkashin is licensed under CC0.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</a:rPr>
              <a:t>Unless otherwise noted, this content is licensed under the </a:t>
            </a:r>
            <a:r>
              <a:rPr i="1" lang="en" sz="8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BY-NC-SA 4.0</a:t>
            </a:r>
            <a:r>
              <a:rPr i="1" lang="en" sz="800">
                <a:solidFill>
                  <a:schemeClr val="dk1"/>
                </a:solidFill>
              </a:rPr>
              <a:t> license </a:t>
            </a:r>
            <a:r>
              <a:rPr i="1" lang="en" sz="800">
                <a:solidFill>
                  <a:schemeClr val="dk1"/>
                </a:solidFill>
              </a:rPr>
              <a:t>by</a:t>
            </a:r>
            <a:r>
              <a:rPr i="1" lang="en" sz="800">
                <a:solidFill>
                  <a:schemeClr val="dk1"/>
                </a:solidFill>
              </a:rPr>
              <a:t> CommonLit.</a:t>
            </a:r>
            <a:endParaRPr i="1" sz="800">
              <a:solidFill>
                <a:srgbClr val="447E86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1963" y="2276875"/>
            <a:ext cx="1771674" cy="177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20134" l="0" r="0" t="0"/>
          <a:stretch/>
        </p:blipFill>
        <p:spPr>
          <a:xfrm>
            <a:off x="5668900" y="1883250"/>
            <a:ext cx="3328176" cy="26581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/>
          <p:nvPr/>
        </p:nvSpPr>
        <p:spPr>
          <a:xfrm>
            <a:off x="0" y="0"/>
            <a:ext cx="9144000" cy="7227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122464" y="88382"/>
            <a:ext cx="8874600" cy="5439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LESSON OVERVIEW: TODAY’S AGENDA</a:t>
            </a:r>
            <a:endParaRPr b="1" sz="2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66550" y="1500975"/>
            <a:ext cx="8719500" cy="342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Today’s Agenda: 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Part 1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-  </a:t>
            </a:r>
            <a:r>
              <a:rPr lang="en" sz="18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Warm-Up: Writing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Part 2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-  </a:t>
            </a:r>
            <a:r>
              <a:rPr lang="en" sz="18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Video Introducing the Target Skill: 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Analyzing Connections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Part 3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-  Review the Target Skill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Part 4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-  Reading and Answering Questions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Part 5</a:t>
            </a: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- Assessment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4625" y="0"/>
            <a:ext cx="722700" cy="7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266550" y="764100"/>
            <a:ext cx="871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Today you’ll </a:t>
            </a:r>
            <a:r>
              <a:rPr b="1" lang="en" sz="1800">
                <a:solidFill>
                  <a:schemeClr val="dk1"/>
                </a:solidFill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rPr>
              <a:t>read</a:t>
            </a: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about the history of emoji and practice </a:t>
            </a:r>
            <a:r>
              <a:rPr b="1" lang="en" sz="1800">
                <a:solidFill>
                  <a:srgbClr val="447E86"/>
                </a:solidFill>
                <a:latin typeface="Lato"/>
                <a:ea typeface="Lato"/>
                <a:cs typeface="Lato"/>
                <a:sym typeface="Lato"/>
              </a:rPr>
              <a:t>analyzing connections between events, people, and ideas.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>
            <a:off x="0" y="0"/>
            <a:ext cx="9144000" cy="7227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122464" y="88382"/>
            <a:ext cx="8874600" cy="5439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 1: WARM-UP: WRITING</a:t>
            </a:r>
            <a:endParaRPr b="1" sz="2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5452675" y="1239500"/>
            <a:ext cx="35970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Today you’re going to learn about how emoji have changed over the years.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What is your favorite emoji? Why is it your favorite? Explain your answer. 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rgbClr val="FFFF00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Take </a:t>
            </a:r>
            <a:r>
              <a:rPr b="1" i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 minutes </a:t>
            </a:r>
            <a:r>
              <a:rPr i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 write down your ideas.</a:t>
            </a:r>
            <a:endParaRPr i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750250" y="4263375"/>
            <a:ext cx="36660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Emoji are popular symbols to share how we feel or what we are thinking.  </a:t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4625" y="0"/>
            <a:ext cx="722700" cy="7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23025" y="768938"/>
            <a:ext cx="907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Directions: </a:t>
            </a:r>
            <a:r>
              <a:rPr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Look at the picture and answer the questions. 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91" name="Google Shape;91;p17"/>
          <p:cNvGraphicFramePr/>
          <p:nvPr/>
        </p:nvGraphicFramePr>
        <p:xfrm>
          <a:off x="5725575" y="366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{0618E3A5-C36A-402C-91DF-294E01DB1AA0}</a:tableStyleId>
              </a:tblPr>
              <a:tblGrid>
                <a:gridCol w="30386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92" name="Google Shape;92;p17"/>
          <p:cNvCxnSpPr/>
          <p:nvPr/>
        </p:nvCxnSpPr>
        <p:spPr>
          <a:xfrm>
            <a:off x="5148425" y="1391900"/>
            <a:ext cx="18300" cy="329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7"/>
          <p:cNvSpPr txBox="1"/>
          <p:nvPr/>
        </p:nvSpPr>
        <p:spPr>
          <a:xfrm>
            <a:off x="470950" y="4762700"/>
            <a:ext cx="4224600" cy="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“Untitled”</a:t>
            </a:r>
            <a:r>
              <a:rPr lang="en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Typerium App is licensed under CC0. </a:t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4800" y="1239500"/>
            <a:ext cx="1676900" cy="29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0" y="0"/>
            <a:ext cx="9144000" cy="7227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22464" y="88382"/>
            <a:ext cx="8874600" cy="5439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 2: VIDEO INTRODUCING THE TARGET SKILL</a:t>
            </a:r>
            <a:endParaRPr b="1" sz="2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4458975" y="1280500"/>
            <a:ext cx="4319400" cy="3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AutoNum type="arabicPeriod"/>
            </a:pPr>
            <a:r>
              <a:rPr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What connections do authors usually make in a nonfiction article?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4625" y="0"/>
            <a:ext cx="722700" cy="7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35250" y="778388"/>
            <a:ext cx="9073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Directions:</a:t>
            </a:r>
            <a:r>
              <a:rPr b="1"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Watch the video and then answer the question.</a:t>
            </a:r>
            <a:endParaRPr sz="1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4" name="Google Shape;104;p18"/>
          <p:cNvCxnSpPr/>
          <p:nvPr/>
        </p:nvCxnSpPr>
        <p:spPr>
          <a:xfrm>
            <a:off x="4449838" y="1370925"/>
            <a:ext cx="18300" cy="329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105" name="Google Shape;105;p18"/>
          <p:cNvGraphicFramePr/>
          <p:nvPr/>
        </p:nvGraphicFramePr>
        <p:xfrm>
          <a:off x="4988188" y="2648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{0618E3A5-C36A-402C-91DF-294E01DB1AA0}</a:tableStyleId>
              </a:tblPr>
              <a:tblGrid>
                <a:gridCol w="360930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6" name="Google Shape;106;p18" title="Target Lesson: Emoji Evolutio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00" y="1753925"/>
            <a:ext cx="4286325" cy="241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0" y="0"/>
            <a:ext cx="9144000" cy="7227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92139" y="88382"/>
            <a:ext cx="88746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 3: REVIEW THE TARGET SKILL</a:t>
            </a:r>
            <a:endParaRPr b="1" sz="2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300" y="0"/>
            <a:ext cx="722700" cy="7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0" y="1153363"/>
            <a:ext cx="91440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 you read, you’ll analyze how key people, events, and ideas are connected to the </a:t>
            </a: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history</a:t>
            </a: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of emoji.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3636350" y="2941863"/>
            <a:ext cx="1938600" cy="1337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connect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396725" y="2149050"/>
            <a:ext cx="3020400" cy="26067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57200" lvl="0" marL="685800" rtl="0" algn="l">
              <a:spcBef>
                <a:spcPts val="0"/>
              </a:spcBef>
              <a:spcAft>
                <a:spcPts val="0"/>
              </a:spcAft>
              <a:buSzPts val="3600"/>
              <a:buFont typeface="Lato"/>
              <a:buChar char="●"/>
            </a:pPr>
            <a:r>
              <a:rPr lang="en" sz="3600">
                <a:latin typeface="Lato"/>
                <a:ea typeface="Lato"/>
                <a:cs typeface="Lato"/>
                <a:sym typeface="Lato"/>
              </a:rPr>
              <a:t>People</a:t>
            </a:r>
            <a:endParaRPr sz="3600">
              <a:latin typeface="Lato"/>
              <a:ea typeface="Lato"/>
              <a:cs typeface="Lato"/>
              <a:sym typeface="Lato"/>
            </a:endParaRPr>
          </a:p>
          <a:p>
            <a:pPr indent="-457200" lvl="0" marL="685800" rtl="0" algn="l">
              <a:spcBef>
                <a:spcPts val="0"/>
              </a:spcBef>
              <a:spcAft>
                <a:spcPts val="0"/>
              </a:spcAft>
              <a:buSzPts val="3600"/>
              <a:buFont typeface="Lato"/>
              <a:buChar char="●"/>
            </a:pPr>
            <a:r>
              <a:rPr lang="en" sz="3600">
                <a:latin typeface="Lato"/>
                <a:ea typeface="Lato"/>
                <a:cs typeface="Lato"/>
                <a:sym typeface="Lato"/>
              </a:rPr>
              <a:t>Events</a:t>
            </a:r>
            <a:endParaRPr sz="3600">
              <a:latin typeface="Lato"/>
              <a:ea typeface="Lato"/>
              <a:cs typeface="Lato"/>
              <a:sym typeface="Lato"/>
            </a:endParaRPr>
          </a:p>
          <a:p>
            <a:pPr indent="-457200" lvl="0" marL="685800" rtl="0" algn="l">
              <a:spcBef>
                <a:spcPts val="0"/>
              </a:spcBef>
              <a:spcAft>
                <a:spcPts val="0"/>
              </a:spcAft>
              <a:buSzPts val="3600"/>
              <a:buFont typeface="Lato"/>
              <a:buChar char="●"/>
            </a:pPr>
            <a:r>
              <a:rPr lang="en" sz="3600">
                <a:latin typeface="Lato"/>
                <a:ea typeface="Lato"/>
                <a:cs typeface="Lato"/>
                <a:sym typeface="Lato"/>
              </a:rPr>
              <a:t>Ideas</a:t>
            </a:r>
            <a:endParaRPr sz="3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5794175" y="2149050"/>
            <a:ext cx="3020400" cy="26067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Lato"/>
                <a:ea typeface="Lato"/>
                <a:cs typeface="Lato"/>
                <a:sym typeface="Lato"/>
              </a:rPr>
              <a:t>The history of emoji</a:t>
            </a:r>
            <a:endParaRPr sz="3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/>
          <p:nvPr/>
        </p:nvSpPr>
        <p:spPr>
          <a:xfrm>
            <a:off x="0" y="0"/>
            <a:ext cx="9144000" cy="7227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22464" y="88382"/>
            <a:ext cx="8874600" cy="543900"/>
          </a:xfrm>
          <a:prstGeom prst="rect">
            <a:avLst/>
          </a:prstGeom>
          <a:solidFill>
            <a:srgbClr val="447E86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PART 4: READING AND ANSWERING QUESTIONS</a:t>
            </a:r>
            <a:endParaRPr b="1" sz="21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-12225" y="1169825"/>
            <a:ext cx="91440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Let’s start reading “Emoji Evolution”</a:t>
            </a:r>
            <a:endParaRPr b="1" sz="2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9075" y="0"/>
            <a:ext cx="722700" cy="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438" y="2362750"/>
            <a:ext cx="7686675" cy="2781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