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" ContentType="image/tif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7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60" r:id="rId1"/>
    <p:sldMasterId id="2147483672" r:id="rId2"/>
    <p:sldMasterId id="2147483686" r:id="rId3"/>
    <p:sldMasterId id="2147483700" r:id="rId4"/>
    <p:sldMasterId id="2147483712" r:id="rId5"/>
    <p:sldMasterId id="2147483724" r:id="rId6"/>
    <p:sldMasterId id="2147483736" r:id="rId7"/>
    <p:sldMasterId id="2147483748" r:id="rId8"/>
  </p:sld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83" r:id="rId16"/>
    <p:sldId id="300" r:id="rId17"/>
    <p:sldId id="263" r:id="rId18"/>
    <p:sldId id="285" r:id="rId19"/>
    <p:sldId id="286" r:id="rId20"/>
    <p:sldId id="287" r:id="rId21"/>
    <p:sldId id="264" r:id="rId22"/>
    <p:sldId id="288" r:id="rId23"/>
    <p:sldId id="289" r:id="rId24"/>
    <p:sldId id="290" r:id="rId25"/>
    <p:sldId id="291" r:id="rId26"/>
    <p:sldId id="302" r:id="rId27"/>
    <p:sldId id="301" r:id="rId28"/>
    <p:sldId id="303" r:id="rId29"/>
    <p:sldId id="304" r:id="rId30"/>
    <p:sldId id="292" r:id="rId31"/>
    <p:sldId id="293" r:id="rId32"/>
    <p:sldId id="265" r:id="rId33"/>
    <p:sldId id="266" r:id="rId34"/>
    <p:sldId id="267" r:id="rId35"/>
    <p:sldId id="270" r:id="rId36"/>
    <p:sldId id="269" r:id="rId37"/>
    <p:sldId id="268" r:id="rId38"/>
    <p:sldId id="271" r:id="rId39"/>
    <p:sldId id="272" r:id="rId40"/>
    <p:sldId id="273" r:id="rId41"/>
    <p:sldId id="274" r:id="rId42"/>
    <p:sldId id="275" r:id="rId43"/>
    <p:sldId id="305" r:id="rId44"/>
    <p:sldId id="306" r:id="rId45"/>
    <p:sldId id="294" r:id="rId46"/>
    <p:sldId id="307" r:id="rId47"/>
    <p:sldId id="276" r:id="rId48"/>
    <p:sldId id="308" r:id="rId49"/>
    <p:sldId id="309" r:id="rId50"/>
    <p:sldId id="295" r:id="rId51"/>
    <p:sldId id="310" r:id="rId52"/>
    <p:sldId id="311" r:id="rId53"/>
    <p:sldId id="312" r:id="rId54"/>
    <p:sldId id="296" r:id="rId55"/>
    <p:sldId id="313" r:id="rId56"/>
    <p:sldId id="314" r:id="rId57"/>
    <p:sldId id="277" r:id="rId58"/>
    <p:sldId id="316" r:id="rId59"/>
    <p:sldId id="315" r:id="rId60"/>
    <p:sldId id="298" r:id="rId61"/>
    <p:sldId id="299" r:id="rId62"/>
    <p:sldId id="317" r:id="rId63"/>
    <p:sldId id="318" r:id="rId64"/>
    <p:sldId id="278" r:id="rId65"/>
    <p:sldId id="279" r:id="rId66"/>
    <p:sldId id="282" r:id="rId67"/>
    <p:sldId id="280" r:id="rId6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9"/>
      <p:bold r:id="rId70"/>
      <p:italic r:id="rId71"/>
      <p:boldItalic r:id="rId72"/>
    </p:embeddedFont>
    <p:embeddedFont>
      <p:font typeface="Verdana" panose="020B0604030504040204" pitchFamily="34" charset="0"/>
      <p:regular r:id="rId73"/>
      <p:bold r:id="rId74"/>
      <p:italic r:id="rId75"/>
      <p:boldItalic r:id="rId76"/>
    </p:embeddedFont>
    <p:embeddedFont>
      <p:font typeface="Tahoma" panose="020B0604030504040204" pitchFamily="34" charset="0"/>
      <p:regular r:id="rId77"/>
      <p:bold r:id="rId78"/>
    </p:embeddedFont>
    <p:embeddedFont>
      <p:font typeface="Helvetica"/>
      <p:regular r:id="rId79"/>
      <p:bold r:id="rId80"/>
      <p:italic r:id="rId81"/>
      <p:boldItalic r:id="rId82"/>
    </p:embeddedFont>
    <p:embeddedFont>
      <p:font typeface="Palatino Linotype" panose="02040502050505030304" pitchFamily="18" charset="0"/>
      <p:regular r:id="rId83"/>
      <p:bold r:id="rId84"/>
      <p:italic r:id="rId85"/>
      <p:boldItalic r:id="rId86"/>
    </p:embeddedFont>
    <p:embeddedFont>
      <p:font typeface="Trebuchet MS" panose="020B0603020202020204" pitchFamily="34" charset="0"/>
      <p:regular r:id="rId87"/>
      <p:bold r:id="rId88"/>
      <p:italic r:id="rId89"/>
      <p:boldItalic r:id="rId9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52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32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76" Type="http://schemas.openxmlformats.org/officeDocument/2006/relationships/font" Target="fonts/font8.fntdata"/><Relationship Id="rId84" Type="http://schemas.openxmlformats.org/officeDocument/2006/relationships/font" Target="fonts/font16.fntdata"/><Relationship Id="rId89" Type="http://schemas.openxmlformats.org/officeDocument/2006/relationships/font" Target="fonts/font21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3.fntdata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slide" Target="slides/slide58.xml"/><Relationship Id="rId74" Type="http://schemas.openxmlformats.org/officeDocument/2006/relationships/font" Target="fonts/font6.fntdata"/><Relationship Id="rId79" Type="http://schemas.openxmlformats.org/officeDocument/2006/relationships/font" Target="fonts/font11.fntdata"/><Relationship Id="rId87" Type="http://schemas.openxmlformats.org/officeDocument/2006/relationships/font" Target="fonts/font19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82" Type="http://schemas.openxmlformats.org/officeDocument/2006/relationships/font" Target="fonts/font14.fntdata"/><Relationship Id="rId90" Type="http://schemas.openxmlformats.org/officeDocument/2006/relationships/font" Target="fonts/font22.fntdata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font" Target="fonts/font1.fntdata"/><Relationship Id="rId77" Type="http://schemas.openxmlformats.org/officeDocument/2006/relationships/font" Target="fonts/font9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font" Target="fonts/font4.fntdata"/><Relationship Id="rId80" Type="http://schemas.openxmlformats.org/officeDocument/2006/relationships/font" Target="fonts/font12.fntdata"/><Relationship Id="rId85" Type="http://schemas.openxmlformats.org/officeDocument/2006/relationships/font" Target="fonts/font17.fntdata"/><Relationship Id="rId9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font" Target="fonts/font2.fntdata"/><Relationship Id="rId75" Type="http://schemas.openxmlformats.org/officeDocument/2006/relationships/font" Target="fonts/font7.fntdata"/><Relationship Id="rId83" Type="http://schemas.openxmlformats.org/officeDocument/2006/relationships/font" Target="fonts/font15.fntdata"/><Relationship Id="rId88" Type="http://schemas.openxmlformats.org/officeDocument/2006/relationships/font" Target="fonts/font20.fntdata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font" Target="fonts/font5.fntdata"/><Relationship Id="rId78" Type="http://schemas.openxmlformats.org/officeDocument/2006/relationships/font" Target="fonts/font10.fntdata"/><Relationship Id="rId81" Type="http://schemas.openxmlformats.org/officeDocument/2006/relationships/font" Target="fonts/font13.fntdata"/><Relationship Id="rId86" Type="http://schemas.openxmlformats.org/officeDocument/2006/relationships/font" Target="fonts/font18.fntdata"/><Relationship Id="rId9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376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6077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07075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136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445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602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908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6675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7925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672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6997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28600" y="1066800"/>
            <a:ext cx="2514600" cy="2438400"/>
          </a:xfrm>
          <a:prstGeom prst="rect">
            <a:avLst/>
          </a:prstGeom>
          <a:noFill/>
        </p:spPr>
        <p:txBody>
          <a:bodyPr anchor="b"/>
          <a:lstStyle>
            <a:lvl1pPr algn="ctr">
              <a:defRPr sz="12000" b="1" i="0" baseline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048000" y="1828800"/>
            <a:ext cx="5257800" cy="281940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375" b="1" baseline="0">
                <a:solidFill>
                  <a:schemeClr val="tx1"/>
                </a:solidFill>
                <a:latin typeface="Trebuchet MS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153715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0" y="2438401"/>
            <a:ext cx="6324600" cy="3352800"/>
          </a:xfrm>
          <a:prstGeom prst="rect">
            <a:avLst/>
          </a:prstGeom>
        </p:spPr>
        <p:txBody>
          <a:bodyPr/>
          <a:lstStyle>
            <a:lvl1pPr algn="ctr">
              <a:buNone/>
              <a:defRPr sz="4275">
                <a:solidFill>
                  <a:schemeClr val="bg1"/>
                </a:solidFill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2057400" y="762000"/>
            <a:ext cx="6172200" cy="1219200"/>
          </a:xfrm>
          <a:prstGeom prst="rect">
            <a:avLst/>
          </a:prstGeom>
        </p:spPr>
        <p:txBody>
          <a:bodyPr/>
          <a:lstStyle>
            <a:lvl1pPr algn="ctr">
              <a:buNone/>
              <a:defRPr sz="5100" b="1">
                <a:solidFill>
                  <a:schemeClr val="bg1"/>
                </a:solidFill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8680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837632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4685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6409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5371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23843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90600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502854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2887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5095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5562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rgbClr val="0B223B"/>
                </a:solidFill>
                <a:latin typeface="+mj-lt"/>
              </a:defRPr>
            </a:lvl1pPr>
            <a:lvl2pPr>
              <a:defRPr>
                <a:solidFill>
                  <a:srgbClr val="0B223B"/>
                </a:solidFill>
                <a:latin typeface="+mj-lt"/>
              </a:defRPr>
            </a:lvl2pPr>
            <a:lvl3pPr>
              <a:defRPr>
                <a:solidFill>
                  <a:srgbClr val="0B223B"/>
                </a:solidFill>
                <a:latin typeface="+mj-lt"/>
              </a:defRPr>
            </a:lvl3pPr>
            <a:lvl4pPr>
              <a:defRPr>
                <a:solidFill>
                  <a:srgbClr val="0B223B"/>
                </a:solidFill>
                <a:latin typeface="+mj-lt"/>
              </a:defRPr>
            </a:lvl4pPr>
            <a:lvl5pPr>
              <a:defRPr>
                <a:solidFill>
                  <a:srgbClr val="0B223B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3736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763000" cy="14478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610600" cy="50292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accent6">
                    <a:lumMod val="5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8256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66800" y="609600"/>
            <a:ext cx="7162800" cy="1828800"/>
          </a:xfrm>
          <a:prstGeom prst="rect">
            <a:avLst/>
          </a:prstGeom>
          <a:noFill/>
        </p:spPr>
        <p:txBody>
          <a:bodyPr anchor="ctr"/>
          <a:lstStyle>
            <a:lvl1pPr algn="l">
              <a:defRPr sz="5625" b="1" i="0" baseline="0">
                <a:solidFill>
                  <a:schemeClr val="bg1"/>
                </a:solidFill>
                <a:latin typeface="Trebuchet MS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600200" y="2971800"/>
            <a:ext cx="7239000" cy="350520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975" b="1" baseline="0">
                <a:solidFill>
                  <a:srgbClr val="007DC5"/>
                </a:solidFill>
                <a:latin typeface="Trebuchet MS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52609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36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2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3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2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45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901590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618821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3321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0099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5711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26049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119565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378733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0160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4923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5562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rgbClr val="0B223B"/>
                </a:solidFill>
                <a:latin typeface="+mj-lt"/>
              </a:defRPr>
            </a:lvl1pPr>
            <a:lvl2pPr>
              <a:defRPr>
                <a:solidFill>
                  <a:srgbClr val="0B223B"/>
                </a:solidFill>
                <a:latin typeface="+mj-lt"/>
              </a:defRPr>
            </a:lvl2pPr>
            <a:lvl3pPr>
              <a:defRPr>
                <a:solidFill>
                  <a:srgbClr val="0B223B"/>
                </a:solidFill>
                <a:latin typeface="+mj-lt"/>
              </a:defRPr>
            </a:lvl3pPr>
            <a:lvl4pPr>
              <a:defRPr>
                <a:solidFill>
                  <a:srgbClr val="0B223B"/>
                </a:solidFill>
                <a:latin typeface="+mj-lt"/>
              </a:defRPr>
            </a:lvl4pPr>
            <a:lvl5pPr>
              <a:defRPr>
                <a:solidFill>
                  <a:srgbClr val="0B223B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89629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763000" cy="14478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610600" cy="50292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accent6">
                    <a:lumMod val="5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8484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80010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8001000" cy="52578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875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6891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04800"/>
            <a:ext cx="8610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7A11860-5660-4FA8-8EFC-6BEBCD0A86A6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B79458F-F77D-48A8-91F3-BCEBD991F7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7185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2389245-84A6-4CF0-9589-D98BCBD9AA65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B981063-9F7C-4838-A2C7-F13B1823E6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7534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3B80096-D8EC-4893-B0DB-A3CFBD67D9DF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8A61C68-A937-4229-A0EB-0CAECF1A81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9097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F305754-C817-4590-BCFE-936FE32D0ECB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65D8605-2826-4220-8A82-C7EB128F31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7455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AB06C0C-0F19-458A-B761-D2A1EC839268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7DE2005-1F81-4663-A854-2665F185C5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03226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F9E9C31-7E36-4807-A8D2-1BF4F1FDBE2F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E238620-B695-4B1D-A929-54AC74828F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4842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739E047-293E-4383-9719-86AF151EC762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ECC28B8-B5C8-44F5-8BD1-A513D8D366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35284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C20E2A0-1986-403C-94F6-3E8090CAD0A7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0069DED-6E12-4511-AAE3-7250ECD44E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0229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F686F3E-2778-4619-A97D-681FA34472F8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05A5FF5-0694-4FCA-812D-941877FD57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67110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9CA2435-25FC-4CB3-AE07-DBAEC48A6624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DEDFAB4-55D3-41DF-80D6-EBB377809C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34958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80010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8001000" cy="5181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875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720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04800"/>
            <a:ext cx="8610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B96B18C-97A3-48EE-B141-AACFFBB3D579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8056211-1A65-4657-BBDE-FE5950C877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25400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4161345-985F-49AE-95BC-A663D4491E44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7D1D2CC-F196-40D8-874B-413A5FA2AE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71393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4582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90600"/>
            <a:ext cx="3886200" cy="5562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1pPr>
            <a:lvl2pPr>
              <a:defRPr sz="18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2pPr>
            <a:lvl3pPr>
              <a:defRPr sz="15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3pPr>
            <a:lvl4pPr>
              <a:defRPr sz="135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4pPr>
            <a:lvl5pPr>
              <a:defRPr sz="135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990600"/>
            <a:ext cx="3962400" cy="5562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1pPr>
            <a:lvl2pPr>
              <a:defRPr sz="18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2pPr>
            <a:lvl3pPr>
              <a:defRPr sz="15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3pPr>
            <a:lvl4pPr>
              <a:defRPr sz="135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4pPr>
            <a:lvl5pPr>
              <a:defRPr sz="135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5168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421CFE4-644C-4C16-BD00-D1F8ECAF945E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E26B331-A833-4AFC-AE3E-388A4FDE9C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1873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909EC08-9EEF-4060-B0EA-0627B9ECFE54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121D266-684E-491E-AC49-09017C0117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45152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688A3B7-B10F-4330-BD11-69973305A6B0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500F1E9-C46F-4454-BB4E-11B5213DFD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87616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53DF749-F943-4131-B033-BD8F81D60556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1830AE8-6AF0-4A82-88FF-16422949AB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00213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4EC951E-3E7F-46E9-9236-4430FE5B25B3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788C5E6-CAD5-4BB2-BFEE-E9BA175022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05500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508CB16-CA05-45A8-BC7F-6764EAE95862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D5825E6-3B12-4B74-BC4E-AF5A91F9B5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41309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783C20-05AD-46FD-B469-A06416591D42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17EC84E-6EB8-4105-A958-17A8E81802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9705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534400" cy="1295400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8458200" cy="4800600"/>
          </a:xfrm>
          <a:prstGeom prst="rect">
            <a:avLst/>
          </a:prstGeom>
        </p:spPr>
        <p:txBody>
          <a:bodyPr/>
          <a:lstStyle>
            <a:lvl1pPr>
              <a:defRPr sz="195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875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350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8153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015ADE8-A47A-42DD-BB30-F1575BDBA631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D426F25-879D-4696-A57B-EF7A40E04C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72538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DC57220-7F54-4184-87E5-26925D707744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F0CFA01-08B2-4382-8A73-79151F8E74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72498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0DBB288-117D-4A05-A166-0B9CFCBFCD58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E0FD645-6891-4574-B396-906F0B3C45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0574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92822C8-3F38-462A-A492-BEE6BD0D945F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FE74565-8032-432F-B831-D7E94122C7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06642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3CDF9FB-0797-4575-9211-E1E1089439BA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472B102-F4E5-442D-B4CD-C0E776E0A9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01645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F97DD5C-193C-4222-8BF5-D67E61F30697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90CF685-088A-42BA-94E0-C0EF2ED061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38458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6A7A3A6-3E4E-42B7-A146-41F8FF308F15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591AA7B-27B2-47EC-8614-BF2BDB67EB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3521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B1FD0D7-A692-41BD-95D6-E47350BDF922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D924F5C-A3F8-4366-8E8D-F6F063FFF9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90673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205646F-3DB9-4954-8E69-B99A94029C6C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39B179E-FB4A-467A-B8C4-2F8FE8A8A4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38254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9600A51-9F94-4D79-BB51-FC4B71CFCE09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71AC57D-318E-4278-B1CF-814128021B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4488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152400"/>
            <a:ext cx="7315200" cy="7620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676400"/>
            <a:ext cx="6705600" cy="4800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950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/>
          </p:nvPr>
        </p:nvSpPr>
        <p:spPr>
          <a:xfrm>
            <a:off x="1600200" y="914400"/>
            <a:ext cx="7086600" cy="5334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latin typeface="Trebuchet MS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2729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610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F8BE2F7-E6C0-400E-A6F0-FD35B6B13AE8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16D1741-B054-4746-AC41-11BA5FED56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43755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9000066-1E7C-4F8C-B05C-295846E5EAC2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522D915-23A0-4396-A696-8BDB2C44CF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80179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6EA6A36-9D07-41ED-AD79-983C37FCD60A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454CDB8-349F-4551-A684-A6C3B6F340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25752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3FCAC97-473E-49E0-8021-BE673AFC98B3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147D508-6D06-4997-8325-0665016535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83613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330CF86-49C9-4374-B5B9-32D790705129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881633-F1F0-44D2-A9C7-E99F7201D1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73103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0513A1D-BB54-462A-8C55-0CABBF41FCDD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39694E-E568-4D09-B8A0-E9CD6EC37A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19708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11D061-F840-4F18-AB5D-6A3ED14D74B0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FD49D4F-E8F5-41DD-8CE4-55CBA7927F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44166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A99FCCE-538D-4413-B85D-8FAC2B27F2BF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C82BDD2-DA25-456D-8E97-A888FBEB3B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25905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E5E6773-0E9C-4018-B8D3-0E8BF3F4331C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D937CF6-B5BC-4576-B72D-5CA342F2A9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27367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B8F9E49-88E0-4156-AC21-3DE31FA8BB31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5E25DD6-3D23-454B-9532-102D90B43E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45693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2057400"/>
            <a:ext cx="7315200" cy="4495800"/>
          </a:xfrm>
          <a:prstGeom prst="rect">
            <a:avLst/>
          </a:prstGeom>
        </p:spPr>
        <p:txBody>
          <a:bodyPr/>
          <a:lstStyle>
            <a:lvl1pPr>
              <a:defRPr sz="195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875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457200"/>
            <a:ext cx="6324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>
            <a:lvl1pPr>
              <a:defRPr sz="3150">
                <a:solidFill>
                  <a:schemeClr val="bg1"/>
                </a:solidFill>
                <a:latin typeface="Trebuchet MS" pitchFamily="34" charset="0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391653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70CC84A-D191-47FD-821B-762991DA984D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A93B232-AB3B-47BD-A02F-3BDCFACF07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01193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D10A037-1486-4F0C-8861-95A85C1A9239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17FFAB7-0EB0-4289-83E7-7033B0CF51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72194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747BC5-5F91-46C7-82AA-487A713FABB8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0A326CB-F0F6-4597-9102-42D9AB66E7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29267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521276E-F39D-471E-9ED3-99DD823F3ADB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665C4C3-27A3-4374-B88A-BAEA881C00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40136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368D479-AA92-4B0D-82D5-4D1CDA36C7A4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C302A26-95E0-498F-BBFC-28FF0FA327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47241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8733C93-0FCB-4A0C-85C4-31493FCF8801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FB702C7-590B-47F8-B11F-0F8A583A55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86013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174F742-3A6F-42B3-971E-BCDB2C35F62B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03B09FE-931C-41C3-8AE4-D431219823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38421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B9C1FD8-117C-4E14-A2F2-C26D4D033B12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C6FB567-676C-4AD8-A810-CCB7D5F832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58773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851DC2B-A3AA-4CB6-93DF-B9F5F0931494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7C0C501-DF73-41FF-8CD7-E10F213FC9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23931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E6871C0-E172-404B-B967-CC0596E6C19C}" type="datetimeFigureOut">
              <a:rPr lang="en-US"/>
              <a:pPr>
                <a:defRPr/>
              </a:pPr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33A30A0-AFA2-42F2-9C5D-66603F12F2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852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3.jp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5.jp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image" Target="../media/image6.jp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7.jp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8.jp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9212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1813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6895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228600"/>
            <a:ext cx="8458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bg1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1614699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 kern="1200">
          <a:solidFill>
            <a:srgbClr val="C4151C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228600"/>
            <a:ext cx="8458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1077273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 kern="1200">
          <a:solidFill>
            <a:srgbClr val="C4151C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" y="304800"/>
            <a:ext cx="8458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bg1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1871928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 kern="1200">
          <a:solidFill>
            <a:schemeClr val="bg1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rgbClr val="005BAA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rgbClr val="005BAA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rgbClr val="005BAA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rgbClr val="005BAA"/>
          </a:solidFill>
          <a:latin typeface="Trebuchet MS" pitchFamily="34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0" y="152400"/>
            <a:ext cx="6858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2327151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475" b="1" kern="1200">
          <a:solidFill>
            <a:schemeClr val="tx1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chemeClr val="tx1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chemeClr val="tx1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chemeClr val="tx1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chemeClr val="tx1"/>
          </a:solidFill>
          <a:latin typeface="Trebuchet MS" pitchFamily="34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bg1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266298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250" b="1" kern="1200">
          <a:solidFill>
            <a:schemeClr val="bg1"/>
          </a:solidFill>
          <a:latin typeface="Palatino Linotype" pitchFamily="18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250" b="1">
          <a:solidFill>
            <a:schemeClr val="bg1"/>
          </a:solidFill>
          <a:latin typeface="Palatino Linotype" pitchFamily="18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250" b="1">
          <a:solidFill>
            <a:schemeClr val="bg1"/>
          </a:solidFill>
          <a:latin typeface="Palatino Linotype" pitchFamily="18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250" b="1">
          <a:solidFill>
            <a:schemeClr val="bg1"/>
          </a:solidFill>
          <a:latin typeface="Palatino Linotype" pitchFamily="18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250" b="1">
          <a:solidFill>
            <a:schemeClr val="bg1"/>
          </a:solidFill>
          <a:latin typeface="Palatino Linotype" pitchFamily="18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"/><Relationship Id="rId1" Type="http://schemas.openxmlformats.org/officeDocument/2006/relationships/slideLayout" Target="../slideLayouts/slideLayout6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6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"/><Relationship Id="rId1" Type="http://schemas.openxmlformats.org/officeDocument/2006/relationships/slideLayout" Target="../slideLayouts/slideLayout60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676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700" dirty="0" smtClean="0"/>
              <a:t>Product</a:t>
            </a:r>
            <a:endParaRPr lang="en-US" sz="5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sz="6800" dirty="0" smtClean="0"/>
              <a:t>Chapter 11</a:t>
            </a:r>
            <a:endParaRPr lang="en-US" sz="6800" dirty="0"/>
          </a:p>
        </p:txBody>
      </p:sp>
    </p:spTree>
    <p:extLst>
      <p:ext uri="{BB962C8B-B14F-4D97-AF65-F5344CB8AC3E}">
        <p14:creationId xmlns:p14="http://schemas.microsoft.com/office/powerpoint/2010/main" val="1045596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500" dirty="0" smtClean="0"/>
              <a:t>Section 11.1 </a:t>
            </a:r>
            <a:endParaRPr lang="en-US" sz="7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300" dirty="0" smtClean="0"/>
              <a:t>Product</a:t>
            </a:r>
            <a:endParaRPr lang="en-US" sz="5300" dirty="0"/>
          </a:p>
        </p:txBody>
      </p:sp>
    </p:spTree>
    <p:extLst>
      <p:ext uri="{BB962C8B-B14F-4D97-AF65-F5344CB8AC3E}">
        <p14:creationId xmlns:p14="http://schemas.microsoft.com/office/powerpoint/2010/main" val="3304103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97025"/>
            <a:ext cx="8001000" cy="762000"/>
          </a:xfrm>
        </p:spPr>
        <p:txBody>
          <a:bodyPr/>
          <a:lstStyle/>
          <a:p>
            <a:r>
              <a:rPr lang="en-US" sz="4000" dirty="0" smtClean="0"/>
              <a:t>Learning Objectives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11.1-1 Define product as one primary </a:t>
            </a:r>
            <a:r>
              <a:rPr lang="en-US" sz="2800" i="1" dirty="0" smtClean="0"/>
              <a:t>P </a:t>
            </a:r>
            <a:r>
              <a:rPr lang="en-US" sz="2800" dirty="0" smtClean="0"/>
              <a:t>of the marketing mix.</a:t>
            </a:r>
          </a:p>
          <a:p>
            <a:r>
              <a:rPr lang="en-US" sz="2800" dirty="0" smtClean="0"/>
              <a:t>11.1-2 Discuss the difference between products for the B2C and B2B markets.</a:t>
            </a:r>
          </a:p>
          <a:p>
            <a:r>
              <a:rPr lang="en-US" sz="2800" dirty="0" smtClean="0"/>
              <a:t>11.1-3 Describe product planning.</a:t>
            </a:r>
          </a:p>
          <a:p>
            <a:r>
              <a:rPr lang="en-US" sz="2800" dirty="0" smtClean="0"/>
              <a:t>11.1-4 Define the goal of product/service management.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77253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87086"/>
            <a:ext cx="8458200" cy="914400"/>
          </a:xfrm>
        </p:spPr>
        <p:txBody>
          <a:bodyPr/>
          <a:lstStyle/>
          <a:p>
            <a:r>
              <a:rPr lang="en-US" sz="4000" dirty="0" smtClean="0"/>
              <a:t>Key Terms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800" dirty="0" smtClean="0"/>
              <a:t>product planning</a:t>
            </a:r>
          </a:p>
          <a:p>
            <a:r>
              <a:rPr lang="en-US" sz="2800" dirty="0" smtClean="0"/>
              <a:t>product mix</a:t>
            </a:r>
          </a:p>
          <a:p>
            <a:r>
              <a:rPr lang="en-US" sz="2800" dirty="0" smtClean="0"/>
              <a:t>product line</a:t>
            </a:r>
          </a:p>
          <a:p>
            <a:r>
              <a:rPr lang="en-US" sz="2800" dirty="0" smtClean="0"/>
              <a:t>product width</a:t>
            </a:r>
          </a:p>
          <a:p>
            <a:r>
              <a:rPr lang="en-US" sz="2800" dirty="0" smtClean="0"/>
              <a:t>product item</a:t>
            </a:r>
          </a:p>
          <a:p>
            <a:r>
              <a:rPr lang="en-US" sz="2800" dirty="0" smtClean="0"/>
              <a:t>product depth</a:t>
            </a:r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800" dirty="0"/>
              <a:t>product mix strategy</a:t>
            </a:r>
          </a:p>
          <a:p>
            <a:r>
              <a:rPr lang="en-US" sz="2800" dirty="0"/>
              <a:t>warranty</a:t>
            </a:r>
          </a:p>
          <a:p>
            <a:r>
              <a:rPr lang="en-US" sz="2800" dirty="0"/>
              <a:t>guarantee</a:t>
            </a:r>
          </a:p>
          <a:p>
            <a:r>
              <a:rPr lang="en-US" sz="2800" dirty="0"/>
              <a:t>packaging</a:t>
            </a:r>
          </a:p>
          <a:p>
            <a:r>
              <a:rPr lang="en-US" sz="2800" dirty="0"/>
              <a:t>product manager </a:t>
            </a:r>
          </a:p>
          <a:p>
            <a:r>
              <a:rPr lang="en-US" sz="2800" dirty="0"/>
              <a:t>category manager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24569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300" dirty="0" smtClean="0"/>
              <a:t>Essential Question 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What is a product?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5357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What Is Product?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 </a:t>
            </a:r>
            <a:r>
              <a:rPr lang="en-US" sz="2600" i="1" dirty="0" smtClean="0"/>
              <a:t>product </a:t>
            </a:r>
            <a:r>
              <a:rPr lang="en-US" sz="2600" dirty="0" smtClean="0"/>
              <a:t>is a good, a service, or an idea that is bought and sold </a:t>
            </a:r>
          </a:p>
          <a:p>
            <a:r>
              <a:rPr lang="en-US" sz="2600" dirty="0" smtClean="0"/>
              <a:t>Services are considered products, but they are different from goods in four important ways</a:t>
            </a:r>
          </a:p>
          <a:p>
            <a:pPr lvl="1"/>
            <a:r>
              <a:rPr lang="en-US" sz="2525" i="1" dirty="0" smtClean="0"/>
              <a:t>Intangible</a:t>
            </a:r>
            <a:r>
              <a:rPr lang="en-US" sz="2525" dirty="0" smtClean="0"/>
              <a:t> is something that cannot be touched </a:t>
            </a:r>
          </a:p>
          <a:p>
            <a:pPr lvl="1"/>
            <a:r>
              <a:rPr lang="en-US" sz="2525" i="1" dirty="0" smtClean="0"/>
              <a:t>Inseparable</a:t>
            </a:r>
            <a:r>
              <a:rPr lang="en-US" sz="2525" dirty="0" smtClean="0"/>
              <a:t> is the inability of items to be separated from each other</a:t>
            </a:r>
          </a:p>
          <a:p>
            <a:pPr lvl="1"/>
            <a:r>
              <a:rPr lang="en-US" sz="2525" i="1" dirty="0" smtClean="0"/>
              <a:t>Variable</a:t>
            </a:r>
            <a:r>
              <a:rPr lang="en-US" sz="2525" dirty="0" smtClean="0"/>
              <a:t> is the ability to be changed </a:t>
            </a:r>
          </a:p>
          <a:p>
            <a:pPr lvl="1"/>
            <a:r>
              <a:rPr lang="en-US" sz="2525" i="1" dirty="0" smtClean="0"/>
              <a:t>Perishable</a:t>
            </a:r>
            <a:r>
              <a:rPr lang="en-US" sz="2525" dirty="0" smtClean="0"/>
              <a:t> is the likelihood of something to disappear or be destroyed if not stored properly 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1235094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What Is Product?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525" dirty="0" smtClean="0"/>
              <a:t>Products seen as being on a </a:t>
            </a:r>
            <a:r>
              <a:rPr lang="en-US" sz="2525" i="1" dirty="0" smtClean="0"/>
              <a:t>continuum, </a:t>
            </a:r>
            <a:r>
              <a:rPr lang="en-US" sz="2525" dirty="0" smtClean="0"/>
              <a:t>or range</a:t>
            </a:r>
          </a:p>
          <a:p>
            <a:endParaRPr lang="en-US" sz="2525" dirty="0"/>
          </a:p>
          <a:p>
            <a:endParaRPr lang="en-US" sz="2525" dirty="0" smtClean="0"/>
          </a:p>
          <a:p>
            <a:pPr marL="0" indent="0">
              <a:buNone/>
            </a:pPr>
            <a:endParaRPr lang="en-US" sz="2525" dirty="0">
              <a:solidFill>
                <a:srgbClr val="FF0000"/>
              </a:solidFill>
            </a:endParaRPr>
          </a:p>
          <a:p>
            <a:endParaRPr lang="en-US" sz="1200" dirty="0" smtClean="0">
              <a:solidFill>
                <a:srgbClr val="FF0000"/>
              </a:solidFill>
            </a:endParaRPr>
          </a:p>
          <a:p>
            <a:endParaRPr lang="en-US" sz="1200" dirty="0">
              <a:solidFill>
                <a:srgbClr val="FF0000"/>
              </a:solidFill>
            </a:endParaRPr>
          </a:p>
          <a:p>
            <a:endParaRPr lang="en-US" sz="1200" dirty="0" smtClean="0">
              <a:solidFill>
                <a:srgbClr val="FF0000"/>
              </a:solidFill>
            </a:endParaRPr>
          </a:p>
          <a:p>
            <a:endParaRPr lang="en-US" sz="1200" dirty="0">
              <a:solidFill>
                <a:srgbClr val="FF0000"/>
              </a:solidFill>
            </a:endParaRPr>
          </a:p>
          <a:p>
            <a:endParaRPr lang="en-US" sz="12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200" dirty="0">
                <a:solidFill>
                  <a:srgbClr val="FF0000"/>
                </a:solidFill>
              </a:rPr>
              <a:t>	</a:t>
            </a:r>
            <a:r>
              <a:rPr lang="en-US" sz="1200" dirty="0" smtClean="0">
                <a:solidFill>
                  <a:srgbClr val="FF0000"/>
                </a:solidFill>
              </a:rPr>
              <a:t>					</a:t>
            </a:r>
          </a:p>
          <a:p>
            <a:pPr marL="0" indent="0">
              <a:buNone/>
            </a:pPr>
            <a:endParaRPr lang="en-US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12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12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12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200" dirty="0" smtClean="0">
                <a:solidFill>
                  <a:srgbClr val="FF0000"/>
                </a:solidFill>
              </a:rPr>
              <a:t>					</a:t>
            </a:r>
            <a:endParaRPr lang="en-US" sz="1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039" y="2341983"/>
            <a:ext cx="5611193" cy="385354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523533" y="6306979"/>
            <a:ext cx="180369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latin typeface="Helvetica" panose="020B0604020202020204" pitchFamily="34" charset="0"/>
                <a:cs typeface="Helvetica" panose="020B0604020202020204" pitchFamily="34" charset="0"/>
              </a:rPr>
              <a:t>Goodheart-Willcox Publisher</a:t>
            </a:r>
          </a:p>
        </p:txBody>
      </p:sp>
    </p:spTree>
    <p:extLst>
      <p:ext uri="{BB962C8B-B14F-4D97-AF65-F5344CB8AC3E}">
        <p14:creationId xmlns:p14="http://schemas.microsoft.com/office/powerpoint/2010/main" val="2144391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Consumer and Business Products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i="1" dirty="0" smtClean="0"/>
              <a:t>Consumers</a:t>
            </a:r>
            <a:r>
              <a:rPr lang="en-US" sz="2600" dirty="0" smtClean="0"/>
              <a:t> are customers who buy products for their own use</a:t>
            </a:r>
          </a:p>
          <a:p>
            <a:r>
              <a:rPr lang="en-US" sz="2600" i="1" dirty="0" smtClean="0"/>
              <a:t>Clients</a:t>
            </a:r>
            <a:r>
              <a:rPr lang="en-US" sz="2600" dirty="0" smtClean="0"/>
              <a:t> are customers who buy products for use in a business, rather than for personal use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4195429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Consumer and Business Products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i="1" dirty="0" smtClean="0"/>
              <a:t>Consumer products</a:t>
            </a:r>
            <a:r>
              <a:rPr lang="en-US" sz="2600" dirty="0" smtClean="0"/>
              <a:t> are sold to consumers for their personal use</a:t>
            </a:r>
            <a:endParaRPr lang="en-US" sz="2600" i="1" dirty="0" smtClean="0"/>
          </a:p>
          <a:p>
            <a:pPr lvl="1"/>
            <a:r>
              <a:rPr lang="en-US" sz="2525" i="1" dirty="0" smtClean="0"/>
              <a:t>Convenience goods </a:t>
            </a:r>
            <a:r>
              <a:rPr lang="en-US" sz="2525" dirty="0" smtClean="0"/>
              <a:t>are bought often and with little effort</a:t>
            </a:r>
          </a:p>
          <a:p>
            <a:pPr lvl="1"/>
            <a:r>
              <a:rPr lang="en-US" sz="2525" i="1" dirty="0" smtClean="0"/>
              <a:t>Shopping goods </a:t>
            </a:r>
            <a:r>
              <a:rPr lang="en-US" sz="2525" dirty="0" smtClean="0"/>
              <a:t>are usually purchased after making the effort to compare price, quality, and style in more than one store</a:t>
            </a:r>
          </a:p>
          <a:p>
            <a:pPr lvl="1"/>
            <a:r>
              <a:rPr lang="en-US" sz="2525" i="1" dirty="0" smtClean="0"/>
              <a:t>Specialty goods </a:t>
            </a:r>
            <a:r>
              <a:rPr lang="en-US" sz="2525" dirty="0" smtClean="0"/>
              <a:t>are unique items that consumers are willing to spend considerable time, effort, and money to buy  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25451309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Consumer and Business Products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i="1" dirty="0" smtClean="0"/>
              <a:t>Business products </a:t>
            </a:r>
            <a:r>
              <a:rPr lang="en-US" sz="2600" dirty="0" smtClean="0"/>
              <a:t>are items sold to businesses for use in their operations </a:t>
            </a:r>
          </a:p>
          <a:p>
            <a:pPr lvl="1"/>
            <a:r>
              <a:rPr lang="en-US" sz="2525" dirty="0" smtClean="0"/>
              <a:t>Raw materials </a:t>
            </a:r>
          </a:p>
          <a:p>
            <a:pPr lvl="1"/>
            <a:r>
              <a:rPr lang="en-US" sz="2525" dirty="0" smtClean="0"/>
              <a:t>Processed materials</a:t>
            </a:r>
          </a:p>
          <a:p>
            <a:pPr lvl="1"/>
            <a:r>
              <a:rPr lang="en-US" sz="2525" dirty="0" smtClean="0"/>
              <a:t>Component parts</a:t>
            </a:r>
          </a:p>
          <a:p>
            <a:pPr lvl="1"/>
            <a:r>
              <a:rPr lang="en-US" sz="2525" dirty="0" smtClean="0"/>
              <a:t>Major equipment </a:t>
            </a:r>
          </a:p>
          <a:p>
            <a:pPr lvl="1"/>
            <a:r>
              <a:rPr lang="en-US" sz="2525" dirty="0" smtClean="0"/>
              <a:t>Office equipment and supplies</a:t>
            </a:r>
          </a:p>
          <a:p>
            <a:pPr lvl="1"/>
            <a:r>
              <a:rPr lang="en-US" sz="2525" dirty="0" smtClean="0"/>
              <a:t>Business services</a:t>
            </a:r>
          </a:p>
        </p:txBody>
      </p:sp>
    </p:spTree>
    <p:extLst>
      <p:ext uri="{BB962C8B-B14F-4D97-AF65-F5344CB8AC3E}">
        <p14:creationId xmlns:p14="http://schemas.microsoft.com/office/powerpoint/2010/main" val="22353642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Consumer and Business Products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525" i="1" dirty="0" smtClean="0"/>
              <a:t>Raw materials </a:t>
            </a:r>
            <a:r>
              <a:rPr lang="en-US" sz="2525" dirty="0" smtClean="0"/>
              <a:t>are natural or man-made materials that become part of a manufactured product </a:t>
            </a:r>
          </a:p>
          <a:p>
            <a:r>
              <a:rPr lang="en-US" sz="2525" i="1" dirty="0" smtClean="0"/>
              <a:t>Processed materials </a:t>
            </a:r>
            <a:r>
              <a:rPr lang="en-US" sz="2525" dirty="0" smtClean="0"/>
              <a:t>are used in the manufacturing of another product </a:t>
            </a:r>
          </a:p>
          <a:p>
            <a:r>
              <a:rPr lang="en-US" sz="2525" i="1" dirty="0" smtClean="0"/>
              <a:t>Component parts </a:t>
            </a:r>
            <a:r>
              <a:rPr lang="en-US" sz="2525" dirty="0" smtClean="0"/>
              <a:t>are assembled pieces that become part of a finished product </a:t>
            </a:r>
          </a:p>
        </p:txBody>
      </p:sp>
    </p:spTree>
    <p:extLst>
      <p:ext uri="{BB962C8B-B14F-4D97-AF65-F5344CB8AC3E}">
        <p14:creationId xmlns:p14="http://schemas.microsoft.com/office/powerpoint/2010/main" val="36897809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Consumer and Business Products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525" i="1" dirty="0" smtClean="0"/>
              <a:t>Major equipment </a:t>
            </a:r>
            <a:r>
              <a:rPr lang="en-US" sz="2525" dirty="0" smtClean="0"/>
              <a:t>is large machines and other equipment used for production purposes </a:t>
            </a:r>
          </a:p>
          <a:p>
            <a:r>
              <a:rPr lang="en-US" sz="2525" i="1" dirty="0" smtClean="0"/>
              <a:t>Office equipment and supplies </a:t>
            </a:r>
            <a:r>
              <a:rPr lang="en-US" sz="2525" dirty="0" smtClean="0"/>
              <a:t>are products for basic office needs </a:t>
            </a:r>
          </a:p>
          <a:p>
            <a:r>
              <a:rPr lang="en-US" sz="2525" i="1" dirty="0" smtClean="0"/>
              <a:t>Business services </a:t>
            </a:r>
            <a:r>
              <a:rPr lang="en-US" sz="2525" dirty="0" smtClean="0"/>
              <a:t>are the tasks necessary to keep a business operating </a:t>
            </a:r>
            <a:endParaRPr lang="en-US" sz="2525" i="1" dirty="0" smtClean="0"/>
          </a:p>
        </p:txBody>
      </p:sp>
    </p:spTree>
    <p:extLst>
      <p:ext uri="{BB962C8B-B14F-4D97-AF65-F5344CB8AC3E}">
        <p14:creationId xmlns:p14="http://schemas.microsoft.com/office/powerpoint/2010/main" val="10844840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Product Planning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 smtClean="0"/>
              <a:t>Product planning </a:t>
            </a:r>
            <a:r>
              <a:rPr lang="en-US" sz="2600" dirty="0" smtClean="0"/>
              <a:t>is the process of making decisions about features and benefits that will help a product be successful and about managing the product throughout its life cycle</a:t>
            </a:r>
          </a:p>
          <a:p>
            <a:pPr lvl="1"/>
            <a:r>
              <a:rPr lang="en-US" sz="2525" dirty="0" smtClean="0"/>
              <a:t>Decisions consider the target-customer profile and how to distinguish the product from others in the market</a:t>
            </a:r>
          </a:p>
          <a:p>
            <a:pPr lvl="1"/>
            <a:r>
              <a:rPr lang="en-US" sz="2525" dirty="0" smtClean="0"/>
              <a:t>Includes decisions about the product mix and product elements, such as features, usage, and protection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35840528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Product Planning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 </a:t>
            </a:r>
            <a:r>
              <a:rPr lang="en-US" sz="2600" b="1" dirty="0" smtClean="0"/>
              <a:t>product mix </a:t>
            </a:r>
            <a:r>
              <a:rPr lang="en-US" sz="2600" dirty="0" smtClean="0"/>
              <a:t>is all the goods and services a business sells </a:t>
            </a:r>
          </a:p>
          <a:p>
            <a:pPr lvl="1"/>
            <a:r>
              <a:rPr lang="en-US" sz="2525" dirty="0" smtClean="0"/>
              <a:t>A </a:t>
            </a:r>
            <a:r>
              <a:rPr lang="en-US" sz="2525" b="1" dirty="0" smtClean="0"/>
              <a:t>product line </a:t>
            </a:r>
            <a:r>
              <a:rPr lang="en-US" sz="2525" dirty="0" smtClean="0"/>
              <a:t>is a group of closely related products within a product mix </a:t>
            </a:r>
          </a:p>
          <a:p>
            <a:pPr lvl="1"/>
            <a:r>
              <a:rPr lang="en-US" sz="2525" dirty="0" smtClean="0"/>
              <a:t>The </a:t>
            </a:r>
            <a:r>
              <a:rPr lang="en-US" sz="2525" b="1" dirty="0" smtClean="0"/>
              <a:t>product width </a:t>
            </a:r>
            <a:r>
              <a:rPr lang="en-US" sz="2525" dirty="0" smtClean="0"/>
              <a:t>is the number of product lines a company offers </a:t>
            </a:r>
          </a:p>
        </p:txBody>
      </p:sp>
    </p:spTree>
    <p:extLst>
      <p:ext uri="{BB962C8B-B14F-4D97-AF65-F5344CB8AC3E}">
        <p14:creationId xmlns:p14="http://schemas.microsoft.com/office/powerpoint/2010/main" val="36928700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Product Planning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A </a:t>
            </a:r>
            <a:r>
              <a:rPr lang="en-US" sz="2600" b="1" dirty="0"/>
              <a:t>product item</a:t>
            </a:r>
            <a:r>
              <a:rPr lang="en-US" sz="2600" dirty="0"/>
              <a:t> is the specific model, color, or size of products in a </a:t>
            </a:r>
            <a:r>
              <a:rPr lang="en-US" sz="2600" dirty="0" smtClean="0"/>
              <a:t>line </a:t>
            </a:r>
            <a:endParaRPr lang="en-US" sz="2600" b="1" dirty="0" smtClean="0"/>
          </a:p>
          <a:p>
            <a:r>
              <a:rPr lang="en-US" sz="2600" b="1" dirty="0" smtClean="0"/>
              <a:t>Product depth </a:t>
            </a:r>
            <a:r>
              <a:rPr lang="en-US" sz="2600" dirty="0" smtClean="0"/>
              <a:t>is the number of product items within a product line </a:t>
            </a:r>
          </a:p>
          <a:p>
            <a:r>
              <a:rPr lang="en-US" sz="2600" i="1" dirty="0" smtClean="0"/>
              <a:t>Product strategy</a:t>
            </a:r>
            <a:r>
              <a:rPr lang="en-US" sz="2600" dirty="0" smtClean="0"/>
              <a:t> is all the decisions made about a given product</a:t>
            </a:r>
            <a:endParaRPr lang="en-US" sz="2600" i="1" dirty="0" smtClean="0"/>
          </a:p>
          <a:p>
            <a:r>
              <a:rPr lang="en-US" sz="2600" dirty="0" smtClean="0"/>
              <a:t>The </a:t>
            </a:r>
            <a:r>
              <a:rPr lang="en-US" sz="2600" b="1" dirty="0" smtClean="0"/>
              <a:t>product mix strategy </a:t>
            </a:r>
            <a:r>
              <a:rPr lang="en-US" sz="2600" dirty="0" smtClean="0"/>
              <a:t>is the process of planning which goods or services the business will support 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2656605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Product Planning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All products have certain elements that can be changed to meet customer needs</a:t>
            </a:r>
          </a:p>
          <a:p>
            <a:pPr lvl="1"/>
            <a:r>
              <a:rPr lang="en-US" sz="2525" dirty="0" smtClean="0"/>
              <a:t>Features </a:t>
            </a:r>
          </a:p>
          <a:p>
            <a:pPr lvl="1"/>
            <a:r>
              <a:rPr lang="en-US" sz="2525" dirty="0" smtClean="0"/>
              <a:t>Usage </a:t>
            </a:r>
          </a:p>
          <a:p>
            <a:pPr lvl="1"/>
            <a:r>
              <a:rPr lang="en-US" sz="2525" dirty="0" smtClean="0"/>
              <a:t>Protection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13475416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Product Planning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 </a:t>
            </a:r>
            <a:r>
              <a:rPr lang="en-US" sz="2600" i="1" dirty="0" smtClean="0"/>
              <a:t>feature </a:t>
            </a:r>
            <a:r>
              <a:rPr lang="en-US" sz="2600" dirty="0" smtClean="0"/>
              <a:t>is a fact about a good or service</a:t>
            </a:r>
          </a:p>
          <a:p>
            <a:pPr lvl="1"/>
            <a:r>
              <a:rPr lang="en-US" sz="2525" dirty="0" smtClean="0"/>
              <a:t>An </a:t>
            </a:r>
            <a:r>
              <a:rPr lang="en-US" sz="2525" i="1" dirty="0" smtClean="0"/>
              <a:t>optional feature</a:t>
            </a:r>
            <a:r>
              <a:rPr lang="en-US" sz="2525" dirty="0" smtClean="0"/>
              <a:t> can be added to a product by customer request</a:t>
            </a:r>
          </a:p>
          <a:p>
            <a:pPr lvl="2"/>
            <a:r>
              <a:rPr lang="en-US" sz="2450" dirty="0" smtClean="0"/>
              <a:t>Also called an </a:t>
            </a:r>
            <a:r>
              <a:rPr lang="en-US" sz="2450" i="1" dirty="0" smtClean="0"/>
              <a:t>option</a:t>
            </a:r>
            <a:endParaRPr lang="en-US" sz="2450" dirty="0" smtClean="0"/>
          </a:p>
          <a:p>
            <a:pPr lvl="2"/>
            <a:r>
              <a:rPr lang="en-US" sz="2450" dirty="0" smtClean="0"/>
              <a:t>Allows consumers to customize products to their specific needs and wants</a:t>
            </a:r>
          </a:p>
          <a:p>
            <a:pPr lvl="2"/>
            <a:r>
              <a:rPr lang="en-US" sz="2400" i="1" dirty="0"/>
              <a:t>Extended product features</a:t>
            </a:r>
            <a:r>
              <a:rPr lang="en-US" sz="2400" dirty="0"/>
              <a:t> apply after the sale of a good or service</a:t>
            </a:r>
          </a:p>
          <a:p>
            <a:pPr lvl="3"/>
            <a:endParaRPr lang="en-US" sz="2150" dirty="0" smtClean="0"/>
          </a:p>
        </p:txBody>
      </p:sp>
    </p:spTree>
    <p:extLst>
      <p:ext uri="{BB962C8B-B14F-4D97-AF65-F5344CB8AC3E}">
        <p14:creationId xmlns:p14="http://schemas.microsoft.com/office/powerpoint/2010/main" val="21634797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Product Planning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Examples of extended product features</a:t>
            </a:r>
          </a:p>
          <a:p>
            <a:pPr lvl="1"/>
            <a:r>
              <a:rPr lang="en-US" sz="2525" dirty="0" smtClean="0"/>
              <a:t>Warranties</a:t>
            </a:r>
          </a:p>
          <a:p>
            <a:pPr lvl="1"/>
            <a:r>
              <a:rPr lang="en-US" sz="2525" dirty="0" smtClean="0"/>
              <a:t>Guarantees</a:t>
            </a:r>
          </a:p>
          <a:p>
            <a:pPr lvl="1"/>
            <a:r>
              <a:rPr lang="en-US" sz="2525" dirty="0" smtClean="0"/>
              <a:t>Delivery</a:t>
            </a:r>
          </a:p>
          <a:p>
            <a:pPr lvl="1"/>
            <a:r>
              <a:rPr lang="en-US" sz="2525" dirty="0" smtClean="0"/>
              <a:t>Installation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23307698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Product Planning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A </a:t>
            </a:r>
            <a:r>
              <a:rPr lang="en-US" sz="2600" b="1" dirty="0"/>
              <a:t>warranty </a:t>
            </a:r>
            <a:r>
              <a:rPr lang="en-US" sz="2600" dirty="0"/>
              <a:t>is a written document that states the quality of a </a:t>
            </a:r>
            <a:r>
              <a:rPr lang="en-US" sz="2600" dirty="0" smtClean="0"/>
              <a:t>product, </a:t>
            </a:r>
            <a:r>
              <a:rPr lang="en-US" sz="2600" dirty="0"/>
              <a:t>with a promise to correct certain problems that might </a:t>
            </a:r>
            <a:r>
              <a:rPr lang="en-US" sz="2600" dirty="0" smtClean="0"/>
              <a:t>occur</a:t>
            </a:r>
          </a:p>
          <a:p>
            <a:pPr lvl="1"/>
            <a:r>
              <a:rPr lang="en-US" sz="2525" dirty="0" smtClean="0"/>
              <a:t>A </a:t>
            </a:r>
            <a:r>
              <a:rPr lang="en-US" sz="2525" i="1" dirty="0" smtClean="0"/>
              <a:t>full warranty</a:t>
            </a:r>
            <a:r>
              <a:rPr lang="en-US" sz="2525" dirty="0" smtClean="0"/>
              <a:t> covers the repair or replacement of a product in its entirety due to any defect during the specified warranty period</a:t>
            </a:r>
          </a:p>
          <a:p>
            <a:pPr lvl="1"/>
            <a:r>
              <a:rPr lang="en-US" sz="2525" dirty="0" smtClean="0"/>
              <a:t>A </a:t>
            </a:r>
            <a:r>
              <a:rPr lang="en-US" sz="2525" i="1" dirty="0" smtClean="0"/>
              <a:t>limited warranty</a:t>
            </a:r>
            <a:r>
              <a:rPr lang="en-US" sz="2525" dirty="0" smtClean="0"/>
              <a:t> covers only specified parts or types of defects for a product</a:t>
            </a:r>
          </a:p>
          <a:p>
            <a:pPr lvl="1"/>
            <a:r>
              <a:rPr lang="en-US" sz="2525" dirty="0" smtClean="0"/>
              <a:t>An </a:t>
            </a:r>
            <a:r>
              <a:rPr lang="en-US" sz="2525" i="1" dirty="0" smtClean="0"/>
              <a:t>extended warranty</a:t>
            </a:r>
            <a:r>
              <a:rPr lang="en-US" sz="2525" dirty="0" smtClean="0"/>
              <a:t> is an agreement to extend coverage of a product beyond the initial warranty period</a:t>
            </a:r>
            <a:endParaRPr lang="en-US" sz="2525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1386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Product Planning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A </a:t>
            </a:r>
            <a:r>
              <a:rPr lang="en-US" sz="2600" b="1" dirty="0"/>
              <a:t>guarantee </a:t>
            </a:r>
            <a:r>
              <a:rPr lang="en-US" sz="2600" dirty="0"/>
              <a:t>is a promise that a product has a certain quality or will perform in a specific </a:t>
            </a:r>
            <a:r>
              <a:rPr lang="en-US" sz="2600" dirty="0" smtClean="0"/>
              <a:t>way</a:t>
            </a:r>
          </a:p>
          <a:p>
            <a:pPr lvl="1"/>
            <a:r>
              <a:rPr lang="en-US" sz="2525" dirty="0" smtClean="0"/>
              <a:t>Similar to a warranty</a:t>
            </a:r>
          </a:p>
          <a:p>
            <a:pPr lvl="1"/>
            <a:r>
              <a:rPr lang="en-US" sz="2525" dirty="0" smtClean="0"/>
              <a:t>Not a written document</a:t>
            </a:r>
          </a:p>
          <a:p>
            <a:pPr lvl="1"/>
            <a:r>
              <a:rPr lang="en-US" sz="2525" dirty="0" smtClean="0"/>
              <a:t>Typically has certain terms or conditions</a:t>
            </a:r>
            <a:endParaRPr lang="en-US" sz="2525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9131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Product Planning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i="1" dirty="0" smtClean="0"/>
              <a:t>Installation</a:t>
            </a:r>
            <a:r>
              <a:rPr lang="en-US" sz="2600" dirty="0" smtClean="0"/>
              <a:t> is the act or process of putting a good in a certain place and preparing it for use</a:t>
            </a:r>
          </a:p>
          <a:p>
            <a:pPr lvl="1"/>
            <a:r>
              <a:rPr lang="en-US" sz="2525" dirty="0" smtClean="0"/>
              <a:t>A service offered with many large or complex products</a:t>
            </a:r>
          </a:p>
          <a:p>
            <a:pPr lvl="1"/>
            <a:r>
              <a:rPr lang="en-US" sz="2525" dirty="0" smtClean="0"/>
              <a:t>Required for heating and air conditioning systems, carpeting, plumbing fixtures, and landscaping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36681705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Product Planning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i="1" dirty="0" smtClean="0"/>
              <a:t>Usage </a:t>
            </a:r>
            <a:r>
              <a:rPr lang="en-US" sz="2600" dirty="0" smtClean="0"/>
              <a:t>means the way something is used </a:t>
            </a:r>
          </a:p>
          <a:p>
            <a:pPr lvl="1"/>
            <a:r>
              <a:rPr lang="en-US" sz="2525" i="1" dirty="0" smtClean="0"/>
              <a:t>Instructions</a:t>
            </a:r>
            <a:r>
              <a:rPr lang="en-US" sz="2525" dirty="0" smtClean="0"/>
              <a:t> are steps that must be carried out in a specific order to successfully complete a task</a:t>
            </a:r>
          </a:p>
          <a:p>
            <a:pPr lvl="1"/>
            <a:r>
              <a:rPr lang="en-US" sz="2525" i="1" dirty="0" smtClean="0"/>
              <a:t>Training</a:t>
            </a:r>
            <a:r>
              <a:rPr lang="en-US" sz="2525" dirty="0" smtClean="0"/>
              <a:t> is focused instruction provided on a specific topic or task </a:t>
            </a:r>
          </a:p>
          <a:p>
            <a:pPr lvl="1"/>
            <a:r>
              <a:rPr lang="en-US" sz="2525" i="1" dirty="0" smtClean="0"/>
              <a:t>Technical support </a:t>
            </a:r>
            <a:r>
              <a:rPr lang="en-US" sz="2525" dirty="0" smtClean="0"/>
              <a:t>includes the people and resources available to help customers with usage problems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28364241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Product Planning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525" i="1" dirty="0" smtClean="0"/>
              <a:t>Protection </a:t>
            </a:r>
            <a:r>
              <a:rPr lang="en-US" sz="2525" dirty="0" smtClean="0"/>
              <a:t>is a broad category that includes: </a:t>
            </a:r>
          </a:p>
          <a:p>
            <a:pPr lvl="1"/>
            <a:r>
              <a:rPr lang="en-US" sz="2450" dirty="0" smtClean="0"/>
              <a:t>Safety inspections</a:t>
            </a:r>
          </a:p>
          <a:p>
            <a:pPr lvl="1"/>
            <a:r>
              <a:rPr lang="en-US" sz="2450" dirty="0" smtClean="0"/>
              <a:t>Packaging </a:t>
            </a:r>
          </a:p>
          <a:p>
            <a:pPr lvl="2"/>
            <a:r>
              <a:rPr lang="en-US" sz="2375" i="1" dirty="0" smtClean="0"/>
              <a:t>Packaging</a:t>
            </a:r>
            <a:r>
              <a:rPr lang="en-US" sz="2375" dirty="0" smtClean="0"/>
              <a:t> protects products until customers are ready to use them</a:t>
            </a:r>
          </a:p>
          <a:p>
            <a:pPr lvl="2"/>
            <a:r>
              <a:rPr lang="en-US" sz="2375" dirty="0" smtClean="0"/>
              <a:t>Often designed to make products easier to stack or display</a:t>
            </a:r>
          </a:p>
          <a:p>
            <a:pPr lvl="1"/>
            <a:r>
              <a:rPr lang="en-US" sz="2450" dirty="0" smtClean="0"/>
              <a:t>Product maintenance and repair services</a:t>
            </a:r>
            <a:endParaRPr lang="en-US" sz="2450" dirty="0"/>
          </a:p>
        </p:txBody>
      </p:sp>
    </p:spTree>
    <p:extLst>
      <p:ext uri="{BB962C8B-B14F-4D97-AF65-F5344CB8AC3E}">
        <p14:creationId xmlns:p14="http://schemas.microsoft.com/office/powerpoint/2010/main" val="24439678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Product/Service Management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i="1" dirty="0" smtClean="0"/>
              <a:t>Product/service management </a:t>
            </a:r>
            <a:r>
              <a:rPr lang="en-US" sz="2600" dirty="0" smtClean="0"/>
              <a:t>determines which products a business should offer to meet customer needs </a:t>
            </a:r>
          </a:p>
          <a:p>
            <a:pPr lvl="1"/>
            <a:r>
              <a:rPr lang="en-US" sz="2525" dirty="0" smtClean="0"/>
              <a:t>A </a:t>
            </a:r>
            <a:r>
              <a:rPr lang="en-US" sz="2525" b="1" dirty="0" smtClean="0"/>
              <a:t>product manager </a:t>
            </a:r>
            <a:r>
              <a:rPr lang="en-US" sz="2525" dirty="0" smtClean="0"/>
              <a:t>is a marketing professional who guides the selection of products and oversees the marketing and sales of those products </a:t>
            </a:r>
          </a:p>
          <a:p>
            <a:pPr lvl="1"/>
            <a:r>
              <a:rPr lang="en-US" sz="2525" dirty="0" smtClean="0"/>
              <a:t>A </a:t>
            </a:r>
            <a:r>
              <a:rPr lang="en-US" sz="2525" b="1" dirty="0" smtClean="0"/>
              <a:t>category manager </a:t>
            </a:r>
            <a:r>
              <a:rPr lang="en-US" sz="2525" dirty="0" smtClean="0"/>
              <a:t>performs the same functions as a product manager, but is responsible for an entire category of products 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23786756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In </a:t>
            </a:r>
            <a:r>
              <a:rPr lang="en-US" sz="2800" dirty="0"/>
              <a:t>what ways are services different </a:t>
            </a:r>
            <a:r>
              <a:rPr lang="en-US" sz="2800" dirty="0" smtClean="0"/>
              <a:t>from </a:t>
            </a:r>
            <a:r>
              <a:rPr lang="en-US" sz="2800" dirty="0"/>
              <a:t>goods?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Services </a:t>
            </a:r>
            <a:r>
              <a:rPr lang="en-US" sz="2800" dirty="0">
                <a:solidFill>
                  <a:srgbClr val="00B0F0"/>
                </a:solidFill>
              </a:rPr>
              <a:t>are different from goods in </a:t>
            </a:r>
            <a:r>
              <a:rPr lang="en-US" sz="2800" dirty="0" smtClean="0">
                <a:solidFill>
                  <a:srgbClr val="00B0F0"/>
                </a:solidFill>
              </a:rPr>
              <a:t>four </a:t>
            </a:r>
            <a:r>
              <a:rPr lang="en-US" sz="2800" dirty="0">
                <a:solidFill>
                  <a:srgbClr val="00B0F0"/>
                </a:solidFill>
              </a:rPr>
              <a:t>important ways. Services </a:t>
            </a:r>
            <a:r>
              <a:rPr lang="en-US" sz="2800" dirty="0" smtClean="0">
                <a:solidFill>
                  <a:srgbClr val="00B0F0"/>
                </a:solidFill>
              </a:rPr>
              <a:t>are intangible</a:t>
            </a:r>
            <a:r>
              <a:rPr lang="en-US" sz="2800" dirty="0">
                <a:solidFill>
                  <a:srgbClr val="00B0F0"/>
                </a:solidFill>
              </a:rPr>
              <a:t>, inseparable, variable, and </a:t>
            </a:r>
            <a:r>
              <a:rPr lang="en-US" sz="2800" dirty="0" smtClean="0">
                <a:solidFill>
                  <a:srgbClr val="00B0F0"/>
                </a:solidFill>
              </a:rPr>
              <a:t>perishable.</a:t>
            </a:r>
          </a:p>
          <a:p>
            <a:pPr marL="0" indent="0">
              <a:buNone/>
            </a:pP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 smtClean="0"/>
              <a:t>Section 11.1 Review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2188597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n-US" sz="2800" dirty="0" smtClean="0"/>
              <a:t>Provide </a:t>
            </a:r>
            <a:r>
              <a:rPr lang="en-US" sz="2800" dirty="0"/>
              <a:t>three examples of business </a:t>
            </a:r>
            <a:r>
              <a:rPr lang="en-US" sz="2800" dirty="0" smtClean="0"/>
              <a:t>product </a:t>
            </a:r>
            <a:r>
              <a:rPr lang="en-US" sz="2800" dirty="0"/>
              <a:t>categories.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(</a:t>
            </a:r>
            <a:r>
              <a:rPr lang="en-US" sz="2800" dirty="0">
                <a:solidFill>
                  <a:srgbClr val="00B0F0"/>
                </a:solidFill>
              </a:rPr>
              <a:t>Any three) Raw materials, processed </a:t>
            </a:r>
            <a:r>
              <a:rPr lang="en-US" sz="2800" dirty="0" smtClean="0">
                <a:solidFill>
                  <a:srgbClr val="00B0F0"/>
                </a:solidFill>
              </a:rPr>
              <a:t>materials</a:t>
            </a:r>
            <a:r>
              <a:rPr lang="en-US" sz="2800" dirty="0">
                <a:solidFill>
                  <a:srgbClr val="00B0F0"/>
                </a:solidFill>
              </a:rPr>
              <a:t>, component parts, major </a:t>
            </a:r>
            <a:r>
              <a:rPr lang="en-US" sz="2800" dirty="0" smtClean="0">
                <a:solidFill>
                  <a:srgbClr val="00B0F0"/>
                </a:solidFill>
              </a:rPr>
              <a:t>equipment</a:t>
            </a:r>
            <a:r>
              <a:rPr lang="en-US" sz="2800" dirty="0">
                <a:solidFill>
                  <a:srgbClr val="00B0F0"/>
                </a:solidFill>
              </a:rPr>
              <a:t>, office equipment and </a:t>
            </a:r>
            <a:r>
              <a:rPr lang="en-US" sz="2800" dirty="0" smtClean="0">
                <a:solidFill>
                  <a:srgbClr val="00B0F0"/>
                </a:solidFill>
              </a:rPr>
              <a:t>supplies</a:t>
            </a:r>
            <a:r>
              <a:rPr lang="en-US" sz="2800" dirty="0">
                <a:solidFill>
                  <a:srgbClr val="00B0F0"/>
                </a:solidFill>
              </a:rPr>
              <a:t>, and business services.</a:t>
            </a:r>
          </a:p>
          <a:p>
            <a:pPr marL="0" indent="0">
              <a:buNone/>
            </a:pPr>
            <a:endParaRPr lang="en-US" sz="3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31304" y="457200"/>
            <a:ext cx="8431696" cy="990600"/>
          </a:xfrm>
        </p:spPr>
        <p:txBody>
          <a:bodyPr/>
          <a:lstStyle/>
          <a:p>
            <a:r>
              <a:rPr lang="en-US" sz="4200" dirty="0" smtClean="0"/>
              <a:t>Section 11.1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2840573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35100" y="1940767"/>
            <a:ext cx="7315200" cy="4795934"/>
          </a:xfrm>
        </p:spPr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n-US" sz="2800" dirty="0" smtClean="0"/>
              <a:t>How </a:t>
            </a:r>
            <a:r>
              <a:rPr lang="en-US" sz="2800" dirty="0"/>
              <a:t>do product warranties and guarantees provide </a:t>
            </a:r>
            <a:r>
              <a:rPr lang="en-US" sz="2800" dirty="0" smtClean="0"/>
              <a:t>quality </a:t>
            </a:r>
            <a:r>
              <a:rPr lang="en-US" sz="2800" dirty="0"/>
              <a:t>assurances for customers?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500" dirty="0">
                <a:solidFill>
                  <a:srgbClr val="00B0F0"/>
                </a:solidFill>
              </a:rPr>
              <a:t>	</a:t>
            </a:r>
            <a:r>
              <a:rPr lang="en-US" sz="2400" dirty="0" smtClean="0">
                <a:solidFill>
                  <a:srgbClr val="00B0F0"/>
                </a:solidFill>
              </a:rPr>
              <a:t>A </a:t>
            </a:r>
            <a:r>
              <a:rPr lang="en-US" sz="2400" dirty="0">
                <a:solidFill>
                  <a:srgbClr val="00B0F0"/>
                </a:solidFill>
              </a:rPr>
              <a:t>warranty is a written document that states the quality </a:t>
            </a:r>
            <a:r>
              <a:rPr lang="en-US" sz="2400" dirty="0" smtClean="0">
                <a:solidFill>
                  <a:srgbClr val="00B0F0"/>
                </a:solidFill>
              </a:rPr>
              <a:t>of </a:t>
            </a:r>
            <a:r>
              <a:rPr lang="en-US" sz="2400" dirty="0">
                <a:solidFill>
                  <a:srgbClr val="00B0F0"/>
                </a:solidFill>
              </a:rPr>
              <a:t>a </a:t>
            </a:r>
            <a:r>
              <a:rPr lang="en-US" sz="2400" dirty="0" smtClean="0">
                <a:solidFill>
                  <a:srgbClr val="00B0F0"/>
                </a:solidFill>
              </a:rPr>
              <a:t>product, </a:t>
            </a:r>
            <a:r>
              <a:rPr lang="en-US" sz="2400" dirty="0">
                <a:solidFill>
                  <a:srgbClr val="00B0F0"/>
                </a:solidFill>
              </a:rPr>
              <a:t>with a promise to correct certain problems </a:t>
            </a:r>
            <a:r>
              <a:rPr lang="en-US" sz="2400" dirty="0" smtClean="0">
                <a:solidFill>
                  <a:srgbClr val="00B0F0"/>
                </a:solidFill>
              </a:rPr>
              <a:t>that </a:t>
            </a:r>
            <a:r>
              <a:rPr lang="en-US" sz="2400" dirty="0">
                <a:solidFill>
                  <a:srgbClr val="00B0F0"/>
                </a:solidFill>
              </a:rPr>
              <a:t>might occur. The warranty promises that the </a:t>
            </a:r>
            <a:r>
              <a:rPr lang="en-US" sz="2400" dirty="0" smtClean="0">
                <a:solidFill>
                  <a:srgbClr val="00B0F0"/>
                </a:solidFill>
              </a:rPr>
              <a:t>manufacturer </a:t>
            </a:r>
            <a:r>
              <a:rPr lang="en-US" sz="2400" dirty="0">
                <a:solidFill>
                  <a:srgbClr val="00B0F0"/>
                </a:solidFill>
              </a:rPr>
              <a:t>will replace or repair faulty items. A </a:t>
            </a:r>
            <a:r>
              <a:rPr lang="en-US" sz="2400" dirty="0" smtClean="0">
                <a:solidFill>
                  <a:srgbClr val="00B0F0"/>
                </a:solidFill>
              </a:rPr>
              <a:t>guarantee </a:t>
            </a:r>
            <a:r>
              <a:rPr lang="en-US" sz="2400" dirty="0">
                <a:solidFill>
                  <a:srgbClr val="00B0F0"/>
                </a:solidFill>
              </a:rPr>
              <a:t>is a promise that a product has a certain </a:t>
            </a:r>
            <a:r>
              <a:rPr lang="en-US" sz="2400" dirty="0" smtClean="0">
                <a:solidFill>
                  <a:srgbClr val="00B0F0"/>
                </a:solidFill>
              </a:rPr>
              <a:t>quality </a:t>
            </a:r>
            <a:r>
              <a:rPr lang="en-US" sz="2400" dirty="0">
                <a:solidFill>
                  <a:srgbClr val="00B0F0"/>
                </a:solidFill>
              </a:rPr>
              <a:t>or will perform in a specific way. A guarantee </a:t>
            </a:r>
            <a:r>
              <a:rPr lang="en-US" sz="2400" dirty="0" smtClean="0">
                <a:solidFill>
                  <a:srgbClr val="00B0F0"/>
                </a:solidFill>
              </a:rPr>
              <a:t>typically </a:t>
            </a:r>
            <a:r>
              <a:rPr lang="en-US" sz="2400" dirty="0">
                <a:solidFill>
                  <a:srgbClr val="00B0F0"/>
                </a:solidFill>
              </a:rPr>
              <a:t>has certain terms or conditions, such as a set </a:t>
            </a:r>
            <a:r>
              <a:rPr lang="en-US" sz="2400" dirty="0" smtClean="0">
                <a:solidFill>
                  <a:srgbClr val="00B0F0"/>
                </a:solidFill>
              </a:rPr>
              <a:t>period </a:t>
            </a:r>
            <a:r>
              <a:rPr lang="en-US" sz="2400" dirty="0">
                <a:solidFill>
                  <a:srgbClr val="00B0F0"/>
                </a:solidFill>
              </a:rPr>
              <a:t>of time or following the intended use of a </a:t>
            </a:r>
            <a:r>
              <a:rPr lang="en-US" sz="2400" dirty="0" smtClean="0">
                <a:solidFill>
                  <a:srgbClr val="00B0F0"/>
                </a:solidFill>
              </a:rPr>
              <a:t>product.</a:t>
            </a:r>
            <a:r>
              <a:rPr lang="en-US" sz="2500" dirty="0" smtClean="0"/>
              <a:t>	</a:t>
            </a:r>
            <a:endParaRPr lang="en-US" sz="25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8052" y="457200"/>
            <a:ext cx="8432248" cy="990600"/>
          </a:xfrm>
        </p:spPr>
        <p:txBody>
          <a:bodyPr/>
          <a:lstStyle/>
          <a:p>
            <a:r>
              <a:rPr lang="en-US" sz="4200" dirty="0" smtClean="0"/>
              <a:t>Section 11.1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2877357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4"/>
            </a:pPr>
            <a:r>
              <a:rPr lang="en-US" sz="2800" dirty="0" smtClean="0"/>
              <a:t>What </a:t>
            </a:r>
            <a:r>
              <a:rPr lang="en-US" sz="2800" dirty="0"/>
              <a:t>is the purpose of protection </a:t>
            </a:r>
            <a:r>
              <a:rPr lang="en-US" sz="2800" dirty="0" smtClean="0"/>
              <a:t>features </a:t>
            </a:r>
            <a:r>
              <a:rPr lang="en-US" sz="2800" dirty="0"/>
              <a:t>of products?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The </a:t>
            </a:r>
            <a:r>
              <a:rPr lang="en-US" sz="2800" dirty="0">
                <a:solidFill>
                  <a:srgbClr val="00B0F0"/>
                </a:solidFill>
              </a:rPr>
              <a:t>various forms of protection </a:t>
            </a:r>
            <a:r>
              <a:rPr lang="en-US" sz="2800" dirty="0" smtClean="0">
                <a:solidFill>
                  <a:srgbClr val="00B0F0"/>
                </a:solidFill>
              </a:rPr>
              <a:t>might be </a:t>
            </a:r>
            <a:r>
              <a:rPr lang="en-US" sz="2800" dirty="0">
                <a:solidFill>
                  <a:srgbClr val="00B0F0"/>
                </a:solidFill>
              </a:rPr>
              <a:t>intended to protect the product, the </a:t>
            </a:r>
            <a:r>
              <a:rPr lang="en-US" sz="2800" dirty="0" smtClean="0">
                <a:solidFill>
                  <a:srgbClr val="00B0F0"/>
                </a:solidFill>
              </a:rPr>
              <a:t>user</a:t>
            </a:r>
            <a:r>
              <a:rPr lang="en-US" sz="2800" dirty="0">
                <a:solidFill>
                  <a:srgbClr val="00B0F0"/>
                </a:solidFill>
              </a:rPr>
              <a:t>, or both</a:t>
            </a:r>
            <a:r>
              <a:rPr lang="en-US" sz="2800" dirty="0" smtClean="0">
                <a:solidFill>
                  <a:srgbClr val="00B0F0"/>
                </a:solidFill>
              </a:rPr>
              <a:t>.</a:t>
            </a:r>
          </a:p>
          <a:p>
            <a:pPr marL="0" indent="0">
              <a:buNone/>
            </a:pPr>
            <a:endParaRPr lang="en-US" sz="2800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US" sz="3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457200"/>
            <a:ext cx="8458200" cy="990600"/>
          </a:xfrm>
        </p:spPr>
        <p:txBody>
          <a:bodyPr/>
          <a:lstStyle/>
          <a:p>
            <a:r>
              <a:rPr lang="en-US" sz="4200" dirty="0" smtClean="0"/>
              <a:t>Section 11.1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3047943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5"/>
            </a:pPr>
            <a:r>
              <a:rPr lang="en-US" sz="2800" dirty="0" smtClean="0"/>
              <a:t>List </a:t>
            </a:r>
            <a:r>
              <a:rPr lang="en-US" sz="2800" dirty="0"/>
              <a:t>examples of departments within a </a:t>
            </a:r>
            <a:r>
              <a:rPr lang="en-US" sz="2800" dirty="0" smtClean="0"/>
              <a:t>company </a:t>
            </a:r>
            <a:r>
              <a:rPr lang="en-US" sz="2800" dirty="0"/>
              <a:t>that a product </a:t>
            </a:r>
            <a:r>
              <a:rPr lang="en-US" sz="2800" dirty="0" smtClean="0"/>
              <a:t>manager collaborates </a:t>
            </a:r>
            <a:r>
              <a:rPr lang="en-US" sz="2800" dirty="0"/>
              <a:t>with when carrying out </a:t>
            </a:r>
            <a:r>
              <a:rPr lang="en-US" sz="2800" dirty="0" smtClean="0"/>
              <a:t>product/service </a:t>
            </a:r>
            <a:r>
              <a:rPr lang="en-US" sz="2800" dirty="0"/>
              <a:t>management tasks.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Product </a:t>
            </a:r>
            <a:r>
              <a:rPr lang="en-US" sz="2800" dirty="0">
                <a:solidFill>
                  <a:srgbClr val="00B0F0"/>
                </a:solidFill>
              </a:rPr>
              <a:t>managers work closely with </a:t>
            </a:r>
            <a:r>
              <a:rPr lang="en-US" sz="2800" dirty="0" smtClean="0">
                <a:solidFill>
                  <a:srgbClr val="00B0F0"/>
                </a:solidFill>
              </a:rPr>
              <a:t>accounting</a:t>
            </a:r>
            <a:r>
              <a:rPr lang="en-US" sz="2800" dirty="0">
                <a:solidFill>
                  <a:srgbClr val="00B0F0"/>
                </a:solidFill>
              </a:rPr>
              <a:t>, sales teams, and the </a:t>
            </a:r>
            <a:r>
              <a:rPr lang="en-US" sz="2800" dirty="0" smtClean="0">
                <a:solidFill>
                  <a:srgbClr val="00B0F0"/>
                </a:solidFill>
              </a:rPr>
              <a:t>advertising </a:t>
            </a:r>
            <a:r>
              <a:rPr lang="en-US" sz="2800" dirty="0">
                <a:solidFill>
                  <a:srgbClr val="00B0F0"/>
                </a:solidFill>
              </a:rPr>
              <a:t>department or ad agency.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457200"/>
            <a:ext cx="8458200" cy="990600"/>
          </a:xfrm>
        </p:spPr>
        <p:txBody>
          <a:bodyPr/>
          <a:lstStyle/>
          <a:p>
            <a:r>
              <a:rPr lang="en-US" sz="4200" dirty="0" smtClean="0"/>
              <a:t>Section 11.1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4211038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500" dirty="0" smtClean="0"/>
              <a:t>Section 11.2</a:t>
            </a:r>
            <a:endParaRPr lang="en-US" sz="7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300" dirty="0" smtClean="0"/>
              <a:t>New-Product Development Process</a:t>
            </a:r>
            <a:endParaRPr lang="en-US" sz="5300" dirty="0"/>
          </a:p>
        </p:txBody>
      </p:sp>
    </p:spTree>
    <p:extLst>
      <p:ext uri="{BB962C8B-B14F-4D97-AF65-F5344CB8AC3E}">
        <p14:creationId xmlns:p14="http://schemas.microsoft.com/office/powerpoint/2010/main" val="1845337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8363"/>
            <a:ext cx="8001000" cy="762000"/>
          </a:xfrm>
        </p:spPr>
        <p:txBody>
          <a:bodyPr/>
          <a:lstStyle/>
          <a:p>
            <a:r>
              <a:rPr lang="en-US" sz="4000" dirty="0" smtClean="0"/>
              <a:t>Learning Objectives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11.2-1 Explain new product.</a:t>
            </a:r>
          </a:p>
          <a:p>
            <a:r>
              <a:rPr lang="en-US" sz="2800" dirty="0" smtClean="0"/>
              <a:t>11.2-2 Identify the steps in new-product development.</a:t>
            </a:r>
          </a:p>
          <a:p>
            <a:r>
              <a:rPr lang="en-US" sz="2800" dirty="0" smtClean="0"/>
              <a:t>11.2-3 Describe the stages of the product life cycle.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3096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9290"/>
            <a:ext cx="8458200" cy="914400"/>
          </a:xfrm>
        </p:spPr>
        <p:txBody>
          <a:bodyPr/>
          <a:lstStyle/>
          <a:p>
            <a:r>
              <a:rPr lang="en-US" sz="4000" dirty="0" smtClean="0"/>
              <a:t>Key Terms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800" dirty="0" smtClean="0"/>
              <a:t>new product </a:t>
            </a:r>
          </a:p>
          <a:p>
            <a:r>
              <a:rPr lang="en-US" sz="2800" dirty="0" smtClean="0"/>
              <a:t>repackaging </a:t>
            </a:r>
          </a:p>
          <a:p>
            <a:r>
              <a:rPr lang="en-US" sz="2800" dirty="0" smtClean="0"/>
              <a:t>product obsolescence </a:t>
            </a:r>
          </a:p>
          <a:p>
            <a:r>
              <a:rPr lang="en-US" sz="2800" dirty="0" smtClean="0"/>
              <a:t>image</a:t>
            </a:r>
          </a:p>
          <a:p>
            <a:r>
              <a:rPr lang="en-US" sz="2800" dirty="0" smtClean="0"/>
              <a:t>brand</a:t>
            </a:r>
          </a:p>
          <a:p>
            <a:r>
              <a:rPr lang="en-US" sz="2800" dirty="0" smtClean="0"/>
              <a:t>prototype</a:t>
            </a:r>
          </a:p>
          <a:p>
            <a:r>
              <a:rPr lang="en-US" sz="2800" dirty="0" smtClean="0"/>
              <a:t>trial run</a:t>
            </a:r>
          </a:p>
          <a:p>
            <a:r>
              <a:rPr lang="en-US" sz="2800" dirty="0" smtClean="0"/>
              <a:t>test marketing</a:t>
            </a:r>
            <a:endParaRPr lang="en-US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800" dirty="0" smtClean="0"/>
              <a:t>virtual test markets</a:t>
            </a:r>
          </a:p>
          <a:p>
            <a:r>
              <a:rPr lang="en-US" sz="2800" dirty="0" smtClean="0"/>
              <a:t>reverse engineering</a:t>
            </a:r>
          </a:p>
          <a:p>
            <a:r>
              <a:rPr lang="en-US" sz="2800" dirty="0" smtClean="0"/>
              <a:t>product life cycle</a:t>
            </a:r>
          </a:p>
          <a:p>
            <a:r>
              <a:rPr lang="en-US" sz="2800" dirty="0" smtClean="0"/>
              <a:t>introduction stage</a:t>
            </a:r>
          </a:p>
          <a:p>
            <a:r>
              <a:rPr lang="en-US" sz="2800" dirty="0" smtClean="0"/>
              <a:t>growth stage</a:t>
            </a:r>
          </a:p>
          <a:p>
            <a:r>
              <a:rPr lang="en-US" sz="2800" dirty="0" smtClean="0"/>
              <a:t>maturity stage</a:t>
            </a:r>
          </a:p>
          <a:p>
            <a:r>
              <a:rPr lang="en-US" sz="2800" dirty="0" smtClean="0"/>
              <a:t>saturated market </a:t>
            </a:r>
          </a:p>
          <a:p>
            <a:r>
              <a:rPr lang="en-US" sz="2800" dirty="0" smtClean="0"/>
              <a:t>decline stage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3615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300" dirty="0" smtClean="0"/>
              <a:t>Essential Question 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How is a new product idea developed?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6381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New Product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 </a:t>
            </a:r>
            <a:r>
              <a:rPr lang="en-US" sz="2600" b="1" dirty="0" smtClean="0"/>
              <a:t>new product </a:t>
            </a:r>
            <a:r>
              <a:rPr lang="en-US" sz="2600" dirty="0" smtClean="0"/>
              <a:t>is different in some way from existing products </a:t>
            </a:r>
          </a:p>
          <a:p>
            <a:pPr lvl="1"/>
            <a:r>
              <a:rPr lang="en-US" sz="2525" dirty="0" smtClean="0"/>
              <a:t>New-to-the-world products</a:t>
            </a:r>
          </a:p>
          <a:p>
            <a:pPr lvl="1"/>
            <a:r>
              <a:rPr lang="en-US" sz="2525" dirty="0" smtClean="0"/>
              <a:t>Minor product variations</a:t>
            </a:r>
          </a:p>
          <a:p>
            <a:pPr lvl="1"/>
            <a:r>
              <a:rPr lang="en-US" sz="2525" dirty="0" smtClean="0"/>
              <a:t>New product lines</a:t>
            </a:r>
          </a:p>
          <a:p>
            <a:pPr lvl="1"/>
            <a:r>
              <a:rPr lang="en-US" sz="2525" dirty="0" smtClean="0"/>
              <a:t>Additions to existing product lines </a:t>
            </a:r>
          </a:p>
          <a:p>
            <a:pPr lvl="1"/>
            <a:r>
              <a:rPr lang="en-US" sz="2525" dirty="0" smtClean="0"/>
              <a:t>Repositioned existing products </a:t>
            </a:r>
          </a:p>
          <a:p>
            <a:pPr lvl="1"/>
            <a:r>
              <a:rPr lang="en-US" sz="2525" dirty="0" smtClean="0"/>
              <a:t>Less-expensive versions of current products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35282388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New Product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i="1" dirty="0" smtClean="0"/>
              <a:t>New-to-the-world products</a:t>
            </a:r>
            <a:r>
              <a:rPr lang="en-US" sz="2600" dirty="0" smtClean="0"/>
              <a:t> are new inventions or products with never-seen-before technology</a:t>
            </a:r>
          </a:p>
          <a:p>
            <a:r>
              <a:rPr lang="en-US" sz="2600" i="1" dirty="0" smtClean="0"/>
              <a:t>Minor product variations</a:t>
            </a:r>
            <a:r>
              <a:rPr lang="en-US" sz="2600" dirty="0" smtClean="0"/>
              <a:t> are improved and revised versions of existing products</a:t>
            </a:r>
          </a:p>
          <a:p>
            <a:r>
              <a:rPr lang="en-US" sz="2600" i="1" dirty="0" smtClean="0"/>
              <a:t>New product lines</a:t>
            </a:r>
            <a:r>
              <a:rPr lang="en-US" sz="2600" dirty="0" smtClean="0"/>
              <a:t> are created when an established company adds a product line to enter an existing market</a:t>
            </a:r>
            <a:endParaRPr lang="en-US" sz="2600" i="1" dirty="0"/>
          </a:p>
        </p:txBody>
      </p:sp>
    </p:spTree>
    <p:extLst>
      <p:ext uri="{BB962C8B-B14F-4D97-AF65-F5344CB8AC3E}">
        <p14:creationId xmlns:p14="http://schemas.microsoft.com/office/powerpoint/2010/main" val="21547092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New Product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i="1" dirty="0" smtClean="0"/>
              <a:t>Additions to existing product lines</a:t>
            </a:r>
            <a:r>
              <a:rPr lang="en-US" sz="2600" dirty="0" smtClean="0"/>
              <a:t> are used to add depth to existing product lines, in order to support the product mix and sales</a:t>
            </a:r>
          </a:p>
          <a:p>
            <a:r>
              <a:rPr lang="en-US" sz="2600" i="1" dirty="0" smtClean="0"/>
              <a:t>Repositioned existing products</a:t>
            </a:r>
            <a:r>
              <a:rPr lang="en-US" sz="2600" dirty="0" smtClean="0"/>
              <a:t> are marketed in a new way</a:t>
            </a:r>
          </a:p>
          <a:p>
            <a:r>
              <a:rPr lang="en-US" sz="2600" i="1" dirty="0" smtClean="0"/>
              <a:t>Less-expensive versions of current products</a:t>
            </a:r>
            <a:r>
              <a:rPr lang="en-US" sz="2600" dirty="0" smtClean="0"/>
              <a:t> are developed using less-expensive manufacturing materials or methods to reduce the cost and lower the consumer price</a:t>
            </a:r>
            <a:endParaRPr lang="en-US" sz="2600" i="1" dirty="0"/>
          </a:p>
        </p:txBody>
      </p:sp>
    </p:spTree>
    <p:extLst>
      <p:ext uri="{BB962C8B-B14F-4D97-AF65-F5344CB8AC3E}">
        <p14:creationId xmlns:p14="http://schemas.microsoft.com/office/powerpoint/2010/main" val="37140215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New Product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i="1" dirty="0" smtClean="0"/>
              <a:t>Repositioning </a:t>
            </a:r>
            <a:r>
              <a:rPr lang="en-US" sz="2600" dirty="0" smtClean="0"/>
              <a:t>is changing the marketing strategy used to influence consumer perception of a product, in comparison to the competition, with the goal of increasing sales </a:t>
            </a:r>
          </a:p>
          <a:p>
            <a:r>
              <a:rPr lang="en-US" sz="2600" b="1" dirty="0" smtClean="0"/>
              <a:t>Repackaging</a:t>
            </a:r>
            <a:r>
              <a:rPr lang="en-US" sz="2600" dirty="0" smtClean="0"/>
              <a:t> is using new packaging on an existing product </a:t>
            </a:r>
          </a:p>
          <a:p>
            <a:r>
              <a:rPr lang="en-US" sz="2600" b="1" dirty="0" smtClean="0"/>
              <a:t>Product obsolescence </a:t>
            </a:r>
            <a:r>
              <a:rPr lang="en-US" sz="2600" dirty="0" smtClean="0"/>
              <a:t>occurs when a product becomes outdated </a:t>
            </a:r>
            <a:endParaRPr 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21449527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New-Product Development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Two questions must be answered during this process</a:t>
            </a:r>
          </a:p>
          <a:p>
            <a:pPr lvl="1"/>
            <a:r>
              <a:rPr lang="en-US" sz="2525" dirty="0" smtClean="0"/>
              <a:t>Will the target-market customers buy the product?</a:t>
            </a:r>
          </a:p>
          <a:p>
            <a:pPr lvl="1"/>
            <a:r>
              <a:rPr lang="en-US" sz="2525" dirty="0" smtClean="0"/>
              <a:t>Can the company produce and sell the product profitably?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5836391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600" dirty="0" smtClean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The new-product development process generally follows seven steps</a:t>
            </a:r>
          </a:p>
          <a:p>
            <a:endParaRPr lang="en-US" sz="26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n-US" sz="2600" dirty="0" smtClean="0"/>
          </a:p>
          <a:p>
            <a:endParaRPr lang="en-US" sz="2600" dirty="0"/>
          </a:p>
          <a:p>
            <a:endParaRPr lang="en-US" sz="2600" dirty="0" smtClean="0"/>
          </a:p>
          <a:p>
            <a:endParaRPr lang="en-US" sz="2600" dirty="0"/>
          </a:p>
          <a:p>
            <a:endParaRPr lang="en-US" sz="1200" dirty="0" smtClean="0"/>
          </a:p>
          <a:p>
            <a:endParaRPr lang="en-US" sz="1200" dirty="0"/>
          </a:p>
          <a:p>
            <a:endParaRPr lang="en-US" sz="1200" dirty="0" smtClean="0"/>
          </a:p>
          <a:p>
            <a:pPr marL="0" indent="0">
              <a:buNone/>
            </a:pPr>
            <a:r>
              <a:rPr lang="en-US" sz="1200" dirty="0"/>
              <a:t>	</a:t>
            </a:r>
            <a:r>
              <a:rPr lang="en-US" sz="1200" dirty="0" smtClean="0"/>
              <a:t>		</a:t>
            </a:r>
            <a:endParaRPr lang="en-US" sz="12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39913" y="1680845"/>
            <a:ext cx="1627417" cy="4878421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534400" cy="1295400"/>
          </a:xfrm>
        </p:spPr>
        <p:txBody>
          <a:bodyPr/>
          <a:lstStyle/>
          <a:p>
            <a:r>
              <a:rPr lang="en-US" sz="4000" dirty="0" smtClean="0"/>
              <a:t>New-Product Development (continued)</a:t>
            </a:r>
            <a:endParaRPr lang="en-US" sz="4000" dirty="0"/>
          </a:p>
        </p:txBody>
      </p:sp>
      <p:sp>
        <p:nvSpPr>
          <p:cNvPr id="10" name="Rectangle 9"/>
          <p:cNvSpPr/>
          <p:nvPr/>
        </p:nvSpPr>
        <p:spPr>
          <a:xfrm>
            <a:off x="6551363" y="6313045"/>
            <a:ext cx="180369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latin typeface="Helvetica" panose="020B0604020202020204" pitchFamily="34" charset="0"/>
                <a:cs typeface="Helvetica" panose="020B0604020202020204" pitchFamily="34" charset="0"/>
              </a:rPr>
              <a:t>Goodheart-Willcox Publisher</a:t>
            </a:r>
          </a:p>
        </p:txBody>
      </p:sp>
    </p:spTree>
    <p:extLst>
      <p:ext uri="{BB962C8B-B14F-4D97-AF65-F5344CB8AC3E}">
        <p14:creationId xmlns:p14="http://schemas.microsoft.com/office/powerpoint/2010/main" val="16303766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New-Product Development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Idea generation</a:t>
            </a:r>
          </a:p>
          <a:p>
            <a:pPr lvl="1"/>
            <a:r>
              <a:rPr lang="en-US" sz="2525" dirty="0" smtClean="0"/>
              <a:t>Many large companies hire marketing research firms that specialize in </a:t>
            </a:r>
            <a:r>
              <a:rPr lang="en-US" sz="2525" i="1" dirty="0" smtClean="0"/>
              <a:t>trend research</a:t>
            </a:r>
            <a:r>
              <a:rPr lang="en-US" sz="2525" dirty="0" smtClean="0"/>
              <a:t> and new product ideas</a:t>
            </a:r>
          </a:p>
          <a:p>
            <a:pPr lvl="1"/>
            <a:r>
              <a:rPr lang="en-US" sz="2525" i="1" dirty="0" smtClean="0"/>
              <a:t>Observation</a:t>
            </a:r>
            <a:r>
              <a:rPr lang="en-US" sz="2525" dirty="0" smtClean="0"/>
              <a:t> is a common source of product ideas</a:t>
            </a:r>
          </a:p>
          <a:p>
            <a:pPr lvl="1"/>
            <a:r>
              <a:rPr lang="en-US" sz="2525" i="1" dirty="0" smtClean="0"/>
              <a:t>Customer feedback</a:t>
            </a:r>
            <a:r>
              <a:rPr lang="en-US" sz="2525" dirty="0" smtClean="0"/>
              <a:t> is critical for companies that follow the marketing concept</a:t>
            </a:r>
          </a:p>
          <a:p>
            <a:pPr lvl="1"/>
            <a:r>
              <a:rPr lang="en-US" sz="2525" i="1" dirty="0" smtClean="0"/>
              <a:t>Brainstorming</a:t>
            </a:r>
            <a:r>
              <a:rPr lang="en-US" sz="2525" dirty="0" smtClean="0"/>
              <a:t> is a creative process that focuses on new product ideas</a:t>
            </a:r>
            <a:endParaRPr lang="en-US" sz="2525" i="1" dirty="0"/>
          </a:p>
        </p:txBody>
      </p:sp>
    </p:spTree>
    <p:extLst>
      <p:ext uri="{BB962C8B-B14F-4D97-AF65-F5344CB8AC3E}">
        <p14:creationId xmlns:p14="http://schemas.microsoft.com/office/powerpoint/2010/main" val="5742129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New-Product Development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Idea screening</a:t>
            </a:r>
          </a:p>
          <a:p>
            <a:pPr lvl="1"/>
            <a:r>
              <a:rPr lang="en-US" sz="2525" dirty="0" smtClean="0"/>
              <a:t>The goal is to choose the best and most profitable ideas</a:t>
            </a:r>
          </a:p>
          <a:p>
            <a:pPr lvl="1"/>
            <a:r>
              <a:rPr lang="en-US" sz="2525" dirty="0" smtClean="0"/>
              <a:t>The time to conduct primary and secondary research to learn if the product will meet customer needs and wants</a:t>
            </a:r>
          </a:p>
          <a:p>
            <a:pPr lvl="1"/>
            <a:r>
              <a:rPr lang="en-US" sz="2525" dirty="0" smtClean="0"/>
              <a:t>New product ideas are evaluated from the customer’s viewpoint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324469501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New-Product Development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Business analysis</a:t>
            </a:r>
          </a:p>
          <a:p>
            <a:pPr lvl="1"/>
            <a:r>
              <a:rPr lang="en-US" sz="2525" dirty="0" smtClean="0"/>
              <a:t>Looks at the projected costs and forecasts of product sales</a:t>
            </a:r>
          </a:p>
          <a:p>
            <a:pPr lvl="1"/>
            <a:r>
              <a:rPr lang="en-US" sz="2525" dirty="0" smtClean="0"/>
              <a:t>An </a:t>
            </a:r>
            <a:r>
              <a:rPr lang="en-US" sz="2525" b="1" dirty="0" smtClean="0"/>
              <a:t>image </a:t>
            </a:r>
            <a:r>
              <a:rPr lang="en-US" sz="2525" dirty="0" smtClean="0"/>
              <a:t>is the idea that people have about someone or something </a:t>
            </a:r>
          </a:p>
          <a:p>
            <a:pPr lvl="1"/>
            <a:r>
              <a:rPr lang="en-US" sz="2525" dirty="0" smtClean="0"/>
              <a:t>A </a:t>
            </a:r>
            <a:r>
              <a:rPr lang="en-US" sz="2525" b="1" dirty="0" smtClean="0"/>
              <a:t>brand </a:t>
            </a:r>
            <a:r>
              <a:rPr lang="en-US" sz="2525" dirty="0" smtClean="0"/>
              <a:t>is a name, term, or design that sets a product or business apart from its competition </a:t>
            </a:r>
          </a:p>
        </p:txBody>
      </p:sp>
    </p:spTree>
    <p:extLst>
      <p:ext uri="{BB962C8B-B14F-4D97-AF65-F5344CB8AC3E}">
        <p14:creationId xmlns:p14="http://schemas.microsoft.com/office/powerpoint/2010/main" val="13418381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New-Product Development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Product design</a:t>
            </a:r>
          </a:p>
          <a:p>
            <a:pPr lvl="1"/>
            <a:r>
              <a:rPr lang="en-US" sz="2525" dirty="0" smtClean="0"/>
              <a:t>Stage in which the product idea becomes a reality</a:t>
            </a:r>
          </a:p>
          <a:p>
            <a:pPr lvl="1"/>
            <a:r>
              <a:rPr lang="en-US" sz="2525" dirty="0" smtClean="0"/>
              <a:t>Details of how to produce the product are planned</a:t>
            </a:r>
          </a:p>
          <a:p>
            <a:pPr lvl="1"/>
            <a:r>
              <a:rPr lang="en-US" sz="2525" dirty="0" smtClean="0"/>
              <a:t>Includes determining the product brand</a:t>
            </a:r>
          </a:p>
          <a:p>
            <a:pPr lvl="1"/>
            <a:r>
              <a:rPr lang="en-US" sz="2525" dirty="0" smtClean="0"/>
              <a:t>The name, image, logo, slogan, and packaging are created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7121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New-Product Development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Product design for goods</a:t>
            </a:r>
          </a:p>
          <a:p>
            <a:pPr lvl="1"/>
            <a:r>
              <a:rPr lang="en-US" sz="2525" dirty="0" smtClean="0"/>
              <a:t>Numerous product designs are completed and evaluated</a:t>
            </a:r>
          </a:p>
          <a:p>
            <a:pPr lvl="1"/>
            <a:r>
              <a:rPr lang="en-US" sz="2525" dirty="0" smtClean="0"/>
              <a:t>A </a:t>
            </a:r>
            <a:r>
              <a:rPr lang="en-US" sz="2525" b="1" dirty="0"/>
              <a:t>prototype </a:t>
            </a:r>
            <a:r>
              <a:rPr lang="en-US" sz="2525" dirty="0"/>
              <a:t>is a working model of a new product for testing </a:t>
            </a:r>
            <a:r>
              <a:rPr lang="en-US" sz="2525" dirty="0" smtClean="0"/>
              <a:t>purposes</a:t>
            </a:r>
          </a:p>
          <a:p>
            <a:pPr lvl="1"/>
            <a:r>
              <a:rPr lang="en-US" sz="2525" dirty="0" smtClean="0"/>
              <a:t>Get customer feedback before a final design is chosen </a:t>
            </a:r>
            <a:endParaRPr lang="en-US" sz="2525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93174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New-Product Development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Product design for services</a:t>
            </a:r>
          </a:p>
          <a:p>
            <a:pPr lvl="1"/>
            <a:r>
              <a:rPr lang="en-US" sz="2525" dirty="0" smtClean="0"/>
              <a:t>New services are usually tried out on a few potential customers</a:t>
            </a:r>
          </a:p>
          <a:p>
            <a:pPr lvl="1"/>
            <a:r>
              <a:rPr lang="en-US" sz="2525" dirty="0" smtClean="0"/>
              <a:t>Train the service providers before the business opens</a:t>
            </a:r>
          </a:p>
          <a:p>
            <a:pPr lvl="1"/>
            <a:r>
              <a:rPr lang="en-US" sz="2525" dirty="0"/>
              <a:t>A </a:t>
            </a:r>
            <a:r>
              <a:rPr lang="en-US" sz="2525" b="1" dirty="0"/>
              <a:t>trial run </a:t>
            </a:r>
            <a:r>
              <a:rPr lang="en-US" sz="2525" dirty="0"/>
              <a:t>consists of testing the service on a few select customers to make sure that everything runs </a:t>
            </a:r>
            <a:r>
              <a:rPr lang="en-US" sz="2525" dirty="0" smtClean="0"/>
              <a:t>smoothly </a:t>
            </a:r>
            <a:endParaRPr lang="en-US" sz="2525" dirty="0"/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684585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New-Product Development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 smtClean="0"/>
              <a:t>Test marketing </a:t>
            </a:r>
            <a:r>
              <a:rPr lang="en-US" sz="2600" dirty="0" smtClean="0"/>
              <a:t>is the process of introducing a new product to a small portion of the target market to learn how it will sell </a:t>
            </a:r>
          </a:p>
          <a:p>
            <a:pPr lvl="1"/>
            <a:r>
              <a:rPr lang="en-US" sz="2525" b="1" dirty="0"/>
              <a:t>Virtual test markets </a:t>
            </a:r>
            <a:r>
              <a:rPr lang="en-US" sz="2525" dirty="0"/>
              <a:t>are computer simulations of products and shopping </a:t>
            </a:r>
            <a:r>
              <a:rPr lang="en-US" sz="2525" dirty="0" smtClean="0"/>
              <a:t>environments</a:t>
            </a:r>
            <a:endParaRPr lang="en-US" sz="2525" dirty="0"/>
          </a:p>
          <a:p>
            <a:pPr lvl="1"/>
            <a:r>
              <a:rPr lang="en-US" sz="2525" b="1" dirty="0"/>
              <a:t>Reverse engineering </a:t>
            </a:r>
            <a:r>
              <a:rPr lang="en-US" sz="2525" dirty="0"/>
              <a:t>is taking apart an object to see how it was made, usually in order to produce something </a:t>
            </a:r>
            <a:r>
              <a:rPr lang="en-US" sz="2525" dirty="0" smtClean="0"/>
              <a:t>similar </a:t>
            </a:r>
            <a:endParaRPr lang="en-US" sz="2525" b="1" dirty="0"/>
          </a:p>
          <a:p>
            <a:endParaRPr 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6019213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New-Product Development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i="1" dirty="0" smtClean="0"/>
              <a:t>Commercialization</a:t>
            </a:r>
            <a:r>
              <a:rPr lang="en-US" sz="2600" dirty="0" smtClean="0"/>
              <a:t> is the </a:t>
            </a:r>
            <a:r>
              <a:rPr lang="en-US" sz="2600" i="1" dirty="0" smtClean="0"/>
              <a:t>introduction stage</a:t>
            </a:r>
            <a:r>
              <a:rPr lang="en-US" sz="2600" dirty="0" smtClean="0"/>
              <a:t> of the product life cycle</a:t>
            </a:r>
          </a:p>
          <a:p>
            <a:pPr lvl="1"/>
            <a:r>
              <a:rPr lang="en-US" sz="2525" dirty="0" smtClean="0"/>
              <a:t>The goal is to bring attention to a product and create demand for it</a:t>
            </a:r>
          </a:p>
          <a:p>
            <a:pPr lvl="1"/>
            <a:r>
              <a:rPr lang="en-US" sz="2525" dirty="0" smtClean="0"/>
              <a:t>A </a:t>
            </a:r>
            <a:r>
              <a:rPr lang="en-US" sz="2525" i="1" dirty="0" smtClean="0"/>
              <a:t>trade show </a:t>
            </a:r>
            <a:r>
              <a:rPr lang="en-US" sz="2525" dirty="0" smtClean="0"/>
              <a:t>is a large gathering of businesses for the purpose of displaying products for sale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33230222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New-Product Development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Evaluation</a:t>
            </a:r>
          </a:p>
          <a:p>
            <a:pPr lvl="1"/>
            <a:r>
              <a:rPr lang="en-US" sz="2525" dirty="0" smtClean="0"/>
              <a:t>All businesses need to know if their products are successful</a:t>
            </a:r>
          </a:p>
          <a:p>
            <a:pPr lvl="1"/>
            <a:r>
              <a:rPr lang="en-US" sz="2525" dirty="0" smtClean="0"/>
              <a:t>New and existing products should be evaluated often</a:t>
            </a:r>
          </a:p>
          <a:p>
            <a:pPr lvl="1"/>
            <a:r>
              <a:rPr lang="en-US" sz="2525" dirty="0" smtClean="0"/>
              <a:t>The success of a product is based on how well it met the sales and other goals established during the business analysis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170042452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Product Life Cycle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The </a:t>
            </a:r>
            <a:r>
              <a:rPr lang="en-US" sz="2600" b="1" dirty="0" smtClean="0"/>
              <a:t>product life cycle </a:t>
            </a:r>
            <a:r>
              <a:rPr lang="en-US" sz="2600" dirty="0" smtClean="0"/>
              <a:t>is the stages a product or a product category goes through from its beginning to end</a:t>
            </a:r>
          </a:p>
          <a:p>
            <a:pPr lvl="1"/>
            <a:r>
              <a:rPr lang="en-US" sz="2450" dirty="0" smtClean="0"/>
              <a:t>Can be long or short</a:t>
            </a:r>
          </a:p>
          <a:p>
            <a:pPr lvl="1"/>
            <a:r>
              <a:rPr lang="en-US" sz="2450" dirty="0" smtClean="0"/>
              <a:t>The length of each stage also varies</a:t>
            </a:r>
            <a:endParaRPr lang="en-US" sz="2450" dirty="0"/>
          </a:p>
          <a:p>
            <a:pPr lvl="1"/>
            <a:endParaRPr lang="en-US" sz="2525" dirty="0" smtClean="0"/>
          </a:p>
        </p:txBody>
      </p:sp>
    </p:spTree>
    <p:extLst>
      <p:ext uri="{BB962C8B-B14F-4D97-AF65-F5344CB8AC3E}">
        <p14:creationId xmlns:p14="http://schemas.microsoft.com/office/powerpoint/2010/main" val="322393784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Product Life Cycle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Businesses are always reviewing the stages of a product’s life cycle because marketing efforts differ in each stage</a:t>
            </a:r>
            <a:endParaRPr lang="en-US" sz="2525" dirty="0" smtClean="0"/>
          </a:p>
          <a:p>
            <a:pPr lvl="1"/>
            <a:endParaRPr lang="en-US" sz="2525" dirty="0"/>
          </a:p>
          <a:p>
            <a:pPr marL="342900" lvl="1" indent="0">
              <a:buNone/>
            </a:pPr>
            <a:endParaRPr lang="en-US" sz="1200" dirty="0">
              <a:solidFill>
                <a:srgbClr val="FF0000"/>
              </a:solidFill>
            </a:endParaRPr>
          </a:p>
          <a:p>
            <a:pPr lvl="1"/>
            <a:endParaRPr lang="en-US" sz="1200" dirty="0" smtClean="0">
              <a:solidFill>
                <a:srgbClr val="FF0000"/>
              </a:solidFill>
            </a:endParaRPr>
          </a:p>
          <a:p>
            <a:pPr lvl="1"/>
            <a:endParaRPr lang="en-US" sz="1200" dirty="0">
              <a:solidFill>
                <a:srgbClr val="FF0000"/>
              </a:solidFill>
            </a:endParaRPr>
          </a:p>
          <a:p>
            <a:pPr lvl="1"/>
            <a:endParaRPr lang="en-US" sz="1200" dirty="0" smtClean="0">
              <a:solidFill>
                <a:srgbClr val="FF0000"/>
              </a:solidFill>
            </a:endParaRPr>
          </a:p>
          <a:p>
            <a:pPr marL="342900" lvl="1" indent="0">
              <a:buNone/>
            </a:pPr>
            <a:endParaRPr lang="en-US" sz="1200" dirty="0" smtClean="0">
              <a:solidFill>
                <a:srgbClr val="FF0000"/>
              </a:solidFill>
            </a:endParaRPr>
          </a:p>
          <a:p>
            <a:pPr marL="342900" lvl="1" indent="0">
              <a:buNone/>
            </a:pPr>
            <a:endParaRPr lang="en-US" sz="1200" dirty="0">
              <a:solidFill>
                <a:srgbClr val="FF0000"/>
              </a:solidFill>
            </a:endParaRPr>
          </a:p>
          <a:p>
            <a:pPr marL="342900" lvl="1" indent="0">
              <a:buNone/>
            </a:pPr>
            <a:r>
              <a:rPr lang="en-US" sz="1200" dirty="0">
                <a:solidFill>
                  <a:srgbClr val="FF0000"/>
                </a:solidFill>
              </a:rPr>
              <a:t>						</a:t>
            </a:r>
            <a:endParaRPr lang="en-US" sz="1200" dirty="0" smtClean="0">
              <a:solidFill>
                <a:srgbClr val="FF0000"/>
              </a:solidFill>
            </a:endParaRPr>
          </a:p>
          <a:p>
            <a:pPr marL="342900" lvl="1" indent="0">
              <a:buNone/>
            </a:pPr>
            <a:endParaRPr lang="en-US" sz="1200" dirty="0">
              <a:solidFill>
                <a:srgbClr val="FF0000"/>
              </a:solidFill>
            </a:endParaRPr>
          </a:p>
          <a:p>
            <a:pPr marL="342900" lvl="1" indent="0">
              <a:buNone/>
            </a:pPr>
            <a:endParaRPr lang="en-US" sz="1200" dirty="0" smtClean="0">
              <a:solidFill>
                <a:srgbClr val="FF0000"/>
              </a:solidFill>
            </a:endParaRPr>
          </a:p>
          <a:p>
            <a:pPr marL="342900" lvl="1" indent="0">
              <a:buNone/>
            </a:pPr>
            <a:endParaRPr lang="en-US" sz="1200" dirty="0">
              <a:solidFill>
                <a:srgbClr val="FF0000"/>
              </a:solidFill>
            </a:endParaRPr>
          </a:p>
          <a:p>
            <a:pPr marL="342900" lvl="1" indent="0">
              <a:buNone/>
            </a:pPr>
            <a:endParaRPr lang="en-US" sz="1200" dirty="0" smtClean="0">
              <a:solidFill>
                <a:srgbClr val="FF0000"/>
              </a:solidFill>
            </a:endParaRPr>
          </a:p>
          <a:p>
            <a:pPr marL="342900" lvl="1" indent="0">
              <a:buNone/>
            </a:pPr>
            <a:endParaRPr lang="en-US" sz="1200" dirty="0">
              <a:solidFill>
                <a:srgbClr val="FF0000"/>
              </a:solidFill>
            </a:endParaRPr>
          </a:p>
          <a:p>
            <a:pPr marL="342900" lvl="1" indent="0">
              <a:buNone/>
            </a:pPr>
            <a:endParaRPr lang="en-US" sz="1200" dirty="0" smtClean="0">
              <a:solidFill>
                <a:srgbClr val="FF0000"/>
              </a:solidFill>
            </a:endParaRPr>
          </a:p>
          <a:p>
            <a:pPr marL="342900" lvl="1" indent="0">
              <a:buNone/>
            </a:pPr>
            <a:r>
              <a:rPr lang="en-US" sz="1200" dirty="0">
                <a:solidFill>
                  <a:srgbClr val="FF0000"/>
                </a:solidFill>
              </a:rPr>
              <a:t>	</a:t>
            </a:r>
            <a:r>
              <a:rPr lang="en-US" sz="1200" dirty="0" smtClean="0">
                <a:solidFill>
                  <a:srgbClr val="FF0000"/>
                </a:solidFill>
              </a:rPr>
              <a:t>			</a:t>
            </a:r>
            <a:endParaRPr lang="en-US" sz="2525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624" y="3032003"/>
            <a:ext cx="4739951" cy="323086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58465" y="6306979"/>
            <a:ext cx="180369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latin typeface="Helvetica" panose="020B0604020202020204" pitchFamily="34" charset="0"/>
                <a:cs typeface="Helvetica" panose="020B0604020202020204" pitchFamily="34" charset="0"/>
              </a:rPr>
              <a:t>Goodheart-Willcox Publisher</a:t>
            </a:r>
          </a:p>
        </p:txBody>
      </p:sp>
    </p:spTree>
    <p:extLst>
      <p:ext uri="{BB962C8B-B14F-4D97-AF65-F5344CB8AC3E}">
        <p14:creationId xmlns:p14="http://schemas.microsoft.com/office/powerpoint/2010/main" val="276320378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Product Life Cycle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The </a:t>
            </a:r>
            <a:r>
              <a:rPr lang="en-US" sz="2600" b="1" dirty="0"/>
              <a:t>introduction stage </a:t>
            </a:r>
            <a:r>
              <a:rPr lang="en-US" sz="2600" dirty="0"/>
              <a:t>is the time when a new product is first brought to the </a:t>
            </a:r>
            <a:r>
              <a:rPr lang="en-US" sz="2600" dirty="0" smtClean="0"/>
              <a:t>market </a:t>
            </a:r>
          </a:p>
          <a:p>
            <a:pPr lvl="1"/>
            <a:r>
              <a:rPr lang="en-US" sz="2525" dirty="0" smtClean="0"/>
              <a:t>Marketing focuses heavily on promotions explaining the new product and its benefits</a:t>
            </a:r>
          </a:p>
          <a:p>
            <a:pPr lvl="1"/>
            <a:r>
              <a:rPr lang="en-US" sz="2525" dirty="0" smtClean="0"/>
              <a:t>Profits are low, due to low sales and high costs</a:t>
            </a:r>
            <a:endParaRPr lang="en-US" sz="2525" dirty="0"/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99704855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Product Life Cycle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The </a:t>
            </a:r>
            <a:r>
              <a:rPr lang="en-US" sz="2600" b="1" dirty="0" smtClean="0"/>
              <a:t>growth stage </a:t>
            </a:r>
            <a:r>
              <a:rPr lang="en-US" sz="2600" dirty="0" smtClean="0"/>
              <a:t>is the period in which product sales increase rapidly</a:t>
            </a:r>
          </a:p>
          <a:p>
            <a:pPr lvl="1"/>
            <a:r>
              <a:rPr lang="en-US" sz="2525" dirty="0" smtClean="0"/>
              <a:t>Marketers focus on promotions distinguishing their brands from the competition</a:t>
            </a:r>
          </a:p>
          <a:p>
            <a:pPr lvl="1"/>
            <a:r>
              <a:rPr lang="en-US" sz="2525" dirty="0" smtClean="0"/>
              <a:t>Marketers use strategies to build brand loyalty 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49912925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Product Life Cycle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The </a:t>
            </a:r>
            <a:r>
              <a:rPr lang="en-US" sz="2600" b="1" dirty="0" smtClean="0"/>
              <a:t>maturity stage </a:t>
            </a:r>
            <a:r>
              <a:rPr lang="en-US" sz="2600" dirty="0" smtClean="0"/>
              <a:t>occurs when product sales are stable</a:t>
            </a:r>
          </a:p>
          <a:p>
            <a:pPr lvl="1"/>
            <a:r>
              <a:rPr lang="en-US" sz="2525" dirty="0" smtClean="0"/>
              <a:t>Competition for customers is intense </a:t>
            </a:r>
          </a:p>
          <a:p>
            <a:pPr lvl="1"/>
            <a:r>
              <a:rPr lang="en-US" sz="2525" dirty="0" smtClean="0"/>
              <a:t>A </a:t>
            </a:r>
            <a:r>
              <a:rPr lang="en-US" sz="2525" b="1" dirty="0" smtClean="0"/>
              <a:t>saturated market </a:t>
            </a:r>
            <a:r>
              <a:rPr lang="en-US" sz="2525" dirty="0" smtClean="0"/>
              <a:t>is one in which most of the potential customers who need, want, and can afford a product have bought it</a:t>
            </a:r>
          </a:p>
          <a:p>
            <a:pPr lvl="1"/>
            <a:r>
              <a:rPr lang="en-US" sz="2525" dirty="0" smtClean="0"/>
              <a:t>Businesses look for new ways the product can be used or try to identify new markets for the product</a:t>
            </a:r>
          </a:p>
        </p:txBody>
      </p:sp>
    </p:spTree>
    <p:extLst>
      <p:ext uri="{BB962C8B-B14F-4D97-AF65-F5344CB8AC3E}">
        <p14:creationId xmlns:p14="http://schemas.microsoft.com/office/powerpoint/2010/main" val="398255362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Product Life Cycle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In the </a:t>
            </a:r>
            <a:r>
              <a:rPr lang="en-US" sz="2600" b="1" dirty="0"/>
              <a:t>decline </a:t>
            </a:r>
            <a:r>
              <a:rPr lang="en-US" sz="2600" b="1" dirty="0" smtClean="0"/>
              <a:t>stage</a:t>
            </a:r>
            <a:r>
              <a:rPr lang="en-US" sz="2600" dirty="0" smtClean="0"/>
              <a:t>,</a:t>
            </a:r>
            <a:r>
              <a:rPr lang="en-US" sz="2600" b="1" dirty="0" smtClean="0"/>
              <a:t> </a:t>
            </a:r>
            <a:r>
              <a:rPr lang="en-US" sz="2600" dirty="0" smtClean="0"/>
              <a:t>product </a:t>
            </a:r>
            <a:r>
              <a:rPr lang="en-US" sz="2600" dirty="0"/>
              <a:t>sales begin to </a:t>
            </a:r>
            <a:r>
              <a:rPr lang="en-US" sz="2600" dirty="0" smtClean="0"/>
              <a:t>decrease</a:t>
            </a:r>
          </a:p>
          <a:p>
            <a:pPr lvl="1"/>
            <a:r>
              <a:rPr lang="en-US" sz="2525" dirty="0" smtClean="0"/>
              <a:t>Often occurs when a new technology is growing rapidly, so the older products become obsolete quickly</a:t>
            </a:r>
          </a:p>
          <a:p>
            <a:pPr lvl="1"/>
            <a:r>
              <a:rPr lang="en-US" sz="2525" dirty="0" smtClean="0"/>
              <a:t>A decline in sales does not always mean the product is in this stage </a:t>
            </a:r>
            <a:endParaRPr lang="en-US" sz="2525" dirty="0"/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58188034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Product Life Cycle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Impact on the marketing mix</a:t>
            </a:r>
          </a:p>
          <a:p>
            <a:pPr lvl="1"/>
            <a:r>
              <a:rPr lang="en-US" sz="2525" dirty="0" smtClean="0"/>
              <a:t>The </a:t>
            </a:r>
            <a:r>
              <a:rPr lang="en-US" sz="2525" i="1" dirty="0" smtClean="0"/>
              <a:t>product/service management</a:t>
            </a:r>
            <a:r>
              <a:rPr lang="en-US" sz="2525" dirty="0" smtClean="0"/>
              <a:t> marketing function determines which products a business should offer, as well as how to market them</a:t>
            </a:r>
          </a:p>
          <a:p>
            <a:pPr lvl="1"/>
            <a:r>
              <a:rPr lang="en-US" sz="2525" dirty="0" smtClean="0"/>
              <a:t>Awareness of the product life cycle stage helps businesses develop effective marketing-mix strategies</a:t>
            </a:r>
          </a:p>
          <a:p>
            <a:pPr lvl="2"/>
            <a:r>
              <a:rPr lang="en-US" sz="2450" dirty="0" smtClean="0"/>
              <a:t>Product</a:t>
            </a:r>
          </a:p>
          <a:p>
            <a:pPr lvl="2"/>
            <a:r>
              <a:rPr lang="en-US" sz="2450" dirty="0" smtClean="0"/>
              <a:t>Price</a:t>
            </a:r>
          </a:p>
          <a:p>
            <a:pPr lvl="2"/>
            <a:r>
              <a:rPr lang="en-US" sz="2450" dirty="0" smtClean="0"/>
              <a:t>Place</a:t>
            </a:r>
          </a:p>
          <a:p>
            <a:pPr lvl="2"/>
            <a:r>
              <a:rPr lang="en-US" sz="2450" dirty="0" smtClean="0"/>
              <a:t>Promotion</a:t>
            </a:r>
          </a:p>
        </p:txBody>
      </p:sp>
    </p:spTree>
    <p:extLst>
      <p:ext uri="{BB962C8B-B14F-4D97-AF65-F5344CB8AC3E}">
        <p14:creationId xmlns:p14="http://schemas.microsoft.com/office/powerpoint/2010/main" val="353306263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38469" y="1828799"/>
            <a:ext cx="7315200" cy="477727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Why </a:t>
            </a:r>
            <a:r>
              <a:rPr lang="en-US" sz="2800" dirty="0"/>
              <a:t>do companies develop variations on </a:t>
            </a:r>
            <a:r>
              <a:rPr lang="en-US" sz="2800" dirty="0" smtClean="0"/>
              <a:t>currently </a:t>
            </a:r>
            <a:r>
              <a:rPr lang="en-US" sz="2800" dirty="0"/>
              <a:t>or previously successful products?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Many </a:t>
            </a:r>
            <a:r>
              <a:rPr lang="en-US" sz="2800" dirty="0">
                <a:solidFill>
                  <a:srgbClr val="00B0F0"/>
                </a:solidFill>
              </a:rPr>
              <a:t>companies choose to develop variations </a:t>
            </a:r>
            <a:r>
              <a:rPr lang="en-US" sz="2800" dirty="0" smtClean="0">
                <a:solidFill>
                  <a:srgbClr val="00B0F0"/>
                </a:solidFill>
              </a:rPr>
              <a:t>on </a:t>
            </a:r>
            <a:r>
              <a:rPr lang="en-US" sz="2800" dirty="0">
                <a:solidFill>
                  <a:srgbClr val="00B0F0"/>
                </a:solidFill>
              </a:rPr>
              <a:t>currently or previously successful products </a:t>
            </a:r>
            <a:r>
              <a:rPr lang="en-US" sz="2800" dirty="0" smtClean="0">
                <a:solidFill>
                  <a:srgbClr val="00B0F0"/>
                </a:solidFill>
              </a:rPr>
              <a:t>because </a:t>
            </a:r>
            <a:r>
              <a:rPr lang="en-US" sz="2800" dirty="0">
                <a:solidFill>
                  <a:srgbClr val="00B0F0"/>
                </a:solidFill>
              </a:rPr>
              <a:t>genuinely new products are </a:t>
            </a:r>
            <a:r>
              <a:rPr lang="en-US" sz="2800" dirty="0" smtClean="0">
                <a:solidFill>
                  <a:srgbClr val="00B0F0"/>
                </a:solidFill>
              </a:rPr>
              <a:t>risky. These </a:t>
            </a:r>
            <a:r>
              <a:rPr lang="en-US" sz="2800" dirty="0">
                <a:solidFill>
                  <a:srgbClr val="00B0F0"/>
                </a:solidFill>
              </a:rPr>
              <a:t>variations should improve the function of </a:t>
            </a:r>
            <a:r>
              <a:rPr lang="en-US" sz="2800" dirty="0" smtClean="0">
                <a:solidFill>
                  <a:srgbClr val="00B0F0"/>
                </a:solidFill>
              </a:rPr>
              <a:t>the </a:t>
            </a:r>
            <a:r>
              <a:rPr lang="en-US" sz="2800" dirty="0">
                <a:solidFill>
                  <a:srgbClr val="00B0F0"/>
                </a:solidFill>
              </a:rPr>
              <a:t>existing product. Such products become </a:t>
            </a:r>
            <a:r>
              <a:rPr lang="en-US" sz="2800" dirty="0" smtClean="0">
                <a:solidFill>
                  <a:srgbClr val="00B0F0"/>
                </a:solidFill>
              </a:rPr>
              <a:t>improved </a:t>
            </a:r>
            <a:r>
              <a:rPr lang="en-US" sz="2800" dirty="0">
                <a:solidFill>
                  <a:srgbClr val="00B0F0"/>
                </a:solidFill>
              </a:rPr>
              <a:t>and revised versions of the originals </a:t>
            </a:r>
            <a:r>
              <a:rPr lang="en-US" sz="2800" dirty="0" smtClean="0">
                <a:solidFill>
                  <a:srgbClr val="00B0F0"/>
                </a:solidFill>
              </a:rPr>
              <a:t>and </a:t>
            </a:r>
            <a:r>
              <a:rPr lang="en-US" sz="2800" dirty="0">
                <a:solidFill>
                  <a:srgbClr val="00B0F0"/>
                </a:solidFill>
              </a:rPr>
              <a:t>are advertised as </a:t>
            </a:r>
            <a:r>
              <a:rPr lang="en-US" sz="2800" dirty="0" smtClean="0">
                <a:solidFill>
                  <a:srgbClr val="00B0F0"/>
                </a:solidFill>
              </a:rPr>
              <a:t>such</a:t>
            </a:r>
            <a:r>
              <a:rPr lang="en-US" sz="2800" dirty="0">
                <a:solidFill>
                  <a:srgbClr val="00B0F0"/>
                </a:solidFill>
              </a:rPr>
              <a:t>.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 smtClean="0"/>
              <a:t>Section 11.2 Review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3413408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n-US" sz="2800" dirty="0" smtClean="0"/>
              <a:t>What </a:t>
            </a:r>
            <a:r>
              <a:rPr lang="en-US" sz="2800" dirty="0"/>
              <a:t>is the role of marketing in </a:t>
            </a:r>
            <a:r>
              <a:rPr lang="en-US" sz="2800" dirty="0" smtClean="0"/>
              <a:t>new-product </a:t>
            </a:r>
            <a:r>
              <a:rPr lang="en-US" sz="2800" dirty="0"/>
              <a:t>development?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Marketing </a:t>
            </a:r>
            <a:r>
              <a:rPr lang="en-US" sz="2800" dirty="0">
                <a:solidFill>
                  <a:srgbClr val="00B0F0"/>
                </a:solidFill>
              </a:rPr>
              <a:t>plays an important role in </a:t>
            </a:r>
            <a:r>
              <a:rPr lang="en-US" sz="2800" dirty="0" smtClean="0">
                <a:solidFill>
                  <a:srgbClr val="00B0F0"/>
                </a:solidFill>
              </a:rPr>
              <a:t>new-product </a:t>
            </a:r>
            <a:r>
              <a:rPr lang="en-US" sz="2800" dirty="0">
                <a:solidFill>
                  <a:srgbClr val="00B0F0"/>
                </a:solidFill>
              </a:rPr>
              <a:t>development, including </a:t>
            </a:r>
            <a:r>
              <a:rPr lang="en-US" sz="2800" dirty="0" smtClean="0">
                <a:solidFill>
                  <a:srgbClr val="00B0F0"/>
                </a:solidFill>
              </a:rPr>
              <a:t>research</a:t>
            </a:r>
            <a:r>
              <a:rPr lang="en-US" sz="2800" dirty="0">
                <a:solidFill>
                  <a:srgbClr val="00B0F0"/>
                </a:solidFill>
              </a:rPr>
              <a:t>, product testing, and </a:t>
            </a:r>
            <a:r>
              <a:rPr lang="en-US" sz="2800" dirty="0" smtClean="0">
                <a:solidFill>
                  <a:srgbClr val="00B0F0"/>
                </a:solidFill>
              </a:rPr>
              <a:t>creating </a:t>
            </a:r>
            <a:r>
              <a:rPr lang="en-US" sz="2800" dirty="0">
                <a:solidFill>
                  <a:srgbClr val="00B0F0"/>
                </a:solidFill>
              </a:rPr>
              <a:t>the promotional strategies</a:t>
            </a:r>
            <a:r>
              <a:rPr lang="en-US" sz="2800" dirty="0" smtClean="0">
                <a:solidFill>
                  <a:srgbClr val="00B0F0"/>
                </a:solidFill>
              </a:rPr>
              <a:t>.</a:t>
            </a:r>
          </a:p>
          <a:p>
            <a:pPr marL="0" indent="0">
              <a:buNone/>
            </a:pPr>
            <a:endParaRPr lang="en-US" sz="2800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US" sz="3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8296" y="457200"/>
            <a:ext cx="8484704" cy="990600"/>
          </a:xfrm>
        </p:spPr>
        <p:txBody>
          <a:bodyPr/>
          <a:lstStyle/>
          <a:p>
            <a:r>
              <a:rPr lang="en-US" sz="4200" dirty="0" smtClean="0"/>
              <a:t>Section 11.2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675514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7800" y="1992086"/>
            <a:ext cx="7315200" cy="4495800"/>
          </a:xfrm>
        </p:spPr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n-US" sz="2800" dirty="0" smtClean="0"/>
              <a:t>Identify </a:t>
            </a:r>
            <a:r>
              <a:rPr lang="en-US" sz="2800" dirty="0"/>
              <a:t>ways new product ideas are </a:t>
            </a:r>
            <a:r>
              <a:rPr lang="en-US" sz="2800" dirty="0" smtClean="0"/>
              <a:t>generated</a:t>
            </a:r>
            <a:r>
              <a:rPr lang="en-US" sz="2800" dirty="0"/>
              <a:t>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Product </a:t>
            </a:r>
            <a:r>
              <a:rPr lang="en-US" sz="2800" dirty="0">
                <a:solidFill>
                  <a:srgbClr val="00B0F0"/>
                </a:solidFill>
              </a:rPr>
              <a:t>ideas are usually the result of </a:t>
            </a:r>
            <a:r>
              <a:rPr lang="en-US" sz="2800" dirty="0" smtClean="0">
                <a:solidFill>
                  <a:srgbClr val="00B0F0"/>
                </a:solidFill>
              </a:rPr>
              <a:t>trend </a:t>
            </a:r>
            <a:r>
              <a:rPr lang="en-US" sz="2800" dirty="0">
                <a:solidFill>
                  <a:srgbClr val="00B0F0"/>
                </a:solidFill>
              </a:rPr>
              <a:t>research, observation, customer </a:t>
            </a:r>
            <a:r>
              <a:rPr lang="en-US" sz="2800" dirty="0" smtClean="0">
                <a:solidFill>
                  <a:srgbClr val="00B0F0"/>
                </a:solidFill>
              </a:rPr>
              <a:t>feedback</a:t>
            </a:r>
            <a:r>
              <a:rPr lang="en-US" sz="2800" dirty="0">
                <a:solidFill>
                  <a:srgbClr val="00B0F0"/>
                </a:solidFill>
              </a:rPr>
              <a:t>, and brainstorming</a:t>
            </a:r>
            <a:r>
              <a:rPr lang="en-US" sz="2800" dirty="0" smtClean="0">
                <a:solidFill>
                  <a:srgbClr val="00B0F0"/>
                </a:solidFill>
              </a:rPr>
              <a:t>.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US" sz="2800" dirty="0"/>
              <a:t>Why do businesses need to be aware of a product’s stage in its life cycle?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Awareness </a:t>
            </a:r>
            <a:r>
              <a:rPr lang="en-US" sz="2800" dirty="0">
                <a:solidFill>
                  <a:srgbClr val="00B0F0"/>
                </a:solidFill>
              </a:rPr>
              <a:t>of the life cycle stage of their products helps businesses develop effective marketing-mix strategies</a:t>
            </a:r>
            <a:r>
              <a:rPr lang="en-US" sz="2800" dirty="0" smtClean="0">
                <a:solidFill>
                  <a:srgbClr val="00B0F0"/>
                </a:solidFill>
              </a:rPr>
              <a:t>.</a:t>
            </a:r>
            <a:r>
              <a:rPr lang="en-US" sz="2800" dirty="0"/>
              <a:t>	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457200"/>
            <a:ext cx="8458200" cy="990600"/>
          </a:xfrm>
        </p:spPr>
        <p:txBody>
          <a:bodyPr/>
          <a:lstStyle/>
          <a:p>
            <a:r>
              <a:rPr lang="en-US" sz="4200" dirty="0" smtClean="0"/>
              <a:t>Section 11.2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51316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7800" y="1954763"/>
            <a:ext cx="7315200" cy="4495800"/>
          </a:xfrm>
        </p:spPr>
        <p:txBody>
          <a:bodyPr/>
          <a:lstStyle/>
          <a:p>
            <a:pPr marL="514350" indent="-514350">
              <a:buFont typeface="+mj-lt"/>
              <a:buAutoNum type="arabicPeriod" startAt="5"/>
            </a:pPr>
            <a:r>
              <a:rPr lang="en-US" sz="2800" dirty="0" smtClean="0"/>
              <a:t>How </a:t>
            </a:r>
            <a:r>
              <a:rPr lang="en-US" sz="2800" dirty="0"/>
              <a:t>do the stages of the product life cycle impact </a:t>
            </a:r>
            <a:r>
              <a:rPr lang="en-US" sz="2800" dirty="0" smtClean="0"/>
              <a:t>product </a:t>
            </a:r>
            <a:r>
              <a:rPr lang="en-US" sz="2800" dirty="0"/>
              <a:t>pricing?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750" dirty="0" smtClean="0">
                <a:solidFill>
                  <a:srgbClr val="00B0F0"/>
                </a:solidFill>
              </a:rPr>
              <a:t>	During </a:t>
            </a:r>
            <a:r>
              <a:rPr lang="en-US" sz="2750" dirty="0">
                <a:solidFill>
                  <a:srgbClr val="00B0F0"/>
                </a:solidFill>
              </a:rPr>
              <a:t>the introduction and growth stages, prices are </a:t>
            </a:r>
            <a:r>
              <a:rPr lang="en-US" sz="2750" dirty="0" smtClean="0">
                <a:solidFill>
                  <a:srgbClr val="00B0F0"/>
                </a:solidFill>
              </a:rPr>
              <a:t>often </a:t>
            </a:r>
            <a:r>
              <a:rPr lang="en-US" sz="2750" dirty="0">
                <a:solidFill>
                  <a:srgbClr val="00B0F0"/>
                </a:solidFill>
              </a:rPr>
              <a:t>higher because the product is new, there is little </a:t>
            </a:r>
            <a:r>
              <a:rPr lang="en-US" sz="2750" dirty="0" smtClean="0">
                <a:solidFill>
                  <a:srgbClr val="00B0F0"/>
                </a:solidFill>
              </a:rPr>
              <a:t>or </a:t>
            </a:r>
            <a:r>
              <a:rPr lang="en-US" sz="2750" dirty="0">
                <a:solidFill>
                  <a:srgbClr val="00B0F0"/>
                </a:solidFill>
              </a:rPr>
              <a:t>no competition, and the business needs to recoup </a:t>
            </a:r>
            <a:r>
              <a:rPr lang="en-US" sz="2750" dirty="0" smtClean="0">
                <a:solidFill>
                  <a:srgbClr val="00B0F0"/>
                </a:solidFill>
              </a:rPr>
              <a:t>development </a:t>
            </a:r>
            <a:r>
              <a:rPr lang="en-US" sz="2750" dirty="0">
                <a:solidFill>
                  <a:srgbClr val="00B0F0"/>
                </a:solidFill>
              </a:rPr>
              <a:t>costs. During the maturity stage, prices </a:t>
            </a:r>
            <a:r>
              <a:rPr lang="en-US" sz="2750" dirty="0" smtClean="0">
                <a:solidFill>
                  <a:srgbClr val="00B0F0"/>
                </a:solidFill>
              </a:rPr>
              <a:t>are </a:t>
            </a:r>
            <a:r>
              <a:rPr lang="en-US" sz="2750" dirty="0">
                <a:solidFill>
                  <a:srgbClr val="00B0F0"/>
                </a:solidFill>
              </a:rPr>
              <a:t>often lowered because there is more competition. </a:t>
            </a:r>
            <a:r>
              <a:rPr lang="en-US" sz="2750" dirty="0" smtClean="0">
                <a:solidFill>
                  <a:srgbClr val="00B0F0"/>
                </a:solidFill>
              </a:rPr>
              <a:t>During </a:t>
            </a:r>
            <a:r>
              <a:rPr lang="en-US" sz="2750" dirty="0">
                <a:solidFill>
                  <a:srgbClr val="00B0F0"/>
                </a:solidFill>
              </a:rPr>
              <a:t>the decline stage, prices are often at </a:t>
            </a:r>
            <a:r>
              <a:rPr lang="en-US" sz="2750" dirty="0" smtClean="0">
                <a:solidFill>
                  <a:srgbClr val="00B0F0"/>
                </a:solidFill>
              </a:rPr>
              <a:t>their lowest </a:t>
            </a:r>
            <a:r>
              <a:rPr lang="en-US" sz="2750" dirty="0">
                <a:solidFill>
                  <a:srgbClr val="00B0F0"/>
                </a:solidFill>
              </a:rPr>
              <a:t>to stimulate slow sales.</a:t>
            </a:r>
          </a:p>
          <a:p>
            <a:pPr marL="0" indent="0">
              <a:buNone/>
            </a:pPr>
            <a:endParaRPr lang="en-US" sz="21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91548" y="457200"/>
            <a:ext cx="8471452" cy="990600"/>
          </a:xfrm>
        </p:spPr>
        <p:txBody>
          <a:bodyPr/>
          <a:lstStyle/>
          <a:p>
            <a:r>
              <a:rPr lang="en-US" sz="4200" dirty="0" smtClean="0"/>
              <a:t>Section 11.2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2188949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theme1.xml><?xml version="1.0" encoding="utf-8"?>
<a:theme xmlns:a="http://schemas.openxmlformats.org/drawingml/2006/main" name="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4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Section">
  <a:themeElements>
    <a:clrScheme name="4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bjecti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Key Term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Essential Ques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Revie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md2019</Template>
  <TotalTime>0</TotalTime>
  <Words>2150</Words>
  <Application>Microsoft Office PowerPoint</Application>
  <PresentationFormat>On-screen Show (4:3)</PresentationFormat>
  <Paragraphs>319</Paragraphs>
  <Slides>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60</vt:i4>
      </vt:variant>
    </vt:vector>
  </HeadingPairs>
  <TitlesOfParts>
    <vt:vector size="75" baseType="lpstr">
      <vt:lpstr>Calibri</vt:lpstr>
      <vt:lpstr>Verdana</vt:lpstr>
      <vt:lpstr>Tahoma</vt:lpstr>
      <vt:lpstr>Helvetica</vt:lpstr>
      <vt:lpstr>Palatino Linotype</vt:lpstr>
      <vt:lpstr>Trebuchet MS</vt:lpstr>
      <vt:lpstr>Arial</vt:lpstr>
      <vt:lpstr>Title Slide</vt:lpstr>
      <vt:lpstr>4_Custom Design</vt:lpstr>
      <vt:lpstr>Section</vt:lpstr>
      <vt:lpstr>Objectives</vt:lpstr>
      <vt:lpstr>Key Terms</vt:lpstr>
      <vt:lpstr>Content</vt:lpstr>
      <vt:lpstr>Essential Question</vt:lpstr>
      <vt:lpstr>Review</vt:lpstr>
      <vt:lpstr>PowerPoint Presentation</vt:lpstr>
      <vt:lpstr>PowerPoint Presentation</vt:lpstr>
      <vt:lpstr>Section 11.1 </vt:lpstr>
      <vt:lpstr>Learning Objectives</vt:lpstr>
      <vt:lpstr>Key Terms</vt:lpstr>
      <vt:lpstr>Essential Question </vt:lpstr>
      <vt:lpstr>What Is Product?</vt:lpstr>
      <vt:lpstr>What Is Product? (Continued)</vt:lpstr>
      <vt:lpstr>Consumer and Business Products</vt:lpstr>
      <vt:lpstr>Consumer and Business Products (Continued)</vt:lpstr>
      <vt:lpstr>Consumer and Business Products (Continued)</vt:lpstr>
      <vt:lpstr>Consumer and Business Products (Continued)</vt:lpstr>
      <vt:lpstr>Consumer and Business Products (Continued)</vt:lpstr>
      <vt:lpstr>Product Planning</vt:lpstr>
      <vt:lpstr>Product Planning (Continued)</vt:lpstr>
      <vt:lpstr>Product Planning (Continued)</vt:lpstr>
      <vt:lpstr>Product Planning (Continued)</vt:lpstr>
      <vt:lpstr>Product Planning (Continued)</vt:lpstr>
      <vt:lpstr>Product Planning (Continued)</vt:lpstr>
      <vt:lpstr>Product Planning (Continued)</vt:lpstr>
      <vt:lpstr>Product Planning (Continued)</vt:lpstr>
      <vt:lpstr>Product Planning (Continued)</vt:lpstr>
      <vt:lpstr>Product Planning (Continued)</vt:lpstr>
      <vt:lpstr>Product Planning (Continued)</vt:lpstr>
      <vt:lpstr>Product/Service Management </vt:lpstr>
      <vt:lpstr>Section 11.1 Review</vt:lpstr>
      <vt:lpstr>Section 11.1 Review (Continued)</vt:lpstr>
      <vt:lpstr>Section 11.1 Review (Continued)</vt:lpstr>
      <vt:lpstr>Section 11.1 Review (Continued)</vt:lpstr>
      <vt:lpstr>Section 11.1 Review (Continued)</vt:lpstr>
      <vt:lpstr>Section 11.2</vt:lpstr>
      <vt:lpstr>Learning Objectives</vt:lpstr>
      <vt:lpstr>Key Terms</vt:lpstr>
      <vt:lpstr>Essential Question </vt:lpstr>
      <vt:lpstr>New Product </vt:lpstr>
      <vt:lpstr>New Product (Continued)</vt:lpstr>
      <vt:lpstr>New Product (Continued)</vt:lpstr>
      <vt:lpstr>New Product (Continued)</vt:lpstr>
      <vt:lpstr>New-Product Development</vt:lpstr>
      <vt:lpstr>New-Product Development (continued)</vt:lpstr>
      <vt:lpstr>New-Product Development (Continued)</vt:lpstr>
      <vt:lpstr>New-Product Development (Continued)</vt:lpstr>
      <vt:lpstr>New-Product Development (Continued)</vt:lpstr>
      <vt:lpstr>New-Product Development (Continued)</vt:lpstr>
      <vt:lpstr>New-Product Development (Continued)</vt:lpstr>
      <vt:lpstr>New-Product Development (Continued)</vt:lpstr>
      <vt:lpstr>New-Product Development (Continued)</vt:lpstr>
      <vt:lpstr>New-Product Development (Continued)</vt:lpstr>
      <vt:lpstr>New-Product Development (Continued)</vt:lpstr>
      <vt:lpstr>Product Life Cycle</vt:lpstr>
      <vt:lpstr>Product Life Cycle (Continued)</vt:lpstr>
      <vt:lpstr>Product Life Cycle (Continued)</vt:lpstr>
      <vt:lpstr>Product Life Cycle (Continued)</vt:lpstr>
      <vt:lpstr>Product Life Cycle (Continued)</vt:lpstr>
      <vt:lpstr>Product Life Cycle (Continued)</vt:lpstr>
      <vt:lpstr>Product Life Cycle (Continued)</vt:lpstr>
      <vt:lpstr>Section 11.2 Review</vt:lpstr>
      <vt:lpstr>Section 11.2 Review (Continued)</vt:lpstr>
      <vt:lpstr>Section 11.2 Review (Continued)</vt:lpstr>
      <vt:lpstr>Section 11.2 Review (Continued)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2017-11-08T21:55:18Z</dcterms:created>
  <dcterms:modified xsi:type="dcterms:W3CDTF">2019-12-04T19:51:35Z</dcterms:modified>
</cp:coreProperties>
</file>