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87" r:id="rId16"/>
    <p:sldId id="288" r:id="rId17"/>
    <p:sldId id="289" r:id="rId18"/>
    <p:sldId id="290" r:id="rId19"/>
    <p:sldId id="281" r:id="rId20"/>
    <p:sldId id="282" r:id="rId21"/>
    <p:sldId id="291" r:id="rId22"/>
    <p:sldId id="263" r:id="rId23"/>
    <p:sldId id="283" r:id="rId24"/>
    <p:sldId id="284" r:id="rId25"/>
    <p:sldId id="264" r:id="rId26"/>
    <p:sldId id="265" r:id="rId27"/>
    <p:sldId id="268" r:id="rId28"/>
    <p:sldId id="266" r:id="rId29"/>
    <p:sldId id="269" r:id="rId30"/>
    <p:sldId id="270" r:id="rId31"/>
    <p:sldId id="271" r:id="rId32"/>
    <p:sldId id="272" r:id="rId33"/>
    <p:sldId id="273" r:id="rId34"/>
    <p:sldId id="293" r:id="rId35"/>
    <p:sldId id="285" r:id="rId36"/>
    <p:sldId id="294" r:id="rId37"/>
    <p:sldId id="286" r:id="rId38"/>
    <p:sldId id="280" r:id="rId39"/>
    <p:sldId id="297" r:id="rId40"/>
    <p:sldId id="299" r:id="rId41"/>
    <p:sldId id="298" r:id="rId42"/>
    <p:sldId id="274" r:id="rId43"/>
    <p:sldId id="295" r:id="rId44"/>
    <p:sldId id="296" r:id="rId45"/>
    <p:sldId id="275" r:id="rId46"/>
    <p:sldId id="276" r:id="rId47"/>
    <p:sldId id="277" r:id="rId48"/>
    <p:sldId id="278" r:id="rId49"/>
    <p:sldId id="279" r:id="rId5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Verdana" panose="020B0604030504040204" pitchFamily="34" charset="0"/>
      <p:regular r:id="rId55"/>
      <p:bold r:id="rId56"/>
      <p:italic r:id="rId57"/>
      <p:boldItalic r:id="rId58"/>
    </p:embeddedFont>
    <p:embeddedFont>
      <p:font typeface="Tahoma" panose="020B0604030504040204" pitchFamily="34" charset="0"/>
      <p:regular r:id="rId59"/>
      <p:bold r:id="rId60"/>
    </p:embeddedFont>
    <p:embeddedFont>
      <p:font typeface="Helvetica" panose="020B0604020202020204" pitchFamily="34" charset="0"/>
      <p:regular r:id="rId61"/>
      <p:bold r:id="rId62"/>
      <p:italic r:id="rId63"/>
      <p:boldItalic r:id="rId64"/>
    </p:embeddedFont>
    <p:embeddedFont>
      <p:font typeface="Palatino Linotype" panose="02040502050505030304" pitchFamily="18" charset="0"/>
      <p:regular r:id="rId65"/>
      <p:bold r:id="rId66"/>
      <p:italic r:id="rId67"/>
      <p:boldItalic r:id="rId68"/>
    </p:embeddedFont>
    <p:embeddedFont>
      <p:font typeface="Trebuchet MS" panose="020B0603020202020204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font" Target="fonts/font5.fntdata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73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font" Target="fonts/font19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72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font" Target="fonts/font20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6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1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06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7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68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0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51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2721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66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1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11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3035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1416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0529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60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81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67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6530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4322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51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50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219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449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6836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6589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727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19094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221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758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498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81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1746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3034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47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26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6439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0988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0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55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416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973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792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431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5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086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917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233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839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97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032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857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9726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94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9490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400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117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0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901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352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445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27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062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457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672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804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594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264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231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512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98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295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121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365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292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194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268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9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683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565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051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653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196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888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668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526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689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19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91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59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9700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036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4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43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0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76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70783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83029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57368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00827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31723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8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Branding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12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1665009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12.1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Product Branding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49050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12.1-1 Describe elements of a brand.</a:t>
            </a:r>
          </a:p>
          <a:p>
            <a:r>
              <a:rPr lang="en-US" sz="2800" dirty="0" smtClean="0"/>
              <a:t>12.1-2 Define three types of product brands.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697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7867650" cy="5562600"/>
          </a:xfrm>
        </p:spPr>
        <p:txBody>
          <a:bodyPr/>
          <a:lstStyle/>
          <a:p>
            <a:r>
              <a:rPr lang="en-US" sz="2800" dirty="0" smtClean="0"/>
              <a:t>brand name</a:t>
            </a:r>
          </a:p>
          <a:p>
            <a:r>
              <a:rPr lang="en-US" sz="2800" dirty="0" smtClean="0"/>
              <a:t>logo</a:t>
            </a:r>
          </a:p>
          <a:p>
            <a:r>
              <a:rPr lang="en-US" sz="2800" dirty="0" smtClean="0"/>
              <a:t>trade character</a:t>
            </a:r>
          </a:p>
          <a:p>
            <a:r>
              <a:rPr lang="en-US" sz="2800" dirty="0" smtClean="0"/>
              <a:t>tagline</a:t>
            </a:r>
          </a:p>
          <a:p>
            <a:r>
              <a:rPr lang="en-US" sz="2800" dirty="0" smtClean="0"/>
              <a:t>jingle</a:t>
            </a:r>
          </a:p>
          <a:p>
            <a:r>
              <a:rPr lang="en-US" sz="2800" dirty="0" smtClean="0"/>
              <a:t>metaphor</a:t>
            </a:r>
          </a:p>
          <a:p>
            <a:r>
              <a:rPr lang="en-US" sz="2800" dirty="0"/>
              <a:t>brand promise </a:t>
            </a:r>
          </a:p>
          <a:p>
            <a:r>
              <a:rPr lang="en-US" sz="2800" dirty="0"/>
              <a:t>perception </a:t>
            </a:r>
          </a:p>
          <a:p>
            <a:r>
              <a:rPr lang="en-US" sz="2800" dirty="0"/>
              <a:t>national brand</a:t>
            </a:r>
          </a:p>
          <a:p>
            <a:r>
              <a:rPr lang="en-US" sz="2800" dirty="0"/>
              <a:t>private-label brand</a:t>
            </a:r>
          </a:p>
          <a:p>
            <a:r>
              <a:rPr lang="en-US" sz="2800" dirty="0"/>
              <a:t>generic brand 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7867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How do marketers distinguish their brands from the competition?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75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brand</a:t>
            </a:r>
            <a:r>
              <a:rPr lang="en-US" sz="2600" dirty="0" smtClean="0"/>
              <a:t> is a name, term, or design that sets a product or business apart from its competition</a:t>
            </a:r>
          </a:p>
          <a:p>
            <a:pPr lvl="1"/>
            <a:r>
              <a:rPr lang="en-US" sz="2525" dirty="0" smtClean="0"/>
              <a:t>A result of everything a customer sees, hears, and experiences about a company or product</a:t>
            </a:r>
          </a:p>
          <a:p>
            <a:pPr lvl="1"/>
            <a:r>
              <a:rPr lang="en-US" sz="2525" dirty="0" smtClean="0"/>
              <a:t>Created through tangible and intangible elements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39756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</a:t>
            </a:r>
            <a:r>
              <a:rPr lang="en-US" sz="2600" i="1" dirty="0"/>
              <a:t>tangible elements </a:t>
            </a:r>
            <a:r>
              <a:rPr lang="en-US" sz="2600" dirty="0"/>
              <a:t>of a brand are its name, graphic design elements, packaging, and tagline or </a:t>
            </a:r>
            <a:r>
              <a:rPr lang="en-US" sz="2600" dirty="0" smtClean="0"/>
              <a:t>slogan</a:t>
            </a:r>
          </a:p>
          <a:p>
            <a:pPr lvl="1"/>
            <a:r>
              <a:rPr lang="en-US" sz="2450" dirty="0" smtClean="0"/>
              <a:t>Can be seen and heard</a:t>
            </a:r>
          </a:p>
          <a:p>
            <a:pPr lvl="1"/>
            <a:r>
              <a:rPr lang="en-US" sz="2450" dirty="0" smtClean="0"/>
              <a:t>Often the first experience a consumer has with a product</a:t>
            </a:r>
            <a:endParaRPr lang="en-US" sz="245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2981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75" dirty="0" smtClean="0"/>
              <a:t>Name</a:t>
            </a:r>
          </a:p>
          <a:p>
            <a:pPr lvl="1"/>
            <a:r>
              <a:rPr lang="en-US" sz="2600" dirty="0" smtClean="0"/>
              <a:t>A </a:t>
            </a:r>
            <a:r>
              <a:rPr lang="en-US" sz="2600" b="1" dirty="0"/>
              <a:t>brand name </a:t>
            </a:r>
            <a:r>
              <a:rPr lang="en-US" sz="2600" dirty="0"/>
              <a:t>is the name given to a product consisting of </a:t>
            </a:r>
            <a:r>
              <a:rPr lang="en-US" sz="2600" dirty="0" smtClean="0"/>
              <a:t>words</a:t>
            </a:r>
            <a:r>
              <a:rPr lang="en-US" sz="2600" dirty="0"/>
              <a:t>, numbers, or letters that can be read and </a:t>
            </a:r>
            <a:r>
              <a:rPr lang="en-US" sz="2600" dirty="0" smtClean="0"/>
              <a:t>spoken</a:t>
            </a:r>
          </a:p>
          <a:p>
            <a:pPr lvl="1"/>
            <a:r>
              <a:rPr lang="en-US" sz="2600" dirty="0" smtClean="0"/>
              <a:t>Choosing the right one can guide the product strategy and other marketing mix decisions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277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75" dirty="0" smtClean="0"/>
              <a:t>Graphic design elements</a:t>
            </a:r>
          </a:p>
          <a:p>
            <a:pPr lvl="1"/>
            <a:r>
              <a:rPr lang="en-US" sz="2600" dirty="0" smtClean="0"/>
              <a:t>A </a:t>
            </a:r>
            <a:r>
              <a:rPr lang="en-US" sz="2600" b="1" dirty="0"/>
              <a:t>logo</a:t>
            </a:r>
            <a:r>
              <a:rPr lang="en-US" sz="2600" dirty="0"/>
              <a:t> is the picture, design, or graphic image that represents a </a:t>
            </a:r>
            <a:r>
              <a:rPr lang="en-US" sz="2600" dirty="0" smtClean="0"/>
              <a:t>brand</a:t>
            </a:r>
          </a:p>
          <a:p>
            <a:pPr lvl="2"/>
            <a:r>
              <a:rPr lang="en-US" sz="2525" dirty="0" smtClean="0"/>
              <a:t>Also called a </a:t>
            </a:r>
            <a:r>
              <a:rPr lang="en-US" sz="2525" i="1" dirty="0" smtClean="0"/>
              <a:t>brand mark</a:t>
            </a:r>
            <a:endParaRPr lang="en-US" sz="2525" dirty="0" smtClean="0"/>
          </a:p>
          <a:p>
            <a:pPr lvl="2"/>
            <a:r>
              <a:rPr lang="en-US" sz="2525" dirty="0" smtClean="0"/>
              <a:t>Can be a symbol or the name of the company or product</a:t>
            </a:r>
            <a:endParaRPr lang="en-US" sz="2525" dirty="0"/>
          </a:p>
          <a:p>
            <a:pPr lvl="1"/>
            <a:r>
              <a:rPr lang="en-US" sz="2600" dirty="0"/>
              <a:t>A </a:t>
            </a:r>
            <a:r>
              <a:rPr lang="en-US" sz="2600" b="1" dirty="0"/>
              <a:t>trade character </a:t>
            </a:r>
            <a:r>
              <a:rPr lang="en-US" sz="2600" dirty="0"/>
              <a:t>is an animal, a real or fictional person, or an object used to advertise a good or </a:t>
            </a:r>
            <a:r>
              <a:rPr lang="en-US" sz="2600" dirty="0" smtClean="0"/>
              <a:t>service </a:t>
            </a: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03989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Packaging</a:t>
            </a:r>
          </a:p>
          <a:p>
            <a:pPr lvl="1"/>
            <a:r>
              <a:rPr lang="en-US" sz="2525" dirty="0" smtClean="0"/>
              <a:t>Should reinforce the brand image</a:t>
            </a:r>
          </a:p>
          <a:p>
            <a:pPr lvl="1"/>
            <a:r>
              <a:rPr lang="en-US" sz="2525" dirty="0" smtClean="0"/>
              <a:t>Choices that might affect buying behavior are part of the marketing function</a:t>
            </a:r>
          </a:p>
          <a:p>
            <a:pPr lvl="1"/>
            <a:r>
              <a:rPr lang="en-US" sz="2525" dirty="0" smtClean="0"/>
              <a:t>Includes labeling</a:t>
            </a:r>
          </a:p>
          <a:p>
            <a:pPr lvl="2"/>
            <a:r>
              <a:rPr lang="en-US" sz="2450" dirty="0" smtClean="0"/>
              <a:t>Some contain safety precautions</a:t>
            </a:r>
          </a:p>
          <a:p>
            <a:pPr lvl="2"/>
            <a:r>
              <a:rPr lang="en-US" sz="2450" dirty="0" smtClean="0"/>
              <a:t>Describes the product</a:t>
            </a:r>
          </a:p>
          <a:p>
            <a:pPr lvl="2"/>
            <a:r>
              <a:rPr lang="en-US" sz="2450" dirty="0" smtClean="0"/>
              <a:t>Verifies facts, such as contents, nutritional information, and weight</a:t>
            </a:r>
          </a:p>
          <a:p>
            <a:pPr lvl="2"/>
            <a:r>
              <a:rPr lang="en-US" sz="2450" dirty="0" smtClean="0"/>
              <a:t>A </a:t>
            </a:r>
            <a:r>
              <a:rPr lang="en-US" sz="2450" i="1" dirty="0" smtClean="0"/>
              <a:t>grade</a:t>
            </a:r>
            <a:r>
              <a:rPr lang="en-US" sz="2450" dirty="0" smtClean="0"/>
              <a:t> is a rating of the quality of agricultural food products</a:t>
            </a:r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280338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</a:t>
            </a:r>
            <a:r>
              <a:rPr lang="en-US" sz="2525" dirty="0" smtClean="0"/>
              <a:t> </a:t>
            </a:r>
            <a:r>
              <a:rPr lang="en-US" sz="2525" b="1" dirty="0" smtClean="0"/>
              <a:t>tagline </a:t>
            </a:r>
            <a:r>
              <a:rPr lang="en-US" sz="2525" dirty="0" smtClean="0"/>
              <a:t>is a phrase or sentence that summarizes an essential part of the product or business</a:t>
            </a:r>
          </a:p>
          <a:p>
            <a:pPr lvl="1"/>
            <a:r>
              <a:rPr lang="en-US" sz="2525" dirty="0" smtClean="0"/>
              <a:t>Also called a </a:t>
            </a:r>
            <a:r>
              <a:rPr lang="en-US" sz="2525" i="1" dirty="0" smtClean="0"/>
              <a:t>slogan</a:t>
            </a:r>
            <a:endParaRPr lang="en-US" sz="2525" dirty="0" smtClean="0"/>
          </a:p>
          <a:p>
            <a:pPr lvl="1"/>
            <a:r>
              <a:rPr lang="en-US" sz="2525" dirty="0" smtClean="0"/>
              <a:t>A tagline or slogan set to music is called a </a:t>
            </a:r>
            <a:r>
              <a:rPr lang="en-US" sz="2525" b="1" dirty="0" smtClean="0"/>
              <a:t>jingle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metaphor </a:t>
            </a:r>
            <a:r>
              <a:rPr lang="en-US" sz="2525" dirty="0" smtClean="0"/>
              <a:t>is a word or phrase for one thing used in reference to a very different thing in order to suggest a similarity</a:t>
            </a:r>
          </a:p>
          <a:p>
            <a:pPr lvl="2"/>
            <a:r>
              <a:rPr lang="en-US" sz="2450" dirty="0" smtClean="0"/>
              <a:t>A way to enhance the perceived value of a product</a:t>
            </a:r>
          </a:p>
          <a:p>
            <a:pPr lvl="2"/>
            <a:r>
              <a:rPr lang="en-US" sz="2450" i="1" dirty="0" smtClean="0"/>
              <a:t>Value</a:t>
            </a:r>
            <a:r>
              <a:rPr lang="en-US" sz="2450" dirty="0" smtClean="0"/>
              <a:t> is the relative worth of something to a person</a:t>
            </a:r>
            <a:endParaRPr lang="en-US" sz="2450" i="1" dirty="0"/>
          </a:p>
        </p:txBody>
      </p:sp>
    </p:spTree>
    <p:extLst>
      <p:ext uri="{BB962C8B-B14F-4D97-AF65-F5344CB8AC3E}">
        <p14:creationId xmlns:p14="http://schemas.microsoft.com/office/powerpoint/2010/main" val="264725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Intangible elements </a:t>
            </a:r>
            <a:r>
              <a:rPr lang="en-US" sz="2600" dirty="0" smtClean="0"/>
              <a:t>of a brand include the implied promise of the brand, the consistency of the brand, and customer perceptions of the brand image</a:t>
            </a:r>
          </a:p>
          <a:p>
            <a:pPr lvl="1"/>
            <a:r>
              <a:rPr lang="en-US" sz="2525" dirty="0" smtClean="0"/>
              <a:t>Hard to measure</a:t>
            </a:r>
          </a:p>
          <a:p>
            <a:pPr lvl="1"/>
            <a:r>
              <a:rPr lang="en-US" sz="2525" i="1" dirty="0" smtClean="0"/>
              <a:t>Image </a:t>
            </a:r>
            <a:r>
              <a:rPr lang="en-US" sz="2525" dirty="0" smtClean="0"/>
              <a:t>is the idea that people have about someone or something</a:t>
            </a:r>
            <a:endParaRPr lang="en-US" sz="2525" i="1" dirty="0" smtClean="0"/>
          </a:p>
        </p:txBody>
      </p:sp>
    </p:spTree>
    <p:extLst>
      <p:ext uri="{BB962C8B-B14F-4D97-AF65-F5344CB8AC3E}">
        <p14:creationId xmlns:p14="http://schemas.microsoft.com/office/powerpoint/2010/main" val="27462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Elements of a Brand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brand promise </a:t>
            </a:r>
            <a:r>
              <a:rPr lang="en-US" sz="2600" dirty="0"/>
              <a:t>is a statement made by an organization to its customers that tells customers what they can expect from its </a:t>
            </a:r>
            <a:r>
              <a:rPr lang="en-US" sz="2600" dirty="0" smtClean="0"/>
              <a:t>products </a:t>
            </a:r>
            <a:endParaRPr lang="en-US" sz="2600" dirty="0"/>
          </a:p>
          <a:p>
            <a:r>
              <a:rPr lang="en-US" sz="2600" dirty="0"/>
              <a:t>Brand consistency means that the good or service is the same whenever and wherever you buy </a:t>
            </a:r>
            <a:r>
              <a:rPr lang="en-US" sz="2600" dirty="0" smtClean="0"/>
              <a:t>it </a:t>
            </a:r>
            <a:endParaRPr lang="en-US" sz="2600" dirty="0"/>
          </a:p>
          <a:p>
            <a:r>
              <a:rPr lang="en-US" sz="2600" b="1" dirty="0"/>
              <a:t>Perception </a:t>
            </a:r>
            <a:r>
              <a:rPr lang="en-US" sz="2600" dirty="0"/>
              <a:t>is the mental image a person has about </a:t>
            </a:r>
            <a:r>
              <a:rPr lang="en-US" sz="2600" dirty="0" smtClean="0"/>
              <a:t>something</a:t>
            </a:r>
          </a:p>
          <a:p>
            <a:pPr lvl="1"/>
            <a:r>
              <a:rPr lang="en-US" sz="2525" dirty="0" smtClean="0"/>
              <a:t>Formed from personal experience</a:t>
            </a:r>
          </a:p>
          <a:p>
            <a:pPr lvl="1"/>
            <a:r>
              <a:rPr lang="en-US" sz="2525" dirty="0" smtClean="0"/>
              <a:t>Formed by hearing experiences of others</a:t>
            </a:r>
          </a:p>
          <a:p>
            <a:pPr lvl="1"/>
            <a:r>
              <a:rPr lang="en-US" sz="2525" dirty="0" smtClean="0"/>
              <a:t>Formed by how a company promotes the brand </a:t>
            </a:r>
            <a:endParaRPr lang="en-US" sz="2525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3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Brand Types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national brand </a:t>
            </a:r>
            <a:r>
              <a:rPr lang="en-US" sz="2600" dirty="0" smtClean="0"/>
              <a:t>is one created by a manufacturer for its own products </a:t>
            </a:r>
          </a:p>
          <a:p>
            <a:pPr lvl="1"/>
            <a:r>
              <a:rPr lang="en-US" sz="2525" dirty="0" smtClean="0"/>
              <a:t>Also called a </a:t>
            </a:r>
            <a:r>
              <a:rPr lang="en-US" sz="2525" i="1" dirty="0" smtClean="0"/>
              <a:t>manufacturer’s brand</a:t>
            </a:r>
          </a:p>
          <a:p>
            <a:pPr lvl="1"/>
            <a:r>
              <a:rPr lang="en-US" sz="2525" dirty="0" smtClean="0"/>
              <a:t>The most familiar type of brand to consumers</a:t>
            </a:r>
          </a:p>
          <a:p>
            <a:pPr lvl="1"/>
            <a:r>
              <a:rPr lang="en-US" sz="2525" dirty="0" smtClean="0"/>
              <a:t>Examples: Ritz and Cover Girl</a:t>
            </a:r>
            <a:r>
              <a:rPr lang="en-US" sz="2525" i="1" dirty="0" smtClean="0"/>
              <a:t>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92288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Brand Types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Private-label brands </a:t>
            </a:r>
            <a:r>
              <a:rPr lang="en-US" sz="2600" dirty="0" smtClean="0"/>
              <a:t>are products owned by and created specifically for large retailers</a:t>
            </a:r>
          </a:p>
          <a:p>
            <a:pPr lvl="1"/>
            <a:r>
              <a:rPr lang="en-US" sz="2525" dirty="0" smtClean="0"/>
              <a:t>Sold by only one retailer</a:t>
            </a:r>
          </a:p>
          <a:p>
            <a:pPr lvl="1"/>
            <a:r>
              <a:rPr lang="en-US" sz="2525" dirty="0" smtClean="0"/>
              <a:t>Example: Abercrombie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3495698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Brand Types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consumer product that lacks a widely recognized name or logo is a </a:t>
            </a:r>
            <a:r>
              <a:rPr lang="en-US" sz="2600" b="1" dirty="0" smtClean="0"/>
              <a:t>generic brand</a:t>
            </a:r>
          </a:p>
          <a:p>
            <a:pPr lvl="1"/>
            <a:r>
              <a:rPr lang="en-US" sz="2525" dirty="0" smtClean="0"/>
              <a:t>Not advertised</a:t>
            </a:r>
          </a:p>
          <a:p>
            <a:pPr lvl="1"/>
            <a:r>
              <a:rPr lang="en-US" sz="2525" dirty="0" smtClean="0"/>
              <a:t>Not immediately obvious who manufactures it</a:t>
            </a:r>
          </a:p>
          <a:p>
            <a:pPr lvl="1"/>
            <a:r>
              <a:rPr lang="en-US" sz="2525" dirty="0" smtClean="0"/>
              <a:t>Products are made and sold for less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201292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05000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the difference between the tangible and </a:t>
            </a:r>
            <a:r>
              <a:rPr lang="en-US" sz="2800" dirty="0" smtClean="0"/>
              <a:t>intangible </a:t>
            </a:r>
            <a:r>
              <a:rPr lang="en-US" sz="2800" dirty="0"/>
              <a:t>elements of a brand?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450" dirty="0" smtClean="0">
                <a:solidFill>
                  <a:srgbClr val="00B0F0"/>
                </a:solidFill>
              </a:rPr>
              <a:t>	The </a:t>
            </a:r>
            <a:r>
              <a:rPr lang="en-US" sz="2450" dirty="0">
                <a:solidFill>
                  <a:srgbClr val="00B0F0"/>
                </a:solidFill>
              </a:rPr>
              <a:t>tangible elements of a brand are its name, graphic </a:t>
            </a:r>
            <a:r>
              <a:rPr lang="en-US" sz="2450" dirty="0" smtClean="0">
                <a:solidFill>
                  <a:srgbClr val="00B0F0"/>
                </a:solidFill>
              </a:rPr>
              <a:t>design </a:t>
            </a:r>
            <a:r>
              <a:rPr lang="en-US" sz="2450" dirty="0">
                <a:solidFill>
                  <a:srgbClr val="00B0F0"/>
                </a:solidFill>
              </a:rPr>
              <a:t>elements, packaging, and tagline or slogan. </a:t>
            </a:r>
            <a:r>
              <a:rPr lang="en-US" sz="2450" dirty="0" smtClean="0">
                <a:solidFill>
                  <a:srgbClr val="00B0F0"/>
                </a:solidFill>
              </a:rPr>
              <a:t>These </a:t>
            </a:r>
            <a:r>
              <a:rPr lang="en-US" sz="2450" dirty="0">
                <a:solidFill>
                  <a:srgbClr val="00B0F0"/>
                </a:solidFill>
              </a:rPr>
              <a:t>are the brand elements that can be seen and </a:t>
            </a:r>
            <a:r>
              <a:rPr lang="en-US" sz="2450" dirty="0" smtClean="0">
                <a:solidFill>
                  <a:srgbClr val="00B0F0"/>
                </a:solidFill>
              </a:rPr>
              <a:t>heard</a:t>
            </a:r>
            <a:r>
              <a:rPr lang="en-US" sz="2450" dirty="0">
                <a:solidFill>
                  <a:srgbClr val="00B0F0"/>
                </a:solidFill>
              </a:rPr>
              <a:t>. Intangible elements of a brand include the </a:t>
            </a:r>
            <a:r>
              <a:rPr lang="en-US" sz="2450" dirty="0" smtClean="0">
                <a:solidFill>
                  <a:srgbClr val="00B0F0"/>
                </a:solidFill>
              </a:rPr>
              <a:t>implied </a:t>
            </a:r>
            <a:r>
              <a:rPr lang="en-US" sz="2450" dirty="0">
                <a:solidFill>
                  <a:srgbClr val="00B0F0"/>
                </a:solidFill>
              </a:rPr>
              <a:t>promise of the brand, </a:t>
            </a:r>
            <a:r>
              <a:rPr lang="en-US" sz="2450" dirty="0" smtClean="0">
                <a:solidFill>
                  <a:srgbClr val="00B0F0"/>
                </a:solidFill>
              </a:rPr>
              <a:t>the consistency </a:t>
            </a:r>
            <a:r>
              <a:rPr lang="en-US" sz="2450" dirty="0">
                <a:solidFill>
                  <a:srgbClr val="00B0F0"/>
                </a:solidFill>
              </a:rPr>
              <a:t>of the brand, </a:t>
            </a:r>
            <a:r>
              <a:rPr lang="en-US" sz="2450" dirty="0" smtClean="0">
                <a:solidFill>
                  <a:srgbClr val="00B0F0"/>
                </a:solidFill>
              </a:rPr>
              <a:t>and </a:t>
            </a:r>
            <a:r>
              <a:rPr lang="en-US" sz="2450" dirty="0">
                <a:solidFill>
                  <a:srgbClr val="00B0F0"/>
                </a:solidFill>
              </a:rPr>
              <a:t>customer perceptions of the brand image. </a:t>
            </a:r>
            <a:r>
              <a:rPr lang="en-US" sz="2450" dirty="0" smtClean="0">
                <a:solidFill>
                  <a:srgbClr val="00B0F0"/>
                </a:solidFill>
              </a:rPr>
              <a:t>Intangible </a:t>
            </a:r>
            <a:r>
              <a:rPr lang="en-US" sz="2450" dirty="0">
                <a:solidFill>
                  <a:srgbClr val="00B0F0"/>
                </a:solidFill>
              </a:rPr>
              <a:t>elements are hard to measure because they </a:t>
            </a:r>
            <a:r>
              <a:rPr lang="en-US" sz="2450" dirty="0" smtClean="0">
                <a:solidFill>
                  <a:srgbClr val="00B0F0"/>
                </a:solidFill>
              </a:rPr>
              <a:t>cannot </a:t>
            </a:r>
            <a:r>
              <a:rPr lang="en-US" sz="2450" dirty="0">
                <a:solidFill>
                  <a:srgbClr val="00B0F0"/>
                </a:solidFill>
              </a:rPr>
              <a:t>be seen or heard.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12.1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51570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Identify </a:t>
            </a:r>
            <a:r>
              <a:rPr lang="en-US" sz="2800" dirty="0"/>
              <a:t>functions of labeling.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function of label information is to </a:t>
            </a:r>
            <a:r>
              <a:rPr lang="en-US" sz="2800" dirty="0" smtClean="0">
                <a:solidFill>
                  <a:srgbClr val="00B0F0"/>
                </a:solidFill>
              </a:rPr>
              <a:t>verify </a:t>
            </a:r>
            <a:r>
              <a:rPr lang="en-US" sz="2800" dirty="0">
                <a:solidFill>
                  <a:srgbClr val="00B0F0"/>
                </a:solidFill>
              </a:rPr>
              <a:t>facts about the product, such as </a:t>
            </a:r>
            <a:r>
              <a:rPr lang="en-US" sz="2800" dirty="0" smtClean="0">
                <a:solidFill>
                  <a:srgbClr val="00B0F0"/>
                </a:solidFill>
              </a:rPr>
              <a:t>contents</a:t>
            </a:r>
            <a:r>
              <a:rPr lang="en-US" sz="2800" dirty="0">
                <a:solidFill>
                  <a:srgbClr val="00B0F0"/>
                </a:solidFill>
              </a:rPr>
              <a:t>, nutritional information, and </a:t>
            </a:r>
            <a:r>
              <a:rPr lang="en-US" sz="2800" dirty="0" smtClean="0">
                <a:solidFill>
                  <a:srgbClr val="00B0F0"/>
                </a:solidFill>
              </a:rPr>
              <a:t>weight</a:t>
            </a:r>
            <a:r>
              <a:rPr lang="en-US" sz="2800" dirty="0">
                <a:solidFill>
                  <a:srgbClr val="00B0F0"/>
                </a:solidFill>
              </a:rPr>
              <a:t>. Some packaging and labeling </a:t>
            </a:r>
            <a:r>
              <a:rPr lang="en-US" sz="2800" dirty="0" smtClean="0">
                <a:solidFill>
                  <a:srgbClr val="00B0F0"/>
                </a:solidFill>
              </a:rPr>
              <a:t>contain </a:t>
            </a:r>
            <a:r>
              <a:rPr lang="en-US" sz="2800" dirty="0">
                <a:solidFill>
                  <a:srgbClr val="00B0F0"/>
                </a:solidFill>
              </a:rPr>
              <a:t>safety precautions and directions </a:t>
            </a:r>
            <a:r>
              <a:rPr lang="en-US" sz="2800" dirty="0" smtClean="0">
                <a:solidFill>
                  <a:srgbClr val="00B0F0"/>
                </a:solidFill>
              </a:rPr>
              <a:t>to </a:t>
            </a:r>
            <a:r>
              <a:rPr lang="en-US" sz="2800" dirty="0">
                <a:solidFill>
                  <a:srgbClr val="00B0F0"/>
                </a:solidFill>
              </a:rPr>
              <a:t>prevent injury to the user.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12.1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08757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How </a:t>
            </a:r>
            <a:r>
              <a:rPr lang="en-US" sz="2800" dirty="0"/>
              <a:t>are perceptions of brand image </a:t>
            </a:r>
            <a:r>
              <a:rPr lang="en-US" sz="2800" dirty="0" smtClean="0"/>
              <a:t>formed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perceptions of brand image are </a:t>
            </a:r>
            <a:r>
              <a:rPr lang="en-US" sz="2800" dirty="0" smtClean="0">
                <a:solidFill>
                  <a:srgbClr val="00B0F0"/>
                </a:solidFill>
              </a:rPr>
              <a:t>formed </a:t>
            </a:r>
            <a:r>
              <a:rPr lang="en-US" sz="2800" dirty="0">
                <a:solidFill>
                  <a:srgbClr val="00B0F0"/>
                </a:solidFill>
              </a:rPr>
              <a:t>in three ways: personal </a:t>
            </a:r>
            <a:r>
              <a:rPr lang="en-US" sz="2800" dirty="0" smtClean="0">
                <a:solidFill>
                  <a:srgbClr val="00B0F0"/>
                </a:solidFill>
              </a:rPr>
              <a:t>experience</a:t>
            </a:r>
            <a:r>
              <a:rPr lang="en-US" sz="2800" dirty="0">
                <a:solidFill>
                  <a:srgbClr val="00B0F0"/>
                </a:solidFill>
              </a:rPr>
              <a:t>, hearing the experiences </a:t>
            </a:r>
            <a:r>
              <a:rPr lang="en-US" sz="2800" dirty="0" smtClean="0">
                <a:solidFill>
                  <a:srgbClr val="00B0F0"/>
                </a:solidFill>
              </a:rPr>
              <a:t>of </a:t>
            </a:r>
            <a:r>
              <a:rPr lang="en-US" sz="2800" dirty="0">
                <a:solidFill>
                  <a:srgbClr val="00B0F0"/>
                </a:solidFill>
              </a:rPr>
              <a:t>others, and how a brand is </a:t>
            </a:r>
            <a:r>
              <a:rPr lang="en-US" sz="2800" dirty="0" smtClean="0">
                <a:solidFill>
                  <a:srgbClr val="00B0F0"/>
                </a:solidFill>
              </a:rPr>
              <a:t>promoted.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List three types of product brands.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National</a:t>
            </a:r>
            <a:r>
              <a:rPr lang="en-US" sz="2800" dirty="0">
                <a:solidFill>
                  <a:srgbClr val="00B0F0"/>
                </a:solidFill>
              </a:rPr>
              <a:t>, private label, and generic.	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12.1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1215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Which </a:t>
            </a:r>
            <a:r>
              <a:rPr lang="en-US" sz="2800" dirty="0"/>
              <a:t>product brand type is likely the </a:t>
            </a:r>
            <a:r>
              <a:rPr lang="en-US" sz="2800" dirty="0" smtClean="0"/>
              <a:t>most </a:t>
            </a:r>
            <a:r>
              <a:rPr lang="en-US" sz="2800" dirty="0"/>
              <a:t>familiar to consumers?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National </a:t>
            </a:r>
            <a:r>
              <a:rPr lang="en-US" sz="2800" dirty="0">
                <a:solidFill>
                  <a:srgbClr val="00B0F0"/>
                </a:solidFill>
              </a:rPr>
              <a:t>brands are probably the most </a:t>
            </a:r>
            <a:r>
              <a:rPr lang="en-US" sz="2800" dirty="0" smtClean="0">
                <a:solidFill>
                  <a:srgbClr val="00B0F0"/>
                </a:solidFill>
              </a:rPr>
              <a:t>familiar </a:t>
            </a:r>
            <a:r>
              <a:rPr lang="en-US" sz="2800" dirty="0">
                <a:solidFill>
                  <a:srgbClr val="00B0F0"/>
                </a:solidFill>
              </a:rPr>
              <a:t>to consumers because they </a:t>
            </a:r>
            <a:r>
              <a:rPr lang="en-US" sz="2800" dirty="0" smtClean="0">
                <a:solidFill>
                  <a:srgbClr val="00B0F0"/>
                </a:solidFill>
              </a:rPr>
              <a:t>are </a:t>
            </a:r>
            <a:r>
              <a:rPr lang="en-US" sz="2800" dirty="0">
                <a:solidFill>
                  <a:srgbClr val="00B0F0"/>
                </a:solidFill>
              </a:rPr>
              <a:t>carried by many large and </a:t>
            </a:r>
            <a:r>
              <a:rPr lang="en-US" sz="2800" dirty="0" smtClean="0">
                <a:solidFill>
                  <a:srgbClr val="00B0F0"/>
                </a:solidFill>
              </a:rPr>
              <a:t>small retail </a:t>
            </a:r>
            <a:r>
              <a:rPr lang="en-US" sz="2800" dirty="0">
                <a:solidFill>
                  <a:srgbClr val="00B0F0"/>
                </a:solidFill>
              </a:rPr>
              <a:t>stores.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990600"/>
          </a:xfrm>
        </p:spPr>
        <p:txBody>
          <a:bodyPr/>
          <a:lstStyle/>
          <a:p>
            <a:r>
              <a:rPr lang="en-US" sz="4200" dirty="0" smtClean="0"/>
              <a:t>Section 12.1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7209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12.2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Brand Identity and Protection 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221268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12.2-1 Explain brand identity. </a:t>
            </a:r>
          </a:p>
          <a:p>
            <a:r>
              <a:rPr lang="en-US" sz="2800" dirty="0" smtClean="0"/>
              <a:t>12.2-2 Define branding strategies.</a:t>
            </a:r>
          </a:p>
          <a:p>
            <a:r>
              <a:rPr lang="en-US" sz="2800" dirty="0" smtClean="0"/>
              <a:t>12.2-3 Identify ways in which a company can protect its brand.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511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62050"/>
            <a:ext cx="8001000" cy="5181600"/>
          </a:xfrm>
        </p:spPr>
        <p:txBody>
          <a:bodyPr/>
          <a:lstStyle/>
          <a:p>
            <a:r>
              <a:rPr lang="en-US" sz="2800" dirty="0" smtClean="0"/>
              <a:t>brand identity</a:t>
            </a:r>
          </a:p>
          <a:p>
            <a:r>
              <a:rPr lang="en-US" sz="2800" dirty="0" smtClean="0"/>
              <a:t>brand equity</a:t>
            </a:r>
          </a:p>
          <a:p>
            <a:r>
              <a:rPr lang="en-US" sz="2800" dirty="0" smtClean="0"/>
              <a:t>brand loyalty</a:t>
            </a:r>
          </a:p>
          <a:p>
            <a:r>
              <a:rPr lang="en-US" sz="2800" dirty="0" smtClean="0"/>
              <a:t>branding strategy </a:t>
            </a:r>
          </a:p>
          <a:p>
            <a:r>
              <a:rPr lang="en-US" sz="2800" dirty="0" smtClean="0"/>
              <a:t>brand extension</a:t>
            </a:r>
          </a:p>
          <a:p>
            <a:r>
              <a:rPr lang="en-US" sz="2800" dirty="0" smtClean="0"/>
              <a:t>co-branding</a:t>
            </a:r>
          </a:p>
          <a:p>
            <a:r>
              <a:rPr lang="en-US" sz="2800" dirty="0" smtClean="0"/>
              <a:t>brand licensing </a:t>
            </a:r>
          </a:p>
          <a:p>
            <a:r>
              <a:rPr lang="en-US" sz="2800" dirty="0" smtClean="0"/>
              <a:t>intellectual property</a:t>
            </a:r>
          </a:p>
          <a:p>
            <a:r>
              <a:rPr lang="en-US" sz="2800" dirty="0" smtClean="0"/>
              <a:t>trademark</a:t>
            </a:r>
          </a:p>
          <a:p>
            <a:r>
              <a:rPr lang="en-US" sz="2800" dirty="0" smtClean="0"/>
              <a:t>service mark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21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How can brand identity influence consumer buying decisions?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105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Identity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Brand identity </a:t>
            </a:r>
            <a:r>
              <a:rPr lang="en-US" sz="2600" dirty="0" smtClean="0"/>
              <a:t>is the way in which a business wants to be perceived by customers </a:t>
            </a:r>
          </a:p>
          <a:p>
            <a:endParaRPr lang="en-US" sz="2600" b="1" dirty="0"/>
          </a:p>
          <a:p>
            <a:endParaRPr lang="en-US" sz="2600" b="1" dirty="0" smtClean="0"/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endParaRPr lang="en-US" sz="1200" dirty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endParaRPr lang="en-US" sz="1200" dirty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rgbClr val="FF0000"/>
                </a:solidFill>
              </a:rPr>
              <a:t>				</a:t>
            </a: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rgbClr val="FF0000"/>
                </a:solidFill>
              </a:rPr>
              <a:t>		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1" y="2627376"/>
            <a:ext cx="4619624" cy="3822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8075" y="6388216"/>
            <a:ext cx="342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Source: Forbes Media LLC; Goodheart-Willcox Publisher</a:t>
            </a:r>
          </a:p>
        </p:txBody>
      </p:sp>
    </p:spTree>
    <p:extLst>
      <p:ext uri="{BB962C8B-B14F-4D97-AF65-F5344CB8AC3E}">
        <p14:creationId xmlns:p14="http://schemas.microsoft.com/office/powerpoint/2010/main" val="215447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Identity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Brand equity </a:t>
            </a:r>
            <a:r>
              <a:rPr lang="en-US" sz="2600" dirty="0"/>
              <a:t>is the value of having a well-known brand name </a:t>
            </a:r>
          </a:p>
          <a:p>
            <a:r>
              <a:rPr lang="en-US" sz="2600" dirty="0" smtClean="0"/>
              <a:t>Marketers hope to achieve the following goals:</a:t>
            </a:r>
          </a:p>
          <a:p>
            <a:pPr lvl="1"/>
            <a:r>
              <a:rPr lang="en-US" sz="2525" dirty="0" smtClean="0"/>
              <a:t>Create a unique brand identity</a:t>
            </a:r>
          </a:p>
          <a:p>
            <a:pPr lvl="1"/>
            <a:r>
              <a:rPr lang="en-US" sz="2525" dirty="0" smtClean="0"/>
              <a:t>Contribute to the positive image of the brand</a:t>
            </a:r>
          </a:p>
          <a:p>
            <a:pPr lvl="1"/>
            <a:r>
              <a:rPr lang="en-US" sz="2525" dirty="0" smtClean="0"/>
              <a:t>Inspire brand loyalty and repeat sales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734103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Identity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Unique brands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benefit</a:t>
            </a:r>
            <a:r>
              <a:rPr lang="en-US" sz="2525" dirty="0" smtClean="0"/>
              <a:t> is the ability of a product to satisfy a need</a:t>
            </a:r>
          </a:p>
          <a:p>
            <a:pPr lvl="1"/>
            <a:r>
              <a:rPr lang="en-US" sz="2525" dirty="0" smtClean="0"/>
              <a:t>Key is creating products and promotions that appeal to the needs and wants of the target market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539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Identity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Positive brand images</a:t>
            </a:r>
          </a:p>
          <a:p>
            <a:pPr lvl="1"/>
            <a:r>
              <a:rPr lang="en-US" sz="2525" i="1" dirty="0" smtClean="0"/>
              <a:t>Corporate social responsibility</a:t>
            </a:r>
            <a:r>
              <a:rPr lang="en-US" sz="2525" dirty="0" smtClean="0"/>
              <a:t> is the actions of a business to further social good</a:t>
            </a:r>
          </a:p>
          <a:p>
            <a:pPr lvl="1"/>
            <a:r>
              <a:rPr lang="en-US" sz="2525" dirty="0" smtClean="0"/>
              <a:t>Some large corporations buy the </a:t>
            </a:r>
            <a:r>
              <a:rPr lang="en-US" sz="2525" i="1" dirty="0" smtClean="0"/>
              <a:t>naming rights</a:t>
            </a:r>
            <a:r>
              <a:rPr lang="en-US" sz="2525" dirty="0" smtClean="0"/>
              <a:t> for sports stadiums, convention centers, and other public places to show their support for a community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254524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Identity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Brand loyalty</a:t>
            </a:r>
            <a:r>
              <a:rPr lang="en-US" sz="2600" dirty="0" smtClean="0"/>
              <a:t> is customer dedication to a certain brand of product</a:t>
            </a:r>
          </a:p>
          <a:p>
            <a:pPr lvl="1"/>
            <a:r>
              <a:rPr lang="en-US" sz="2525" dirty="0" smtClean="0"/>
              <a:t>Occurs when a good, service, or business consistently meets customer needs and expectations</a:t>
            </a:r>
          </a:p>
          <a:p>
            <a:pPr lvl="1"/>
            <a:r>
              <a:rPr lang="en-US" sz="2525" dirty="0" smtClean="0"/>
              <a:t>Excellent customer service is vital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52414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Branding Strategies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branding strategy </a:t>
            </a:r>
            <a:r>
              <a:rPr lang="en-US" sz="2600" dirty="0" smtClean="0"/>
              <a:t>is a plan to develop a brand in a way that supports the goals of the business </a:t>
            </a:r>
          </a:p>
          <a:p>
            <a:pPr lvl="1"/>
            <a:r>
              <a:rPr lang="en-US" sz="2525" b="1" dirty="0" smtClean="0"/>
              <a:t>Brand extension </a:t>
            </a:r>
            <a:r>
              <a:rPr lang="en-US" sz="2525" dirty="0" smtClean="0"/>
              <a:t>is using an established brand name on different products in a product mix</a:t>
            </a:r>
          </a:p>
          <a:p>
            <a:pPr lvl="1"/>
            <a:r>
              <a:rPr lang="en-US" sz="2525" b="1" dirty="0" smtClean="0"/>
              <a:t>Co-branding </a:t>
            </a:r>
            <a:r>
              <a:rPr lang="en-US" sz="2525" dirty="0" smtClean="0"/>
              <a:t>combines the products of one or more manufacturers in the creation of a product </a:t>
            </a:r>
          </a:p>
          <a:p>
            <a:pPr lvl="1"/>
            <a:r>
              <a:rPr lang="en-US" sz="2525" b="1" dirty="0" smtClean="0"/>
              <a:t>Brand licensing </a:t>
            </a:r>
            <a:r>
              <a:rPr lang="en-US" sz="2525" dirty="0" smtClean="0"/>
              <a:t>is leasing a brand name for use by another business under the specifications of an agreement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57268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Branding Strategies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branding strategy </a:t>
            </a:r>
            <a:r>
              <a:rPr lang="en-US" sz="2600" dirty="0" smtClean="0"/>
              <a:t>is a plan to develop a brand in a way that supports the goals of the business</a:t>
            </a:r>
          </a:p>
          <a:p>
            <a:pPr lvl="1"/>
            <a:r>
              <a:rPr lang="en-US" sz="2450" dirty="0" smtClean="0"/>
              <a:t>Brand extension</a:t>
            </a:r>
          </a:p>
          <a:p>
            <a:pPr lvl="1"/>
            <a:r>
              <a:rPr lang="en-US" sz="2450" dirty="0" smtClean="0"/>
              <a:t>Co-branding</a:t>
            </a:r>
          </a:p>
          <a:p>
            <a:pPr lvl="1"/>
            <a:r>
              <a:rPr lang="en-US" sz="2450" dirty="0" smtClean="0"/>
              <a:t>Brand licensing </a:t>
            </a:r>
            <a:endParaRPr lang="en-US" sz="2600" dirty="0" smtClean="0"/>
          </a:p>
          <a:p>
            <a:pPr marL="556069" lvl="2" indent="-256032">
              <a:buFont typeface="Arial" panose="020B0604020202020204" pitchFamily="34" charset="0"/>
              <a:buChar char="•"/>
            </a:pPr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301808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Branding Strategies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6032" lvl="1" indent="-256032">
              <a:buFont typeface="Arial" panose="020B0604020202020204" pitchFamily="34" charset="0"/>
              <a:buChar char="•"/>
            </a:pPr>
            <a:r>
              <a:rPr lang="en-US" sz="2600" b="1" dirty="0" smtClean="0"/>
              <a:t>Brand extension </a:t>
            </a:r>
            <a:r>
              <a:rPr lang="en-US" sz="2600" dirty="0" smtClean="0"/>
              <a:t>is using an established brand name on different products in a product mix</a:t>
            </a:r>
          </a:p>
          <a:p>
            <a:pPr lvl="1"/>
            <a:r>
              <a:rPr lang="en-US" sz="2450" dirty="0" smtClean="0"/>
              <a:t>Benefit: creates new marketing opportunities, leading to higher sales and profit for company</a:t>
            </a:r>
            <a:endParaRPr lang="en-US" sz="2450" dirty="0"/>
          </a:p>
          <a:p>
            <a:pPr lvl="1"/>
            <a:r>
              <a:rPr lang="en-US" sz="2450" dirty="0" smtClean="0"/>
              <a:t>Risk: brand can appear too thin or if one product fails, the entire brand can suffer</a:t>
            </a:r>
            <a:endParaRPr lang="en-US" sz="2450" dirty="0"/>
          </a:p>
          <a:p>
            <a:pPr marL="256032" lvl="1" indent="-256032"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marL="556069" lvl="2" indent="-256032">
              <a:buFont typeface="Arial" panose="020B0604020202020204" pitchFamily="34" charset="0"/>
              <a:buChar char="•"/>
            </a:pPr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415543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Branding Strategies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6032" lvl="1" indent="-256032">
              <a:buFont typeface="Arial" panose="020B0604020202020204" pitchFamily="34" charset="0"/>
              <a:buChar char="•"/>
            </a:pPr>
            <a:r>
              <a:rPr lang="en-US" sz="2600" b="1" dirty="0"/>
              <a:t>Co-branding</a:t>
            </a:r>
            <a:r>
              <a:rPr lang="en-US" sz="2600" dirty="0"/>
              <a:t> combines the products of one or more manufacturers in the creation of a </a:t>
            </a:r>
            <a:r>
              <a:rPr lang="en-US" sz="2600" dirty="0" smtClean="0"/>
              <a:t>product</a:t>
            </a:r>
          </a:p>
          <a:p>
            <a:pPr lvl="1"/>
            <a:r>
              <a:rPr lang="en-US" sz="2450" dirty="0" smtClean="0"/>
              <a:t>Works well when </a:t>
            </a:r>
            <a:r>
              <a:rPr lang="en-US" sz="2525" dirty="0" smtClean="0"/>
              <a:t>two </a:t>
            </a:r>
            <a:r>
              <a:rPr lang="en-US" sz="2525" dirty="0"/>
              <a:t>companies each have a high level of brand </a:t>
            </a:r>
            <a:r>
              <a:rPr lang="en-US" sz="2525" dirty="0" smtClean="0"/>
              <a:t>recognition </a:t>
            </a:r>
            <a:endParaRPr lang="en-US" sz="2600" dirty="0" smtClean="0"/>
          </a:p>
          <a:p>
            <a:pPr marL="256032" lvl="1" indent="-256032">
              <a:buFont typeface="Arial" panose="020B0604020202020204" pitchFamily="34" charset="0"/>
              <a:buChar char="•"/>
            </a:pPr>
            <a:r>
              <a:rPr lang="en-US" sz="2600" b="1" dirty="0" smtClean="0"/>
              <a:t>Brand </a:t>
            </a:r>
            <a:r>
              <a:rPr lang="en-US" sz="2600" b="1" dirty="0"/>
              <a:t>licensing </a:t>
            </a:r>
            <a:r>
              <a:rPr lang="en-US" sz="2600" dirty="0" smtClean="0"/>
              <a:t>is </a:t>
            </a:r>
            <a:r>
              <a:rPr lang="en-US" sz="2600" dirty="0"/>
              <a:t>leasing a brand name for use by another business under the specifications of an agreement </a:t>
            </a:r>
          </a:p>
        </p:txBody>
      </p:sp>
    </p:spTree>
    <p:extLst>
      <p:ext uri="{BB962C8B-B14F-4D97-AF65-F5344CB8AC3E}">
        <p14:creationId xmlns:p14="http://schemas.microsoft.com/office/powerpoint/2010/main" val="382360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Protection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brand is considered the intellectual property of its owner and should be protected from theft</a:t>
            </a:r>
          </a:p>
          <a:p>
            <a:pPr lvl="1"/>
            <a:r>
              <a:rPr lang="en-US" sz="2525" dirty="0" smtClean="0"/>
              <a:t>Valuable only if competitors cannot copy it</a:t>
            </a:r>
            <a:endParaRPr lang="en-US" sz="2525" dirty="0"/>
          </a:p>
          <a:p>
            <a:pPr lvl="1"/>
            <a:r>
              <a:rPr lang="en-US" sz="2525" b="1" dirty="0" smtClean="0"/>
              <a:t>Intellectual property </a:t>
            </a:r>
            <a:r>
              <a:rPr lang="en-US" sz="2525" dirty="0" smtClean="0"/>
              <a:t>is something that comes from a person’s mind, such as an idea, an invention, or a process </a:t>
            </a:r>
          </a:p>
        </p:txBody>
      </p:sp>
    </p:spTree>
    <p:extLst>
      <p:ext uri="{BB962C8B-B14F-4D97-AF65-F5344CB8AC3E}">
        <p14:creationId xmlns:p14="http://schemas.microsoft.com/office/powerpoint/2010/main" val="385181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Protection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trademark </a:t>
            </a:r>
            <a:r>
              <a:rPr lang="en-US" sz="2600" dirty="0"/>
              <a:t>protects taglines, names, graphics, symbols, or any unique method used to identify a product or company </a:t>
            </a:r>
            <a:endParaRPr lang="en-US" sz="2525" dirty="0"/>
          </a:p>
          <a:p>
            <a:r>
              <a:rPr lang="en-US" sz="2525" dirty="0"/>
              <a:t>A </a:t>
            </a:r>
            <a:r>
              <a:rPr lang="en-US" sz="2525" b="1" dirty="0"/>
              <a:t>service mark </a:t>
            </a:r>
            <a:r>
              <a:rPr lang="en-US" sz="2525" dirty="0"/>
              <a:t>is similar to a trademark, but it identifies a service, rather than a product </a:t>
            </a: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776567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Brand Protection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Trademark registration</a:t>
            </a:r>
          </a:p>
          <a:p>
            <a:pPr lvl="1"/>
            <a:r>
              <a:rPr lang="en-US" sz="2525" dirty="0" smtClean="0"/>
              <a:t>Recommended for increased protection</a:t>
            </a:r>
          </a:p>
          <a:p>
            <a:pPr lvl="1"/>
            <a:r>
              <a:rPr lang="en-US" sz="2525" dirty="0" smtClean="0"/>
              <a:t>A powerful brand name is sometimes said to have become </a:t>
            </a:r>
            <a:r>
              <a:rPr lang="en-US" sz="2525" i="1" dirty="0" smtClean="0"/>
              <a:t>genericized </a:t>
            </a:r>
            <a:r>
              <a:rPr lang="en-US" sz="2525" dirty="0" smtClean="0"/>
              <a:t>when it replaces the generic category name</a:t>
            </a:r>
          </a:p>
          <a:p>
            <a:pPr lvl="1"/>
            <a:endParaRPr lang="en-US" sz="2525" dirty="0"/>
          </a:p>
          <a:p>
            <a:pPr lvl="1"/>
            <a:endParaRPr lang="en-US" sz="2525" dirty="0" smtClean="0"/>
          </a:p>
          <a:p>
            <a:pPr lvl="1"/>
            <a:endParaRPr lang="en-US" sz="1200" dirty="0">
              <a:solidFill>
                <a:srgbClr val="FF0000"/>
              </a:solidFill>
            </a:endParaRPr>
          </a:p>
          <a:p>
            <a:pPr lvl="1"/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</a:t>
            </a:r>
            <a:r>
              <a:rPr lang="en-US" sz="1200" dirty="0" smtClean="0">
                <a:solidFill>
                  <a:srgbClr val="FF0000"/>
                </a:solidFill>
              </a:rPr>
              <a:t>					</a:t>
            </a:r>
          </a:p>
          <a:p>
            <a:pPr marL="342900" lvl="1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</a:t>
            </a:r>
            <a:r>
              <a:rPr lang="en-US" sz="1200" dirty="0" smtClean="0">
                <a:solidFill>
                  <a:srgbClr val="FF0000"/>
                </a:solidFill>
              </a:rPr>
              <a:t>				        </a:t>
            </a:r>
          </a:p>
          <a:p>
            <a:pPr marL="342900" lvl="1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r>
              <a:rPr lang="en-US" sz="1200" dirty="0" smtClean="0">
                <a:solidFill>
                  <a:srgbClr val="FF0000"/>
                </a:solidFill>
              </a:rPr>
              <a:t>					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25" y="4210050"/>
            <a:ext cx="5491506" cy="1914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9750" y="6092666"/>
            <a:ext cx="18192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Goodheart-Willcox </a:t>
            </a:r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Publisher</a:t>
            </a:r>
          </a:p>
        </p:txBody>
      </p:sp>
    </p:spTree>
    <p:extLst>
      <p:ext uri="{BB962C8B-B14F-4D97-AF65-F5344CB8AC3E}">
        <p14:creationId xmlns:p14="http://schemas.microsoft.com/office/powerpoint/2010/main" val="7509719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the key to a unique brand?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key to a unique brand is creating </a:t>
            </a:r>
            <a:r>
              <a:rPr lang="en-US" sz="2800" dirty="0" smtClean="0">
                <a:solidFill>
                  <a:srgbClr val="00B0F0"/>
                </a:solidFill>
              </a:rPr>
              <a:t>products </a:t>
            </a:r>
            <a:r>
              <a:rPr lang="en-US" sz="2800" dirty="0">
                <a:solidFill>
                  <a:srgbClr val="00B0F0"/>
                </a:solidFill>
              </a:rPr>
              <a:t>and promotions that appeal </a:t>
            </a:r>
            <a:r>
              <a:rPr lang="en-US" sz="2800" dirty="0" smtClean="0">
                <a:solidFill>
                  <a:srgbClr val="00B0F0"/>
                </a:solidFill>
              </a:rPr>
              <a:t>to </a:t>
            </a:r>
            <a:r>
              <a:rPr lang="en-US" sz="2800" dirty="0">
                <a:solidFill>
                  <a:srgbClr val="00B0F0"/>
                </a:solidFill>
              </a:rPr>
              <a:t>the needs and wants of the target </a:t>
            </a:r>
            <a:r>
              <a:rPr lang="en-US" sz="2800" dirty="0" smtClean="0">
                <a:solidFill>
                  <a:srgbClr val="00B0F0"/>
                </a:solidFill>
              </a:rPr>
              <a:t>market.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12.2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10479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How </a:t>
            </a:r>
            <a:r>
              <a:rPr lang="en-US" sz="2800" dirty="0"/>
              <a:t>can a company develop a positive brand </a:t>
            </a:r>
            <a:r>
              <a:rPr lang="en-US" sz="2800" dirty="0" smtClean="0"/>
              <a:t>image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One </a:t>
            </a:r>
            <a:r>
              <a:rPr lang="en-US" sz="2800" dirty="0">
                <a:solidFill>
                  <a:srgbClr val="00B0F0"/>
                </a:solidFill>
              </a:rPr>
              <a:t>way to accomplish this goal is to align the </a:t>
            </a:r>
            <a:r>
              <a:rPr lang="en-US" sz="2800" dirty="0" smtClean="0">
                <a:solidFill>
                  <a:srgbClr val="00B0F0"/>
                </a:solidFill>
              </a:rPr>
              <a:t>brand </a:t>
            </a:r>
            <a:r>
              <a:rPr lang="en-US" sz="2800" dirty="0">
                <a:solidFill>
                  <a:srgbClr val="00B0F0"/>
                </a:solidFill>
              </a:rPr>
              <a:t>with a positive message. Many </a:t>
            </a:r>
            <a:r>
              <a:rPr lang="en-US" sz="2800" dirty="0" smtClean="0">
                <a:solidFill>
                  <a:srgbClr val="00B0F0"/>
                </a:solidFill>
              </a:rPr>
              <a:t>companies </a:t>
            </a:r>
            <a:r>
              <a:rPr lang="en-US" sz="2800" dirty="0">
                <a:solidFill>
                  <a:srgbClr val="00B0F0"/>
                </a:solidFill>
              </a:rPr>
              <a:t>visibly participate in community and </a:t>
            </a:r>
            <a:r>
              <a:rPr lang="en-US" sz="2800" dirty="0" smtClean="0">
                <a:solidFill>
                  <a:srgbClr val="00B0F0"/>
                </a:solidFill>
              </a:rPr>
              <a:t>charitable </a:t>
            </a:r>
            <a:r>
              <a:rPr lang="en-US" sz="2800" dirty="0">
                <a:solidFill>
                  <a:srgbClr val="00B0F0"/>
                </a:solidFill>
              </a:rPr>
              <a:t>events. Some large corporations buy 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naming rights for sports stadiums, </a:t>
            </a:r>
            <a:r>
              <a:rPr lang="en-US" sz="2800" dirty="0" smtClean="0">
                <a:solidFill>
                  <a:srgbClr val="00B0F0"/>
                </a:solidFill>
              </a:rPr>
              <a:t>convention </a:t>
            </a:r>
            <a:r>
              <a:rPr lang="en-US" sz="2800" dirty="0">
                <a:solidFill>
                  <a:srgbClr val="00B0F0"/>
                </a:solidFill>
              </a:rPr>
              <a:t>centers, and other public places to </a:t>
            </a:r>
            <a:r>
              <a:rPr lang="en-US" sz="2800" dirty="0" smtClean="0">
                <a:solidFill>
                  <a:srgbClr val="00B0F0"/>
                </a:solidFill>
              </a:rPr>
              <a:t>show </a:t>
            </a:r>
            <a:r>
              <a:rPr lang="en-US" sz="2800" dirty="0">
                <a:solidFill>
                  <a:srgbClr val="00B0F0"/>
                </a:solidFill>
              </a:rPr>
              <a:t>their support for a community.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1061" y="457200"/>
            <a:ext cx="8507896" cy="990600"/>
          </a:xfrm>
        </p:spPr>
        <p:txBody>
          <a:bodyPr/>
          <a:lstStyle/>
          <a:p>
            <a:r>
              <a:rPr lang="en-US" sz="4200" dirty="0" smtClean="0"/>
              <a:t>Section 12.2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17287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85737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What are the benefits and risks of brand extension? </a:t>
            </a:r>
            <a:endParaRPr lang="en-US" sz="2800" dirty="0"/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If </a:t>
            </a:r>
            <a:r>
              <a:rPr lang="en-US" sz="2800" dirty="0">
                <a:solidFill>
                  <a:srgbClr val="00B0F0"/>
                </a:solidFill>
              </a:rPr>
              <a:t>customers have any type of negative </a:t>
            </a:r>
            <a:r>
              <a:rPr lang="en-US" sz="2800" dirty="0" smtClean="0">
                <a:solidFill>
                  <a:srgbClr val="00B0F0"/>
                </a:solidFill>
              </a:rPr>
              <a:t>experience</a:t>
            </a:r>
            <a:r>
              <a:rPr lang="en-US" sz="2800" dirty="0">
                <a:solidFill>
                  <a:srgbClr val="00B0F0"/>
                </a:solidFill>
              </a:rPr>
              <a:t>, the chance for a repeat purchase </a:t>
            </a:r>
            <a:r>
              <a:rPr lang="en-US" sz="2800" dirty="0" smtClean="0">
                <a:solidFill>
                  <a:srgbClr val="00B0F0"/>
                </a:solidFill>
              </a:rPr>
              <a:t>drops </a:t>
            </a:r>
            <a:r>
              <a:rPr lang="en-US" sz="2800" dirty="0">
                <a:solidFill>
                  <a:srgbClr val="00B0F0"/>
                </a:solidFill>
              </a:rPr>
              <a:t>drastically. People who have had bad </a:t>
            </a:r>
            <a:r>
              <a:rPr lang="en-US" sz="2800" dirty="0" smtClean="0">
                <a:solidFill>
                  <a:srgbClr val="00B0F0"/>
                </a:solidFill>
              </a:rPr>
              <a:t>experiences </a:t>
            </a:r>
            <a:r>
              <a:rPr lang="en-US" sz="2800" dirty="0">
                <a:solidFill>
                  <a:srgbClr val="00B0F0"/>
                </a:solidFill>
              </a:rPr>
              <a:t>with </a:t>
            </a:r>
            <a:r>
              <a:rPr lang="en-US" sz="2800" dirty="0" smtClean="0">
                <a:solidFill>
                  <a:srgbClr val="00B0F0"/>
                </a:solidFill>
              </a:rPr>
              <a:t>a product </a:t>
            </a:r>
            <a:r>
              <a:rPr lang="en-US" sz="2800" dirty="0">
                <a:solidFill>
                  <a:srgbClr val="00B0F0"/>
                </a:solidFill>
              </a:rPr>
              <a:t>or company often </a:t>
            </a:r>
            <a:r>
              <a:rPr lang="en-US" sz="2800" dirty="0" smtClean="0">
                <a:solidFill>
                  <a:srgbClr val="00B0F0"/>
                </a:solidFill>
              </a:rPr>
              <a:t>discuss their dissatisfaction </a:t>
            </a:r>
            <a:r>
              <a:rPr lang="en-US" sz="2800" dirty="0">
                <a:solidFill>
                  <a:srgbClr val="00B0F0"/>
                </a:solidFill>
              </a:rPr>
              <a:t>with other people. </a:t>
            </a:r>
            <a:r>
              <a:rPr lang="en-US" sz="2800" dirty="0" smtClean="0">
                <a:solidFill>
                  <a:srgbClr val="00B0F0"/>
                </a:solidFill>
              </a:rPr>
              <a:t>This </a:t>
            </a:r>
            <a:r>
              <a:rPr lang="en-US" sz="2800" dirty="0">
                <a:solidFill>
                  <a:srgbClr val="00B0F0"/>
                </a:solidFill>
              </a:rPr>
              <a:t>is how negative perceptions about a brand </a:t>
            </a:r>
            <a:r>
              <a:rPr lang="en-US" sz="2800" dirty="0" smtClean="0">
                <a:solidFill>
                  <a:srgbClr val="00B0F0"/>
                </a:solidFill>
              </a:rPr>
              <a:t>can </a:t>
            </a:r>
            <a:r>
              <a:rPr lang="en-US" sz="2800" dirty="0">
                <a:solidFill>
                  <a:srgbClr val="00B0F0"/>
                </a:solidFill>
              </a:rPr>
              <a:t>spread quickly and become hard to change.</a:t>
            </a:r>
          </a:p>
          <a:p>
            <a:pPr marL="0" indent="0">
              <a:buNone/>
            </a:pP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12.2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71322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What </a:t>
            </a:r>
            <a:r>
              <a:rPr lang="en-US" sz="2800" dirty="0"/>
              <a:t>is the difference between a </a:t>
            </a:r>
            <a:r>
              <a:rPr lang="en-US" sz="2800" dirty="0" smtClean="0"/>
              <a:t>trademark </a:t>
            </a:r>
            <a:r>
              <a:rPr lang="en-US" sz="2800" dirty="0"/>
              <a:t>and a service mark?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</a:t>
            </a:r>
            <a:r>
              <a:rPr lang="en-US" sz="2800" dirty="0" smtClean="0">
                <a:solidFill>
                  <a:srgbClr val="00B0F0"/>
                </a:solidFill>
              </a:rPr>
              <a:t>A </a:t>
            </a:r>
            <a:r>
              <a:rPr lang="en-US" sz="2800" dirty="0">
                <a:solidFill>
                  <a:srgbClr val="00B0F0"/>
                </a:solidFill>
              </a:rPr>
              <a:t>trademark protects taglines, names, </a:t>
            </a:r>
            <a:r>
              <a:rPr lang="en-US" sz="2800" dirty="0" smtClean="0">
                <a:solidFill>
                  <a:srgbClr val="00B0F0"/>
                </a:solidFill>
              </a:rPr>
              <a:t>graphics</a:t>
            </a:r>
            <a:r>
              <a:rPr lang="en-US" sz="2800" dirty="0">
                <a:solidFill>
                  <a:srgbClr val="00B0F0"/>
                </a:solidFill>
              </a:rPr>
              <a:t>, symbols, or any unique method </a:t>
            </a:r>
            <a:r>
              <a:rPr lang="en-US" sz="2800" dirty="0" smtClean="0">
                <a:solidFill>
                  <a:srgbClr val="00B0F0"/>
                </a:solidFill>
              </a:rPr>
              <a:t>used </a:t>
            </a:r>
            <a:r>
              <a:rPr lang="en-US" sz="2800" dirty="0">
                <a:solidFill>
                  <a:srgbClr val="00B0F0"/>
                </a:solidFill>
              </a:rPr>
              <a:t>to identify a product or company. A </a:t>
            </a:r>
            <a:r>
              <a:rPr lang="en-US" sz="2800" dirty="0" smtClean="0">
                <a:solidFill>
                  <a:srgbClr val="00B0F0"/>
                </a:solidFill>
              </a:rPr>
              <a:t>service </a:t>
            </a:r>
            <a:r>
              <a:rPr lang="en-US" sz="2800" dirty="0">
                <a:solidFill>
                  <a:srgbClr val="00B0F0"/>
                </a:solidFill>
              </a:rPr>
              <a:t>mark is similar to a trademark, but </a:t>
            </a:r>
            <a:r>
              <a:rPr lang="en-US" sz="2800" dirty="0" smtClean="0">
                <a:solidFill>
                  <a:srgbClr val="00B0F0"/>
                </a:solidFill>
              </a:rPr>
              <a:t>it </a:t>
            </a:r>
            <a:r>
              <a:rPr lang="en-US" sz="2800" dirty="0">
                <a:solidFill>
                  <a:srgbClr val="00B0F0"/>
                </a:solidFill>
              </a:rPr>
              <a:t>identifies a </a:t>
            </a:r>
            <a:r>
              <a:rPr lang="en-US" sz="2800" dirty="0" smtClean="0">
                <a:solidFill>
                  <a:srgbClr val="00B0F0"/>
                </a:solidFill>
              </a:rPr>
              <a:t>service, </a:t>
            </a:r>
            <a:r>
              <a:rPr lang="en-US" sz="2800" dirty="0">
                <a:solidFill>
                  <a:srgbClr val="00B0F0"/>
                </a:solidFill>
              </a:rPr>
              <a:t>rather than a product.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548" y="457200"/>
            <a:ext cx="8471452" cy="990600"/>
          </a:xfrm>
        </p:spPr>
        <p:txBody>
          <a:bodyPr/>
          <a:lstStyle/>
          <a:p>
            <a:r>
              <a:rPr lang="en-US" sz="4200" dirty="0" smtClean="0"/>
              <a:t>Section 12.2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50558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What </a:t>
            </a:r>
            <a:r>
              <a:rPr lang="en-US" sz="2800" dirty="0"/>
              <a:t>is a benefit of registering a </a:t>
            </a:r>
            <a:r>
              <a:rPr lang="en-US" sz="2800" dirty="0" smtClean="0"/>
              <a:t>trademark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smtClean="0">
                <a:solidFill>
                  <a:srgbClr val="00B0F0"/>
                </a:solidFill>
              </a:rPr>
              <a:t>	Once </a:t>
            </a:r>
            <a:r>
              <a:rPr lang="en-US" sz="2800" dirty="0">
                <a:solidFill>
                  <a:srgbClr val="00B0F0"/>
                </a:solidFill>
              </a:rPr>
              <a:t>a trademark or service mark has </a:t>
            </a:r>
            <a:r>
              <a:rPr lang="en-US" sz="2800" dirty="0" smtClean="0">
                <a:solidFill>
                  <a:srgbClr val="00B0F0"/>
                </a:solidFill>
              </a:rPr>
              <a:t>been </a:t>
            </a:r>
            <a:r>
              <a:rPr lang="en-US" sz="2800" dirty="0">
                <a:solidFill>
                  <a:srgbClr val="00B0F0"/>
                </a:solidFill>
              </a:rPr>
              <a:t>registered, the symbol </a:t>
            </a:r>
            <a:r>
              <a:rPr lang="en-US" sz="2800" baseline="30000" dirty="0">
                <a:solidFill>
                  <a:srgbClr val="00B0F0"/>
                </a:solidFill>
              </a:rPr>
              <a:t>®</a:t>
            </a:r>
            <a:r>
              <a:rPr lang="en-US" sz="2800" dirty="0">
                <a:solidFill>
                  <a:srgbClr val="00B0F0"/>
                </a:solidFill>
              </a:rPr>
              <a:t> can be used </a:t>
            </a:r>
            <a:r>
              <a:rPr lang="en-US" sz="2800" dirty="0" smtClean="0">
                <a:solidFill>
                  <a:srgbClr val="00B0F0"/>
                </a:solidFill>
              </a:rPr>
              <a:t>with </a:t>
            </a:r>
            <a:r>
              <a:rPr lang="en-US" sz="2800" dirty="0">
                <a:solidFill>
                  <a:srgbClr val="00B0F0"/>
                </a:solidFill>
              </a:rPr>
              <a:t>the mark. </a:t>
            </a:r>
            <a:r>
              <a:rPr lang="en-US" sz="2800" dirty="0" smtClean="0">
                <a:solidFill>
                  <a:srgbClr val="00B0F0"/>
                </a:solidFill>
              </a:rPr>
              <a:t>This symbol notifies </a:t>
            </a:r>
            <a:r>
              <a:rPr lang="en-US" sz="2800" dirty="0">
                <a:solidFill>
                  <a:srgbClr val="00B0F0"/>
                </a:solidFill>
              </a:rPr>
              <a:t>the </a:t>
            </a:r>
            <a:r>
              <a:rPr lang="en-US" sz="2800" dirty="0" smtClean="0">
                <a:solidFill>
                  <a:srgbClr val="00B0F0"/>
                </a:solidFill>
              </a:rPr>
              <a:t>public </a:t>
            </a:r>
            <a:r>
              <a:rPr lang="en-US" sz="2800" dirty="0">
                <a:solidFill>
                  <a:srgbClr val="00B0F0"/>
                </a:solidFill>
              </a:rPr>
              <a:t>that the creator claims exclusive </a:t>
            </a:r>
            <a:r>
              <a:rPr lang="en-US" sz="2800" dirty="0" smtClean="0">
                <a:solidFill>
                  <a:srgbClr val="00B0F0"/>
                </a:solidFill>
              </a:rPr>
              <a:t>rights </a:t>
            </a:r>
            <a:r>
              <a:rPr lang="en-US" sz="2800" dirty="0">
                <a:solidFill>
                  <a:srgbClr val="00B0F0"/>
                </a:solidFill>
              </a:rPr>
              <a:t>to the brand and its use.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990600"/>
          </a:xfrm>
        </p:spPr>
        <p:txBody>
          <a:bodyPr/>
          <a:lstStyle/>
          <a:p>
            <a:r>
              <a:rPr lang="en-US" sz="4200" dirty="0" smtClean="0"/>
              <a:t>Section 12.2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92955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1321</Words>
  <Application>Microsoft Office PowerPoint</Application>
  <PresentationFormat>On-screen Show (4:3)</PresentationFormat>
  <Paragraphs>208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42</vt:i4>
      </vt:variant>
    </vt:vector>
  </HeadingPairs>
  <TitlesOfParts>
    <vt:vector size="57" baseType="lpstr">
      <vt:lpstr>Calibri</vt:lpstr>
      <vt:lpstr>Verdana</vt:lpstr>
      <vt:lpstr>Tahoma</vt:lpstr>
      <vt:lpstr>Helvetica</vt:lpstr>
      <vt:lpstr>Palatino Linotype</vt:lpstr>
      <vt:lpstr>Trebuchet MS</vt:lpstr>
      <vt:lpstr>Arial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12.1</vt:lpstr>
      <vt:lpstr>Learning Objectives</vt:lpstr>
      <vt:lpstr>Key Terms</vt:lpstr>
      <vt:lpstr>Essential Question</vt:lpstr>
      <vt:lpstr>Elements of a Brand</vt:lpstr>
      <vt:lpstr>Elements of a Brand (Continued)</vt:lpstr>
      <vt:lpstr>Elements of a Brand (Continued)</vt:lpstr>
      <vt:lpstr>Elements of a Brand (Continued)</vt:lpstr>
      <vt:lpstr>Elements of a Brand (Continued)</vt:lpstr>
      <vt:lpstr>Elements of a Brand (Continued)</vt:lpstr>
      <vt:lpstr>Elements of a Brand (Continued)</vt:lpstr>
      <vt:lpstr>Elements of a Brand (Continued)</vt:lpstr>
      <vt:lpstr>Product Brand Types (Continued)</vt:lpstr>
      <vt:lpstr>Product Brand Types (Continued)</vt:lpstr>
      <vt:lpstr>Product Brand Types (Continued)</vt:lpstr>
      <vt:lpstr>Section 12.1 Review</vt:lpstr>
      <vt:lpstr>Section 12.1 Review (Continued)</vt:lpstr>
      <vt:lpstr>Section 12.1 Review (Continued)</vt:lpstr>
      <vt:lpstr>Section 12.1 Review (Continued)</vt:lpstr>
      <vt:lpstr>Section 12.2</vt:lpstr>
      <vt:lpstr>Learning Objectives</vt:lpstr>
      <vt:lpstr>Key Terms</vt:lpstr>
      <vt:lpstr>Essential Question</vt:lpstr>
      <vt:lpstr>Brand Identity</vt:lpstr>
      <vt:lpstr>Brand Identity (Continued)</vt:lpstr>
      <vt:lpstr>Brand Identity (Continued)</vt:lpstr>
      <vt:lpstr>Brand Identity (Continued)</vt:lpstr>
      <vt:lpstr>Brand Identity (Continued)</vt:lpstr>
      <vt:lpstr>Branding Strategies</vt:lpstr>
      <vt:lpstr>Branding Strategies</vt:lpstr>
      <vt:lpstr>Branding Strategies</vt:lpstr>
      <vt:lpstr>Branding Strategies</vt:lpstr>
      <vt:lpstr>Brand Protection </vt:lpstr>
      <vt:lpstr>Brand Protection (Continued)</vt:lpstr>
      <vt:lpstr>Brand Protection (Continued)</vt:lpstr>
      <vt:lpstr>Section 12.2 Review</vt:lpstr>
      <vt:lpstr>Section 12.2 Review (Continued)</vt:lpstr>
      <vt:lpstr>Section 12.2 Review (Continued)</vt:lpstr>
      <vt:lpstr>Section 12.2 Review (Continued)</vt:lpstr>
      <vt:lpstr>Section 12.2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2017-11-08T21:55:42Z</dcterms:created>
  <dcterms:modified xsi:type="dcterms:W3CDTF">2019-12-04T20:04:40Z</dcterms:modified>
</cp:coreProperties>
</file>