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  <p:sldMasterId id="2147483672" r:id="rId2"/>
    <p:sldMasterId id="2147483686" r:id="rId3"/>
    <p:sldMasterId id="2147483700" r:id="rId4"/>
    <p:sldMasterId id="2147483712" r:id="rId5"/>
    <p:sldMasterId id="2147483724" r:id="rId6"/>
    <p:sldMasterId id="2147483736" r:id="rId7"/>
    <p:sldMasterId id="2147483748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83" r:id="rId16"/>
    <p:sldId id="263" r:id="rId17"/>
    <p:sldId id="284" r:id="rId18"/>
    <p:sldId id="285" r:id="rId19"/>
    <p:sldId id="286" r:id="rId20"/>
    <p:sldId id="287" r:id="rId21"/>
    <p:sldId id="288" r:id="rId22"/>
    <p:sldId id="264" r:id="rId23"/>
    <p:sldId id="269" r:id="rId24"/>
    <p:sldId id="268" r:id="rId25"/>
    <p:sldId id="266" r:id="rId26"/>
    <p:sldId id="270" r:id="rId27"/>
    <p:sldId id="271" r:id="rId28"/>
    <p:sldId id="272" r:id="rId29"/>
    <p:sldId id="273" r:id="rId30"/>
    <p:sldId id="274" r:id="rId31"/>
    <p:sldId id="296" r:id="rId32"/>
    <p:sldId id="289" r:id="rId33"/>
    <p:sldId id="290" r:id="rId34"/>
    <p:sldId id="291" r:id="rId35"/>
    <p:sldId id="275" r:id="rId36"/>
    <p:sldId id="292" r:id="rId37"/>
    <p:sldId id="293" r:id="rId38"/>
    <p:sldId id="294" r:id="rId39"/>
    <p:sldId id="295" r:id="rId40"/>
    <p:sldId id="276" r:id="rId41"/>
    <p:sldId id="297" r:id="rId42"/>
    <p:sldId id="298" r:id="rId43"/>
    <p:sldId id="278" r:id="rId44"/>
    <p:sldId id="279" r:id="rId45"/>
    <p:sldId id="281" r:id="rId46"/>
    <p:sldId id="280" r:id="rId47"/>
  </p:sldIdLst>
  <p:sldSz cx="9144000" cy="6858000" type="screen4x3"/>
  <p:notesSz cx="6858000" cy="9144000"/>
  <p:embeddedFontLst>
    <p:embeddedFont>
      <p:font typeface="Palatino Linotype" panose="02040502050505030304" pitchFamily="18" charset="0"/>
      <p:regular r:id="rId48"/>
      <p:bold r:id="rId49"/>
      <p:italic r:id="rId50"/>
      <p:boldItalic r:id="rId51"/>
    </p:embeddedFont>
    <p:embeddedFont>
      <p:font typeface="Trebuchet MS" panose="020B0603020202020204" pitchFamily="34" charset="0"/>
      <p:regular r:id="rId52"/>
      <p:bold r:id="rId53"/>
      <p:italic r:id="rId54"/>
      <p:boldItalic r:id="rId55"/>
    </p:embeddedFont>
    <p:embeddedFont>
      <p:font typeface="Calibri" panose="020F0502020204030204" pitchFamily="34" charset="0"/>
      <p:regular r:id="rId56"/>
      <p:bold r:id="rId57"/>
      <p:italic r:id="rId58"/>
      <p:boldItalic r:id="rId59"/>
    </p:embeddedFont>
    <p:embeddedFont>
      <p:font typeface="Verdana" panose="020B0604030504040204" pitchFamily="34" charset="0"/>
      <p:regular r:id="rId60"/>
      <p:bold r:id="rId61"/>
      <p:italic r:id="rId62"/>
      <p:boldItalic r:id="rId63"/>
    </p:embeddedFont>
    <p:embeddedFont>
      <p:font typeface="Tahoma" panose="020B0604030504040204" pitchFamily="34" charset="0"/>
      <p:regular r:id="rId64"/>
      <p:bold r:id="rId65"/>
    </p:embeddedFont>
    <p:embeddedFont>
      <p:font typeface="Helvetica" panose="020B0604020202020204" pitchFamily="34" charset="0"/>
      <p:regular r:id="rId66"/>
      <p:bold r:id="rId67"/>
      <p:italic r:id="rId68"/>
      <p:boldItalic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font" Target="fonts/font16.fntdata"/><Relationship Id="rId68" Type="http://schemas.openxmlformats.org/officeDocument/2006/relationships/font" Target="fonts/font21.fntdata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font" Target="fonts/font19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61" Type="http://schemas.openxmlformats.org/officeDocument/2006/relationships/font" Target="fonts/font14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font" Target="fonts/font18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font" Target="fonts/font17.fntdata"/><Relationship Id="rId69" Type="http://schemas.openxmlformats.org/officeDocument/2006/relationships/font" Target="fonts/font22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4.fntdata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font" Target="fonts/font12.fntdata"/><Relationship Id="rId67" Type="http://schemas.openxmlformats.org/officeDocument/2006/relationships/font" Target="fonts/font20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font" Target="fonts/font7.fntdata"/><Relationship Id="rId62" Type="http://schemas.openxmlformats.org/officeDocument/2006/relationships/font" Target="fonts/font15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65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21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795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23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77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033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3698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7099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65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631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2514600" cy="24384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12000" b="1" i="0" baseline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0" y="1828800"/>
            <a:ext cx="5257800" cy="2819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375" b="1" baseline="0">
                <a:solidFill>
                  <a:schemeClr val="tx1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5978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2438401"/>
            <a:ext cx="6324600" cy="33528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275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057400" y="762000"/>
            <a:ext cx="6172200" cy="1219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5100" b="1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132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268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15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7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452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969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46129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5551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55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5590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3751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7222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162800" cy="1828800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sz="5625" b="1" i="0" baseline="0">
                <a:solidFill>
                  <a:schemeClr val="bg1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00200" y="2971800"/>
            <a:ext cx="7239000" cy="35052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975" b="1" baseline="0">
                <a:solidFill>
                  <a:srgbClr val="007DC5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8079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2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3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2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45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10131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66086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635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22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319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42587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55464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28262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530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3041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5974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3632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2578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571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A11860-5660-4FA8-8EFC-6BEBCD0A86A6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79458F-F77D-48A8-91F3-BCEBD991F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39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389245-84A6-4CF0-9589-D98BCBD9AA65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981063-9F7C-4838-A2C7-F13B1823E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092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B80096-D8EC-4893-B0DB-A3CFBD67D9DF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A61C68-A937-4229-A0EB-0CAECF1A8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21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305754-C817-4590-BCFE-936FE32D0ECB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5D8605-2826-4220-8A82-C7EB128F3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976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B06C0C-0F19-458A-B761-D2A1EC839268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7DE2005-1F81-4663-A854-2665F185C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9115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9E9C31-7E36-4807-A8D2-1BF4F1FDBE2F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238620-B695-4B1D-A929-54AC74828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100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39E047-293E-4383-9719-86AF151EC762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CC28B8-B5C8-44F5-8BD1-A513D8D36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066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C20E2A0-1986-403C-94F6-3E8090CAD0A7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069DED-6E12-4511-AAE3-7250ECD44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611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F686F3E-2778-4619-A97D-681FA34472F8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5A5FF5-0694-4FCA-812D-941877FD5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668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CA2435-25FC-4CB3-AE07-DBAEC48A6624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EDFAB4-55D3-41DF-80D6-EBB377809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0254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181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114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96B18C-97A3-48EE-B141-AACFFBB3D579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056211-1A65-4657-BBDE-FE5950C87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385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161345-985F-49AE-95BC-A663D4491E44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D1D2CC-F196-40D8-874B-413A5FA2A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7188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4582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886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990600"/>
            <a:ext cx="39624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8777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21CFE4-644C-4C16-BD00-D1F8ECAF945E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26B331-A833-4AFC-AE3E-388A4FDE9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5601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09EC08-9EEF-4060-B0EA-0627B9ECFE54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121D266-684E-491E-AC49-09017C011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6384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88A3B7-B10F-4330-BD11-69973305A6B0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00F1E9-C46F-4454-BB4E-11B5213DF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4656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3DF749-F943-4131-B033-BD8F81D60556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830AE8-6AF0-4A82-88FF-16422949A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94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4EC951E-3E7F-46E9-9236-4430FE5B25B3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788C5E6-CAD5-4BB2-BFEE-E9BA17502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16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08CB16-CA05-45A8-BC7F-6764EAE95862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D5825E6-3B12-4B74-BC4E-AF5A91F9B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2804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783C20-05AD-46FD-B469-A06416591D42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EC84E-6EB8-4105-A958-17A8E81802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6242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12954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458200" cy="48006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866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8153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015ADE8-A47A-42DD-BB30-F1575BDBA631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426F25-879D-4696-A57B-EF7A40E04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8296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DC57220-7F54-4184-87E5-26925D707744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0CFA01-08B2-4382-8A73-79151F8E74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130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DBB288-117D-4A05-A166-0B9CFCBFCD58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0FD645-6891-4574-B396-906F0B3C4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952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92822C8-3F38-462A-A492-BEE6BD0D945F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FE74565-8032-432F-B831-D7E94122C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91787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3CDF9FB-0797-4575-9211-E1E1089439BA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472B102-F4E5-442D-B4CD-C0E776E0A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5468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F97DD5C-193C-4222-8BF5-D67E61F30697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90CF685-088A-42BA-94E0-C0EF2ED06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07160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A7A3A6-3E4E-42B7-A146-41F8FF308F15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91AA7B-27B2-47EC-8614-BF2BDB67EB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3807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1FD0D7-A692-41BD-95D6-E47350BDF922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D924F5C-A3F8-4366-8E8D-F6F063FFF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2938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05646F-3DB9-4954-8E69-B99A94029C6C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9B179E-FB4A-467A-B8C4-2F8FE8A8A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475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9600A51-9F94-4D79-BB51-FC4B71CFCE09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1AC57D-318E-4278-B1CF-814128021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546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315200" cy="7620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6705600" cy="4800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95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1600200" y="914400"/>
            <a:ext cx="7086600" cy="533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latin typeface="Trebuchet MS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643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873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940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027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51072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86474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2159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69214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85581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40182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8483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7315200" cy="44958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457200"/>
            <a:ext cx="6324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3150"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8968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70CC84A-D191-47FD-821B-762991DA984D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A93B232-AB3B-47BD-A02F-3BDCFACF0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1911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10A037-1486-4F0C-8861-95A85C1A9239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FFAB7-0EB0-4289-83E7-7033B0CF5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35560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747BC5-5F91-46C7-82AA-487A713FABB8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0A326CB-F0F6-4597-9102-42D9AB66E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90718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21276E-F39D-471E-9ED3-99DD823F3ADB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65C4C3-27A3-4374-B88A-BAEA881C00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28600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68D479-AA92-4B0D-82D5-4D1CDA36C7A4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302A26-95E0-498F-BBFC-28FF0FA32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95561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733C93-0FCB-4A0C-85C4-31493FCF8801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B702C7-590B-47F8-B11F-0F8A583A5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15661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4F742-3A6F-42B3-971E-BCDB2C35F62B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03B09FE-931C-41C3-8AE4-D43121982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596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9C1FD8-117C-4E14-A2F2-C26D4D033B12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6FB567-676C-4AD8-A810-CCB7D5F83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3149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851DC2B-A3AA-4CB6-93DF-B9F5F0931494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7C0C501-DF73-41FF-8CD7-E10F213FC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0939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E6871C0-E172-404B-B967-CC0596E6C19C}" type="datetimeFigureOut">
              <a:rPr lang="en-US"/>
              <a:pPr>
                <a:defRPr/>
              </a:pPr>
              <a:t>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3A30A0-AFA2-42F2-9C5D-66603F12F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631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34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7985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9387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866663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385365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304800"/>
            <a:ext cx="8458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4291800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0" y="152400"/>
            <a:ext cx="685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805649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75" b="1" kern="1200">
          <a:solidFill>
            <a:schemeClr val="tx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73612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250" b="1" kern="1200">
          <a:solidFill>
            <a:schemeClr val="bg1"/>
          </a:solidFill>
          <a:latin typeface="Palatino Linotype" pitchFamily="18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6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6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130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700" dirty="0" smtClean="0"/>
              <a:t>Price</a:t>
            </a:r>
            <a:endParaRPr lang="en-US" sz="5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sz="6800" dirty="0" smtClean="0"/>
              <a:t>Chapter 13</a:t>
            </a:r>
            <a:endParaRPr lang="en-US" sz="6800" dirty="0"/>
          </a:p>
        </p:txBody>
      </p:sp>
    </p:spTree>
    <p:extLst>
      <p:ext uri="{BB962C8B-B14F-4D97-AF65-F5344CB8AC3E}">
        <p14:creationId xmlns:p14="http://schemas.microsoft.com/office/powerpoint/2010/main" val="1530057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13.1 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Importance of Price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294127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5275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13.1-1 Explain price as one of the four Ps of marketing.</a:t>
            </a:r>
          </a:p>
          <a:p>
            <a:r>
              <a:rPr lang="en-US" sz="2800" dirty="0" smtClean="0"/>
              <a:t>13.1-2 Identify two categories of pricing objectives.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36415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5275"/>
            <a:ext cx="8001000" cy="7620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pricing objective </a:t>
            </a:r>
          </a:p>
          <a:p>
            <a:r>
              <a:rPr lang="en-US" sz="2800" dirty="0" smtClean="0"/>
              <a:t>volume pricing</a:t>
            </a:r>
          </a:p>
          <a:p>
            <a:r>
              <a:rPr lang="en-US" sz="2800" dirty="0" smtClean="0"/>
              <a:t>gross profit</a:t>
            </a:r>
          </a:p>
          <a:p>
            <a:r>
              <a:rPr lang="en-US" sz="2800" dirty="0" smtClean="0"/>
              <a:t>return on investment (ROI)</a:t>
            </a:r>
          </a:p>
          <a:p>
            <a:r>
              <a:rPr lang="en-US" sz="2800" dirty="0" smtClean="0"/>
              <a:t>net profit</a:t>
            </a:r>
          </a:p>
          <a:p>
            <a:r>
              <a:rPr lang="en-US" sz="2800" dirty="0" smtClean="0"/>
              <a:t>total assets</a:t>
            </a:r>
          </a:p>
          <a:p>
            <a:r>
              <a:rPr lang="en-US" sz="2800" dirty="0" smtClean="0"/>
              <a:t>break-even point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583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How does a marketer determine the price of a product?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69460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Price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Price </a:t>
            </a:r>
            <a:r>
              <a:rPr lang="en-US" sz="2600" dirty="0" smtClean="0"/>
              <a:t>is the amount of money requested or exchanged for a product </a:t>
            </a:r>
          </a:p>
          <a:p>
            <a:pPr lvl="1"/>
            <a:r>
              <a:rPr lang="en-US" sz="2525" dirty="0" smtClean="0"/>
              <a:t>Must cover the costs of producing and selling the product</a:t>
            </a:r>
          </a:p>
          <a:p>
            <a:pPr lvl="1"/>
            <a:r>
              <a:rPr lang="en-US" sz="2525" dirty="0" smtClean="0"/>
              <a:t>Should generate the desired level of profit for the business</a:t>
            </a:r>
          </a:p>
          <a:p>
            <a:pPr lvl="1"/>
            <a:r>
              <a:rPr lang="en-US" sz="2525" dirty="0" smtClean="0"/>
              <a:t>Must be what customers are willing to pay for the product </a:t>
            </a:r>
          </a:p>
        </p:txBody>
      </p:sp>
    </p:spTree>
    <p:extLst>
      <p:ext uri="{BB962C8B-B14F-4D97-AF65-F5344CB8AC3E}">
        <p14:creationId xmlns:p14="http://schemas.microsoft.com/office/powerpoint/2010/main" val="658939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Price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3325" y="6304134"/>
            <a:ext cx="1800225" cy="238125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  <a:endParaRPr lang="en-US" sz="1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487" y="1787352"/>
            <a:ext cx="2543175" cy="463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63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Pricing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Pricing objectives </a:t>
            </a:r>
            <a:r>
              <a:rPr lang="en-US" sz="2600" dirty="0" smtClean="0"/>
              <a:t>are goals defined in the business and marketing plans for the overall pricing policies of the company</a:t>
            </a:r>
          </a:p>
          <a:p>
            <a:pPr lvl="1"/>
            <a:r>
              <a:rPr lang="en-US" sz="2525" dirty="0" smtClean="0"/>
              <a:t>Maximize sales</a:t>
            </a:r>
          </a:p>
          <a:p>
            <a:pPr lvl="1"/>
            <a:r>
              <a:rPr lang="en-US" sz="2525" dirty="0" smtClean="0"/>
              <a:t>Maximize profits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500925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Pricing Objectives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Maximizing sales</a:t>
            </a:r>
          </a:p>
          <a:p>
            <a:pPr lvl="1"/>
            <a:r>
              <a:rPr lang="en-US" sz="2530" i="1" dirty="0" smtClean="0"/>
              <a:t>Market share</a:t>
            </a:r>
            <a:r>
              <a:rPr lang="en-US" sz="2530" dirty="0" smtClean="0"/>
              <a:t> is the percentage of total sales in a market held by one business</a:t>
            </a:r>
          </a:p>
          <a:p>
            <a:pPr lvl="1"/>
            <a:r>
              <a:rPr lang="en-US" sz="2530" b="1" dirty="0"/>
              <a:t>Volume pricing </a:t>
            </a:r>
            <a:r>
              <a:rPr lang="en-US" sz="2530" dirty="0"/>
              <a:t>is lowering the list price of a product based on a higher number of units purchased at the same time</a:t>
            </a:r>
            <a:endParaRPr lang="en-US" sz="2530" b="1" dirty="0"/>
          </a:p>
        </p:txBody>
      </p:sp>
    </p:spTree>
    <p:extLst>
      <p:ext uri="{BB962C8B-B14F-4D97-AF65-F5344CB8AC3E}">
        <p14:creationId xmlns:p14="http://schemas.microsoft.com/office/powerpoint/2010/main" val="1203578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Pricing Objectives (Continued)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880" y="2251954"/>
            <a:ext cx="7163370" cy="360125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381750" y="5853211"/>
            <a:ext cx="1800225" cy="238125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3354915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Pricing Objectives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Maximizing profit</a:t>
            </a:r>
          </a:p>
          <a:p>
            <a:pPr lvl="1"/>
            <a:r>
              <a:rPr lang="en-US" sz="2525" b="1" dirty="0" smtClean="0"/>
              <a:t>Gross profit </a:t>
            </a:r>
            <a:r>
              <a:rPr lang="en-US" sz="2525" dirty="0" smtClean="0"/>
              <a:t>is the amount of profit before subtracting the costs of doing business</a:t>
            </a:r>
          </a:p>
          <a:p>
            <a:pPr lvl="1"/>
            <a:r>
              <a:rPr lang="en-US" sz="2525" b="1" dirty="0" smtClean="0"/>
              <a:t>Return on investment (ROI) </a:t>
            </a:r>
            <a:r>
              <a:rPr lang="en-US" sz="2525" dirty="0" smtClean="0"/>
              <a:t>is a common measure of profitability based on the amount earned from the investment made in the business</a:t>
            </a:r>
          </a:p>
        </p:txBody>
      </p:sp>
    </p:spTree>
    <p:extLst>
      <p:ext uri="{BB962C8B-B14F-4D97-AF65-F5344CB8AC3E}">
        <p14:creationId xmlns:p14="http://schemas.microsoft.com/office/powerpoint/2010/main" val="2854868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Pricing Objectives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Net profit</a:t>
            </a:r>
            <a:r>
              <a:rPr lang="en-US" sz="2600" dirty="0" smtClean="0"/>
              <a:t> is </a:t>
            </a:r>
            <a:r>
              <a:rPr lang="en-US" sz="2600" dirty="0"/>
              <a:t>what is left after all the company expenses are subtracted from total </a:t>
            </a:r>
            <a:r>
              <a:rPr lang="en-US" sz="2600" dirty="0" smtClean="0"/>
              <a:t>revenue </a:t>
            </a:r>
          </a:p>
          <a:p>
            <a:pPr lvl="1"/>
            <a:r>
              <a:rPr lang="en-US" sz="2400" dirty="0" smtClean="0"/>
              <a:t>Sometimes </a:t>
            </a:r>
            <a:r>
              <a:rPr lang="en-US" sz="2400" dirty="0"/>
              <a:t>called </a:t>
            </a:r>
            <a:r>
              <a:rPr lang="en-US" sz="2400" i="1" dirty="0"/>
              <a:t>net </a:t>
            </a:r>
            <a:r>
              <a:rPr lang="en-US" sz="2400" i="1" dirty="0" smtClean="0"/>
              <a:t>income</a:t>
            </a:r>
          </a:p>
          <a:p>
            <a:pPr lvl="1"/>
            <a:r>
              <a:rPr lang="en-US" sz="2400" dirty="0"/>
              <a:t>Everything the company owns is its </a:t>
            </a:r>
            <a:r>
              <a:rPr lang="en-US" sz="2400" b="1" dirty="0"/>
              <a:t>total assets </a:t>
            </a:r>
          </a:p>
          <a:p>
            <a:r>
              <a:rPr lang="en-US" sz="2600" dirty="0"/>
              <a:t>net profit after taxes ÷ total assets = ROI </a:t>
            </a:r>
          </a:p>
        </p:txBody>
      </p:sp>
    </p:spTree>
    <p:extLst>
      <p:ext uri="{BB962C8B-B14F-4D97-AF65-F5344CB8AC3E}">
        <p14:creationId xmlns:p14="http://schemas.microsoft.com/office/powerpoint/2010/main" val="2175470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Pricing Objectives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</a:t>
            </a:r>
            <a:r>
              <a:rPr lang="en-US" sz="2600" b="1" dirty="0" smtClean="0"/>
              <a:t>break-even point </a:t>
            </a:r>
            <a:r>
              <a:rPr lang="en-US" sz="2600" dirty="0" smtClean="0"/>
              <a:t>is the point at which revenue from sales equals the costs</a:t>
            </a:r>
          </a:p>
          <a:p>
            <a:r>
              <a:rPr lang="en-US" sz="2600" u="sng" dirty="0" smtClean="0"/>
              <a:t>cost × number of units</a:t>
            </a:r>
            <a:r>
              <a:rPr lang="en-US" sz="2600" dirty="0" smtClean="0"/>
              <a:t> = break-even point</a:t>
            </a:r>
          </a:p>
          <a:p>
            <a:pPr marL="685800" lvl="2" indent="0">
              <a:buNone/>
            </a:pPr>
            <a:r>
              <a:rPr lang="en-US" sz="2450" dirty="0" smtClean="0"/>
              <a:t>	selling price</a:t>
            </a:r>
          </a:p>
        </p:txBody>
      </p:sp>
    </p:spTree>
    <p:extLst>
      <p:ext uri="{BB962C8B-B14F-4D97-AF65-F5344CB8AC3E}">
        <p14:creationId xmlns:p14="http://schemas.microsoft.com/office/powerpoint/2010/main" val="3190991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13.1 Review</a:t>
            </a:r>
            <a:endParaRPr lang="en-US" sz="4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Describe </a:t>
            </a:r>
            <a:r>
              <a:rPr lang="en-US" sz="2800" dirty="0"/>
              <a:t>the pricing function of </a:t>
            </a:r>
            <a:r>
              <a:rPr lang="en-US" sz="2800" dirty="0" smtClean="0"/>
              <a:t>marketing.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pricing function of marketing </a:t>
            </a:r>
            <a:r>
              <a:rPr lang="en-US" sz="2800" dirty="0" smtClean="0">
                <a:solidFill>
                  <a:srgbClr val="00B0F0"/>
                </a:solidFill>
              </a:rPr>
              <a:t>handles </a:t>
            </a:r>
            <a:r>
              <a:rPr lang="en-US" sz="2800" dirty="0">
                <a:solidFill>
                  <a:srgbClr val="00B0F0"/>
                </a:solidFill>
              </a:rPr>
              <a:t>all activities involved </a:t>
            </a:r>
            <a:r>
              <a:rPr lang="en-US" sz="2800" dirty="0" smtClean="0">
                <a:solidFill>
                  <a:srgbClr val="00B0F0"/>
                </a:solidFill>
              </a:rPr>
              <a:t>in setting </a:t>
            </a:r>
            <a:r>
              <a:rPr lang="en-US" sz="2800" dirty="0">
                <a:solidFill>
                  <a:srgbClr val="00B0F0"/>
                </a:solidFill>
              </a:rPr>
              <a:t>acceptable prices for product.</a:t>
            </a:r>
          </a:p>
        </p:txBody>
      </p:sp>
    </p:spTree>
    <p:extLst>
      <p:ext uri="{BB962C8B-B14F-4D97-AF65-F5344CB8AC3E}">
        <p14:creationId xmlns:p14="http://schemas.microsoft.com/office/powerpoint/2010/main" val="183108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What </a:t>
            </a:r>
            <a:r>
              <a:rPr lang="en-US" sz="2800" dirty="0"/>
              <a:t>three goals must a price meet if it </a:t>
            </a:r>
            <a:r>
              <a:rPr lang="en-US" sz="2800" dirty="0" smtClean="0"/>
              <a:t>has </a:t>
            </a:r>
            <a:r>
              <a:rPr lang="en-US" sz="2800" dirty="0"/>
              <a:t>been set correctly?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price must cover the costs of </a:t>
            </a:r>
            <a:r>
              <a:rPr lang="en-US" sz="2800" dirty="0" smtClean="0">
                <a:solidFill>
                  <a:srgbClr val="00B0F0"/>
                </a:solidFill>
              </a:rPr>
              <a:t>producing </a:t>
            </a:r>
            <a:r>
              <a:rPr lang="en-US" sz="2800" dirty="0">
                <a:solidFill>
                  <a:srgbClr val="00B0F0"/>
                </a:solidFill>
              </a:rPr>
              <a:t>and selling the product; should </a:t>
            </a:r>
            <a:r>
              <a:rPr lang="en-US" sz="2800" dirty="0" smtClean="0">
                <a:solidFill>
                  <a:srgbClr val="00B0F0"/>
                </a:solidFill>
              </a:rPr>
              <a:t>generate </a:t>
            </a:r>
            <a:r>
              <a:rPr lang="en-US" sz="2800" dirty="0">
                <a:solidFill>
                  <a:srgbClr val="00B0F0"/>
                </a:solidFill>
              </a:rPr>
              <a:t>the desired level of profit for the </a:t>
            </a:r>
            <a:r>
              <a:rPr lang="en-US" sz="2800" dirty="0" smtClean="0">
                <a:solidFill>
                  <a:srgbClr val="00B0F0"/>
                </a:solidFill>
              </a:rPr>
              <a:t>business</a:t>
            </a:r>
            <a:r>
              <a:rPr lang="en-US" sz="2800" dirty="0">
                <a:solidFill>
                  <a:srgbClr val="00B0F0"/>
                </a:solidFill>
              </a:rPr>
              <a:t>; and must be what customers </a:t>
            </a:r>
            <a:r>
              <a:rPr lang="en-US" sz="2800" dirty="0" smtClean="0">
                <a:solidFill>
                  <a:srgbClr val="00B0F0"/>
                </a:solidFill>
              </a:rPr>
              <a:t>are </a:t>
            </a:r>
            <a:r>
              <a:rPr lang="en-US" sz="2800" dirty="0">
                <a:solidFill>
                  <a:srgbClr val="00B0F0"/>
                </a:solidFill>
              </a:rPr>
              <a:t>willing to pay for the product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r>
              <a:rPr lang="en-US" sz="2800" dirty="0"/>
              <a:t>	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1548" y="457200"/>
            <a:ext cx="8471452" cy="990600"/>
          </a:xfrm>
        </p:spPr>
        <p:txBody>
          <a:bodyPr/>
          <a:lstStyle/>
          <a:p>
            <a:r>
              <a:rPr lang="en-US" sz="4200" dirty="0" smtClean="0"/>
              <a:t>Section 13.1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19789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/>
              <a:t>Name </a:t>
            </a:r>
            <a:r>
              <a:rPr lang="en-US" sz="2800" dirty="0"/>
              <a:t>the two categories that pricing </a:t>
            </a:r>
            <a:r>
              <a:rPr lang="en-US" sz="2800" dirty="0" smtClean="0"/>
              <a:t>objectives </a:t>
            </a:r>
            <a:r>
              <a:rPr lang="en-US" sz="2800" dirty="0"/>
              <a:t>typically fall under.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Pricing </a:t>
            </a:r>
            <a:r>
              <a:rPr lang="en-US" sz="2800" dirty="0">
                <a:solidFill>
                  <a:srgbClr val="00B0F0"/>
                </a:solidFill>
              </a:rPr>
              <a:t>objectives typically fall under </a:t>
            </a:r>
            <a:r>
              <a:rPr lang="en-US" sz="2800" dirty="0" smtClean="0">
                <a:solidFill>
                  <a:srgbClr val="00B0F0"/>
                </a:solidFill>
              </a:rPr>
              <a:t>one </a:t>
            </a:r>
            <a:r>
              <a:rPr lang="en-US" sz="2800" dirty="0">
                <a:solidFill>
                  <a:srgbClr val="00B0F0"/>
                </a:solidFill>
              </a:rPr>
              <a:t>of two categories: maximize sales </a:t>
            </a:r>
            <a:r>
              <a:rPr lang="en-US" sz="2800" dirty="0" smtClean="0">
                <a:solidFill>
                  <a:srgbClr val="00B0F0"/>
                </a:solidFill>
              </a:rPr>
              <a:t>or </a:t>
            </a:r>
            <a:r>
              <a:rPr lang="en-US" sz="2800" dirty="0">
                <a:solidFill>
                  <a:srgbClr val="00B0F0"/>
                </a:solidFill>
              </a:rPr>
              <a:t>maximize profit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2800" dirty="0"/>
              <a:t>State the formula for return on investment (ROI).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net </a:t>
            </a:r>
            <a:r>
              <a:rPr lang="en-US" sz="2800" dirty="0">
                <a:solidFill>
                  <a:srgbClr val="00B0F0"/>
                </a:solidFill>
              </a:rPr>
              <a:t>profit after taxes ÷ total assets = ROI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458200" cy="990600"/>
          </a:xfrm>
        </p:spPr>
        <p:txBody>
          <a:bodyPr/>
          <a:lstStyle/>
          <a:p>
            <a:r>
              <a:rPr lang="en-US" sz="4200" dirty="0" smtClean="0"/>
              <a:t>Section 13.1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72828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85900" y="2362200"/>
            <a:ext cx="7569200" cy="3371850"/>
          </a:xfrm>
        </p:spPr>
        <p:txBody>
          <a:bodyPr/>
          <a:lstStyle/>
          <a:p>
            <a:pPr marL="557213" indent="-557213">
              <a:buAutoNum type="arabicPeriod" startAt="5"/>
            </a:pPr>
            <a:r>
              <a:rPr lang="en-US" sz="2800" dirty="0"/>
              <a:t>State the formula for break-even </a:t>
            </a:r>
            <a:r>
              <a:rPr lang="en-US" sz="2800" dirty="0" smtClean="0"/>
              <a:t>point.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</a:t>
            </a:r>
            <a:r>
              <a:rPr lang="en-US" sz="2800" u="sng" dirty="0" smtClean="0">
                <a:solidFill>
                  <a:srgbClr val="00B0F0"/>
                </a:solidFill>
              </a:rPr>
              <a:t>cost </a:t>
            </a:r>
            <a:r>
              <a:rPr lang="en-US" sz="2800" u="sng" dirty="0">
                <a:solidFill>
                  <a:srgbClr val="00B0F0"/>
                </a:solidFill>
              </a:rPr>
              <a:t>× number of units</a:t>
            </a:r>
            <a:r>
              <a:rPr lang="en-US" sz="2800" dirty="0">
                <a:solidFill>
                  <a:srgbClr val="00B0F0"/>
                </a:solidFill>
              </a:rPr>
              <a:t> = break-even point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</a:t>
            </a:r>
            <a:r>
              <a:rPr lang="en-US" sz="2800" dirty="0" smtClean="0">
                <a:solidFill>
                  <a:srgbClr val="00B0F0"/>
                </a:solidFill>
              </a:rPr>
              <a:t>        selling price</a:t>
            </a:r>
            <a:endParaRPr lang="en-US" sz="3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1547" y="457200"/>
            <a:ext cx="8458751" cy="990600"/>
          </a:xfrm>
        </p:spPr>
        <p:txBody>
          <a:bodyPr/>
          <a:lstStyle/>
          <a:p>
            <a:r>
              <a:rPr lang="en-US" sz="4200" dirty="0" smtClean="0"/>
              <a:t>Section 13.1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414543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13.2 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Price Influencers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293213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5275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13.2-1 Summarize the influence of demand on price.</a:t>
            </a:r>
          </a:p>
          <a:p>
            <a:r>
              <a:rPr lang="en-US" sz="2800" dirty="0" smtClean="0"/>
              <a:t>13.2-2 State the influence of costs on price. </a:t>
            </a:r>
          </a:p>
          <a:p>
            <a:r>
              <a:rPr lang="en-US" sz="2800" dirty="0" smtClean="0"/>
              <a:t>13.2-3 Explain the influence of competition on price. </a:t>
            </a:r>
          </a:p>
          <a:p>
            <a:r>
              <a:rPr lang="en-US" sz="2800" dirty="0" smtClean="0"/>
              <a:t>13.2-4 Discuss how customer perception and the product life cycle influence price.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915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458200" cy="9144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smtClean="0"/>
              <a:t>demand-based pricing</a:t>
            </a:r>
          </a:p>
          <a:p>
            <a:r>
              <a:rPr lang="en-US" sz="2800" dirty="0" smtClean="0"/>
              <a:t>elastic demand</a:t>
            </a:r>
          </a:p>
          <a:p>
            <a:r>
              <a:rPr lang="en-US" sz="2800" dirty="0" smtClean="0"/>
              <a:t>marginal utility </a:t>
            </a:r>
          </a:p>
          <a:p>
            <a:r>
              <a:rPr lang="en-US" sz="2800" dirty="0" smtClean="0"/>
              <a:t>law of diminishing marginal utility</a:t>
            </a:r>
          </a:p>
          <a:p>
            <a:r>
              <a:rPr lang="en-US" sz="2800" dirty="0" smtClean="0"/>
              <a:t>inelastic demand</a:t>
            </a:r>
          </a:p>
          <a:p>
            <a:r>
              <a:rPr lang="en-US" sz="2800" dirty="0" smtClean="0"/>
              <a:t>fixed expense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/>
              <a:t>variable expense </a:t>
            </a:r>
          </a:p>
          <a:p>
            <a:r>
              <a:rPr lang="en-US" sz="2800" dirty="0" smtClean="0"/>
              <a:t>cost-based </a:t>
            </a:r>
            <a:r>
              <a:rPr lang="en-US" sz="2800" dirty="0"/>
              <a:t>pricing</a:t>
            </a:r>
          </a:p>
          <a:p>
            <a:r>
              <a:rPr lang="en-US" sz="2800" dirty="0"/>
              <a:t>markup</a:t>
            </a:r>
          </a:p>
          <a:p>
            <a:r>
              <a:rPr lang="en-US" sz="2800" dirty="0"/>
              <a:t>base price</a:t>
            </a:r>
          </a:p>
          <a:p>
            <a:r>
              <a:rPr lang="en-US" sz="2800" dirty="0"/>
              <a:t>keystone pricing</a:t>
            </a:r>
          </a:p>
          <a:p>
            <a:r>
              <a:rPr lang="en-US" sz="2800" dirty="0"/>
              <a:t>competition-based pricing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7488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 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Why is it important for marketers to understand factors that influence price?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5540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Influence of Demand on Price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Supply</a:t>
            </a:r>
            <a:r>
              <a:rPr lang="en-US" sz="2600" dirty="0" smtClean="0"/>
              <a:t> is the quantity of goods available for purchase</a:t>
            </a:r>
          </a:p>
          <a:p>
            <a:r>
              <a:rPr lang="en-US" sz="2600" i="1" dirty="0" smtClean="0"/>
              <a:t>Demand</a:t>
            </a:r>
            <a:r>
              <a:rPr lang="en-US" sz="2600" dirty="0" smtClean="0"/>
              <a:t> is the quantity of goods that consumers want to purchase</a:t>
            </a:r>
          </a:p>
          <a:p>
            <a:r>
              <a:rPr lang="en-US" sz="2600" i="1" dirty="0" smtClean="0"/>
              <a:t>Equilibrium</a:t>
            </a:r>
            <a:r>
              <a:rPr lang="en-US" sz="2600" dirty="0" smtClean="0"/>
              <a:t> is the point at which the supply equals the demand for the product</a:t>
            </a:r>
            <a:endParaRPr lang="en-US" sz="2600" i="1" dirty="0" smtClean="0"/>
          </a:p>
          <a:p>
            <a:endParaRPr lang="en-US" sz="2600" dirty="0"/>
          </a:p>
          <a:p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38297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Influence of Demand on Price (Continued)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675" y="1827274"/>
            <a:ext cx="4417850" cy="4568214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972050" y="6324050"/>
            <a:ext cx="1800225" cy="238125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15513823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Influence of Demand on Price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Demand-based pricing </a:t>
            </a:r>
            <a:r>
              <a:rPr lang="en-US" sz="2600" dirty="0" smtClean="0"/>
              <a:t>is based on the amount customers are willing to pay </a:t>
            </a:r>
          </a:p>
          <a:p>
            <a:pPr lvl="1"/>
            <a:r>
              <a:rPr lang="en-US" sz="2525" dirty="0" smtClean="0"/>
              <a:t>Also called </a:t>
            </a:r>
            <a:r>
              <a:rPr lang="en-US" sz="2525" i="1" dirty="0" smtClean="0"/>
              <a:t>value-based pricing </a:t>
            </a:r>
          </a:p>
          <a:p>
            <a:pPr lvl="1"/>
            <a:r>
              <a:rPr lang="en-US" sz="2525" dirty="0" smtClean="0"/>
              <a:t>Reflects customer perceptions of the value of a product </a:t>
            </a:r>
          </a:p>
          <a:p>
            <a:pPr lvl="1"/>
            <a:r>
              <a:rPr lang="en-US" sz="2525" dirty="0" smtClean="0"/>
              <a:t>Short-term pricing strategy</a:t>
            </a:r>
          </a:p>
          <a:p>
            <a:r>
              <a:rPr lang="en-US" sz="2600" i="1" dirty="0" smtClean="0"/>
              <a:t>Demand elasticity</a:t>
            </a:r>
            <a:r>
              <a:rPr lang="en-US" sz="2600" dirty="0" smtClean="0"/>
              <a:t> is the degree to which price changes demand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46080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Influence of Demand on Price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Elastic demand </a:t>
            </a:r>
            <a:r>
              <a:rPr lang="en-US" sz="2600" dirty="0" smtClean="0"/>
              <a:t>is product demand in which the percent of change in demand is greater than the percent of change in price</a:t>
            </a:r>
          </a:p>
          <a:p>
            <a:pPr lvl="1"/>
            <a:r>
              <a:rPr lang="en-US" sz="2525" i="1" dirty="0" smtClean="0"/>
              <a:t>Utility</a:t>
            </a:r>
            <a:r>
              <a:rPr lang="en-US" sz="2525" dirty="0" smtClean="0"/>
              <a:t> defines the characteristics of a product that satisfy human wants and needs</a:t>
            </a:r>
          </a:p>
          <a:p>
            <a:pPr lvl="1"/>
            <a:r>
              <a:rPr lang="en-US" sz="2525" b="1" dirty="0" smtClean="0"/>
              <a:t>Marginal utility</a:t>
            </a:r>
            <a:r>
              <a:rPr lang="en-US" sz="2525" b="1" i="1" dirty="0" smtClean="0"/>
              <a:t> </a:t>
            </a:r>
            <a:r>
              <a:rPr lang="en-US" sz="2525" dirty="0" smtClean="0"/>
              <a:t>is the additional satisfaction gained by using one additional unit of the same product </a:t>
            </a:r>
          </a:p>
          <a:p>
            <a:pPr lvl="1"/>
            <a:r>
              <a:rPr lang="en-US" sz="2525" dirty="0" smtClean="0"/>
              <a:t>The </a:t>
            </a:r>
            <a:r>
              <a:rPr lang="en-US" sz="2525" b="1" dirty="0" smtClean="0"/>
              <a:t>law of diminishing marginal utility </a:t>
            </a:r>
            <a:r>
              <a:rPr lang="en-US" sz="2525" dirty="0" smtClean="0"/>
              <a:t>states that consuming more units of the same product decreases the marginal utility from each unit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41122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Influence of Demand on Price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Inelastic demand </a:t>
            </a:r>
            <a:r>
              <a:rPr lang="en-US" sz="2600" dirty="0" smtClean="0"/>
              <a:t>is product demand that is </a:t>
            </a:r>
            <a:r>
              <a:rPr lang="en-US" sz="2600" i="1" dirty="0" smtClean="0"/>
              <a:t>not </a:t>
            </a:r>
            <a:r>
              <a:rPr lang="en-US" sz="2600" dirty="0" smtClean="0"/>
              <a:t>affected by price</a:t>
            </a:r>
            <a:endParaRPr lang="en-US" sz="2600" dirty="0"/>
          </a:p>
          <a:p>
            <a:pPr lvl="1"/>
            <a:r>
              <a:rPr lang="en-US" sz="2525" dirty="0" smtClean="0"/>
              <a:t>Necessities, such as basic food products and medicine, have this</a:t>
            </a:r>
          </a:p>
          <a:p>
            <a:pPr lvl="1"/>
            <a:r>
              <a:rPr lang="en-US" sz="2525" dirty="0" smtClean="0"/>
              <a:t>Can be created by brand loyalty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0185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Influence of Costs on Price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 smtClean="0"/>
              <a:t>fixed expense </a:t>
            </a:r>
            <a:r>
              <a:rPr lang="en-US" sz="2600" dirty="0" smtClean="0"/>
              <a:t>is a set amount that must be paid on a regular basis, such as monthly or annually </a:t>
            </a:r>
          </a:p>
          <a:p>
            <a:r>
              <a:rPr lang="en-US" sz="2600" dirty="0" smtClean="0"/>
              <a:t>A </a:t>
            </a:r>
            <a:r>
              <a:rPr lang="en-US" sz="2600" b="1" dirty="0" smtClean="0"/>
              <a:t>variable expense </a:t>
            </a:r>
            <a:r>
              <a:rPr lang="en-US" sz="2600" dirty="0" smtClean="0"/>
              <a:t>is an amount that changes in both the cost and the amount of time in which it must be paid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82051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Influence of Costs on Price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Cost-based pricing </a:t>
            </a:r>
            <a:r>
              <a:rPr lang="en-US" sz="2600" dirty="0" smtClean="0"/>
              <a:t>uses the cost of a product to set the selling price</a:t>
            </a:r>
          </a:p>
          <a:p>
            <a:pPr lvl="1"/>
            <a:r>
              <a:rPr lang="en-US" sz="2525" b="1" dirty="0" smtClean="0"/>
              <a:t>Markup </a:t>
            </a:r>
            <a:r>
              <a:rPr lang="en-US" sz="2525" dirty="0" smtClean="0"/>
              <a:t>is the amount added to the cost of a product to determine the base price </a:t>
            </a:r>
          </a:p>
          <a:p>
            <a:pPr lvl="1"/>
            <a:r>
              <a:rPr lang="en-US" sz="2525" dirty="0" smtClean="0"/>
              <a:t>The </a:t>
            </a:r>
            <a:r>
              <a:rPr lang="en-US" sz="2525" b="1" dirty="0" smtClean="0"/>
              <a:t>base price </a:t>
            </a:r>
            <a:r>
              <a:rPr lang="en-US" sz="2525" dirty="0" smtClean="0"/>
              <a:t>of a product is the general price at which the company expects to sell the product</a:t>
            </a:r>
          </a:p>
          <a:p>
            <a:pPr lvl="1"/>
            <a:r>
              <a:rPr lang="en-US" sz="2525" dirty="0" smtClean="0"/>
              <a:t>cost </a:t>
            </a:r>
            <a:r>
              <a:rPr lang="en-US" sz="2525" dirty="0"/>
              <a:t>+ markup = base price </a:t>
            </a:r>
          </a:p>
          <a:p>
            <a:pPr marL="342900" lvl="1" indent="0">
              <a:buNone/>
            </a:pPr>
            <a:r>
              <a:rPr lang="en-US" sz="2525" dirty="0"/>
              <a:t> </a:t>
            </a:r>
          </a:p>
          <a:p>
            <a:pPr lvl="1"/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693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Influence of Costs on Price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Percentage-markup method</a:t>
            </a:r>
          </a:p>
          <a:p>
            <a:pPr lvl="1"/>
            <a:r>
              <a:rPr lang="en-US" sz="2525" dirty="0" smtClean="0"/>
              <a:t>Using a </a:t>
            </a:r>
            <a:r>
              <a:rPr lang="en-US" sz="2525" i="1" dirty="0" smtClean="0"/>
              <a:t>percentage markup</a:t>
            </a:r>
            <a:r>
              <a:rPr lang="en-US" sz="2525" dirty="0" smtClean="0"/>
              <a:t> is the most common way to determine a base price</a:t>
            </a:r>
          </a:p>
          <a:p>
            <a:pPr lvl="1"/>
            <a:r>
              <a:rPr lang="en-US" sz="2525" dirty="0" smtClean="0"/>
              <a:t>(cost × percentage of markup) + cost = base price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09006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Influence of Costs on Price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Keystone-pricing method</a:t>
            </a:r>
          </a:p>
          <a:p>
            <a:pPr lvl="1"/>
            <a:r>
              <a:rPr lang="en-US" sz="2525" b="1" dirty="0" smtClean="0"/>
              <a:t>Keystone pricing </a:t>
            </a:r>
            <a:r>
              <a:rPr lang="en-US" sz="2525" dirty="0" smtClean="0"/>
              <a:t>is a pricing method in which the total cost of a product is doubled to determine its base price </a:t>
            </a:r>
            <a:endParaRPr lang="en-US" sz="2525" b="1" dirty="0" smtClean="0"/>
          </a:p>
          <a:p>
            <a:pPr lvl="1"/>
            <a:r>
              <a:rPr lang="en-US" sz="2525" dirty="0" smtClean="0"/>
              <a:t>cost × 2 = base price </a:t>
            </a:r>
          </a:p>
        </p:txBody>
      </p:sp>
    </p:spTree>
    <p:extLst>
      <p:ext uri="{BB962C8B-B14F-4D97-AF65-F5344CB8AC3E}">
        <p14:creationId xmlns:p14="http://schemas.microsoft.com/office/powerpoint/2010/main" val="422622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Influence of Costs on Price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Dollar-markup method</a:t>
            </a:r>
          </a:p>
          <a:p>
            <a:pPr lvl="1"/>
            <a:r>
              <a:rPr lang="en-US" sz="2525" dirty="0" smtClean="0"/>
              <a:t>Companies that use the </a:t>
            </a:r>
            <a:r>
              <a:rPr lang="en-US" sz="2525" i="1" dirty="0" smtClean="0"/>
              <a:t>dollar-markup </a:t>
            </a:r>
            <a:r>
              <a:rPr lang="en-US" sz="2525" dirty="0" smtClean="0"/>
              <a:t>method determine a specific dollar amount that must be made, above product costs, for each product sold</a:t>
            </a:r>
          </a:p>
          <a:p>
            <a:pPr lvl="1"/>
            <a:r>
              <a:rPr lang="en-US" sz="2525" dirty="0" smtClean="0"/>
              <a:t>cost + dollar markup = base price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39314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Influence of Competition on Price 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Competition-based pricing </a:t>
            </a:r>
            <a:r>
              <a:rPr lang="en-US" sz="2600" dirty="0" smtClean="0"/>
              <a:t>is based primarily on what competitors charge</a:t>
            </a:r>
          </a:p>
          <a:p>
            <a:pPr lvl="1"/>
            <a:r>
              <a:rPr lang="en-US" sz="2525" dirty="0" smtClean="0"/>
              <a:t>Does not take into account the cost of producing the product</a:t>
            </a:r>
          </a:p>
          <a:p>
            <a:pPr lvl="1"/>
            <a:r>
              <a:rPr lang="en-US" sz="2525" dirty="0" smtClean="0"/>
              <a:t>Might not provide enough, or any, profit </a:t>
            </a:r>
            <a:endParaRPr lang="en-US" sz="2525" b="1" dirty="0"/>
          </a:p>
        </p:txBody>
      </p:sp>
    </p:spTree>
    <p:extLst>
      <p:ext uri="{BB962C8B-B14F-4D97-AF65-F5344CB8AC3E}">
        <p14:creationId xmlns:p14="http://schemas.microsoft.com/office/powerpoint/2010/main" val="8222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Other Factors That Influence Price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Customer perceptions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dirty="0"/>
              <a:t>value proposition explains the value of the product over others that are </a:t>
            </a:r>
            <a:r>
              <a:rPr lang="en-US" sz="2525" dirty="0" smtClean="0"/>
              <a:t>similar </a:t>
            </a:r>
            <a:endParaRPr lang="en-US" sz="2525" dirty="0"/>
          </a:p>
          <a:p>
            <a:pPr lvl="1"/>
            <a:r>
              <a:rPr lang="en-US" sz="2525" dirty="0" smtClean="0"/>
              <a:t>General </a:t>
            </a:r>
            <a:r>
              <a:rPr lang="en-US" sz="2525" dirty="0"/>
              <a:t>quality </a:t>
            </a:r>
            <a:r>
              <a:rPr lang="en-US" sz="2525" dirty="0" smtClean="0"/>
              <a:t>levels of products </a:t>
            </a:r>
            <a:endParaRPr lang="en-US" sz="2525" dirty="0"/>
          </a:p>
          <a:p>
            <a:pPr lvl="2"/>
            <a:r>
              <a:rPr lang="en-US" sz="2450" i="1" dirty="0" smtClean="0"/>
              <a:t>Premium quality </a:t>
            </a:r>
            <a:r>
              <a:rPr lang="en-US" sz="2450" dirty="0" smtClean="0"/>
              <a:t>is the highest level of quality available in products </a:t>
            </a:r>
            <a:endParaRPr lang="en-US" sz="2450" dirty="0"/>
          </a:p>
          <a:p>
            <a:pPr lvl="2"/>
            <a:r>
              <a:rPr lang="en-US" sz="2450" i="1" dirty="0" smtClean="0"/>
              <a:t>Moderate quality </a:t>
            </a:r>
            <a:r>
              <a:rPr lang="en-US" sz="2450" dirty="0" smtClean="0"/>
              <a:t>is the middle range of product quality</a:t>
            </a:r>
            <a:endParaRPr lang="en-US" sz="2450" dirty="0"/>
          </a:p>
          <a:p>
            <a:pPr lvl="2"/>
            <a:r>
              <a:rPr lang="en-US" sz="2450" i="1" dirty="0" smtClean="0"/>
              <a:t>Value quality </a:t>
            </a:r>
            <a:r>
              <a:rPr lang="en-US" sz="2450" dirty="0" smtClean="0"/>
              <a:t>is an adequate level of product quality</a:t>
            </a:r>
            <a:endParaRPr lang="en-US" sz="245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627716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Other Factors That Influence Price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Product life cycles</a:t>
            </a:r>
          </a:p>
          <a:p>
            <a:pPr lvl="1"/>
            <a:r>
              <a:rPr lang="en-US" sz="2525" dirty="0" smtClean="0"/>
              <a:t>The stage affects the pricing of a product</a:t>
            </a:r>
          </a:p>
          <a:p>
            <a:pPr lvl="1"/>
            <a:r>
              <a:rPr lang="en-US" sz="2525" dirty="0" smtClean="0"/>
              <a:t>Price is often high during the introduction stage</a:t>
            </a:r>
          </a:p>
          <a:p>
            <a:pPr lvl="1"/>
            <a:r>
              <a:rPr lang="en-US" sz="2525" dirty="0" smtClean="0"/>
              <a:t>Price usually falls during the growth stage</a:t>
            </a:r>
          </a:p>
          <a:p>
            <a:pPr lvl="1"/>
            <a:r>
              <a:rPr lang="en-US" sz="2525" dirty="0" smtClean="0"/>
              <a:t>Price is usually lowered even further during the maturity and decline phases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5580545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What </a:t>
            </a:r>
            <a:r>
              <a:rPr lang="en-US" sz="2800" dirty="0"/>
              <a:t>is the difference between elastic </a:t>
            </a:r>
            <a:r>
              <a:rPr lang="en-US" sz="2800" dirty="0" smtClean="0"/>
              <a:t>demand </a:t>
            </a:r>
            <a:r>
              <a:rPr lang="en-US" sz="2800" dirty="0"/>
              <a:t>and inelastic demand?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Elastic </a:t>
            </a:r>
            <a:r>
              <a:rPr lang="en-US" sz="2800" dirty="0">
                <a:solidFill>
                  <a:srgbClr val="00B0F0"/>
                </a:solidFill>
              </a:rPr>
              <a:t>demand means that the higher the </a:t>
            </a:r>
            <a:r>
              <a:rPr lang="en-US" sz="2800" dirty="0" smtClean="0">
                <a:solidFill>
                  <a:srgbClr val="00B0F0"/>
                </a:solidFill>
              </a:rPr>
              <a:t>price </a:t>
            </a:r>
            <a:r>
              <a:rPr lang="en-US" sz="2800" dirty="0">
                <a:solidFill>
                  <a:srgbClr val="00B0F0"/>
                </a:solidFill>
              </a:rPr>
              <a:t>of a </a:t>
            </a:r>
            <a:r>
              <a:rPr lang="en-US" sz="2800" dirty="0" smtClean="0">
                <a:solidFill>
                  <a:srgbClr val="00B0F0"/>
                </a:solidFill>
              </a:rPr>
              <a:t>product is, </a:t>
            </a:r>
            <a:r>
              <a:rPr lang="en-US" sz="2800" dirty="0">
                <a:solidFill>
                  <a:srgbClr val="00B0F0"/>
                </a:solidFill>
              </a:rPr>
              <a:t>the lower the </a:t>
            </a:r>
            <a:r>
              <a:rPr lang="en-US" sz="2800" dirty="0" smtClean="0">
                <a:solidFill>
                  <a:srgbClr val="00B0F0"/>
                </a:solidFill>
              </a:rPr>
              <a:t>demand is. Inelastic </a:t>
            </a:r>
            <a:r>
              <a:rPr lang="en-US" sz="2800" dirty="0">
                <a:solidFill>
                  <a:srgbClr val="00B0F0"/>
                </a:solidFill>
              </a:rPr>
              <a:t>demand means that the sale of </a:t>
            </a:r>
            <a:r>
              <a:rPr lang="en-US" sz="2800" dirty="0" smtClean="0">
                <a:solidFill>
                  <a:srgbClr val="00B0F0"/>
                </a:solidFill>
              </a:rPr>
              <a:t>the </a:t>
            </a:r>
            <a:r>
              <a:rPr lang="en-US" sz="2800" dirty="0">
                <a:solidFill>
                  <a:srgbClr val="00B0F0"/>
                </a:solidFill>
              </a:rPr>
              <a:t>product is not influenced by the </a:t>
            </a:r>
            <a:r>
              <a:rPr lang="en-US" sz="2800" dirty="0" smtClean="0">
                <a:solidFill>
                  <a:srgbClr val="00B0F0"/>
                </a:solidFill>
              </a:rPr>
              <a:t>price. People </a:t>
            </a:r>
            <a:r>
              <a:rPr lang="en-US" sz="2800" dirty="0">
                <a:solidFill>
                  <a:srgbClr val="00B0F0"/>
                </a:solidFill>
              </a:rPr>
              <a:t>will </a:t>
            </a:r>
            <a:r>
              <a:rPr lang="en-US" sz="2800" dirty="0" smtClean="0">
                <a:solidFill>
                  <a:srgbClr val="00B0F0"/>
                </a:solidFill>
              </a:rPr>
              <a:t>buy the product, </a:t>
            </a:r>
            <a:r>
              <a:rPr lang="en-US" sz="2800" dirty="0">
                <a:solidFill>
                  <a:srgbClr val="00B0F0"/>
                </a:solidFill>
              </a:rPr>
              <a:t>no matter </a:t>
            </a:r>
            <a:r>
              <a:rPr lang="en-US" sz="2800" dirty="0" smtClean="0">
                <a:solidFill>
                  <a:srgbClr val="00B0F0"/>
                </a:solidFill>
              </a:rPr>
              <a:t>what the </a:t>
            </a:r>
            <a:r>
              <a:rPr lang="en-US" sz="2800" dirty="0">
                <a:solidFill>
                  <a:srgbClr val="00B0F0"/>
                </a:solidFill>
              </a:rPr>
              <a:t>price is.</a:t>
            </a:r>
          </a:p>
          <a:p>
            <a:pPr marL="0" indent="0">
              <a:buNone/>
            </a:pPr>
            <a:endParaRPr lang="en-US" sz="27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13.2 Review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413132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State </a:t>
            </a:r>
            <a:r>
              <a:rPr lang="en-US" sz="2800" dirty="0"/>
              <a:t>the formula used to determine </a:t>
            </a:r>
            <a:r>
              <a:rPr lang="en-US" sz="2800" dirty="0" smtClean="0"/>
              <a:t>base </a:t>
            </a:r>
            <a:r>
              <a:rPr lang="en-US" sz="2800" dirty="0"/>
              <a:t>price when using the </a:t>
            </a:r>
            <a:r>
              <a:rPr lang="en-US" sz="2800" dirty="0" smtClean="0"/>
              <a:t>percentage-markup </a:t>
            </a:r>
            <a:r>
              <a:rPr lang="en-US" sz="2800" dirty="0"/>
              <a:t>method.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(</a:t>
            </a:r>
            <a:r>
              <a:rPr lang="en-US" sz="2800" dirty="0">
                <a:solidFill>
                  <a:srgbClr val="00B0F0"/>
                </a:solidFill>
              </a:rPr>
              <a:t>cost </a:t>
            </a:r>
            <a:r>
              <a:rPr lang="en-US" sz="2800" dirty="0">
                <a:solidFill>
                  <a:srgbClr val="00B0F0"/>
                </a:solidFill>
                <a:sym typeface="Symbol" panose="05050102010706020507" pitchFamily="18" charset="2"/>
              </a:rPr>
              <a:t></a:t>
            </a:r>
            <a:r>
              <a:rPr lang="en-US" sz="2800" dirty="0">
                <a:solidFill>
                  <a:srgbClr val="00B0F0"/>
                </a:solidFill>
              </a:rPr>
              <a:t> percentage of markup) + </a:t>
            </a:r>
            <a:r>
              <a:rPr lang="en-US" sz="2800" dirty="0" smtClean="0">
                <a:solidFill>
                  <a:srgbClr val="00B0F0"/>
                </a:solidFill>
              </a:rPr>
              <a:t>cost = base price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2800" dirty="0"/>
              <a:t>State the formula for the keystone-pricing method.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cost </a:t>
            </a:r>
            <a:r>
              <a:rPr lang="en-US" sz="2800" dirty="0">
                <a:solidFill>
                  <a:srgbClr val="00B0F0"/>
                </a:solidFill>
                <a:sym typeface="Symbol" panose="05050102010706020507" pitchFamily="18" charset="2"/>
              </a:rPr>
              <a:t></a:t>
            </a:r>
            <a:r>
              <a:rPr lang="en-US" sz="2800" dirty="0">
                <a:solidFill>
                  <a:srgbClr val="00B0F0"/>
                </a:solidFill>
              </a:rPr>
              <a:t> 2 = base price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4557" y="457200"/>
            <a:ext cx="8418443" cy="990600"/>
          </a:xfrm>
        </p:spPr>
        <p:txBody>
          <a:bodyPr/>
          <a:lstStyle/>
          <a:p>
            <a:r>
              <a:rPr lang="en-US" sz="4200" dirty="0" smtClean="0"/>
              <a:t>Section 13.2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09071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 smtClean="0"/>
              <a:t>How </a:t>
            </a:r>
            <a:r>
              <a:rPr lang="en-US" sz="2800" dirty="0"/>
              <a:t>is a price determined when </a:t>
            </a:r>
            <a:r>
              <a:rPr lang="en-US" sz="2800" dirty="0" smtClean="0"/>
              <a:t>using competition-based </a:t>
            </a:r>
            <a:r>
              <a:rPr lang="en-US" sz="2800" dirty="0"/>
              <a:t>pricing?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price </a:t>
            </a:r>
            <a:r>
              <a:rPr lang="en-US" sz="2800" dirty="0" smtClean="0">
                <a:solidFill>
                  <a:srgbClr val="00B0F0"/>
                </a:solidFill>
              </a:rPr>
              <a:t>might </a:t>
            </a:r>
            <a:r>
              <a:rPr lang="en-US" sz="2800" dirty="0">
                <a:solidFill>
                  <a:srgbClr val="00B0F0"/>
                </a:solidFill>
              </a:rPr>
              <a:t>be set above, below, or at the </a:t>
            </a:r>
            <a:r>
              <a:rPr lang="en-US" sz="2800" dirty="0" smtClean="0">
                <a:solidFill>
                  <a:srgbClr val="00B0F0"/>
                </a:solidFill>
              </a:rPr>
              <a:t>competitor’s </a:t>
            </a:r>
            <a:r>
              <a:rPr lang="en-US" sz="2800" dirty="0">
                <a:solidFill>
                  <a:srgbClr val="00B0F0"/>
                </a:solidFill>
              </a:rPr>
              <a:t>price, depending on the pricing </a:t>
            </a:r>
            <a:r>
              <a:rPr lang="en-US" sz="2800" dirty="0" smtClean="0">
                <a:solidFill>
                  <a:srgbClr val="00B0F0"/>
                </a:solidFill>
              </a:rPr>
              <a:t>objective</a:t>
            </a:r>
            <a:r>
              <a:rPr lang="en-US" sz="2800" dirty="0">
                <a:solidFill>
                  <a:srgbClr val="00B0F0"/>
                </a:solidFill>
              </a:rPr>
              <a:t>. To effectively use a </a:t>
            </a:r>
            <a:r>
              <a:rPr lang="en-US" sz="2800" dirty="0" smtClean="0">
                <a:solidFill>
                  <a:srgbClr val="00B0F0"/>
                </a:solidFill>
              </a:rPr>
              <a:t>competition-based </a:t>
            </a:r>
            <a:r>
              <a:rPr lang="en-US" sz="2800" dirty="0">
                <a:solidFill>
                  <a:srgbClr val="00B0F0"/>
                </a:solidFill>
              </a:rPr>
              <a:t>pricing strategy, marketers monitor the </a:t>
            </a:r>
            <a:r>
              <a:rPr lang="en-US" sz="2800" dirty="0" smtClean="0">
                <a:solidFill>
                  <a:srgbClr val="00B0F0"/>
                </a:solidFill>
              </a:rPr>
              <a:t>prices </a:t>
            </a:r>
            <a:r>
              <a:rPr lang="en-US" sz="2800" dirty="0">
                <a:solidFill>
                  <a:srgbClr val="00B0F0"/>
                </a:solidFill>
              </a:rPr>
              <a:t>of competitors often and propose price </a:t>
            </a:r>
            <a:r>
              <a:rPr lang="en-US" sz="2800" dirty="0" smtClean="0">
                <a:solidFill>
                  <a:srgbClr val="00B0F0"/>
                </a:solidFill>
              </a:rPr>
              <a:t>adjustments </a:t>
            </a:r>
            <a:r>
              <a:rPr lang="en-US" sz="2800" dirty="0">
                <a:solidFill>
                  <a:srgbClr val="00B0F0"/>
                </a:solidFill>
              </a:rPr>
              <a:t>as necessary.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8052" y="457200"/>
            <a:ext cx="8444948" cy="990600"/>
          </a:xfrm>
        </p:spPr>
        <p:txBody>
          <a:bodyPr/>
          <a:lstStyle/>
          <a:p>
            <a:r>
              <a:rPr lang="en-US" sz="4200" dirty="0" smtClean="0"/>
              <a:t>Section 13.2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55305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 smtClean="0"/>
              <a:t>Name </a:t>
            </a:r>
            <a:r>
              <a:rPr lang="en-US" sz="2800" dirty="0"/>
              <a:t>three quality levels that are often </a:t>
            </a:r>
            <a:r>
              <a:rPr lang="en-US" sz="2800" dirty="0" smtClean="0"/>
              <a:t>associated </a:t>
            </a:r>
            <a:r>
              <a:rPr lang="en-US" sz="2800" dirty="0"/>
              <a:t>with price.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smtClean="0">
                <a:solidFill>
                  <a:srgbClr val="00B0F0"/>
                </a:solidFill>
              </a:rPr>
              <a:t>	Premium </a:t>
            </a:r>
            <a:r>
              <a:rPr lang="en-US" sz="2800" dirty="0">
                <a:solidFill>
                  <a:srgbClr val="00B0F0"/>
                </a:solidFill>
              </a:rPr>
              <a:t>quality is the highest level of </a:t>
            </a:r>
            <a:r>
              <a:rPr lang="en-US" sz="2800" dirty="0" smtClean="0">
                <a:solidFill>
                  <a:srgbClr val="00B0F0"/>
                </a:solidFill>
              </a:rPr>
              <a:t>quality </a:t>
            </a:r>
            <a:r>
              <a:rPr lang="en-US" sz="2800" dirty="0">
                <a:solidFill>
                  <a:srgbClr val="00B0F0"/>
                </a:solidFill>
              </a:rPr>
              <a:t>available in products. Moderate </a:t>
            </a:r>
            <a:r>
              <a:rPr lang="en-US" sz="2800" dirty="0" smtClean="0">
                <a:solidFill>
                  <a:srgbClr val="00B0F0"/>
                </a:solidFill>
              </a:rPr>
              <a:t>quality </a:t>
            </a:r>
            <a:r>
              <a:rPr lang="en-US" sz="2800" dirty="0">
                <a:solidFill>
                  <a:srgbClr val="00B0F0"/>
                </a:solidFill>
              </a:rPr>
              <a:t>is the middle range of product </a:t>
            </a:r>
            <a:r>
              <a:rPr lang="en-US" sz="2800" dirty="0" smtClean="0">
                <a:solidFill>
                  <a:srgbClr val="00B0F0"/>
                </a:solidFill>
              </a:rPr>
              <a:t>quality</a:t>
            </a:r>
            <a:r>
              <a:rPr lang="en-US" sz="2800" dirty="0">
                <a:solidFill>
                  <a:srgbClr val="00B0F0"/>
                </a:solidFill>
              </a:rPr>
              <a:t>. Value quality is an adequate level </a:t>
            </a:r>
            <a:r>
              <a:rPr lang="en-US" sz="2800" dirty="0" smtClean="0">
                <a:solidFill>
                  <a:srgbClr val="00B0F0"/>
                </a:solidFill>
              </a:rPr>
              <a:t>of </a:t>
            </a:r>
            <a:r>
              <a:rPr lang="en-US" sz="2800" dirty="0">
                <a:solidFill>
                  <a:srgbClr val="00B0F0"/>
                </a:solidFill>
              </a:rPr>
              <a:t>product quality.</a:t>
            </a:r>
          </a:p>
          <a:p>
            <a:pPr marL="0" indent="0">
              <a:buNone/>
            </a:pPr>
            <a:endParaRPr lang="en-US" sz="27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1548" y="457200"/>
            <a:ext cx="8471452" cy="990600"/>
          </a:xfrm>
        </p:spPr>
        <p:txBody>
          <a:bodyPr/>
          <a:lstStyle/>
          <a:p>
            <a:r>
              <a:rPr lang="en-US" sz="4200" dirty="0" smtClean="0"/>
              <a:t>Section 13.2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48004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ectio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b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ey Ter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ssential Ques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Revi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md2019</Template>
  <TotalTime>0</TotalTime>
  <Words>1096</Words>
  <Application>Microsoft Office PowerPoint</Application>
  <PresentationFormat>On-screen Show (4:3)</PresentationFormat>
  <Paragraphs>157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39</vt:i4>
      </vt:variant>
    </vt:vector>
  </HeadingPairs>
  <TitlesOfParts>
    <vt:vector size="55" baseType="lpstr">
      <vt:lpstr>Palatino Linotype</vt:lpstr>
      <vt:lpstr>Trebuchet MS</vt:lpstr>
      <vt:lpstr>Symbol</vt:lpstr>
      <vt:lpstr>Arial</vt:lpstr>
      <vt:lpstr>Calibri</vt:lpstr>
      <vt:lpstr>Verdana</vt:lpstr>
      <vt:lpstr>Tahoma</vt:lpstr>
      <vt:lpstr>Helvetica</vt:lpstr>
      <vt:lpstr>Title Slide</vt:lpstr>
      <vt:lpstr>4_Custom Design</vt:lpstr>
      <vt:lpstr>Section</vt:lpstr>
      <vt:lpstr>Objectives</vt:lpstr>
      <vt:lpstr>Key Terms</vt:lpstr>
      <vt:lpstr>Content</vt:lpstr>
      <vt:lpstr>Essential Question</vt:lpstr>
      <vt:lpstr>Review</vt:lpstr>
      <vt:lpstr>PowerPoint Presentation</vt:lpstr>
      <vt:lpstr>PowerPoint Presentation</vt:lpstr>
      <vt:lpstr>Section 13.1 </vt:lpstr>
      <vt:lpstr>Learning Objectives</vt:lpstr>
      <vt:lpstr>Key Terms</vt:lpstr>
      <vt:lpstr>Essential Question</vt:lpstr>
      <vt:lpstr>Price</vt:lpstr>
      <vt:lpstr>Price (Continued)</vt:lpstr>
      <vt:lpstr>Pricing Objectives</vt:lpstr>
      <vt:lpstr>Pricing Objectives (Continued)</vt:lpstr>
      <vt:lpstr>Pricing Objectives (Continued)</vt:lpstr>
      <vt:lpstr>Pricing Objectives (Continued)</vt:lpstr>
      <vt:lpstr>Pricing Objectives (Continued)</vt:lpstr>
      <vt:lpstr>Pricing Objectives (Continued)</vt:lpstr>
      <vt:lpstr>Section 13.1 Review</vt:lpstr>
      <vt:lpstr>Section 13.1 Review (Continued)</vt:lpstr>
      <vt:lpstr>Section 13.1 Review (Continued)</vt:lpstr>
      <vt:lpstr>Section 13.1 Review (Continued)</vt:lpstr>
      <vt:lpstr>Section 13.2 </vt:lpstr>
      <vt:lpstr>Learning Objectives</vt:lpstr>
      <vt:lpstr>Key Terms</vt:lpstr>
      <vt:lpstr>Essential Question </vt:lpstr>
      <vt:lpstr>Influence of Demand on Price</vt:lpstr>
      <vt:lpstr>Influence of Demand on Price (Continued)</vt:lpstr>
      <vt:lpstr>Influence of Demand on Price (Continued)</vt:lpstr>
      <vt:lpstr>Influence of Demand on Price (Continued)</vt:lpstr>
      <vt:lpstr>Influence of Demand on Price (Continued)</vt:lpstr>
      <vt:lpstr>Influence of Costs on Price</vt:lpstr>
      <vt:lpstr>Influence of Costs on Price (Continued)</vt:lpstr>
      <vt:lpstr>Influence of Costs on Price (Continued)</vt:lpstr>
      <vt:lpstr>Influence of Costs on Price (Continued)</vt:lpstr>
      <vt:lpstr>Influence of Costs on Price (Continued)</vt:lpstr>
      <vt:lpstr>Influence of Competition on Price </vt:lpstr>
      <vt:lpstr>Other Factors That Influence Price (Continued)</vt:lpstr>
      <vt:lpstr>Other Factors That Influence Price (Continued)</vt:lpstr>
      <vt:lpstr>Section 13.2 Review</vt:lpstr>
      <vt:lpstr>Section 13.2 Review (Continued)</vt:lpstr>
      <vt:lpstr>Section 13.2 Review (Continued)</vt:lpstr>
      <vt:lpstr>Section 13.2 Review (Continued)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2017-11-08T21:56:08Z</dcterms:created>
  <dcterms:modified xsi:type="dcterms:W3CDTF">2020-01-06T15:33:00Z</dcterms:modified>
</cp:coreProperties>
</file>